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91"/>
  </p:notesMasterIdLst>
  <p:handoutMasterIdLst>
    <p:handoutMasterId r:id="rId192"/>
  </p:handoutMasterIdLst>
  <p:sldIdLst>
    <p:sldId id="256" r:id="rId2"/>
    <p:sldId id="257" r:id="rId3"/>
    <p:sldId id="258" r:id="rId4"/>
    <p:sldId id="259" r:id="rId5"/>
    <p:sldId id="260" r:id="rId6"/>
    <p:sldId id="278" r:id="rId7"/>
    <p:sldId id="277" r:id="rId8"/>
    <p:sldId id="261" r:id="rId9"/>
    <p:sldId id="271" r:id="rId10"/>
    <p:sldId id="262" r:id="rId11"/>
    <p:sldId id="272" r:id="rId12"/>
    <p:sldId id="273" r:id="rId13"/>
    <p:sldId id="274" r:id="rId14"/>
    <p:sldId id="275" r:id="rId15"/>
    <p:sldId id="276" r:id="rId16"/>
    <p:sldId id="263" r:id="rId17"/>
    <p:sldId id="265" r:id="rId18"/>
    <p:sldId id="266" r:id="rId19"/>
    <p:sldId id="294" r:id="rId20"/>
    <p:sldId id="280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5" r:id="rId29"/>
    <p:sldId id="289" r:id="rId30"/>
    <p:sldId id="290" r:id="rId31"/>
    <p:sldId id="291" r:id="rId32"/>
    <p:sldId id="292" r:id="rId33"/>
    <p:sldId id="293" r:id="rId34"/>
    <p:sldId id="304" r:id="rId35"/>
    <p:sldId id="267" r:id="rId36"/>
    <p:sldId id="268" r:id="rId37"/>
    <p:sldId id="269" r:id="rId38"/>
    <p:sldId id="270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456" r:id="rId88"/>
    <p:sldId id="457" r:id="rId89"/>
    <p:sldId id="458" r:id="rId90"/>
    <p:sldId id="459" r:id="rId91"/>
    <p:sldId id="460" r:id="rId92"/>
    <p:sldId id="461" r:id="rId93"/>
    <p:sldId id="462" r:id="rId94"/>
    <p:sldId id="463" r:id="rId95"/>
    <p:sldId id="464" r:id="rId96"/>
    <p:sldId id="465" r:id="rId97"/>
    <p:sldId id="466" r:id="rId98"/>
    <p:sldId id="467" r:id="rId99"/>
    <p:sldId id="468" r:id="rId100"/>
    <p:sldId id="469" r:id="rId101"/>
    <p:sldId id="470" r:id="rId102"/>
    <p:sldId id="471" r:id="rId103"/>
    <p:sldId id="472" r:id="rId104"/>
    <p:sldId id="473" r:id="rId105"/>
    <p:sldId id="474" r:id="rId106"/>
    <p:sldId id="475" r:id="rId107"/>
    <p:sldId id="476" r:id="rId108"/>
    <p:sldId id="477" r:id="rId109"/>
    <p:sldId id="478" r:id="rId110"/>
    <p:sldId id="479" r:id="rId111"/>
    <p:sldId id="480" r:id="rId112"/>
    <p:sldId id="481" r:id="rId113"/>
    <p:sldId id="482" r:id="rId114"/>
    <p:sldId id="483" r:id="rId115"/>
    <p:sldId id="484" r:id="rId116"/>
    <p:sldId id="485" r:id="rId117"/>
    <p:sldId id="486" r:id="rId118"/>
    <p:sldId id="487" r:id="rId119"/>
    <p:sldId id="488" r:id="rId120"/>
    <p:sldId id="489" r:id="rId121"/>
    <p:sldId id="490" r:id="rId122"/>
    <p:sldId id="491" r:id="rId123"/>
    <p:sldId id="492" r:id="rId124"/>
    <p:sldId id="493" r:id="rId125"/>
    <p:sldId id="494" r:id="rId126"/>
    <p:sldId id="495" r:id="rId127"/>
    <p:sldId id="496" r:id="rId128"/>
    <p:sldId id="298" r:id="rId129"/>
    <p:sldId id="299" r:id="rId130"/>
    <p:sldId id="303" r:id="rId131"/>
    <p:sldId id="300" r:id="rId132"/>
    <p:sldId id="355" r:id="rId133"/>
    <p:sldId id="301" r:id="rId134"/>
    <p:sldId id="305" r:id="rId135"/>
    <p:sldId id="356" r:id="rId136"/>
    <p:sldId id="357" r:id="rId137"/>
    <p:sldId id="358" r:id="rId138"/>
    <p:sldId id="361" r:id="rId139"/>
    <p:sldId id="362" r:id="rId140"/>
    <p:sldId id="363" r:id="rId141"/>
    <p:sldId id="364" r:id="rId142"/>
    <p:sldId id="302" r:id="rId143"/>
    <p:sldId id="360" r:id="rId144"/>
    <p:sldId id="359" r:id="rId145"/>
    <p:sldId id="406" r:id="rId146"/>
    <p:sldId id="408" r:id="rId147"/>
    <p:sldId id="409" r:id="rId148"/>
    <p:sldId id="410" r:id="rId149"/>
    <p:sldId id="412" r:id="rId150"/>
    <p:sldId id="413" r:id="rId151"/>
    <p:sldId id="414" r:id="rId152"/>
    <p:sldId id="415" r:id="rId153"/>
    <p:sldId id="411" r:id="rId154"/>
    <p:sldId id="417" r:id="rId155"/>
    <p:sldId id="418" r:id="rId156"/>
    <p:sldId id="419" r:id="rId157"/>
    <p:sldId id="420" r:id="rId158"/>
    <p:sldId id="421" r:id="rId159"/>
    <p:sldId id="423" r:id="rId160"/>
    <p:sldId id="424" r:id="rId161"/>
    <p:sldId id="425" r:id="rId162"/>
    <p:sldId id="426" r:id="rId163"/>
    <p:sldId id="428" r:id="rId164"/>
    <p:sldId id="429" r:id="rId165"/>
    <p:sldId id="430" r:id="rId166"/>
    <p:sldId id="432" r:id="rId167"/>
    <p:sldId id="433" r:id="rId168"/>
    <p:sldId id="434" r:id="rId169"/>
    <p:sldId id="435" r:id="rId170"/>
    <p:sldId id="436" r:id="rId171"/>
    <p:sldId id="437" r:id="rId172"/>
    <p:sldId id="438" r:id="rId173"/>
    <p:sldId id="439" r:id="rId174"/>
    <p:sldId id="440" r:id="rId175"/>
    <p:sldId id="441" r:id="rId176"/>
    <p:sldId id="442" r:id="rId177"/>
    <p:sldId id="444" r:id="rId178"/>
    <p:sldId id="455" r:id="rId179"/>
    <p:sldId id="445" r:id="rId180"/>
    <p:sldId id="446" r:id="rId181"/>
    <p:sldId id="443" r:id="rId182"/>
    <p:sldId id="447" r:id="rId183"/>
    <p:sldId id="448" r:id="rId184"/>
    <p:sldId id="449" r:id="rId185"/>
    <p:sldId id="450" r:id="rId186"/>
    <p:sldId id="451" r:id="rId187"/>
    <p:sldId id="452" r:id="rId188"/>
    <p:sldId id="453" r:id="rId189"/>
    <p:sldId id="454" r:id="rId19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3" autoAdjust="0"/>
    <p:restoredTop sz="89936" autoAdjust="0"/>
  </p:normalViewPr>
  <p:slideViewPr>
    <p:cSldViewPr snapToGrid="0" snapToObjects="1">
      <p:cViewPr varScale="1">
        <p:scale>
          <a:sx n="145" d="100"/>
          <a:sy n="145" d="100"/>
        </p:scale>
        <p:origin x="1976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-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180" Type="http://schemas.openxmlformats.org/officeDocument/2006/relationships/slide" Target="slides/slide179.xml"/><Relationship Id="rId181" Type="http://schemas.openxmlformats.org/officeDocument/2006/relationships/slide" Target="slides/slide180.xml"/><Relationship Id="rId182" Type="http://schemas.openxmlformats.org/officeDocument/2006/relationships/slide" Target="slides/slide18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83" Type="http://schemas.openxmlformats.org/officeDocument/2006/relationships/slide" Target="slides/slide182.xml"/><Relationship Id="rId184" Type="http://schemas.openxmlformats.org/officeDocument/2006/relationships/slide" Target="slides/slide183.xml"/><Relationship Id="rId185" Type="http://schemas.openxmlformats.org/officeDocument/2006/relationships/slide" Target="slides/slide184.xml"/><Relationship Id="rId186" Type="http://schemas.openxmlformats.org/officeDocument/2006/relationships/slide" Target="slides/slide185.xml"/><Relationship Id="rId187" Type="http://schemas.openxmlformats.org/officeDocument/2006/relationships/slide" Target="slides/slide186.xml"/><Relationship Id="rId188" Type="http://schemas.openxmlformats.org/officeDocument/2006/relationships/slide" Target="slides/slide187.xml"/><Relationship Id="rId189" Type="http://schemas.openxmlformats.org/officeDocument/2006/relationships/slide" Target="slides/slide18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190" Type="http://schemas.openxmlformats.org/officeDocument/2006/relationships/slide" Target="slides/slide189.xml"/><Relationship Id="rId191" Type="http://schemas.openxmlformats.org/officeDocument/2006/relationships/notesMaster" Target="notesMasters/notesMaster1.xml"/><Relationship Id="rId192" Type="http://schemas.openxmlformats.org/officeDocument/2006/relationships/handoutMaster" Target="handoutMasters/handout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93" Type="http://schemas.openxmlformats.org/officeDocument/2006/relationships/presProps" Target="presProps.xml"/><Relationship Id="rId194" Type="http://schemas.openxmlformats.org/officeDocument/2006/relationships/viewProps" Target="viewProps.xml"/><Relationship Id="rId195" Type="http://schemas.openxmlformats.org/officeDocument/2006/relationships/theme" Target="theme/theme1.xml"/><Relationship Id="rId196" Type="http://schemas.openxmlformats.org/officeDocument/2006/relationships/tableStyles" Target="tableStyle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slide" Target="slides/slide164.xml"/><Relationship Id="rId166" Type="http://schemas.openxmlformats.org/officeDocument/2006/relationships/slide" Target="slides/slide165.xml"/><Relationship Id="rId167" Type="http://schemas.openxmlformats.org/officeDocument/2006/relationships/slide" Target="slides/slide166.xml"/><Relationship Id="rId168" Type="http://schemas.openxmlformats.org/officeDocument/2006/relationships/slide" Target="slides/slide167.xml"/><Relationship Id="rId169" Type="http://schemas.openxmlformats.org/officeDocument/2006/relationships/slide" Target="slides/slide16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70" Type="http://schemas.openxmlformats.org/officeDocument/2006/relationships/slide" Target="slides/slide169.xml"/><Relationship Id="rId171" Type="http://schemas.openxmlformats.org/officeDocument/2006/relationships/slide" Target="slides/slide170.xml"/><Relationship Id="rId172" Type="http://schemas.openxmlformats.org/officeDocument/2006/relationships/slide" Target="slides/slide171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73" Type="http://schemas.openxmlformats.org/officeDocument/2006/relationships/slide" Target="slides/slide172.xml"/><Relationship Id="rId174" Type="http://schemas.openxmlformats.org/officeDocument/2006/relationships/slide" Target="slides/slide173.xml"/><Relationship Id="rId175" Type="http://schemas.openxmlformats.org/officeDocument/2006/relationships/slide" Target="slides/slide174.xml"/><Relationship Id="rId176" Type="http://schemas.openxmlformats.org/officeDocument/2006/relationships/slide" Target="slides/slide175.xml"/><Relationship Id="rId177" Type="http://schemas.openxmlformats.org/officeDocument/2006/relationships/slide" Target="slides/slide176.xml"/><Relationship Id="rId178" Type="http://schemas.openxmlformats.org/officeDocument/2006/relationships/slide" Target="slides/slide177.xml"/><Relationship Id="rId179" Type="http://schemas.openxmlformats.org/officeDocument/2006/relationships/slide" Target="slides/slide17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10/31/16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10/31/16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35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44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Fix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callee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93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Segmentation</a:t>
            </a:r>
            <a:r>
              <a:rPr lang="en-US" baseline="0" dirty="0" smtClean="0"/>
              <a:t> Fault!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42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0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Algol</a:t>
            </a:r>
            <a:r>
              <a:rPr lang="en-US" baseline="0" dirty="0" smtClean="0"/>
              <a:t>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22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ASLR was disabled</a:t>
            </a:r>
            <a:r>
              <a:rPr lang="en-US" baseline="0" dirty="0" smtClean="0"/>
              <a:t> for this examples, in order to get consistent memory addresses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28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glibc-2.12.1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malloc.c</a:t>
            </a:r>
            <a:r>
              <a:rPr lang="en-US" baseline="0" dirty="0" smtClean="0"/>
              <a:t>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8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1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3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1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3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The Runtime Environment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Fall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5394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1440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3845" y="177855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50512" y="319404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359700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245411" y="18712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3045" y="514706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69999" y="5140434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3045" y="5515108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69999" y="552187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7397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69999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86548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61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86548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88246"/>
          <a:ext cx="2831284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05743" y="218445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5110284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1501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0x80483f7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1501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069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0x80483fa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40032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441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0x80483fa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40032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59013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7022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355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17022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644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0x8048401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19524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2370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551584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0x8048404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2370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32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0x8048407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4872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1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83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591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299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7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78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90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743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596485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5914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2858824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51551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0xfd290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213496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006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8273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277190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01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0x804840d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82731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903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0x31303220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5111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62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19237"/>
          <a:ext cx="2831284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cks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!</a:t>
                      </a:r>
                      <a:r>
                        <a:rPr lang="en-US" sz="1400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sz="1400" baseline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(0x21736b63)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 </a:t>
                      </a:r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ro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(0x6f722035)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201 (0x31303220)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fall (0x6c6c6166)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340 (0x20303433)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cse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(0x20657363)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asu</a:t>
                      </a:r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(0x20757361)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4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5275" y="5403584"/>
          <a:ext cx="3684334" cy="1353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54"/>
                <a:gridCol w="1848080"/>
              </a:tblGrid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0xfd2ac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0x6c6c6166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383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sz="1600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0x31303220</a:t>
                      </a:r>
                      <a:endParaRPr lang="en-US" sz="16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7" y="142490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6012" y="171168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9806" y="202841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011" y="49898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0xfd290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84237" y="15111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Right Arrow 12"/>
          <p:cNvSpPr/>
          <p:nvPr/>
        </p:nvSpPr>
        <p:spPr>
          <a:xfrm>
            <a:off x="4530468" y="30624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766010" y="28906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0xfd2ac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0422" y="-24436"/>
            <a:ext cx="5467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0x8048504: 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1600" dirty="0" err="1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1600" dirty="0">
                <a:latin typeface="Consolas" charset="0"/>
                <a:ea typeface="Consolas" charset="0"/>
                <a:cs typeface="Consolas" charset="0"/>
              </a:rPr>
              <a:t>!"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74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5464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string.h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[4];  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strcpy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!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");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("After");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89989" y="29782"/>
            <a:ext cx="4495088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-Wall -m32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buffer_overflow.c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./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Segmentation fault (core dumped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examples]$ 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./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Starting program: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Program received signal SIGSEGV, Segmentation fault.0x31303220 in ??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de-DE" sz="1900" dirty="0" err="1">
                <a:latin typeface="Consolas" charset="0"/>
                <a:ea typeface="Consolas" charset="0"/>
                <a:cs typeface="Consolas" charset="0"/>
              </a:rPr>
              <a:t>gdb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de-DE" sz="1900" dirty="0" err="1">
                <a:latin typeface="Consolas" charset="0"/>
                <a:ea typeface="Consolas" charset="0"/>
                <a:cs typeface="Consolas" charset="0"/>
              </a:rPr>
              <a:t>info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registers</a:t>
            </a:r>
            <a:endParaRPr lang="de-DE" sz="19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0xffffd1fc  -11780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ecx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0x8048521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134513953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0x908ff4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9474036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0xffffd210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0xffffd210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0x6c6c6166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0x6c6c6166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esi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edi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     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err="1" smtClean="0">
                <a:latin typeface="Consolas" charset="0"/>
                <a:ea typeface="Consolas" charset="0"/>
                <a:cs typeface="Consolas" charset="0"/>
              </a:rPr>
              <a:t>eip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  0x31303220</a:t>
            </a:r>
            <a:r>
              <a:rPr lang="de-DE" sz="19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 0x31303220e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1900" dirty="0" smtClean="0"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Classic security vulnerability is when an attacker can overwrite the saved EIP value on the stack</a:t>
            </a:r>
          </a:p>
          <a:p>
            <a:pPr lvl="1"/>
            <a:r>
              <a:rPr lang="en-US" dirty="0" smtClean="0"/>
              <a:t>The attacker's goal is to change a saved EIP value to point to attacker's data</a:t>
            </a:r>
          </a:p>
          <a:p>
            <a:pPr lvl="1"/>
            <a:r>
              <a:rPr lang="en-US" dirty="0" smtClean="0"/>
              <a:t>Where the program will start executing the attacker's data as code</a:t>
            </a:r>
          </a:p>
          <a:p>
            <a:r>
              <a:rPr lang="en-US" dirty="0" smtClean="0"/>
              <a:t>One of the most common vulnerabilities in C and C++ programs</a:t>
            </a:r>
          </a:p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1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</a:t>
            </a:r>
            <a:r>
              <a:rPr lang="en-US" dirty="0" err="1" smtClean="0"/>
              <a:t>cdecl</a:t>
            </a:r>
            <a:r>
              <a:rPr lang="en-US" dirty="0" smtClean="0"/>
              <a:t> </a:t>
            </a:r>
            <a:r>
              <a:rPr lang="en-US" smtClean="0"/>
              <a:t>calling convention </a:t>
            </a:r>
            <a:r>
              <a:rPr lang="en-US" dirty="0" smtClean="0"/>
              <a:t>pass parameters to the function </a:t>
            </a:r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Pushed the values onto the stack</a:t>
            </a:r>
          </a:p>
          <a:p>
            <a:r>
              <a:rPr lang="en-US" dirty="0" smtClean="0"/>
              <a:t>What are the semantics of passing parameters to a function?</a:t>
            </a:r>
          </a:p>
          <a:p>
            <a:r>
              <a:rPr lang="en-US" dirty="0" smtClean="0"/>
              <a:t>Multiple approaches</a:t>
            </a:r>
          </a:p>
          <a:p>
            <a:pPr lvl="1"/>
            <a:r>
              <a:rPr lang="en-US" dirty="0" smtClean="0"/>
              <a:t>Pass by value</a:t>
            </a:r>
          </a:p>
          <a:p>
            <a:pPr lvl="1"/>
            <a:r>
              <a:rPr lang="en-US" dirty="0" smtClean="0"/>
              <a:t>Pass by reference</a:t>
            </a:r>
          </a:p>
          <a:p>
            <a:pPr lvl="1"/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2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the actual parameters at function invocation are calculated and then copied to the function</a:t>
            </a:r>
          </a:p>
          <a:p>
            <a:pPr lvl="1"/>
            <a:r>
              <a:rPr lang="en-US" dirty="0" smtClean="0"/>
              <a:t>We have seen how this is done for C, a copy of the values are placed on the stack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200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82210" y="2458872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805696" y="2843500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89416" y="2516287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0174" y="2657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60174" y="26571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/>
      <p:bldP spid="14" grpId="0" animBg="1"/>
      <p:bldP spid="14" grpId="1" animBg="1"/>
      <p:bldP spid="15" grpId="0"/>
      <p:bldP spid="15" grpId="1"/>
      <p:bldP spid="17" grpId="0" animBg="1"/>
      <p:bldP spid="17" grpId="1" animBg="1"/>
      <p:bldP spid="18" grpId="0"/>
      <p:bldP spid="18" grpId="1"/>
      <p:bldP spid="18" grpId="2"/>
      <p:bldP spid="19" grpId="0"/>
      <p:bldP spid="19" grpId="1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bound to the locations associated with the actual parameters</a:t>
            </a:r>
          </a:p>
          <a:p>
            <a:pPr lvl="1"/>
            <a:r>
              <a:rPr lang="en-US" dirty="0" smtClean="0"/>
              <a:t>Thus, the actual parameters must be l-values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&amp;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g++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152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29840" y="1851941"/>
            <a:ext cx="24384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1" name="Straight Connector 10"/>
          <p:cNvCxnSpPr>
            <a:endCxn id="13" idx="1"/>
          </p:cNvCxnSpPr>
          <p:nvPr/>
        </p:nvCxnSpPr>
        <p:spPr>
          <a:xfrm>
            <a:off x="4805696" y="2843500"/>
            <a:ext cx="776514" cy="2331542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/>
      <p:bldP spid="13" grpId="0" animBg="1"/>
      <p:bldP spid="14" grpId="0"/>
      <p:bldP spid="16" grpId="0" animBg="1"/>
      <p:bldP spid="2" grpId="0"/>
      <p:bldP spid="2" grpId="1"/>
      <p:bldP spid="18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replaced by the text of the actual parameters everywhere in </a:t>
            </a:r>
            <a:r>
              <a:rPr lang="en-US" smtClean="0"/>
              <a:t>the function </a:t>
            </a:r>
            <a:r>
              <a:rPr lang="en-US" dirty="0" smtClean="0"/>
              <a:t>that the formal parameters occur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7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+ 5;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pass_by_name_1.c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[10];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a[1]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a[2]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a[1], a[2]);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]++;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pass_by_name_2.c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3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pass_by_name_3.c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5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foo(a++);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a, b);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a++)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pass_by_name_4.c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5218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,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(*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+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8379" y="150357"/>
            <a:ext cx="6345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pass_by_name_simulation.c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5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parameter passing semantics of Java?</a:t>
            </a:r>
          </a:p>
          <a:p>
            <a:pPr lvl="1"/>
            <a:r>
              <a:rPr lang="en-US" dirty="0" smtClean="0"/>
              <a:t>Pass by value?</a:t>
            </a:r>
          </a:p>
          <a:p>
            <a:pPr lvl="1"/>
            <a:r>
              <a:rPr lang="en-US" dirty="0" smtClean="0"/>
              <a:t>Pass by reference?</a:t>
            </a:r>
          </a:p>
          <a:p>
            <a:pPr lvl="1"/>
            <a:r>
              <a:rPr lang="en-US" dirty="0" smtClean="0"/>
              <a:t>Pass by name?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2909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47"/>
            <a:ext cx="8229600" cy="61585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ParameterPassing</a:t>
            </a:r>
            <a:endParaRPr lang="en-US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[]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snap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snap);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"\n" +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a.foo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42;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pass by value and assignment share semantics</a:t>
            </a:r>
          </a:p>
          <a:p>
            <a:r>
              <a:rPr lang="en-US" dirty="0" smtClean="0"/>
              <a:t>Note that this is not standard terminology</a:t>
            </a:r>
          </a:p>
          <a:p>
            <a:r>
              <a:rPr lang="en-US" dirty="0" smtClean="0"/>
              <a:t>How is it implemented under-the-hood?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what we have seen so far, variables are either global or local</a:t>
            </a:r>
          </a:p>
          <a:p>
            <a:r>
              <a:rPr lang="en-US" dirty="0" smtClean="0"/>
              <a:t>What if we want a language that allows defining local functions</a:t>
            </a:r>
          </a:p>
          <a:p>
            <a:pPr lvl="1"/>
            <a:r>
              <a:rPr lang="en-US" dirty="0" smtClean="0"/>
              <a:t>Functions that are only valid in the containing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34729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local_functions.c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362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the previously discussed </a:t>
            </a:r>
            <a:r>
              <a:rPr lang="en-US" dirty="0" err="1" smtClean="0"/>
              <a:t>cdecl</a:t>
            </a:r>
            <a:r>
              <a:rPr lang="en-US" dirty="0" smtClean="0"/>
              <a:t> calling convention support support local functions?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19291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76464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1643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0756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029122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24196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754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6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88851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84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40145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5802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7243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168494" y="277284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5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6672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85850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561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70937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828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0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Saved base pointer (EBP) save the caller's base pointer</a:t>
            </a:r>
          </a:p>
          <a:p>
            <a:r>
              <a:rPr lang="en-US" dirty="0" smtClean="0"/>
              <a:t>We want the base pointer of our lexical parent, not our caller's parent</a:t>
            </a:r>
          </a:p>
          <a:p>
            <a:r>
              <a:rPr lang="en-US" dirty="0" smtClean="0"/>
              <a:t>Thus, we need to add another element to our calling convention</a:t>
            </a:r>
          </a:p>
          <a:p>
            <a:pPr lvl="1"/>
            <a:r>
              <a:rPr lang="en-US" dirty="0" smtClean="0"/>
              <a:t>This is called the "access link"</a:t>
            </a:r>
          </a:p>
          <a:p>
            <a:r>
              <a:rPr lang="en-US" dirty="0" smtClean="0"/>
              <a:t>Therefore, a function can follow the access links until the last lexical scope is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4683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314761" y="365509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 flipH="1" flipV="1">
            <a:off x="4809106" y="2979019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5400000" flipH="1" flipV="1">
            <a:off x="4070146" y="1179046"/>
            <a:ext cx="1869458" cy="694828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5400000" flipH="1" flipV="1">
            <a:off x="3692430" y="1560337"/>
            <a:ext cx="2590908" cy="666643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5400000" flipH="1" flipV="1">
            <a:off x="4797394" y="227464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1871916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6200000" flipV="1">
            <a:off x="7641354" y="2196672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16200000" flipV="1">
            <a:off x="7641354" y="26230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6200000" flipV="1">
            <a:off x="7641353" y="2973418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Allocation</a:t>
            </a:r>
          </a:p>
          <a:p>
            <a:r>
              <a:rPr lang="en-US" dirty="0" smtClean="0"/>
              <a:t>Stack Allocation</a:t>
            </a:r>
          </a:p>
          <a:p>
            <a:r>
              <a:rPr lang="en-US" dirty="0" smtClean="0"/>
              <a:t>Heap Allocation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08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 must manually ask for memory allocation</a:t>
            </a:r>
          </a:p>
          <a:p>
            <a:r>
              <a:rPr lang="en-US" dirty="0" smtClean="0"/>
              <a:t>Programmer must also explicitly release the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in </a:t>
            </a:r>
            <a:r>
              <a:rPr lang="en-US" dirty="0" err="1" smtClean="0"/>
              <a:t>libc</a:t>
            </a:r>
            <a:r>
              <a:rPr lang="en-US" dirty="0" smtClean="0"/>
              <a:t> (</a:t>
            </a:r>
            <a:r>
              <a:rPr lang="en-US" dirty="0" err="1" smtClean="0"/>
              <a:t>stdlib.h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malloc</a:t>
            </a:r>
            <a:endParaRPr lang="en-US" dirty="0" smtClean="0"/>
          </a:p>
          <a:p>
            <a:pPr lvl="1"/>
            <a:r>
              <a:rPr lang="en-US" dirty="0" err="1" smtClean="0"/>
              <a:t>calloc</a:t>
            </a:r>
            <a:endParaRPr lang="en-US" dirty="0" smtClean="0"/>
          </a:p>
          <a:p>
            <a:pPr lvl="1"/>
            <a:r>
              <a:rPr lang="en-US" dirty="0" err="1" smtClean="0"/>
              <a:t>realloc</a:t>
            </a:r>
            <a:endParaRPr lang="en-US" dirty="0" smtClean="0"/>
          </a:p>
          <a:p>
            <a:pPr lvl="1"/>
            <a:r>
              <a:rPr lang="en-US" dirty="0" smtClean="0"/>
              <a:t>free</a:t>
            </a:r>
          </a:p>
          <a:p>
            <a:r>
              <a:rPr lang="en-US" dirty="0" smtClean="0"/>
              <a:t>Many possible implementations</a:t>
            </a:r>
          </a:p>
          <a:p>
            <a:pPr lvl="1"/>
            <a:r>
              <a:rPr lang="en-US" dirty="0" smtClean="0"/>
              <a:t>In fact, you can write your own!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5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Functions would like to use the stack to allocate space for their local variables</a:t>
            </a:r>
          </a:p>
          <a:p>
            <a:r>
              <a:rPr lang="en-US" dirty="0" smtClean="0"/>
              <a:t>Can we use the stack pointer for this?</a:t>
            </a:r>
          </a:p>
          <a:p>
            <a:pPr lvl="1"/>
            <a:r>
              <a:rPr lang="en-US" dirty="0" smtClean="0"/>
              <a:t>Yes, however stack pointer can change throughout program execution</a:t>
            </a:r>
          </a:p>
          <a:p>
            <a:r>
              <a:rPr lang="en-US" dirty="0" smtClean="0"/>
              <a:t>Frame pointer points to the start of the function's frame on the stack</a:t>
            </a:r>
          </a:p>
          <a:p>
            <a:pPr lvl="1"/>
            <a:r>
              <a:rPr lang="en-US" dirty="0" smtClean="0"/>
              <a:t>Each local variable will be (different) offsets of the frame pointer</a:t>
            </a:r>
          </a:p>
          <a:p>
            <a:pPr lvl="1"/>
            <a:r>
              <a:rPr lang="en-US" dirty="0" smtClean="0"/>
              <a:t>In x86, frame pointer is called the base pointer, and is stored in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5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8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1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24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0x804a0a8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0x804a0c8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0x804a0e8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0x804a128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3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5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536870911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0xd7fec008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0xb7feb008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0x97fea008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0x77fe9008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0x57fe8008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0x37fe7008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0x17fe6008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(nil)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nil)</a:t>
            </a:r>
          </a:p>
        </p:txBody>
      </p:sp>
    </p:spTree>
    <p:extLst>
      <p:ext uri="{BB962C8B-B14F-4D97-AF65-F5344CB8AC3E}">
        <p14:creationId xmlns:p14="http://schemas.microsoft.com/office/powerpoint/2010/main" val="143964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26164"/>
              </p:ext>
            </p:extLst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066093"/>
              </p:ext>
            </p:extLst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187035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1" grpId="0"/>
      <p:bldP spid="12" grpId="0"/>
      <p:bldP spid="13" grpId="0" animBg="1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sbrk</a:t>
            </a:r>
            <a:r>
              <a:rPr lang="en-US" dirty="0" smtClean="0"/>
              <a:t> is Linux system call to increase the size of the heap</a:t>
            </a:r>
          </a:p>
          <a:p>
            <a:pPr lvl="1"/>
            <a:r>
              <a:rPr lang="en-US" dirty="0"/>
              <a:t>Defined in </a:t>
            </a:r>
            <a:r>
              <a:rPr lang="en-US" dirty="0" err="1"/>
              <a:t>unistd.h</a:t>
            </a:r>
            <a:endParaRPr lang="en-US" dirty="0"/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intptr_t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increment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Thus,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does not allocate new heap directly, but instead calls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ask the OS to increase heap allocation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3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0x804a058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0x804a078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0x804a098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543622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0x804a410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0x804a818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0x804ac20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0x804b430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0x804b838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0x804bc40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0x804c450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28063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0x806c000</a:t>
            </a:r>
          </a:p>
        </p:txBody>
      </p:sp>
    </p:spTree>
    <p:extLst>
      <p:ext uri="{BB962C8B-B14F-4D97-AF65-F5344CB8AC3E}">
        <p14:creationId xmlns:p14="http://schemas.microsoft.com/office/powerpoint/2010/main" val="202669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65536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0x805a010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0x806a018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0x807a020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0x808a028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0x809a030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0x80aa038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0x80ba040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0x80ca048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0x80da050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0x810b000</a:t>
            </a:r>
          </a:p>
        </p:txBody>
      </p:sp>
    </p:spTree>
    <p:extLst>
      <p:ext uri="{BB962C8B-B14F-4D97-AF65-F5344CB8AC3E}">
        <p14:creationId xmlns:p14="http://schemas.microsoft.com/office/powerpoint/2010/main" val="75591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– 0xc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0x8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0x4</a:t>
            </a:r>
          </a:p>
          <a:p>
            <a:pPr marL="0" indent="0"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  <a:endParaRPr lang="en-US" sz="20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38120" y="1579420"/>
            <a:ext cx="3074208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A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B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C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10.45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+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362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is calling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/>
              <a:t> to request more heap memory from the OS</a:t>
            </a:r>
          </a:p>
          <a:p>
            <a:r>
              <a:rPr lang="en-US" dirty="0" smtClean="0"/>
              <a:t>How is the memory </a:t>
            </a:r>
            <a:r>
              <a:rPr lang="en-US" dirty="0" err="1" smtClean="0"/>
              <a:t>deallocated</a:t>
            </a:r>
            <a:r>
              <a:rPr lang="en-US" dirty="0"/>
              <a:t> </a:t>
            </a:r>
            <a:r>
              <a:rPr lang="en-US" dirty="0" smtClean="0"/>
              <a:t>when we call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3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7410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24510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if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% 2 == 0)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free_test_2.c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33214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would you implement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must call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increase heap to size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return the pointer that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returns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free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negative allocated size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7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 more memory than requested</a:t>
            </a:r>
          </a:p>
          <a:p>
            <a:r>
              <a:rPr lang="en-US" dirty="0" smtClean="0"/>
              <a:t>Store the </a:t>
            </a:r>
            <a:r>
              <a:rPr lang="en-US" dirty="0" err="1" smtClean="0"/>
              <a:t>malloc'd</a:t>
            </a:r>
            <a:r>
              <a:rPr lang="en-US" dirty="0" smtClean="0"/>
              <a:t> size in a fixed offset from the pointer to the new memory</a:t>
            </a:r>
          </a:p>
          <a:p>
            <a:r>
              <a:rPr lang="en-US" dirty="0" smtClean="0"/>
              <a:t>Then, when someone calls free, access the size from the fixed offset of that pointer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4843"/>
            <a:ext cx="8229600" cy="5771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buf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malloc_chunk* </a:t>
            </a:r>
            <a:r>
              <a:rPr lang="is-I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new_mem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= sbrk(size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 new_mem-&gt;chunk_size = size;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return 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)new_mem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mem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–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sizeof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size_to_free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mem-&gt;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49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/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84714" y="37002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842214"/>
              </p:ext>
            </p:extLst>
          </p:nvPr>
        </p:nvGraphicFramePr>
        <p:xfrm>
          <a:off x="2272936" y="1600200"/>
          <a:ext cx="6413864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932"/>
                <a:gridCol w="320693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9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64852"/>
              </p:ext>
            </p:extLst>
          </p:nvPr>
        </p:nvGraphicFramePr>
        <p:xfrm>
          <a:off x="3100045" y="3326462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70575" y="332812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9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70936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304223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18631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78779" y="531369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78779" y="5704802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7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2" grpId="0"/>
      <p:bldP spid="13" grpId="0" animBg="1"/>
      <p:bldP spid="14" grpId="0" animBg="1"/>
      <p:bldP spid="15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149707"/>
              </p:ext>
            </p:extLst>
          </p:nvPr>
        </p:nvGraphicFramePr>
        <p:xfrm>
          <a:off x="3100043" y="4043094"/>
          <a:ext cx="283128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40098" y="404309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47917"/>
              </p:ext>
            </p:extLst>
          </p:nvPr>
        </p:nvGraphicFramePr>
        <p:xfrm>
          <a:off x="3100043" y="4945945"/>
          <a:ext cx="2831284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327" y="2606722"/>
            <a:ext cx="2726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(size)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76760"/>
              </p:ext>
            </p:extLst>
          </p:nvPr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3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92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</p:bld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86395" y="2869324"/>
            <a:ext cx="2844932" cy="13890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2471074" y="3083029"/>
            <a:ext cx="1210033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>
            <a:off x="5350570" y="3025094"/>
            <a:ext cx="1161508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90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applications need heap allocation, thus </a:t>
            </a:r>
            <a:r>
              <a:rPr lang="en-US" dirty="0" err="1" smtClean="0"/>
              <a:t>malloc</a:t>
            </a:r>
            <a:r>
              <a:rPr lang="en-US" dirty="0" smtClean="0"/>
              <a:t> performance very important</a:t>
            </a:r>
          </a:p>
          <a:p>
            <a:r>
              <a:rPr lang="en-US" dirty="0" smtClean="0"/>
              <a:t>Different heap workloads</a:t>
            </a:r>
          </a:p>
          <a:p>
            <a:pPr lvl="1"/>
            <a:r>
              <a:rPr lang="en-US" dirty="0" smtClean="0"/>
              <a:t>Many small and frequent allocations</a:t>
            </a:r>
          </a:p>
          <a:p>
            <a:pPr lvl="1"/>
            <a:r>
              <a:rPr lang="en-US" dirty="0" smtClean="0"/>
              <a:t>Few large allocations</a:t>
            </a:r>
          </a:p>
          <a:p>
            <a:pPr lvl="1"/>
            <a:r>
              <a:rPr lang="en-US" dirty="0" smtClean="0"/>
              <a:t>Combination of both</a:t>
            </a:r>
          </a:p>
          <a:p>
            <a:r>
              <a:rPr lang="en-US" dirty="0" smtClean="0"/>
              <a:t>Many things affect performance</a:t>
            </a:r>
          </a:p>
          <a:p>
            <a:pPr lvl="1"/>
            <a:r>
              <a:rPr lang="en-US" dirty="0" smtClean="0"/>
              <a:t>Finding free memory</a:t>
            </a:r>
          </a:p>
          <a:p>
            <a:pPr lvl="1"/>
            <a:r>
              <a:rPr lang="en-US" dirty="0" smtClean="0"/>
              <a:t>Heap fragmentation</a:t>
            </a:r>
          </a:p>
          <a:p>
            <a:pPr lvl="1"/>
            <a:r>
              <a:rPr lang="en-US" dirty="0" smtClean="0"/>
              <a:t>Allocation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49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6776" y="213575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and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semantic distinction between locations and names?</a:t>
            </a:r>
          </a:p>
          <a:p>
            <a:r>
              <a:rPr lang="en-US" dirty="0" smtClean="0"/>
              <a:t>How does the compiler actually implement locations and names?</a:t>
            </a:r>
          </a:p>
          <a:p>
            <a:pPr lvl="1"/>
            <a:r>
              <a:rPr lang="en-US" dirty="0" smtClean="0"/>
              <a:t>How does the compiler map names to memory locations?</a:t>
            </a:r>
          </a:p>
          <a:p>
            <a:r>
              <a:rPr lang="en-US" dirty="0" smtClean="0"/>
              <a:t>We are going to look into this process</a:t>
            </a:r>
          </a:p>
          <a:p>
            <a:pPr lvl="1"/>
            <a:r>
              <a:rPr lang="en-US" dirty="0" smtClean="0"/>
              <a:t>Assuming static scoping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02650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21357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109588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6034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0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863336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6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can the compiler put variables?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"Cloud"</a:t>
            </a:r>
          </a:p>
          <a:p>
            <a:r>
              <a:rPr lang="en-US" dirty="0" smtClean="0"/>
              <a:t>What are the constraints on those variables?</a:t>
            </a:r>
          </a:p>
          <a:p>
            <a:pPr lvl="1"/>
            <a:r>
              <a:rPr lang="en-US" dirty="0" smtClean="0"/>
              <a:t>Who can access them?</a:t>
            </a:r>
          </a:p>
          <a:p>
            <a:pPr lvl="1"/>
            <a:r>
              <a:rPr lang="en-US" dirty="0" smtClean="0"/>
              <a:t>Who can't?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3905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70853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9550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Declarations</a:t>
            </a:r>
          </a:p>
          <a:p>
            <a:pPr lvl="1"/>
            <a:r>
              <a:rPr lang="en-US" dirty="0" smtClean="0"/>
              <a:t>Function name</a:t>
            </a:r>
          </a:p>
          <a:p>
            <a:pPr lvl="1"/>
            <a:r>
              <a:rPr lang="en-US" dirty="0" smtClean="0"/>
              <a:t>Formal parameters (names and types)</a:t>
            </a:r>
          </a:p>
          <a:p>
            <a:pPr lvl="1"/>
            <a:r>
              <a:rPr lang="en-US" dirty="0" smtClean="0"/>
              <a:t>Return type</a:t>
            </a:r>
          </a:p>
          <a:p>
            <a:r>
              <a:rPr lang="en-US" dirty="0" smtClean="0"/>
              <a:t>Invocation</a:t>
            </a:r>
          </a:p>
          <a:p>
            <a:pPr lvl="1"/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n-US" dirty="0" smtClean="0"/>
              <a:t>,x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is-IS" dirty="0" smtClean="0"/>
              <a:t>…,x</a:t>
            </a:r>
            <a:r>
              <a:rPr lang="is-IS" baseline="-25000" dirty="0" smtClean="0"/>
              <a:t>k</a:t>
            </a:r>
            <a:r>
              <a:rPr lang="is-IS" dirty="0" smtClean="0"/>
              <a:t>)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,...,x</a:t>
            </a:r>
            <a:r>
              <a:rPr lang="is-IS" baseline="-25000" dirty="0" smtClean="0"/>
              <a:t>k</a:t>
            </a:r>
            <a:r>
              <a:rPr lang="is-IS" dirty="0" smtClean="0"/>
              <a:t> are expressions 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,...x</a:t>
            </a:r>
            <a:r>
              <a:rPr lang="is-IS" baseline="-25000" dirty="0" smtClean="0"/>
              <a:t>k</a:t>
            </a:r>
            <a:r>
              <a:rPr lang="is-IS" dirty="0" smtClean="0"/>
              <a:t> are called the actual parameters</a:t>
            </a:r>
          </a:p>
          <a:p>
            <a:pPr lvl="1"/>
            <a:r>
              <a:rPr lang="is-IS" dirty="0" smtClean="0"/>
              <a:t>Invoking function must create the frame on the stack with enough space to hold the actual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8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Allows us to allocate memory for the function's local variables</a:t>
            </a:r>
          </a:p>
          <a:p>
            <a:r>
              <a:rPr lang="en-US" dirty="0" smtClean="0"/>
              <a:t>However, when considering calling a function, what other information do we need?</a:t>
            </a:r>
          </a:p>
          <a:p>
            <a:pPr lvl="1"/>
            <a:r>
              <a:rPr lang="en-US" dirty="0" smtClean="0"/>
              <a:t>Return value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Our frame pointer</a:t>
            </a:r>
          </a:p>
          <a:p>
            <a:pPr lvl="1"/>
            <a:r>
              <a:rPr lang="en-US" dirty="0" smtClean="0"/>
              <a:t>Return address (where to start program execution when function returns)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Temporary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of the previous information must be stored on the stack in order to call the function</a:t>
            </a:r>
          </a:p>
          <a:p>
            <a:r>
              <a:rPr lang="en-US" dirty="0" smtClean="0"/>
              <a:t>Who should store that information?</a:t>
            </a:r>
          </a:p>
          <a:p>
            <a:pPr lvl="1"/>
            <a:r>
              <a:rPr lang="en-US" dirty="0" smtClean="0"/>
              <a:t>Caller?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Thus, we need to define a convention of who pushes/stores what values on the stack to call a function</a:t>
            </a:r>
          </a:p>
          <a:p>
            <a:pPr lvl="1"/>
            <a:r>
              <a:rPr lang="en-US" dirty="0" smtClean="0"/>
              <a:t>Varies based on processor, operating system, compiler, or type of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1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x86 Linux Calling Convention (</a:t>
            </a:r>
            <a:r>
              <a:rPr lang="en-US" dirty="0" err="1" smtClean="0"/>
              <a:t>cdecl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Caller (in this order)</a:t>
            </a:r>
          </a:p>
          <a:p>
            <a:pPr lvl="1"/>
            <a:r>
              <a:rPr lang="en-US" dirty="0" smtClean="0"/>
              <a:t>Pushes arguments onto the stack (in right to left order)</a:t>
            </a:r>
          </a:p>
          <a:p>
            <a:pPr lvl="1"/>
            <a:r>
              <a:rPr lang="en-US" dirty="0" smtClean="0"/>
              <a:t>Pushes address of instruction after call</a:t>
            </a:r>
          </a:p>
          <a:p>
            <a:r>
              <a:rPr lang="en-US" dirty="0" err="1" smtClean="0"/>
              <a:t>Callee</a:t>
            </a:r>
            <a:endParaRPr lang="en-US" dirty="0" smtClean="0"/>
          </a:p>
          <a:p>
            <a:pPr lvl="1"/>
            <a:r>
              <a:rPr lang="en-US" dirty="0" smtClean="0"/>
              <a:t>Pushes previous frame pointer onto stack</a:t>
            </a:r>
          </a:p>
          <a:p>
            <a:pPr lvl="1"/>
            <a:r>
              <a:rPr lang="en-US" dirty="0" smtClean="0"/>
              <a:t>Creates space on stack for local variables</a:t>
            </a:r>
          </a:p>
          <a:p>
            <a:pPr lvl="1"/>
            <a:r>
              <a:rPr lang="en-US" dirty="0" smtClean="0"/>
              <a:t>Ensures that stack is consistent on return</a:t>
            </a:r>
          </a:p>
          <a:p>
            <a:pPr lvl="1"/>
            <a:r>
              <a:rPr lang="en-US" dirty="0" smtClean="0"/>
              <a:t>Return value in %</a:t>
            </a:r>
            <a:r>
              <a:rPr lang="en-US" dirty="0" err="1" smtClean="0"/>
              <a:t>eax</a:t>
            </a:r>
            <a:r>
              <a:rPr lang="en-US" dirty="0" smtClean="0"/>
              <a:t> register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+ b + 1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(10, 40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68261" y="190041"/>
            <a:ext cx="5832763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endParaRPr lang="en-US" sz="20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flipH="1">
            <a:off x="3654189" y="3265291"/>
            <a:ext cx="1756527" cy="830903"/>
            <a:chOff x="5206736" y="118804"/>
            <a:chExt cx="1756527" cy="5909348"/>
          </a:xfrm>
        </p:grpSpPr>
        <p:sp>
          <p:nvSpPr>
            <p:cNvPr id="7" name="Right Bracket 6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 flipH="1">
            <a:off x="3654189" y="5659908"/>
            <a:ext cx="1756527" cy="709842"/>
            <a:chOff x="5206736" y="118804"/>
            <a:chExt cx="1756527" cy="6881075"/>
          </a:xfrm>
        </p:grpSpPr>
        <p:sp>
          <p:nvSpPr>
            <p:cNvPr id="10" name="Right Bracket 9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3654189" y="506830"/>
            <a:ext cx="1756527" cy="576903"/>
            <a:chOff x="5206736" y="118804"/>
            <a:chExt cx="1756527" cy="5909348"/>
          </a:xfrm>
        </p:grpSpPr>
        <p:sp>
          <p:nvSpPr>
            <p:cNvPr id="13" name="Right Bracket 1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3654189" y="2366075"/>
            <a:ext cx="1756527" cy="633380"/>
            <a:chOff x="5206736" y="118804"/>
            <a:chExt cx="1756527" cy="6881075"/>
          </a:xfrm>
        </p:grpSpPr>
        <p:sp>
          <p:nvSpPr>
            <p:cNvPr id="16" name="Right Bracket 1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0708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ectangle 11"/>
          <p:cNvSpPr/>
          <p:nvPr/>
        </p:nvSpPr>
        <p:spPr>
          <a:xfrm>
            <a:off x="1991529" y="5377554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1529" y="6125240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1529" y="572752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$0xa,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$0x64,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lea (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mov 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endParaRPr lang="en-US" sz="25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73038" y="1579420"/>
            <a:ext cx="2639290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10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mem[B] = 100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mem[C] = 10.45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mem[A] + mem[B]</a:t>
            </a:r>
          </a:p>
        </p:txBody>
      </p:sp>
    </p:spTree>
    <p:extLst>
      <p:ext uri="{BB962C8B-B14F-4D97-AF65-F5344CB8AC3E}">
        <p14:creationId xmlns:p14="http://schemas.microsoft.com/office/powerpoint/2010/main" val="16332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7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6" name="Right Arrow 1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2147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428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01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8420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00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62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236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5418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3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22265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14698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964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7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7662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80064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43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8689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31987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572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5005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5731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2437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36668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4587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922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73239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5985164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fact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1;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fact(n-1) * n;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484246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0247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42951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2646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 flipH="1">
            <a:off x="0" y="306534"/>
            <a:ext cx="1374741" cy="1851450"/>
            <a:chOff x="5050323" y="118804"/>
            <a:chExt cx="1374741" cy="5909348"/>
          </a:xfrm>
        </p:grpSpPr>
        <p:sp>
          <p:nvSpPr>
            <p:cNvPr id="23" name="Right Bracket 2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latin typeface="Consolas" charset="0"/>
                  <a:ea typeface="Consolas" charset="0"/>
                  <a:cs typeface="Consolas" charset="0"/>
                </a:rPr>
                <a:t>main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-15555" y="2157984"/>
            <a:ext cx="1374741" cy="1851450"/>
            <a:chOff x="5050323" y="118804"/>
            <a:chExt cx="1374741" cy="5909348"/>
          </a:xfrm>
        </p:grpSpPr>
        <p:sp>
          <p:nvSpPr>
            <p:cNvPr id="26" name="Right Bracket 2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latin typeface="Consolas" charset="0"/>
                  <a:ea typeface="Consolas" charset="0"/>
                  <a:cs typeface="Consolas" charset="0"/>
                </a:rPr>
                <a:t>callee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82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26010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90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990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14856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296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713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1801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5642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5829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67458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586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40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289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7130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026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0381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0217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028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386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5225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6259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9980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2893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015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  <a:p>
            <a:pPr lvl="1"/>
            <a:r>
              <a:rPr lang="en-US" dirty="0" smtClean="0"/>
              <a:t>"Scratch memory" for each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8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19238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99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84164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1588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548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420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884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72820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471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30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806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1789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904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53042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9227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454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623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21707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278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2074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8939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640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33307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600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Stack is essentially scratch memory for functions</a:t>
            </a:r>
          </a:p>
          <a:p>
            <a:pPr lvl="1"/>
            <a:r>
              <a:rPr lang="en-US" dirty="0" smtClean="0"/>
              <a:t>Used in MIPS, ARM, x86, and x86-64 processors</a:t>
            </a:r>
          </a:p>
          <a:p>
            <a:r>
              <a:rPr lang="en-US" dirty="0" smtClean="0"/>
              <a:t>Starts at high memory addresses, and grows down</a:t>
            </a:r>
          </a:p>
          <a:p>
            <a:r>
              <a:rPr lang="en-US" dirty="0" smtClean="0"/>
              <a:t>Functions are free to push registers or values onto the stack, or pop values from the stack into registers</a:t>
            </a:r>
          </a:p>
          <a:p>
            <a:r>
              <a:rPr lang="en-US" dirty="0" smtClean="0"/>
              <a:t>The assembly language supports this on x86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 holds the address of the top of the stack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decrements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 then stores the value in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to the location pointed to by the stack pointer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stores the value at the location pointed to by the stack pointer into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, then increments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7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8433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6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444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7851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0x80483c6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52699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of </a:t>
            </a:r>
            <a:r>
              <a:rPr lang="en-US" dirty="0" err="1" smtClean="0"/>
              <a:t>Cdecl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Saved EBP and saved EIP are stored on the stack</a:t>
            </a:r>
          </a:p>
          <a:p>
            <a:r>
              <a:rPr lang="en-US" dirty="0" smtClean="0"/>
              <a:t>What prevents a program/function from writing/changing those values?</a:t>
            </a:r>
          </a:p>
          <a:p>
            <a:pPr lvl="1"/>
            <a:r>
              <a:rPr lang="en-US" dirty="0" smtClean="0"/>
              <a:t>What would happen if they did?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5464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string.h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20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[4];  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strcpy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(foo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str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asu</a:t>
            </a:r>
            <a:r>
              <a:rPr lang="hu-HU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cse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340 </a:t>
            </a:r>
            <a:r>
              <a:rPr lang="hu-HU" sz="2000" dirty="0" err="1">
                <a:latin typeface="Consolas" charset="0"/>
                <a:ea typeface="Consolas" charset="0"/>
                <a:cs typeface="Consolas" charset="0"/>
              </a:rPr>
              <a:t>fall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 2015 </a:t>
            </a:r>
            <a:r>
              <a:rPr lang="hu-HU" sz="2000" dirty="0" err="1" smtClean="0">
                <a:latin typeface="Consolas" charset="0"/>
                <a:ea typeface="Consolas" charset="0"/>
                <a:cs typeface="Consolas" charset="0"/>
              </a:rPr>
              <a:t>rocks</a:t>
            </a:r>
            <a:r>
              <a:rPr lang="hu-HU" sz="2000" dirty="0">
                <a:latin typeface="Consolas" charset="0"/>
                <a:ea typeface="Consolas" charset="0"/>
                <a:cs typeface="Consolas" charset="0"/>
              </a:rPr>
              <a:t>!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"); 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("After");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68261" y="29782"/>
            <a:ext cx="5832763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 -0xc(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9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9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9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9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9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9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9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9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9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5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57945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ectangle 11"/>
          <p:cNvSpPr/>
          <p:nvPr/>
        </p:nvSpPr>
        <p:spPr>
          <a:xfrm>
            <a:off x="1999962" y="5312720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9962" y="6055602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9962" y="563379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4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57945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917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8999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153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0x804840f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38999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1254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93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1763" y="62954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15448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8364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94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15448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95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4305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1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96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4305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77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97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1132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0x804841e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4530468" y="471520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47560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5980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0xfd2e0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0x8048504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0x8048423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9016" y="28465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3449" y="4851498"/>
          <a:ext cx="3696160" cy="151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0x80483f4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653143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$0x28,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,0x4(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 -0xc(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strcpy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push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$0x8048504,(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mycpy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$0x8048517,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printf</a:t>
            </a:r>
            <a:endParaRPr lang="en-US" sz="1800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$0x0,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0x80483fd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0x804840d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0x804840f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0x804841e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0x804842b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0x8048436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88099" y="194803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530468" y="5980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TextBox 13"/>
          <p:cNvSpPr txBox="1"/>
          <p:nvPr/>
        </p:nvSpPr>
        <p:spPr>
          <a:xfrm>
            <a:off x="2788098" y="23049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097" y="265336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0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162326</TotalTime>
  <Words>19089</Words>
  <Application>Microsoft Macintosh PowerPoint</Application>
  <PresentationFormat>On-screen Show (4:3)</PresentationFormat>
  <Paragraphs>7533</Paragraphs>
  <Slides>189</Slides>
  <Notes>17</Notes>
  <HiddenSlides>35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189</vt:i4>
      </vt:variant>
    </vt:vector>
  </HeadingPairs>
  <TitlesOfParts>
    <vt:vector size="193" baseType="lpstr">
      <vt:lpstr>Calibri</vt:lpstr>
      <vt:lpstr>Consolas</vt:lpstr>
      <vt:lpstr>Arial</vt:lpstr>
      <vt:lpstr>adam_seclab_theme</vt:lpstr>
      <vt:lpstr>The Runtime Environment</vt:lpstr>
      <vt:lpstr>Locations and Names</vt:lpstr>
      <vt:lpstr>Global Variables</vt:lpstr>
      <vt:lpstr>PowerPoint Presentation</vt:lpstr>
      <vt:lpstr>Local Variables</vt:lpstr>
      <vt:lpstr>PowerPoint Presentation</vt:lpstr>
      <vt:lpstr>Local Variables</vt:lpstr>
      <vt:lpstr>The Stack</vt:lpstr>
      <vt:lpstr>Stack Example</vt:lpstr>
      <vt:lpstr>Stack Example</vt:lpstr>
      <vt:lpstr>Stack Example</vt:lpstr>
      <vt:lpstr>Stack Example</vt:lpstr>
      <vt:lpstr>Stack Example</vt:lpstr>
      <vt:lpstr>Stack Example</vt:lpstr>
      <vt:lpstr>Stack Example</vt:lpstr>
      <vt:lpstr>Function Frame</vt:lpstr>
      <vt:lpstr>PowerPoint Presentation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Functions</vt:lpstr>
      <vt:lpstr>Function Frames</vt:lpstr>
      <vt:lpstr>Calling Convention</vt:lpstr>
      <vt:lpstr>x86 Linux Calling Convention (cdecl)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of Cdecl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Buffer Overflow</vt:lpstr>
      <vt:lpstr>Function Parameter Passing</vt:lpstr>
      <vt:lpstr>Pass by Value</vt:lpstr>
      <vt:lpstr>PowerPoint Presentation</vt:lpstr>
      <vt:lpstr>Pass by Reference</vt:lpstr>
      <vt:lpstr>PowerPoint Presentation</vt:lpstr>
      <vt:lpstr>Pass by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Java</vt:lpstr>
      <vt:lpstr>PowerPoint Presentation</vt:lpstr>
      <vt:lpstr>Java</vt:lpstr>
      <vt:lpstr>Local Functions</vt:lpstr>
      <vt:lpstr>PowerPoint Presentation</vt:lpstr>
      <vt:lpstr>Local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Access Link</vt:lpstr>
      <vt:lpstr>PowerPoint Presentation</vt:lpstr>
      <vt:lpstr>PowerPoint Presentation</vt:lpstr>
      <vt:lpstr>Type of Memory Allocation</vt:lpstr>
      <vt:lpstr>Heap Allocation</vt:lpstr>
      <vt:lpstr>C Heap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free</vt:lpstr>
      <vt:lpstr>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Modern malloc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5116</cp:revision>
  <cp:lastPrinted>2011-10-05T20:20:50Z</cp:lastPrinted>
  <dcterms:created xsi:type="dcterms:W3CDTF">2011-09-20T20:28:25Z</dcterms:created>
  <dcterms:modified xsi:type="dcterms:W3CDTF">2016-11-04T20:44:14Z</dcterms:modified>
</cp:coreProperties>
</file>