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57"/>
  </p:notesMasterIdLst>
  <p:handoutMasterIdLst>
    <p:handoutMasterId r:id="rId58"/>
  </p:handoutMasterIdLst>
  <p:sldIdLst>
    <p:sldId id="256" r:id="rId2"/>
    <p:sldId id="258" r:id="rId3"/>
    <p:sldId id="259" r:id="rId4"/>
    <p:sldId id="260" r:id="rId5"/>
    <p:sldId id="261" r:id="rId6"/>
    <p:sldId id="262" r:id="rId7"/>
    <p:sldId id="263" r:id="rId8"/>
    <p:sldId id="264" r:id="rId9"/>
    <p:sldId id="265" r:id="rId10"/>
    <p:sldId id="266" r:id="rId11"/>
    <p:sldId id="268" r:id="rId12"/>
    <p:sldId id="269" r:id="rId13"/>
    <p:sldId id="271" r:id="rId14"/>
    <p:sldId id="272" r:id="rId15"/>
    <p:sldId id="273" r:id="rId16"/>
    <p:sldId id="277" r:id="rId17"/>
    <p:sldId id="278" r:id="rId18"/>
    <p:sldId id="279" r:id="rId19"/>
    <p:sldId id="274" r:id="rId20"/>
    <p:sldId id="276" r:id="rId21"/>
    <p:sldId id="289" r:id="rId22"/>
    <p:sldId id="281" r:id="rId23"/>
    <p:sldId id="282" r:id="rId24"/>
    <p:sldId id="290" r:id="rId25"/>
    <p:sldId id="283" r:id="rId26"/>
    <p:sldId id="284" r:id="rId27"/>
    <p:sldId id="280" r:id="rId28"/>
    <p:sldId id="287" r:id="rId29"/>
    <p:sldId id="291" r:id="rId30"/>
    <p:sldId id="292" r:id="rId31"/>
    <p:sldId id="288" r:id="rId32"/>
    <p:sldId id="293" r:id="rId33"/>
    <p:sldId id="294" r:id="rId34"/>
    <p:sldId id="295" r:id="rId35"/>
    <p:sldId id="297" r:id="rId36"/>
    <p:sldId id="296"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4" r:id="rId51"/>
    <p:sldId id="315" r:id="rId52"/>
    <p:sldId id="316" r:id="rId53"/>
    <p:sldId id="311" r:id="rId54"/>
    <p:sldId id="312" r:id="rId55"/>
    <p:sldId id="313"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88" autoAdjust="0"/>
    <p:restoredTop sz="89826" autoAdjust="0"/>
  </p:normalViewPr>
  <p:slideViewPr>
    <p:cSldViewPr snapToGrid="0" snapToObjects="1">
      <p:cViewPr varScale="1">
        <p:scale>
          <a:sx n="49" d="100"/>
          <a:sy n="49" d="100"/>
        </p:scale>
        <p:origin x="1328" y="184"/>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3/24/16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3/24/16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31</a:t>
            </a:fld>
            <a:endParaRPr lang="en-US" dirty="0"/>
          </a:p>
        </p:txBody>
      </p:sp>
    </p:spTree>
    <p:extLst>
      <p:ext uri="{BB962C8B-B14F-4D97-AF65-F5344CB8AC3E}">
        <p14:creationId xmlns:p14="http://schemas.microsoft.com/office/powerpoint/2010/main" val="1929042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36</a:t>
            </a:fld>
            <a:endParaRPr lang="en-US" dirty="0"/>
          </a:p>
        </p:txBody>
      </p:sp>
    </p:spTree>
    <p:extLst>
      <p:ext uri="{BB962C8B-B14F-4D97-AF65-F5344CB8AC3E}">
        <p14:creationId xmlns:p14="http://schemas.microsoft.com/office/powerpoint/2010/main" val="976790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Principles of</a:t>
            </a:r>
            <a:r>
              <a:rPr lang="en-US" baseline="0" dirty="0" smtClean="0"/>
              <a:t> Programming Languages</a:t>
            </a:r>
            <a:endParaRPr lang="en-US" noProof="0" dirty="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Semantics</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340 </a:t>
            </a:r>
            <a:r>
              <a:rPr lang="en-US" dirty="0"/>
              <a:t>– Principles of Programming </a:t>
            </a:r>
            <a:r>
              <a:rPr lang="en-US" dirty="0" smtClean="0"/>
              <a:t>Languages</a:t>
            </a:r>
          </a:p>
          <a:p>
            <a:r>
              <a:rPr lang="en-US" smtClean="0"/>
              <a:t>Spring 2016</a:t>
            </a:r>
            <a:endParaRPr lang="en-US" dirty="0"/>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name?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Main question is, once a name is declared, how long is that declaration valid?</a:t>
            </a:r>
          </a:p>
          <a:p>
            <a:pPr lvl="1"/>
            <a:r>
              <a:rPr lang="en-US" dirty="0" smtClean="0"/>
              <a:t>Entire program?</a:t>
            </a:r>
          </a:p>
          <a:p>
            <a:pPr lvl="1"/>
            <a:r>
              <a:rPr lang="en-US" dirty="0" smtClean="0"/>
              <a:t>Entire file?</a:t>
            </a:r>
          </a:p>
          <a:p>
            <a:pPr lvl="1"/>
            <a:r>
              <a:rPr lang="en-US" dirty="0" smtClean="0"/>
              <a:t>Global?</a:t>
            </a:r>
          </a:p>
          <a:p>
            <a:pPr lvl="2"/>
            <a:r>
              <a:rPr lang="en-US" dirty="0" smtClean="0"/>
              <a:t>Android app package names are essentially global</a:t>
            </a:r>
          </a:p>
          <a:p>
            <a:pPr lvl="2"/>
            <a:r>
              <a:rPr lang="en-US" dirty="0" err="1"/>
              <a:t>com.facebook.katana</a:t>
            </a:r>
            <a:r>
              <a:rPr lang="en-US" dirty="0"/>
              <a:t> </a:t>
            </a:r>
            <a:endParaRPr lang="en-US" dirty="0" smtClean="0"/>
          </a:p>
          <a:p>
            <a:pPr lvl="1"/>
            <a:r>
              <a:rPr lang="en-US" dirty="0" smtClean="0"/>
              <a:t>Function?</a:t>
            </a:r>
          </a:p>
          <a:p>
            <a:r>
              <a:rPr lang="en-US" dirty="0" smtClean="0"/>
              <a:t>Related question is how to map a name to a declaration</a:t>
            </a:r>
          </a:p>
          <a:p>
            <a:r>
              <a:rPr lang="en-US" dirty="0"/>
              <a:t>Scope is the semantics behind</a:t>
            </a:r>
          </a:p>
          <a:p>
            <a:pPr lvl="1"/>
            <a:r>
              <a:rPr lang="en-US" dirty="0"/>
              <a:t>How long a declaration is valid</a:t>
            </a:r>
          </a:p>
          <a:p>
            <a:pPr lvl="1"/>
            <a:r>
              <a:rPr lang="en-US" dirty="0"/>
              <a:t>How to resolve a </a:t>
            </a:r>
            <a:r>
              <a:rPr lang="en-US" dirty="0" smtClean="0"/>
              <a:t>name</a:t>
            </a:r>
            <a:endParaRPr lang="en-US" dirty="0"/>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69222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Scoping</a:t>
            </a:r>
            <a:endParaRPr lang="en-US" dirty="0"/>
          </a:p>
        </p:txBody>
      </p:sp>
      <p:sp>
        <p:nvSpPr>
          <p:cNvPr id="3" name="Content Placeholder 2"/>
          <p:cNvSpPr>
            <a:spLocks noGrp="1"/>
          </p:cNvSpPr>
          <p:nvPr>
            <p:ph idx="1"/>
          </p:nvPr>
        </p:nvSpPr>
        <p:spPr/>
        <p:txBody>
          <a:bodyPr/>
          <a:lstStyle/>
          <a:p>
            <a:r>
              <a:rPr lang="en-US" dirty="0" smtClean="0"/>
              <a:t>C uses block-level scoping</a:t>
            </a:r>
          </a:p>
          <a:p>
            <a:pPr lvl="1"/>
            <a:r>
              <a:rPr lang="en-US" dirty="0" smtClean="0"/>
              <a:t>Declarations are valid in the block that they are declared</a:t>
            </a:r>
          </a:p>
          <a:p>
            <a:pPr lvl="1"/>
            <a:r>
              <a:rPr lang="en-US" dirty="0" smtClean="0"/>
              <a:t>Declarations not in a block are global, unless the </a:t>
            </a:r>
            <a:r>
              <a:rPr lang="en-US" dirty="0" smtClean="0">
                <a:latin typeface="Consolas" charset="0"/>
                <a:ea typeface="Consolas" charset="0"/>
                <a:cs typeface="Consolas" charset="0"/>
              </a:rPr>
              <a:t>static</a:t>
            </a:r>
            <a:r>
              <a:rPr lang="en-US" dirty="0" smtClean="0"/>
              <a:t> keywords is used, in which case the declaration is valid in that file only</a:t>
            </a:r>
          </a:p>
          <a:p>
            <a:r>
              <a:rPr lang="en-US" dirty="0" smtClean="0"/>
              <a:t>JavaScript uses function-level scoping</a:t>
            </a:r>
          </a:p>
          <a:p>
            <a:pPr lvl="1"/>
            <a:r>
              <a:rPr lang="en-US" dirty="0" smtClean="0"/>
              <a:t>Declarations are valid in the function that they are declared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324662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085"/>
            <a:ext cx="8229600" cy="5815079"/>
          </a:xfrm>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solidFill>
                  <a:schemeClr val="tx2"/>
                </a:solidFill>
                <a:latin typeface="Consolas" charset="0"/>
                <a:ea typeface="Consolas" charset="0"/>
                <a:cs typeface="Consolas" charset="0"/>
              </a:rPr>
              <a:t> </a:t>
            </a:r>
            <a:r>
              <a:rPr lang="en-US" dirty="0">
                <a:solidFill>
                  <a:schemeClr val="accent2"/>
                </a:solidFill>
                <a:latin typeface="Consolas" charset="0"/>
                <a:ea typeface="Consolas" charset="0"/>
                <a:cs typeface="Consolas" charset="0"/>
              </a:rPr>
              <a:t>main</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smtClean="0">
                <a:latin typeface="Consolas" charset="0"/>
                <a:ea typeface="Consolas" charset="0"/>
                <a:cs typeface="Consolas" charset="0"/>
              </a:rPr>
              <a:t>{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a:solidFill>
                  <a:schemeClr val="accent2"/>
                </a:solidFill>
                <a:latin typeface="Consolas" charset="0"/>
                <a:ea typeface="Consolas" charset="0"/>
                <a:cs typeface="Consolas" charset="0"/>
              </a:rPr>
              <a:t>i</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i</a:t>
            </a:r>
            <a:r>
              <a:rPr lang="en-US" dirty="0" smtClean="0">
                <a:latin typeface="Consolas" charset="0"/>
                <a:ea typeface="Consolas" charset="0"/>
                <a:cs typeface="Consolas" charset="0"/>
              </a:rPr>
              <a:t> </a:t>
            </a:r>
            <a:r>
              <a:rPr lang="en-US" dirty="0">
                <a:latin typeface="Consolas" charset="0"/>
                <a:ea typeface="Consolas" charset="0"/>
                <a:cs typeface="Consolas" charset="0"/>
              </a:rPr>
              <a:t>= 10000;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("%d\n", </a:t>
            </a:r>
            <a:r>
              <a:rPr lang="en-US" dirty="0" err="1">
                <a:latin typeface="Consolas" charset="0"/>
                <a:ea typeface="Consolas" charset="0"/>
                <a:cs typeface="Consolas" charset="0"/>
              </a:rPr>
              <a:t>i</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   </a:t>
            </a: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a:latin typeface="Consolas" charset="0"/>
                <a:ea typeface="Consolas" charset="0"/>
                <a:cs typeface="Consolas" charset="0"/>
              </a:rPr>
              <a:t>("%d\n", </a:t>
            </a:r>
            <a:r>
              <a:rPr lang="en-US" dirty="0" err="1">
                <a:latin typeface="Consolas" charset="0"/>
                <a:ea typeface="Consolas" charset="0"/>
                <a:cs typeface="Consolas" charset="0"/>
              </a:rPr>
              <a:t>i</a:t>
            </a:r>
            <a:r>
              <a:rPr lang="en-US" dirty="0">
                <a:latin typeface="Consolas" charset="0"/>
                <a:ea typeface="Consolas" charset="0"/>
                <a:cs typeface="Consolas" charset="0"/>
              </a:rPr>
              <a:t>);   </a:t>
            </a: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	</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endParaRPr lang="en-US" dirty="0" smtClean="0">
              <a:latin typeface="Consolas" charset="0"/>
              <a:ea typeface="Consolas" charset="0"/>
              <a:cs typeface="Consolas" charset="0"/>
            </a:endParaRPr>
          </a:p>
          <a:p>
            <a:pPr marL="0" indent="0">
              <a:buNone/>
            </a:pPr>
            <a:r>
              <a:rPr lang="en-US" dirty="0">
                <a:latin typeface="Consolas" charset="0"/>
                <a:ea typeface="Consolas" charset="0"/>
                <a:cs typeface="Consolas" charset="0"/>
              </a:rPr>
              <a:t>[</a:t>
            </a:r>
            <a:r>
              <a:rPr lang="en-US" dirty="0" err="1">
                <a:latin typeface="Consolas" charset="0"/>
                <a:ea typeface="Consolas" charset="0"/>
                <a:cs typeface="Consolas" charset="0"/>
              </a:rPr>
              <a:t>adamd@ragnuk</a:t>
            </a:r>
            <a:r>
              <a:rPr lang="en-US" dirty="0">
                <a:latin typeface="Consolas" charset="0"/>
                <a:ea typeface="Consolas" charset="0"/>
                <a:cs typeface="Consolas" charset="0"/>
              </a:rPr>
              <a:t> examples]$ </a:t>
            </a:r>
            <a:r>
              <a:rPr lang="en-US" dirty="0" err="1">
                <a:latin typeface="Consolas" charset="0"/>
                <a:ea typeface="Consolas" charset="0"/>
                <a:cs typeface="Consolas" charset="0"/>
              </a:rPr>
              <a:t>gcc</a:t>
            </a:r>
            <a:r>
              <a:rPr lang="en-US" dirty="0">
                <a:latin typeface="Consolas" charset="0"/>
                <a:ea typeface="Consolas" charset="0"/>
                <a:cs typeface="Consolas" charset="0"/>
              </a:rPr>
              <a:t> -</a:t>
            </a:r>
            <a:r>
              <a:rPr lang="en-US" dirty="0" smtClean="0">
                <a:latin typeface="Consolas" charset="0"/>
                <a:ea typeface="Consolas" charset="0"/>
                <a:cs typeface="Consolas" charset="0"/>
              </a:rPr>
              <a:t>Wall </a:t>
            </a:r>
            <a:r>
              <a:rPr lang="en-US" dirty="0" err="1" smtClean="0">
                <a:latin typeface="Consolas" charset="0"/>
                <a:ea typeface="Consolas" charset="0"/>
                <a:cs typeface="Consolas" charset="0"/>
              </a:rPr>
              <a:t>test_scope.c</a:t>
            </a:r>
            <a:r>
              <a:rPr lang="en-US" dirty="0" smtClean="0">
                <a:latin typeface="Consolas" charset="0"/>
                <a:ea typeface="Consolas" charset="0"/>
                <a:cs typeface="Consolas" charset="0"/>
              </a:rPr>
              <a:t> </a:t>
            </a:r>
          </a:p>
          <a:p>
            <a:pPr marL="0" indent="0">
              <a:buNone/>
            </a:pPr>
            <a:r>
              <a:rPr lang="en-US" dirty="0" err="1" smtClean="0">
                <a:latin typeface="Consolas" charset="0"/>
                <a:ea typeface="Consolas" charset="0"/>
                <a:cs typeface="Consolas" charset="0"/>
              </a:rPr>
              <a:t>test_scope.c</a:t>
            </a:r>
            <a:r>
              <a:rPr lang="en-US" dirty="0">
                <a:latin typeface="Consolas" charset="0"/>
                <a:ea typeface="Consolas" charset="0"/>
                <a:cs typeface="Consolas" charset="0"/>
              </a:rPr>
              <a:t>: In function ‘main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a:t>
            </a:r>
            <a:r>
              <a:rPr lang="en-US" dirty="0" err="1">
                <a:latin typeface="Consolas" charset="0"/>
                <a:ea typeface="Consolas" charset="0"/>
                <a:cs typeface="Consolas" charset="0"/>
              </a:rPr>
              <a:t>i</a:t>
            </a:r>
            <a:r>
              <a:rPr lang="en-US" dirty="0">
                <a:latin typeface="Consolas" charset="0"/>
                <a:ea typeface="Consolas" charset="0"/>
                <a:cs typeface="Consolas" charset="0"/>
              </a:rPr>
              <a:t>’ undeclared (first use in this function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(Each undeclared identifier is reported only </a:t>
            </a:r>
            <a:r>
              <a:rPr lang="en-US" dirty="0" smtClean="0">
                <a:latin typeface="Consolas" charset="0"/>
                <a:ea typeface="Consolas" charset="0"/>
                <a:cs typeface="Consolas" charset="0"/>
              </a:rPr>
              <a:t>once</a:t>
            </a:r>
          </a:p>
          <a:p>
            <a:pPr marL="0" indent="0">
              <a:buNone/>
            </a:pPr>
            <a:r>
              <a:rPr lang="en-US" dirty="0" smtClean="0">
                <a:latin typeface="Consolas" charset="0"/>
                <a:ea typeface="Consolas" charset="0"/>
                <a:cs typeface="Consolas" charset="0"/>
              </a:rPr>
              <a:t>test_scope.c:11</a:t>
            </a:r>
            <a:r>
              <a:rPr lang="en-US" dirty="0">
                <a:latin typeface="Consolas" charset="0"/>
                <a:ea typeface="Consolas" charset="0"/>
                <a:cs typeface="Consolas" charset="0"/>
              </a:rPr>
              <a:t>: error: for each function it appears in.)</a:t>
            </a:r>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sp>
        <p:nvSpPr>
          <p:cNvPr id="5" name="Rectangle 4"/>
          <p:cNvSpPr/>
          <p:nvPr/>
        </p:nvSpPr>
        <p:spPr>
          <a:xfrm>
            <a:off x="1361796" y="1413166"/>
            <a:ext cx="90063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ight Bracket 6"/>
          <p:cNvSpPr/>
          <p:nvPr/>
        </p:nvSpPr>
        <p:spPr>
          <a:xfrm>
            <a:off x="3591614" y="1413166"/>
            <a:ext cx="763571" cy="990669"/>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Rectangle 7"/>
          <p:cNvSpPr/>
          <p:nvPr/>
        </p:nvSpPr>
        <p:spPr>
          <a:xfrm>
            <a:off x="3271100" y="1961491"/>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ectangle 8"/>
          <p:cNvSpPr/>
          <p:nvPr/>
        </p:nvSpPr>
        <p:spPr>
          <a:xfrm>
            <a:off x="3282097" y="2764340"/>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0" name="Rectangle 9"/>
          <p:cNvSpPr/>
          <p:nvPr/>
        </p:nvSpPr>
        <p:spPr>
          <a:xfrm>
            <a:off x="1406163" y="1689680"/>
            <a:ext cx="25452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777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10"/>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8"/>
                                        </p:tgtEl>
                                        <p:attrNameLst>
                                          <p:attrName>style.visibility</p:attrName>
                                        </p:attrNameLst>
                                      </p:cBhvr>
                                      <p:to>
                                        <p:strVal val="hidden"/>
                                      </p:to>
                                    </p:set>
                                  </p:childTnLst>
                                </p:cTn>
                              </p:par>
                              <p:par>
                                <p:cTn id="79" presetID="1" presetClass="entr" presetSubtype="0" fill="hold" grpId="0" nodeType="withEffect">
                                  <p:stCondLst>
                                    <p:cond delay="0"/>
                                  </p:stCondLst>
                                  <p:childTnLst>
                                    <p:set>
                                      <p:cBhvr>
                                        <p:cTn id="8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8" grpId="1" animBg="1"/>
      <p:bldP spid="9" grpId="0" animBg="1"/>
      <p:bldP spid="10" grpId="0" animBg="1"/>
      <p:bldP spid="1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085"/>
            <a:ext cx="8229600" cy="5815079"/>
          </a:xfrm>
        </p:spPr>
        <p:txBody>
          <a:bodyPr>
            <a:noAutofit/>
          </a:bodyPr>
          <a:lstStyle/>
          <a:p>
            <a:pPr marL="0" indent="0">
              <a:lnSpc>
                <a:spcPct val="80000"/>
              </a:lnSpc>
              <a:buNone/>
            </a:pPr>
            <a:r>
              <a:rPr lang="en-US" sz="1800" dirty="0" smtClean="0">
                <a:solidFill>
                  <a:schemeClr val="accent4"/>
                </a:solidFill>
                <a:latin typeface="Consolas" charset="0"/>
                <a:ea typeface="Consolas" charset="0"/>
                <a:cs typeface="Consolas" charset="0"/>
              </a:rPr>
              <a:t>#include </a:t>
            </a:r>
            <a:r>
              <a:rPr lang="en-US" sz="1800" dirty="0" smtClean="0">
                <a:latin typeface="Consolas" charset="0"/>
                <a:ea typeface="Consolas" charset="0"/>
                <a:cs typeface="Consolas" charset="0"/>
              </a:rPr>
              <a:t>&lt;</a:t>
            </a:r>
            <a:r>
              <a:rPr lang="en-US" sz="1800" dirty="0" err="1" smtClean="0">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lnSpc>
                <a:spcPct val="80000"/>
              </a:lnSpc>
              <a:buNone/>
            </a:pPr>
            <a:r>
              <a:rPr lang="en-US" sz="1800" dirty="0" err="1" smtClean="0">
                <a:solidFill>
                  <a:schemeClr val="tx2"/>
                </a:solidFill>
                <a:latin typeface="Consolas" charset="0"/>
                <a:ea typeface="Consolas" charset="0"/>
                <a:cs typeface="Consolas" charset="0"/>
              </a:rPr>
              <a:t>int</a:t>
            </a:r>
            <a:r>
              <a:rPr lang="en-US" sz="1800" dirty="0" smtClean="0">
                <a:solidFill>
                  <a:schemeClr val="tx2"/>
                </a:solidFill>
                <a:latin typeface="Consolas" charset="0"/>
                <a:ea typeface="Consolas" charset="0"/>
                <a:cs typeface="Consolas" charset="0"/>
              </a:rPr>
              <a:t> </a:t>
            </a:r>
            <a:r>
              <a:rPr lang="en-US" sz="1800" dirty="0" smtClean="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err="1" smtClean="0">
                <a:solidFill>
                  <a:schemeClr val="accent2"/>
                </a:solidFill>
                <a:latin typeface="Consolas" charset="0"/>
                <a:ea typeface="Consolas" charset="0"/>
                <a:cs typeface="Consolas" charset="0"/>
              </a:rPr>
              <a:t>i</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 = 10000;	  </a:t>
            </a: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smtClean="0">
                <a:latin typeface="Consolas" charset="0"/>
                <a:ea typeface="Consolas" charset="0"/>
                <a:cs typeface="Consolas" charset="0"/>
              </a:rPr>
              <a:t>("%d\n",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smtClean="0">
                <a:latin typeface="Consolas" charset="0"/>
                <a:ea typeface="Consolas" charset="0"/>
                <a:cs typeface="Consolas" charset="0"/>
              </a:rPr>
              <a:t>	{	  </a:t>
            </a:r>
          </a:p>
          <a:p>
            <a:pPr marL="0" indent="0">
              <a:lnSpc>
                <a:spcPct val="80000"/>
              </a:lnSpc>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err="1">
                <a:solidFill>
                  <a:schemeClr val="accent2"/>
                </a:solidFill>
                <a:latin typeface="Consolas" charset="0"/>
                <a:ea typeface="Consolas" charset="0"/>
                <a:cs typeface="Consolas" charset="0"/>
              </a:rPr>
              <a:t>i</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smtClean="0">
                <a:latin typeface="Consolas" charset="0"/>
                <a:ea typeface="Consolas" charset="0"/>
                <a:cs typeface="Consolas" charset="0"/>
              </a:rPr>
              <a:t>("%d\n", </a:t>
            </a:r>
            <a:r>
              <a:rPr lang="en-US" sz="1800" dirty="0" err="1" smtClean="0">
                <a:latin typeface="Consolas" charset="0"/>
                <a:ea typeface="Consolas" charset="0"/>
                <a:cs typeface="Consolas" charset="0"/>
              </a:rPr>
              <a:t>i</a:t>
            </a: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	}</a:t>
            </a:r>
          </a:p>
          <a:p>
            <a:pPr marL="0" indent="0">
              <a:lnSpc>
                <a:spcPct val="80000"/>
              </a:lnSpc>
              <a:buNone/>
            </a:pPr>
            <a:r>
              <a:rPr lang="en-US" sz="1800" dirty="0" smtClean="0">
                <a:latin typeface="Consolas" charset="0"/>
                <a:ea typeface="Consolas" charset="0"/>
                <a:cs typeface="Consolas" charset="0"/>
              </a:rPr>
              <a:t>}</a:t>
            </a:r>
          </a:p>
          <a:p>
            <a:pPr marL="0" indent="0">
              <a:lnSpc>
                <a:spcPct val="80000"/>
              </a:lnSpc>
              <a:buNone/>
            </a:pPr>
            <a:r>
              <a:rPr lang="en-US" sz="1800" dirty="0">
                <a:latin typeface="Consolas" charset="0"/>
                <a:ea typeface="Consolas" charset="0"/>
                <a:cs typeface="Consolas" charset="0"/>
              </a:rPr>
              <a:t>[</a:t>
            </a:r>
            <a:r>
              <a:rPr lang="en-US" sz="1800" dirty="0" err="1">
                <a:latin typeface="Consolas" charset="0"/>
                <a:ea typeface="Consolas" charset="0"/>
                <a:cs typeface="Consolas" charset="0"/>
              </a:rPr>
              <a:t>adamd@ragnuk</a:t>
            </a:r>
            <a:r>
              <a:rPr lang="en-US" sz="1800" dirty="0">
                <a:latin typeface="Consolas" charset="0"/>
                <a:ea typeface="Consolas" charset="0"/>
                <a:cs typeface="Consolas" charset="0"/>
              </a:rPr>
              <a:t> examples]$ </a:t>
            </a:r>
            <a:r>
              <a:rPr lang="en-US" sz="1800" dirty="0" err="1">
                <a:latin typeface="Consolas" charset="0"/>
                <a:ea typeface="Consolas" charset="0"/>
                <a:cs typeface="Consolas" charset="0"/>
              </a:rPr>
              <a:t>gcc</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test_scope.c</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lnSpc>
                <a:spcPct val="80000"/>
              </a:lnSpc>
              <a:buNone/>
            </a:pPr>
            <a:r>
              <a:rPr lang="en-US" sz="1800" dirty="0" smtClean="0">
                <a:latin typeface="Consolas" charset="0"/>
                <a:ea typeface="Consolas" charset="0"/>
                <a:cs typeface="Consolas" charset="0"/>
              </a:rPr>
              <a:t>[</a:t>
            </a:r>
            <a:r>
              <a:rPr lang="en-US" sz="1800" dirty="0" err="1">
                <a:latin typeface="Consolas" charset="0"/>
                <a:ea typeface="Consolas" charset="0"/>
                <a:cs typeface="Consolas" charset="0"/>
              </a:rPr>
              <a:t>adamd@ragnuk</a:t>
            </a:r>
            <a:r>
              <a:rPr lang="en-US" sz="1800" dirty="0">
                <a:latin typeface="Consolas" charset="0"/>
                <a:ea typeface="Consolas" charset="0"/>
                <a:cs typeface="Consolas" charset="0"/>
              </a:rPr>
              <a:t> examples]$ ./</a:t>
            </a:r>
            <a:r>
              <a:rPr lang="en-US" sz="1800" dirty="0" err="1" smtClean="0">
                <a:latin typeface="Consolas" charset="0"/>
                <a:ea typeface="Consolas" charset="0"/>
                <a:cs typeface="Consolas" charset="0"/>
              </a:rPr>
              <a:t>a.out</a:t>
            </a:r>
            <a:r>
              <a:rPr lang="en-US" sz="1800" dirty="0" smtClean="0">
                <a:latin typeface="Consolas" charset="0"/>
                <a:ea typeface="Consolas" charset="0"/>
                <a:cs typeface="Consolas" charset="0"/>
              </a:rPr>
              <a:t> </a:t>
            </a:r>
          </a:p>
          <a:p>
            <a:pPr marL="0" indent="0">
              <a:lnSpc>
                <a:spcPct val="80000"/>
              </a:lnSpc>
              <a:buNone/>
            </a:pPr>
            <a:r>
              <a:rPr lang="en-US" sz="1800" smtClean="0">
                <a:latin typeface="Consolas" charset="0"/>
                <a:ea typeface="Consolas" charset="0"/>
                <a:cs typeface="Consolas" charset="0"/>
              </a:rPr>
              <a:t>10000</a:t>
            </a:r>
            <a:endParaRPr lang="en-US" sz="1800" dirty="0" smtClean="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0</a:t>
            </a:r>
            <a:endParaRPr lang="en-US" sz="1800" dirty="0" smtClean="0">
              <a:latin typeface="Consolas" charset="0"/>
              <a:ea typeface="Consolas" charset="0"/>
              <a:cs typeface="Consolas" charset="0"/>
            </a:endParaRPr>
          </a:p>
          <a:p>
            <a:pPr marL="0" indent="0">
              <a:lnSpc>
                <a:spcPct val="80000"/>
              </a:lnSpc>
              <a:buNone/>
            </a:pPr>
            <a:r>
              <a:rPr lang="en-US" sz="1800" dirty="0">
                <a:latin typeface="Consolas" charset="0"/>
                <a:ea typeface="Consolas" charset="0"/>
                <a:cs typeface="Consolas" charset="0"/>
              </a:rPr>
              <a:t>[</a:t>
            </a:r>
            <a:r>
              <a:rPr lang="en-US" sz="1800" dirty="0" err="1" smtClean="0">
                <a:latin typeface="Consolas" charset="0"/>
                <a:ea typeface="Consolas" charset="0"/>
                <a:cs typeface="Consolas" charset="0"/>
              </a:rPr>
              <a:t>hedwig</a:t>
            </a:r>
            <a:r>
              <a:rPr lang="en-US" sz="1800" dirty="0" smtClean="0">
                <a:latin typeface="Consolas" charset="0"/>
                <a:ea typeface="Consolas" charset="0"/>
                <a:cs typeface="Consolas" charset="0"/>
              </a:rPr>
              <a:t> examples</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gcc</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test_scope.c</a:t>
            </a:r>
            <a:r>
              <a:rPr lang="en-US" sz="1800" dirty="0">
                <a:latin typeface="Consolas" charset="0"/>
                <a:ea typeface="Consolas" charset="0"/>
                <a:cs typeface="Consolas" charset="0"/>
              </a:rPr>
              <a:t>                                                                                                                         </a:t>
            </a:r>
          </a:p>
          <a:p>
            <a:pPr marL="0" indent="0">
              <a:lnSpc>
                <a:spcPct val="80000"/>
              </a:lnSpc>
              <a:buNone/>
            </a:pPr>
            <a:r>
              <a:rPr lang="en-US" sz="1800" dirty="0">
                <a:latin typeface="Consolas" charset="0"/>
                <a:ea typeface="Consolas" charset="0"/>
                <a:cs typeface="Consolas" charset="0"/>
              </a:rPr>
              <a:t>[</a:t>
            </a:r>
            <a:r>
              <a:rPr lang="en-US" sz="1800" dirty="0" err="1" smtClean="0">
                <a:latin typeface="Consolas" charset="0"/>
                <a:ea typeface="Consolas" charset="0"/>
                <a:cs typeface="Consolas" charset="0"/>
              </a:rPr>
              <a:t>hedwig</a:t>
            </a:r>
            <a:r>
              <a:rPr lang="en-US" sz="1800" dirty="0" smtClean="0">
                <a:latin typeface="Consolas" charset="0"/>
                <a:ea typeface="Consolas" charset="0"/>
                <a:cs typeface="Consolas" charset="0"/>
              </a:rPr>
              <a:t> examples</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a.out</a:t>
            </a:r>
            <a:r>
              <a:rPr lang="en-US" sz="1800" dirty="0">
                <a:latin typeface="Consolas" charset="0"/>
                <a:ea typeface="Consolas" charset="0"/>
                <a:cs typeface="Consolas" charset="0"/>
              </a:rPr>
              <a:t>                                                                                                                                  </a:t>
            </a:r>
          </a:p>
          <a:p>
            <a:pPr marL="0" indent="0">
              <a:lnSpc>
                <a:spcPct val="80000"/>
              </a:lnSpc>
              <a:buNone/>
            </a:pPr>
            <a:r>
              <a:rPr lang="en-US" sz="1800" dirty="0">
                <a:latin typeface="Consolas" charset="0"/>
                <a:ea typeface="Consolas" charset="0"/>
                <a:cs typeface="Consolas" charset="0"/>
              </a:rPr>
              <a:t>10000</a:t>
            </a:r>
          </a:p>
          <a:p>
            <a:pPr marL="0" indent="0">
              <a:lnSpc>
                <a:spcPct val="80000"/>
              </a:lnSpc>
              <a:buNone/>
            </a:pPr>
            <a:r>
              <a:rPr lang="en-US" sz="1800" dirty="0" smtClean="0">
                <a:latin typeface="Consolas" charset="0"/>
                <a:ea typeface="Consolas" charset="0"/>
                <a:cs typeface="Consolas" charset="0"/>
              </a:rPr>
              <a:t>1669615670</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spTree>
    <p:extLst>
      <p:ext uri="{BB962C8B-B14F-4D97-AF65-F5344CB8AC3E}">
        <p14:creationId xmlns:p14="http://schemas.microsoft.com/office/powerpoint/2010/main" val="150999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a Name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When we see a name, we need to map the name to the declaration</a:t>
            </a:r>
          </a:p>
          <a:p>
            <a:pPr lvl="1"/>
            <a:r>
              <a:rPr lang="en-US" dirty="0" smtClean="0"/>
              <a:t>We do this using a data structure called a Symbol Table</a:t>
            </a:r>
          </a:p>
          <a:p>
            <a:pPr lvl="2"/>
            <a:r>
              <a:rPr lang="en-US" dirty="0" smtClean="0"/>
              <a:t>Maps names to declarations and attributes</a:t>
            </a:r>
          </a:p>
          <a:p>
            <a:r>
              <a:rPr lang="en-US" dirty="0" smtClean="0"/>
              <a:t>Static Scoping</a:t>
            </a:r>
          </a:p>
          <a:p>
            <a:pPr lvl="1"/>
            <a:r>
              <a:rPr lang="en-US" dirty="0" smtClean="0"/>
              <a:t>Resolution of name to declaration is done statically</a:t>
            </a:r>
          </a:p>
          <a:p>
            <a:pPr lvl="1"/>
            <a:r>
              <a:rPr lang="en-US" dirty="0" smtClean="0"/>
              <a:t>Symbol Table is created statically</a:t>
            </a:r>
          </a:p>
          <a:p>
            <a:r>
              <a:rPr lang="en-US" dirty="0" smtClean="0"/>
              <a:t>Dynamic Scoping</a:t>
            </a:r>
          </a:p>
          <a:p>
            <a:pPr lvl="1"/>
            <a:r>
              <a:rPr lang="en-US" dirty="0" smtClean="0"/>
              <a:t>Resolution of name to declaration is done dynamically at run-time</a:t>
            </a:r>
          </a:p>
          <a:p>
            <a:pPr lvl="1"/>
            <a:r>
              <a:rPr lang="en-US" dirty="0" smtClean="0"/>
              <a:t>Symbol Table is created dynamically</a:t>
            </a:r>
          </a:p>
        </p:txBody>
      </p:sp>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120270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47332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16" end="16"/>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
                                            <p:txEl>
                                              <p:pRg st="23" end="2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8" end="18"/>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x =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16</a:t>
            </a:fld>
            <a:endParaRPr lang="en-US"/>
          </a:p>
        </p:txBody>
      </p:sp>
      <p:grpSp>
        <p:nvGrpSpPr>
          <p:cNvPr id="9" name="Group 8"/>
          <p:cNvGrpSpPr/>
          <p:nvPr/>
        </p:nvGrpSpPr>
        <p:grpSpPr>
          <a:xfrm>
            <a:off x="7268068" y="331911"/>
            <a:ext cx="1706252" cy="5909348"/>
            <a:chOff x="4006393" y="216817"/>
            <a:chExt cx="1706252" cy="5909348"/>
          </a:xfrm>
        </p:grpSpPr>
        <p:sp>
          <p:nvSpPr>
            <p:cNvPr id="6" name="Right Bracket 5"/>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4769964" y="2909881"/>
              <a:ext cx="942681" cy="523220"/>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r>
                <a:rPr lang="en-US" sz="1400" dirty="0">
                  <a:latin typeface="Consolas" charset="0"/>
                  <a:ea typeface="Consolas" charset="0"/>
                  <a:cs typeface="Consolas" charset="0"/>
                </a:rPr>
                <a:t>;</a:t>
              </a:r>
            </a:p>
            <a:p>
              <a:endParaRPr lang="en-US" sz="1400" dirty="0"/>
            </a:p>
          </p:txBody>
        </p:sp>
      </p:grpSp>
      <p:grpSp>
        <p:nvGrpSpPr>
          <p:cNvPr id="10" name="Group 9"/>
          <p:cNvGrpSpPr/>
          <p:nvPr/>
        </p:nvGrpSpPr>
        <p:grpSpPr>
          <a:xfrm>
            <a:off x="5987595" y="897519"/>
            <a:ext cx="2138312" cy="5343740"/>
            <a:chOff x="4006393" y="216817"/>
            <a:chExt cx="2138312" cy="5909348"/>
          </a:xfrm>
        </p:grpSpPr>
        <p:sp>
          <p:nvSpPr>
            <p:cNvPr id="11" name="Right Bracket 10"/>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2" name="TextBox 11"/>
            <p:cNvSpPr txBox="1"/>
            <p:nvPr/>
          </p:nvSpPr>
          <p:spPr>
            <a:xfrm>
              <a:off x="4769964" y="2909881"/>
              <a:ext cx="1374741" cy="719247"/>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bar</a:t>
              </a:r>
              <a:r>
                <a:rPr lang="en-US" sz="1400" dirty="0">
                  <a:latin typeface="Consolas" charset="0"/>
                  <a:ea typeface="Consolas" charset="0"/>
                  <a:cs typeface="Consolas" charset="0"/>
                </a:rPr>
                <a:t>();</a:t>
              </a:r>
            </a:p>
            <a:p>
              <a:endParaRPr lang="en-US" sz="1400" dirty="0"/>
            </a:p>
          </p:txBody>
        </p:sp>
      </p:grpSp>
      <p:grpSp>
        <p:nvGrpSpPr>
          <p:cNvPr id="13" name="Group 12"/>
          <p:cNvGrpSpPr/>
          <p:nvPr/>
        </p:nvGrpSpPr>
        <p:grpSpPr>
          <a:xfrm>
            <a:off x="4556303" y="1095480"/>
            <a:ext cx="2138312" cy="5138323"/>
            <a:chOff x="5206736" y="118804"/>
            <a:chExt cx="2138312" cy="5909348"/>
          </a:xfrm>
        </p:grpSpPr>
        <p:sp>
          <p:nvSpPr>
            <p:cNvPr id="14" name="Right Bracket 13"/>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5" name="TextBox 14"/>
            <p:cNvSpPr txBox="1"/>
            <p:nvPr/>
          </p:nvSpPr>
          <p:spPr>
            <a:xfrm>
              <a:off x="5970307" y="2852691"/>
              <a:ext cx="1374741" cy="5786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endParaRPr lang="en-US" sz="1400" dirty="0"/>
            </a:p>
          </p:txBody>
        </p:sp>
      </p:grpSp>
      <p:grpSp>
        <p:nvGrpSpPr>
          <p:cNvPr id="16" name="Group 15"/>
          <p:cNvGrpSpPr/>
          <p:nvPr/>
        </p:nvGrpSpPr>
        <p:grpSpPr>
          <a:xfrm>
            <a:off x="2937249" y="1218030"/>
            <a:ext cx="2138312" cy="921856"/>
            <a:chOff x="5206736" y="118804"/>
            <a:chExt cx="2138312" cy="5909348"/>
          </a:xfrm>
        </p:grpSpPr>
        <p:sp>
          <p:nvSpPr>
            <p:cNvPr id="17" name="Right Bracket 1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8" name="TextBox 17"/>
            <p:cNvSpPr txBox="1"/>
            <p:nvPr/>
          </p:nvSpPr>
          <p:spPr>
            <a:xfrm>
              <a:off x="5970307" y="1927879"/>
              <a:ext cx="1374741" cy="601732"/>
            </a:xfrm>
            <a:prstGeom prst="rect">
              <a:avLst/>
            </a:prstGeom>
            <a:noFill/>
          </p:spPr>
          <p:txBody>
            <a:bodyPr wrap="square" rtlCol="0">
              <a:spAutoFit/>
            </a:bodyPr>
            <a:lstStyle/>
            <a:p>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c</a:t>
              </a:r>
              <a:endParaRPr lang="en-US" sz="1400" dirty="0">
                <a:latin typeface="Consolas" charset="0"/>
                <a:ea typeface="Consolas" charset="0"/>
                <a:cs typeface="Consolas" charset="0"/>
              </a:endParaRPr>
            </a:p>
            <a:p>
              <a:endParaRPr lang="en-US" sz="1400" dirty="0"/>
            </a:p>
          </p:txBody>
        </p:sp>
      </p:grpSp>
      <p:grpSp>
        <p:nvGrpSpPr>
          <p:cNvPr id="19" name="Group 18"/>
          <p:cNvGrpSpPr/>
          <p:nvPr/>
        </p:nvGrpSpPr>
        <p:grpSpPr>
          <a:xfrm>
            <a:off x="2937249" y="3332159"/>
            <a:ext cx="2138312" cy="921856"/>
            <a:chOff x="5206736" y="118804"/>
            <a:chExt cx="2138312" cy="5909348"/>
          </a:xfrm>
        </p:grpSpPr>
        <p:sp>
          <p:nvSpPr>
            <p:cNvPr id="20" name="Right Bracket 1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1" name="TextBox 20"/>
            <p:cNvSpPr txBox="1"/>
            <p:nvPr/>
          </p:nvSpPr>
          <p:spPr>
            <a:xfrm>
              <a:off x="5970307" y="1927879"/>
              <a:ext cx="1374741" cy="1972934"/>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endParaRPr lang="en-US" sz="1400" dirty="0"/>
            </a:p>
          </p:txBody>
        </p:sp>
      </p:grpSp>
      <p:grpSp>
        <p:nvGrpSpPr>
          <p:cNvPr id="22" name="Group 21"/>
          <p:cNvGrpSpPr/>
          <p:nvPr/>
        </p:nvGrpSpPr>
        <p:grpSpPr>
          <a:xfrm>
            <a:off x="3181562" y="5011171"/>
            <a:ext cx="2138312" cy="703365"/>
            <a:chOff x="5206736" y="118804"/>
            <a:chExt cx="2138312" cy="5909348"/>
          </a:xfrm>
        </p:grpSpPr>
        <p:sp>
          <p:nvSpPr>
            <p:cNvPr id="23" name="Right Bracket 22"/>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24" name="TextBox 23"/>
            <p:cNvSpPr txBox="1"/>
            <p:nvPr/>
          </p:nvSpPr>
          <p:spPr>
            <a:xfrm>
              <a:off x="5970307" y="1927882"/>
              <a:ext cx="1374741" cy="25858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char* </a:t>
              </a:r>
              <a:r>
                <a:rPr lang="en-US" sz="1400" dirty="0">
                  <a:solidFill>
                    <a:schemeClr val="accent2"/>
                  </a:solidFill>
                  <a:latin typeface="Consolas" charset="0"/>
                  <a:ea typeface="Consolas" charset="0"/>
                  <a:cs typeface="Consolas" charset="0"/>
                </a:rPr>
                <a:t>x</a:t>
              </a:r>
              <a:endParaRPr lang="en-US" sz="1400" dirty="0"/>
            </a:p>
          </p:txBody>
        </p:sp>
      </p:grpSp>
    </p:spTree>
    <p:extLst>
      <p:ext uri="{BB962C8B-B14F-4D97-AF65-F5344CB8AC3E}">
        <p14:creationId xmlns:p14="http://schemas.microsoft.com/office/powerpoint/2010/main" val="62820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2937249" y="3332159"/>
            <a:ext cx="2138312" cy="921856"/>
            <a:chOff x="5206736" y="118804"/>
            <a:chExt cx="2138312" cy="5909348"/>
          </a:xfrm>
        </p:grpSpPr>
        <p:sp>
          <p:nvSpPr>
            <p:cNvPr id="47" name="Right Bracket 4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48" name="TextBox 47"/>
            <p:cNvSpPr txBox="1"/>
            <p:nvPr/>
          </p:nvSpPr>
          <p:spPr>
            <a:xfrm>
              <a:off x="5970307" y="1927879"/>
              <a:ext cx="1374741" cy="1972934"/>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endParaRPr lang="en-US" sz="1400" dirty="0"/>
            </a:p>
          </p:txBody>
        </p:sp>
      </p:grpSp>
      <p:grpSp>
        <p:nvGrpSpPr>
          <p:cNvPr id="49" name="Group 48"/>
          <p:cNvGrpSpPr/>
          <p:nvPr/>
        </p:nvGrpSpPr>
        <p:grpSpPr>
          <a:xfrm>
            <a:off x="3181562" y="5011171"/>
            <a:ext cx="2138312" cy="703365"/>
            <a:chOff x="5206736" y="118804"/>
            <a:chExt cx="2138312" cy="5909348"/>
          </a:xfrm>
        </p:grpSpPr>
        <p:sp>
          <p:nvSpPr>
            <p:cNvPr id="50" name="Right Bracket 49"/>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51" name="TextBox 50"/>
            <p:cNvSpPr txBox="1"/>
            <p:nvPr/>
          </p:nvSpPr>
          <p:spPr>
            <a:xfrm>
              <a:off x="5970307" y="1927882"/>
              <a:ext cx="1374741" cy="25858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char* </a:t>
              </a:r>
              <a:r>
                <a:rPr lang="en-US" sz="1400" dirty="0">
                  <a:solidFill>
                    <a:schemeClr val="accent2"/>
                  </a:solidFill>
                  <a:latin typeface="Consolas" charset="0"/>
                  <a:ea typeface="Consolas" charset="0"/>
                  <a:cs typeface="Consolas" charset="0"/>
                </a:rPr>
                <a:t>x</a:t>
              </a:r>
              <a:endParaRPr lang="en-US" sz="1400" dirty="0"/>
            </a:p>
          </p:txBody>
        </p:sp>
      </p:grpSp>
      <p:sp>
        <p:nvSpPr>
          <p:cNvPr id="3" name="Content Placeholder 2"/>
          <p:cNvSpPr>
            <a:spLocks noGrp="1"/>
          </p:cNvSpPr>
          <p:nvPr>
            <p:ph idx="1"/>
          </p:nvPr>
        </p:nvSpPr>
        <p:spPr>
          <a:xfrm>
            <a:off x="457200" y="216817"/>
            <a:ext cx="8229600"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x =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grpSp>
        <p:nvGrpSpPr>
          <p:cNvPr id="9" name="Group 8"/>
          <p:cNvGrpSpPr/>
          <p:nvPr/>
        </p:nvGrpSpPr>
        <p:grpSpPr>
          <a:xfrm>
            <a:off x="7268068" y="331911"/>
            <a:ext cx="1706252" cy="5909348"/>
            <a:chOff x="4006393" y="216817"/>
            <a:chExt cx="1706252" cy="5909348"/>
          </a:xfrm>
        </p:grpSpPr>
        <p:sp>
          <p:nvSpPr>
            <p:cNvPr id="6" name="Right Bracket 5"/>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8" name="TextBox 7"/>
            <p:cNvSpPr txBox="1"/>
            <p:nvPr/>
          </p:nvSpPr>
          <p:spPr>
            <a:xfrm>
              <a:off x="4769964" y="2909881"/>
              <a:ext cx="942681" cy="523220"/>
            </a:xfrm>
            <a:prstGeom prst="rect">
              <a:avLst/>
            </a:prstGeom>
            <a:noFill/>
          </p:spPr>
          <p:txBody>
            <a:bodyPr wrap="square" rtlCol="0">
              <a:spAutoFit/>
            </a:bodyPr>
            <a:lstStyle/>
            <a:p>
              <a:r>
                <a:rPr lang="en-US" sz="1400" dirty="0" err="1">
                  <a:solidFill>
                    <a:schemeClr val="tx2"/>
                  </a:solidFill>
                  <a:latin typeface="Consolas" charset="0"/>
                  <a:ea typeface="Consolas" charset="0"/>
                  <a:cs typeface="Consolas" charset="0"/>
                </a:rPr>
                <a:t>int</a:t>
              </a:r>
              <a:r>
                <a:rPr lang="en-US" sz="1400" dirty="0">
                  <a:solidFill>
                    <a:schemeClr val="tx2"/>
                  </a:solidFill>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x</a:t>
              </a:r>
              <a:r>
                <a:rPr lang="en-US" sz="1400" dirty="0">
                  <a:latin typeface="Consolas" charset="0"/>
                  <a:ea typeface="Consolas" charset="0"/>
                  <a:cs typeface="Consolas" charset="0"/>
                </a:rPr>
                <a:t>;</a:t>
              </a:r>
            </a:p>
            <a:p>
              <a:endParaRPr lang="en-US" sz="1400" dirty="0"/>
            </a:p>
          </p:txBody>
        </p:sp>
      </p:grpSp>
      <p:grpSp>
        <p:nvGrpSpPr>
          <p:cNvPr id="10" name="Group 9"/>
          <p:cNvGrpSpPr/>
          <p:nvPr/>
        </p:nvGrpSpPr>
        <p:grpSpPr>
          <a:xfrm>
            <a:off x="5987595" y="897519"/>
            <a:ext cx="2138312" cy="5343740"/>
            <a:chOff x="4006393" y="216817"/>
            <a:chExt cx="2138312" cy="5909348"/>
          </a:xfrm>
        </p:grpSpPr>
        <p:sp>
          <p:nvSpPr>
            <p:cNvPr id="11" name="Right Bracket 10"/>
            <p:cNvSpPr/>
            <p:nvPr/>
          </p:nvSpPr>
          <p:spPr>
            <a:xfrm>
              <a:off x="4006393" y="216817"/>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2" name="TextBox 11"/>
            <p:cNvSpPr txBox="1"/>
            <p:nvPr/>
          </p:nvSpPr>
          <p:spPr>
            <a:xfrm>
              <a:off x="4769964" y="2909881"/>
              <a:ext cx="1374741" cy="719247"/>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a:solidFill>
                    <a:schemeClr val="accent2"/>
                  </a:solidFill>
                  <a:latin typeface="Consolas" charset="0"/>
                  <a:ea typeface="Consolas" charset="0"/>
                  <a:cs typeface="Consolas" charset="0"/>
                </a:rPr>
                <a:t>bar</a:t>
              </a:r>
              <a:r>
                <a:rPr lang="en-US" sz="1400" dirty="0">
                  <a:latin typeface="Consolas" charset="0"/>
                  <a:ea typeface="Consolas" charset="0"/>
                  <a:cs typeface="Consolas" charset="0"/>
                </a:rPr>
                <a:t>();</a:t>
              </a:r>
            </a:p>
            <a:p>
              <a:endParaRPr lang="en-US" sz="1400" dirty="0"/>
            </a:p>
          </p:txBody>
        </p:sp>
      </p:grpSp>
      <p:grpSp>
        <p:nvGrpSpPr>
          <p:cNvPr id="13" name="Group 12"/>
          <p:cNvGrpSpPr/>
          <p:nvPr/>
        </p:nvGrpSpPr>
        <p:grpSpPr>
          <a:xfrm>
            <a:off x="4556303" y="1095480"/>
            <a:ext cx="2138312" cy="5138323"/>
            <a:chOff x="5206736" y="118804"/>
            <a:chExt cx="2138312" cy="5909348"/>
          </a:xfrm>
        </p:grpSpPr>
        <p:sp>
          <p:nvSpPr>
            <p:cNvPr id="14" name="Right Bracket 13"/>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5" name="TextBox 14"/>
            <p:cNvSpPr txBox="1"/>
            <p:nvPr/>
          </p:nvSpPr>
          <p:spPr>
            <a:xfrm>
              <a:off x="5970307" y="2852691"/>
              <a:ext cx="1374741" cy="578600"/>
            </a:xfrm>
            <a:prstGeom prst="rect">
              <a:avLst/>
            </a:prstGeom>
            <a:noFill/>
          </p:spPr>
          <p:txBody>
            <a:bodyPr wrap="square" rtlCol="0">
              <a:spAutoFit/>
            </a:bodyPr>
            <a:lstStyle/>
            <a:p>
              <a:r>
                <a:rPr lang="en-US" sz="1400" dirty="0">
                  <a:solidFill>
                    <a:schemeClr val="tx2"/>
                  </a:solidFill>
                  <a:latin typeface="Consolas" charset="0"/>
                  <a:ea typeface="Consolas" charset="0"/>
                  <a:cs typeface="Consolas" charset="0"/>
                </a:rPr>
                <a:t>void</a:t>
              </a:r>
              <a:r>
                <a:rPr lang="en-US" sz="1400" dirty="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endParaRPr lang="en-US" sz="1400" dirty="0"/>
            </a:p>
          </p:txBody>
        </p:sp>
      </p:grpSp>
      <p:grpSp>
        <p:nvGrpSpPr>
          <p:cNvPr id="16" name="Group 15"/>
          <p:cNvGrpSpPr/>
          <p:nvPr/>
        </p:nvGrpSpPr>
        <p:grpSpPr>
          <a:xfrm>
            <a:off x="2937249" y="1218030"/>
            <a:ext cx="2138312" cy="921856"/>
            <a:chOff x="5206736" y="118804"/>
            <a:chExt cx="2138312" cy="5909348"/>
          </a:xfrm>
        </p:grpSpPr>
        <p:sp>
          <p:nvSpPr>
            <p:cNvPr id="17" name="Right Bracket 16"/>
            <p:cNvSpPr/>
            <p:nvPr/>
          </p:nvSpPr>
          <p:spPr>
            <a:xfrm>
              <a:off x="5206736" y="118804"/>
              <a:ext cx="763571" cy="5909348"/>
            </a:xfrm>
            <a:prstGeom prst="rightBracket">
              <a:avLst/>
            </a:prstGeom>
            <a:ln w="76200">
              <a:solidFill>
                <a:schemeClr val="accent3"/>
              </a:solidFill>
              <a:headEnd type="none"/>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18" name="TextBox 17"/>
            <p:cNvSpPr txBox="1"/>
            <p:nvPr/>
          </p:nvSpPr>
          <p:spPr>
            <a:xfrm>
              <a:off x="5970307" y="1927879"/>
              <a:ext cx="1374741" cy="601732"/>
            </a:xfrm>
            <a:prstGeom prst="rect">
              <a:avLst/>
            </a:prstGeom>
            <a:noFill/>
          </p:spPr>
          <p:txBody>
            <a:bodyPr wrap="square" rtlCol="0">
              <a:spAutoFit/>
            </a:bodyPr>
            <a:lstStyle/>
            <a:p>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c</a:t>
              </a:r>
              <a:endParaRPr lang="en-US" sz="1400" dirty="0">
                <a:latin typeface="Consolas" charset="0"/>
                <a:ea typeface="Consolas" charset="0"/>
                <a:cs typeface="Consolas" charset="0"/>
              </a:endParaRPr>
            </a:p>
            <a:p>
              <a:endParaRPr lang="en-US" sz="1400" dirty="0"/>
            </a:p>
          </p:txBody>
        </p:sp>
      </p:grpSp>
      <p:sp>
        <p:nvSpPr>
          <p:cNvPr id="25" name="Rectangle 24"/>
          <p:cNvSpPr/>
          <p:nvPr/>
        </p:nvSpPr>
        <p:spPr>
          <a:xfrm>
            <a:off x="984724" y="1500245"/>
            <a:ext cx="523565"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7" name="Straight Arrow Connector 26"/>
          <p:cNvCxnSpPr>
            <a:stCxn id="25" idx="3"/>
          </p:cNvCxnSpPr>
          <p:nvPr/>
        </p:nvCxnSpPr>
        <p:spPr>
          <a:xfrm>
            <a:off x="1508289" y="1635099"/>
            <a:ext cx="5251706" cy="185080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8" name="Rectangle 27"/>
          <p:cNvSpPr/>
          <p:nvPr/>
        </p:nvSpPr>
        <p:spPr>
          <a:xfrm>
            <a:off x="2714920" y="1769952"/>
            <a:ext cx="222329"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9" name="Straight Arrow Connector 28"/>
          <p:cNvCxnSpPr>
            <a:stCxn id="28" idx="3"/>
            <a:endCxn id="8" idx="1"/>
          </p:cNvCxnSpPr>
          <p:nvPr/>
        </p:nvCxnSpPr>
        <p:spPr>
          <a:xfrm>
            <a:off x="2937249" y="1904806"/>
            <a:ext cx="5094390" cy="138177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4" name="Rectangle 33"/>
          <p:cNvSpPr/>
          <p:nvPr/>
        </p:nvSpPr>
        <p:spPr>
          <a:xfrm>
            <a:off x="3031497" y="1763803"/>
            <a:ext cx="222329"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5" name="Straight Arrow Connector 34"/>
          <p:cNvCxnSpPr>
            <a:stCxn id="34" idx="3"/>
            <a:endCxn id="17" idx="2"/>
          </p:cNvCxnSpPr>
          <p:nvPr/>
        </p:nvCxnSpPr>
        <p:spPr>
          <a:xfrm flipV="1">
            <a:off x="3253826" y="1678958"/>
            <a:ext cx="446994" cy="21969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984724" y="1763803"/>
            <a:ext cx="636686"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9" name="Straight Arrow Connector 38"/>
          <p:cNvCxnSpPr/>
          <p:nvPr/>
        </p:nvCxnSpPr>
        <p:spPr>
          <a:xfrm flipV="1">
            <a:off x="1621410" y="471340"/>
            <a:ext cx="222329" cy="1427318"/>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1" name="Rectangle 40"/>
          <p:cNvSpPr/>
          <p:nvPr/>
        </p:nvSpPr>
        <p:spPr>
          <a:xfrm>
            <a:off x="890959" y="4547695"/>
            <a:ext cx="32697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2" name="Straight Arrow Connector 41"/>
          <p:cNvCxnSpPr>
            <a:stCxn id="41" idx="3"/>
            <a:endCxn id="8" idx="1"/>
          </p:cNvCxnSpPr>
          <p:nvPr/>
        </p:nvCxnSpPr>
        <p:spPr>
          <a:xfrm flipV="1">
            <a:off x="1217930" y="3286585"/>
            <a:ext cx="6813709" cy="139596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883852" y="5318882"/>
            <a:ext cx="20344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6" name="Straight Arrow Connector 45"/>
          <p:cNvCxnSpPr>
            <a:stCxn id="45" idx="3"/>
            <a:endCxn id="51" idx="1"/>
          </p:cNvCxnSpPr>
          <p:nvPr/>
        </p:nvCxnSpPr>
        <p:spPr>
          <a:xfrm flipV="1">
            <a:off x="3087294" y="5380387"/>
            <a:ext cx="857839" cy="7334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37" name="Rectangle 36"/>
          <p:cNvSpPr/>
          <p:nvPr/>
        </p:nvSpPr>
        <p:spPr>
          <a:xfrm>
            <a:off x="2423882" y="2531729"/>
            <a:ext cx="20344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0" name="Straight Arrow Connector 39"/>
          <p:cNvCxnSpPr>
            <a:stCxn id="37" idx="3"/>
            <a:endCxn id="6" idx="2"/>
          </p:cNvCxnSpPr>
          <p:nvPr/>
        </p:nvCxnSpPr>
        <p:spPr>
          <a:xfrm>
            <a:off x="2627324" y="2666583"/>
            <a:ext cx="5404315" cy="6200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41" idx="3"/>
            <a:endCxn id="48" idx="1"/>
          </p:cNvCxnSpPr>
          <p:nvPr/>
        </p:nvCxnSpPr>
        <p:spPr>
          <a:xfrm flipV="1">
            <a:off x="1217930" y="3768263"/>
            <a:ext cx="2482890" cy="91428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41" idx="3"/>
            <a:endCxn id="51" idx="1"/>
          </p:cNvCxnSpPr>
          <p:nvPr/>
        </p:nvCxnSpPr>
        <p:spPr>
          <a:xfrm>
            <a:off x="1217930" y="4682549"/>
            <a:ext cx="2727203" cy="697838"/>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080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7"/>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2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28"/>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29"/>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3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38"/>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3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37"/>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40"/>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3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nodeType="clickEffect">
                                  <p:stCondLst>
                                    <p:cond delay="0"/>
                                  </p:stCondLst>
                                  <p:childTnLst>
                                    <p:set>
                                      <p:cBhvr>
                                        <p:cTn id="84" dur="1" fill="hold">
                                          <p:stCondLst>
                                            <p:cond delay="0"/>
                                          </p:stCondLst>
                                        </p:cTn>
                                        <p:tgtEl>
                                          <p:spTgt spid="36"/>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nodeType="clickEffect">
                                  <p:stCondLst>
                                    <p:cond delay="0"/>
                                  </p:stCondLst>
                                  <p:childTnLst>
                                    <p:set>
                                      <p:cBhvr>
                                        <p:cTn id="92" dur="1" fill="hold">
                                          <p:stCondLst>
                                            <p:cond delay="0"/>
                                          </p:stCondLst>
                                        </p:cTn>
                                        <p:tgtEl>
                                          <p:spTgt spid="43"/>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nodeType="clickEffect">
                                  <p:stCondLst>
                                    <p:cond delay="0"/>
                                  </p:stCondLst>
                                  <p:childTnLst>
                                    <p:set>
                                      <p:cBhvr>
                                        <p:cTn id="100" dur="1" fill="hold">
                                          <p:stCondLst>
                                            <p:cond delay="0"/>
                                          </p:stCondLst>
                                        </p:cTn>
                                        <p:tgtEl>
                                          <p:spTgt spid="42"/>
                                        </p:tgtEl>
                                        <p:attrNameLst>
                                          <p:attrName>style.visibility</p:attrName>
                                        </p:attrNameLst>
                                      </p:cBhvr>
                                      <p:to>
                                        <p:strVal val="hidden"/>
                                      </p:to>
                                    </p:set>
                                  </p:childTnLst>
                                </p:cTn>
                              </p:par>
                              <p:par>
                                <p:cTn id="101" presetID="1" presetClass="exit" presetSubtype="0" fill="hold" grpId="1" nodeType="withEffect">
                                  <p:stCondLst>
                                    <p:cond delay="0"/>
                                  </p:stCondLst>
                                  <p:childTnLst>
                                    <p:set>
                                      <p:cBhvr>
                                        <p:cTn id="102" dur="1" fill="hold">
                                          <p:stCondLst>
                                            <p:cond delay="0"/>
                                          </p:stCondLst>
                                        </p:cTn>
                                        <p:tgtEl>
                                          <p:spTgt spid="41"/>
                                        </p:tgtEl>
                                        <p:attrNameLst>
                                          <p:attrName>style.visibility</p:attrName>
                                        </p:attrNameLst>
                                      </p:cBhvr>
                                      <p:to>
                                        <p:strVal val="hidden"/>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xit" presetSubtype="0" fill="hold" grpId="1" nodeType="clickEffect">
                                  <p:stCondLst>
                                    <p:cond delay="0"/>
                                  </p:stCondLst>
                                  <p:childTnLst>
                                    <p:set>
                                      <p:cBhvr>
                                        <p:cTn id="114" dur="1" fill="hold">
                                          <p:stCondLst>
                                            <p:cond delay="0"/>
                                          </p:stCondLst>
                                        </p:cTn>
                                        <p:tgtEl>
                                          <p:spTgt spid="45"/>
                                        </p:tgtEl>
                                        <p:attrNameLst>
                                          <p:attrName>style.visibility</p:attrName>
                                        </p:attrNameLst>
                                      </p:cBhvr>
                                      <p:to>
                                        <p:strVal val="hidden"/>
                                      </p:to>
                                    </p:set>
                                  </p:childTnLst>
                                </p:cTn>
                              </p:par>
                              <p:par>
                                <p:cTn id="115" presetID="1" presetClass="exit" presetSubtype="0" fill="hold" nodeType="withEffect">
                                  <p:stCondLst>
                                    <p:cond delay="0"/>
                                  </p:stCondLst>
                                  <p:childTnLst>
                                    <p:set>
                                      <p:cBhvr>
                                        <p:cTn id="116" dur="1" fill="hold">
                                          <p:stCondLst>
                                            <p:cond delay="0"/>
                                          </p:stCondLst>
                                        </p:cTn>
                                        <p:tgtEl>
                                          <p:spTgt spid="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8" grpId="0" animBg="1"/>
      <p:bldP spid="28" grpId="1" animBg="1"/>
      <p:bldP spid="34" grpId="0" animBg="1"/>
      <p:bldP spid="34" grpId="1" animBg="1"/>
      <p:bldP spid="38" grpId="0" animBg="1"/>
      <p:bldP spid="38" grpId="1" animBg="1"/>
      <p:bldP spid="41" grpId="0" animBg="1"/>
      <p:bldP spid="41" grpId="1" animBg="1"/>
      <p:bldP spid="45" grpId="0" animBg="1"/>
      <p:bldP spid="45" grpId="1" animBg="1"/>
      <p:bldP spid="37" grpId="0" animBg="1"/>
      <p:bldP spid="37"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1337;</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
        <p:nvSpPr>
          <p:cNvPr id="25" name="Content Placeholder 2"/>
          <p:cNvSpPr txBox="1">
            <a:spLocks/>
          </p:cNvSpPr>
          <p:nvPr/>
        </p:nvSpPr>
        <p:spPr>
          <a:xfrm>
            <a:off x="3968685" y="216817"/>
            <a:ext cx="5263968"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gcc</a:t>
            </a:r>
            <a:r>
              <a:rPr lang="en-US" sz="1400" dirty="0">
                <a:latin typeface="Consolas" charset="0"/>
                <a:ea typeface="Consolas" charset="0"/>
                <a:cs typeface="Consolas" charset="0"/>
              </a:rPr>
              <a:t> -Wall </a:t>
            </a:r>
            <a:r>
              <a:rPr lang="en-US" sz="1400" dirty="0" err="1">
                <a:latin typeface="Consolas" charset="0"/>
                <a:ea typeface="Consolas" charset="0"/>
                <a:cs typeface="Consolas" charset="0"/>
              </a:rPr>
              <a:t>static_scoping.c</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testing</a:t>
            </a:r>
          </a:p>
          <a:p>
            <a:pPr marL="0" indent="0">
              <a:buNone/>
            </a:pPr>
            <a:r>
              <a:rPr lang="en-US" sz="1400" dirty="0" smtClean="0">
                <a:latin typeface="Consolas" charset="0"/>
                <a:ea typeface="Consolas" charset="0"/>
                <a:cs typeface="Consolas" charset="0"/>
              </a:rPr>
              <a:t>10</a:t>
            </a:r>
          </a:p>
          <a:p>
            <a:pPr marL="0" indent="0">
              <a:buNone/>
            </a:pPr>
            <a:r>
              <a:rPr lang="en-US" sz="1400" dirty="0" smtClean="0">
                <a:latin typeface="Consolas" charset="0"/>
                <a:ea typeface="Consolas" charset="0"/>
                <a:cs typeface="Consolas" charset="0"/>
              </a:rPr>
              <a:t>1337 c</a:t>
            </a:r>
            <a:endParaRPr lang="en-US" sz="1400" dirty="0">
              <a:latin typeface="Consolas" charset="0"/>
              <a:ea typeface="Consolas" charset="0"/>
              <a:cs typeface="Consolas" charset="0"/>
            </a:endParaRPr>
          </a:p>
        </p:txBody>
      </p:sp>
    </p:spTree>
    <p:extLst>
      <p:ext uri="{BB962C8B-B14F-4D97-AF65-F5344CB8AC3E}">
        <p14:creationId xmlns:p14="http://schemas.microsoft.com/office/powerpoint/2010/main" val="91965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Scoping</a:t>
            </a:r>
            <a:endParaRPr lang="en-US" dirty="0"/>
          </a:p>
        </p:txBody>
      </p:sp>
      <p:sp>
        <p:nvSpPr>
          <p:cNvPr id="3" name="Content Placeholder 2"/>
          <p:cNvSpPr>
            <a:spLocks noGrp="1"/>
          </p:cNvSpPr>
          <p:nvPr>
            <p:ph idx="1"/>
          </p:nvPr>
        </p:nvSpPr>
        <p:spPr/>
        <p:txBody>
          <a:bodyPr>
            <a:normAutofit lnSpcReduction="10000"/>
          </a:bodyPr>
          <a:lstStyle/>
          <a:p>
            <a:r>
              <a:rPr lang="en-US" dirty="0" smtClean="0"/>
              <a:t>In dynamic scoping, the symbol table is created and updated at run-time</a:t>
            </a:r>
          </a:p>
          <a:p>
            <a:r>
              <a:rPr lang="en-US" dirty="0" smtClean="0"/>
              <a:t>When resolving name x, dynamic lookup of the symbol table for the last encounter declaration of x</a:t>
            </a:r>
          </a:p>
          <a:p>
            <a:r>
              <a:rPr lang="en-US" dirty="0" smtClean="0"/>
              <a:t>Thus, x could change depending on how a function is called!</a:t>
            </a:r>
          </a:p>
          <a:p>
            <a:r>
              <a:rPr lang="en-US" dirty="0" smtClean="0"/>
              <a:t>Common Lisp allows both dynamic and lexical scoping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spTree>
    <p:extLst>
      <p:ext uri="{BB962C8B-B14F-4D97-AF65-F5344CB8AC3E}">
        <p14:creationId xmlns:p14="http://schemas.microsoft.com/office/powerpoint/2010/main" val="168290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normAutofit/>
          </a:bodyPr>
          <a:lstStyle/>
          <a:p>
            <a:r>
              <a:rPr lang="en-US" dirty="0" smtClean="0"/>
              <a:t>Lexical Analysis is concerned with how to turn bytes into tokens</a:t>
            </a:r>
          </a:p>
          <a:p>
            <a:r>
              <a:rPr lang="en-US" dirty="0" smtClean="0"/>
              <a:t>Syntax Analysis is concerned with specifying valid sequences of token</a:t>
            </a:r>
          </a:p>
          <a:p>
            <a:pPr lvl="1"/>
            <a:r>
              <a:rPr lang="en-US" dirty="0" smtClean="0"/>
              <a:t>Turning those sequences of tokens into a parse tree</a:t>
            </a:r>
          </a:p>
          <a:p>
            <a:r>
              <a:rPr lang="en-US" dirty="0" smtClean="0"/>
              <a:t>Semantics is concerned with what that parse tree means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23122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20</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549304608"/>
              </p:ext>
            </p:extLst>
          </p:nvPr>
        </p:nvGraphicFramePr>
        <p:xfrm>
          <a:off x="3950493" y="216817"/>
          <a:ext cx="5061268" cy="148336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40071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graphicFrame>
        <p:nvGraphicFramePr>
          <p:cNvPr id="12" name="Table 11"/>
          <p:cNvGraphicFramePr>
            <a:graphicFrameLocks noGrp="1"/>
          </p:cNvGraphicFramePr>
          <p:nvPr>
            <p:extLst/>
          </p:nvPr>
        </p:nvGraphicFramePr>
        <p:xfrm>
          <a:off x="3950493" y="216817"/>
          <a:ext cx="5061268" cy="148336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ectangle 4"/>
          <p:cNvSpPr/>
          <p:nvPr/>
        </p:nvSpPr>
        <p:spPr>
          <a:xfrm>
            <a:off x="3937433" y="140215"/>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937433" y="578644"/>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3917134" y="1017073"/>
            <a:ext cx="5127986" cy="36182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7134" y="1378900"/>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ight Arrow 1"/>
          <p:cNvSpPr/>
          <p:nvPr/>
        </p:nvSpPr>
        <p:spPr>
          <a:xfrm>
            <a:off x="178594" y="6072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85991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112464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23843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342017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399922" y="768743"/>
            <a:ext cx="5251731" cy="265142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4085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10"/>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1"/>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3"/>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2" grpId="0" animBg="1"/>
      <p:bldP spid="2" grpId="1" animBg="1"/>
      <p:bldP spid="10" grpId="0" animBg="1"/>
      <p:bldP spid="10" grpId="1" animBg="1"/>
      <p:bldP spid="11" grpId="0" animBg="1"/>
      <p:bldP spid="11" grpId="1" animBg="1"/>
      <p:bldP spid="13" grpId="0" animBg="1"/>
      <p:bldP spid="13" grpId="1"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645767922"/>
              </p:ext>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Right Arrow 4"/>
          <p:cNvSpPr/>
          <p:nvPr/>
        </p:nvSpPr>
        <p:spPr>
          <a:xfrm>
            <a:off x="178594" y="439600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342017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917134" y="1686081"/>
            <a:ext cx="5127986" cy="438429"/>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465318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1143000" y="528638"/>
            <a:ext cx="6307931" cy="417026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flipV="1">
            <a:off x="1399922" y="768743"/>
            <a:ext cx="5251731" cy="265142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60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729070314"/>
              </p:ext>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47227005"/>
              </p:ext>
            </p:extLst>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testing</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Right Arrow 5"/>
          <p:cNvSpPr/>
          <p:nvPr/>
        </p:nvSpPr>
        <p:spPr>
          <a:xfrm>
            <a:off x="178594" y="465318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Arrow Connector 6"/>
          <p:cNvCxnSpPr>
            <a:stCxn id="12" idx="2"/>
            <a:endCxn id="5" idx="0"/>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1143000" y="528638"/>
            <a:ext cx="6307931" cy="4170266"/>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3" name="Right Arrow 12"/>
          <p:cNvSpPr/>
          <p:nvPr/>
        </p:nvSpPr>
        <p:spPr>
          <a:xfrm>
            <a:off x="178594" y="51556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542947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3024188" y="2657475"/>
            <a:ext cx="4376737" cy="281771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7" name="Right Arrow 16"/>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7192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15"/>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7"/>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13" grpId="0" animBg="1"/>
      <p:bldP spid="13" grpId="1" animBg="1"/>
      <p:bldP spid="14" grpId="0" animBg="1"/>
      <p:bldP spid="14" grpId="1" animBg="1"/>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graphicFrame>
        <p:nvGraphicFramePr>
          <p:cNvPr id="12" name="Table 11"/>
          <p:cNvGraphicFramePr>
            <a:graphicFrameLocks noGrp="1"/>
          </p:cNvGraphicFramePr>
          <p:nvPr>
            <p:extLst/>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Right Arrow 16"/>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13480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6710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graphicFrame>
        <p:nvGraphicFramePr>
          <p:cNvPr id="12" name="Table 11"/>
          <p:cNvGraphicFramePr>
            <a:graphicFrameLocks noGrp="1"/>
          </p:cNvGraphicFramePr>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13955441"/>
              </p:ext>
            </p:extLst>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c</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2920455"/>
              </p:ext>
            </p:extLst>
          </p:nvPr>
        </p:nvGraphicFramePr>
        <p:xfrm>
          <a:off x="3950493" y="3079080"/>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100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Arrow Connector 7"/>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endCxn id="6" idx="0"/>
          </p:cNvCxnSpPr>
          <p:nvPr/>
        </p:nvCxnSpPr>
        <p:spPr>
          <a:xfrm>
            <a:off x="6481127" y="2811745"/>
            <a:ext cx="0" cy="267335"/>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14" name="Right Arrow 13"/>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13480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16147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367449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178594" y="394833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178594" y="26445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2600325" y="2690318"/>
            <a:ext cx="4843463" cy="61009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flipV="1">
            <a:off x="1050131" y="635794"/>
            <a:ext cx="1550194" cy="205452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5" name="Right Arrow 24"/>
          <p:cNvSpPr/>
          <p:nvPr/>
        </p:nvSpPr>
        <p:spPr>
          <a:xfrm>
            <a:off x="178594" y="2922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1825228" y="2945412"/>
            <a:ext cx="5618560" cy="36420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85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7"/>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nodeType="clickEffect">
                                  <p:stCondLst>
                                    <p:cond delay="0"/>
                                  </p:stCondLst>
                                  <p:childTnLst>
                                    <p:set>
                                      <p:cBhvr>
                                        <p:cTn id="50" dur="1" fill="hold">
                                          <p:stCondLst>
                                            <p:cond delay="0"/>
                                          </p:stCondLst>
                                        </p:cTn>
                                        <p:tgtEl>
                                          <p:spTgt spid="22"/>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7" grpId="1" animBg="1"/>
      <p:bldP spid="18" grpId="0" animBg="1"/>
      <p:bldP spid="19" grpId="0" animBg="1"/>
      <p:bldP spid="19" grpId="1" animBg="1"/>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26</a:t>
            </a:fld>
            <a:endParaRPr lang="en-US"/>
          </a:p>
        </p:txBody>
      </p:sp>
      <p:graphicFrame>
        <p:nvGraphicFramePr>
          <p:cNvPr id="12" name="Table 11"/>
          <p:cNvGraphicFramePr>
            <a:graphicFrameLocks noGrp="1"/>
          </p:cNvGraphicFramePr>
          <p:nvPr/>
        </p:nvGraphicFramePr>
        <p:xfrm>
          <a:off x="3950493" y="216817"/>
          <a:ext cx="5061268" cy="185420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10</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bar</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13</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foo</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4</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err="1" smtClean="0">
                          <a:latin typeface="Consolas" charset="0"/>
                          <a:ea typeface="Consolas" charset="0"/>
                          <a:cs typeface="Consolas" charset="0"/>
                        </a:rPr>
                        <a:t>baz</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smtClean="0"/>
                        <a:t>&lt;void&gt;, line 9</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70840">
                <a:tc>
                  <a:txBody>
                    <a:bodyPr/>
                    <a:lstStyle/>
                    <a:p>
                      <a:r>
                        <a:rPr lang="en-US" dirty="0" smtClean="0">
                          <a:latin typeface="Consolas" charset="0"/>
                          <a:ea typeface="Consolas" charset="0"/>
                          <a:cs typeface="Consolas" charset="0"/>
                        </a:rPr>
                        <a:t>main</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&lt;void&gt;, line 17</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3950493" y="2440905"/>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c</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char</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c</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29402470"/>
              </p:ext>
            </p:extLst>
          </p:nvPr>
        </p:nvGraphicFramePr>
        <p:xfrm>
          <a:off x="3950493" y="3079080"/>
          <a:ext cx="5061268" cy="370840"/>
        </p:xfrm>
        <a:graphic>
          <a:graphicData uri="http://schemas.openxmlformats.org/drawingml/2006/table">
            <a:tbl>
              <a:tblPr>
                <a:effectLst/>
                <a:tableStyleId>{BC89EF96-8CEA-46FF-86C4-4CE0E7609802}</a:tableStyleId>
              </a:tblPr>
              <a:tblGrid>
                <a:gridCol w="1664494"/>
                <a:gridCol w="1732280"/>
                <a:gridCol w="1664494"/>
              </a:tblGrid>
              <a:tr h="370840">
                <a:tc>
                  <a:txBody>
                    <a:bodyPr/>
                    <a:lstStyle/>
                    <a:p>
                      <a:r>
                        <a:rPr lang="en-US" dirty="0" smtClean="0">
                          <a:latin typeface="Consolas" charset="0"/>
                          <a:ea typeface="Consolas" charset="0"/>
                          <a:cs typeface="Consolas" charset="0"/>
                        </a:rPr>
                        <a:t>x</a:t>
                      </a:r>
                      <a:endParaRPr lang="en-US" dirty="0">
                        <a:latin typeface="Consolas" charset="0"/>
                        <a:ea typeface="Consolas" charset="0"/>
                        <a:cs typeface="Consolas"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err="1" smtClean="0"/>
                        <a:t>int</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1337</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7" name="Straight Arrow Connector 6"/>
          <p:cNvCxnSpPr/>
          <p:nvPr/>
        </p:nvCxnSpPr>
        <p:spPr>
          <a:xfrm>
            <a:off x="6481127" y="2071017"/>
            <a:ext cx="0" cy="369888"/>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6481127" y="2811745"/>
            <a:ext cx="0" cy="267335"/>
          </a:xfrm>
          <a:prstGeom prst="straightConnector1">
            <a:avLst/>
          </a:prstGeom>
          <a:ln w="76200">
            <a:solidFill>
              <a:schemeClr val="tx1"/>
            </a:solidFill>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1825228" y="2945412"/>
            <a:ext cx="5618560" cy="36420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0" name="Right Arrow 9"/>
          <p:cNvSpPr/>
          <p:nvPr/>
        </p:nvSpPr>
        <p:spPr>
          <a:xfrm>
            <a:off x="178594" y="59533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161470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394833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292269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317149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415890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18885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a:off x="3200400" y="1888554"/>
            <a:ext cx="4243388" cy="783209"/>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2857500" y="414338"/>
            <a:ext cx="4586288" cy="151993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ight Arrow 22"/>
          <p:cNvSpPr/>
          <p:nvPr/>
        </p:nvSpPr>
        <p:spPr>
          <a:xfrm>
            <a:off x="178594" y="21538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ight Arrow 23"/>
          <p:cNvSpPr/>
          <p:nvPr/>
        </p:nvSpPr>
        <p:spPr>
          <a:xfrm>
            <a:off x="178594" y="62131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511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1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6"/>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1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19"/>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7"/>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23"/>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nodeType="clickEffect">
                                  <p:stCondLst>
                                    <p:cond delay="0"/>
                                  </p:stCondLst>
                                  <p:childTnLst>
                                    <p:set>
                                      <p:cBhvr>
                                        <p:cTn id="68" dur="1" fill="hold">
                                          <p:stCondLst>
                                            <p:cond delay="0"/>
                                          </p:stCondLst>
                                        </p:cTn>
                                        <p:tgtEl>
                                          <p:spTgt spid="5"/>
                                        </p:tgtEl>
                                        <p:attrNameLst>
                                          <p:attrName>style.visibility</p:attrName>
                                        </p:attrNameLst>
                                      </p:cBhvr>
                                      <p:to>
                                        <p:strVal val="hidden"/>
                                      </p:to>
                                    </p:set>
                                  </p:childTnLst>
                                </p:cTn>
                              </p:par>
                              <p:par>
                                <p:cTn id="69" presetID="1" presetClass="exit" presetSubtype="0" fill="hold" nodeType="withEffect">
                                  <p:stCondLst>
                                    <p:cond delay="0"/>
                                  </p:stCondLst>
                                  <p:childTnLst>
                                    <p:set>
                                      <p:cBhvr>
                                        <p:cTn id="70" dur="1" fill="hold">
                                          <p:stCondLst>
                                            <p:cond delay="0"/>
                                          </p:stCondLst>
                                        </p:cTn>
                                        <p:tgtEl>
                                          <p:spTgt spid="7"/>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4" grpId="0" animBg="1"/>
      <p:bldP spid="15" grpId="0" animBg="1"/>
      <p:bldP spid="15" grpId="1" animBg="1"/>
      <p:bldP spid="16" grpId="0" animBg="1"/>
      <p:bldP spid="16" grpId="1" animBg="1"/>
      <p:bldP spid="17" grpId="0" animBg="1"/>
      <p:bldP spid="17" grpId="1" animBg="1"/>
      <p:bldP spid="23" grpId="0" animBg="1"/>
      <p:bldP spid="23" grpId="1" animBg="1"/>
      <p:bldP spid="2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6817"/>
            <a:ext cx="3700021" cy="5909348"/>
          </a:xfrm>
        </p:spPr>
        <p:txBody>
          <a:bodyPr>
            <a:noAutofit/>
          </a:bodyPr>
          <a:lstStyle/>
          <a:p>
            <a:pPr marL="0" indent="0">
              <a:buNone/>
            </a:pPr>
            <a:r>
              <a:rPr lang="en-US" sz="1400" dirty="0">
                <a:solidFill>
                  <a:schemeClr val="accent4"/>
                </a:solidFill>
                <a:latin typeface="Consolas" charset="0"/>
                <a:ea typeface="Consolas" charset="0"/>
                <a:cs typeface="Consolas" charset="0"/>
              </a:rPr>
              <a:t>#include </a:t>
            </a:r>
            <a:r>
              <a:rPr lang="en-US" sz="1400" dirty="0">
                <a:latin typeface="Consolas" charset="0"/>
                <a:ea typeface="Consolas" charset="0"/>
                <a:cs typeface="Consolas" charset="0"/>
              </a:rPr>
              <a:t>&lt;</a:t>
            </a:r>
            <a:r>
              <a:rPr lang="en-US" sz="1400" dirty="0" err="1">
                <a:latin typeface="Consolas" charset="0"/>
                <a:ea typeface="Consolas" charset="0"/>
                <a:cs typeface="Consolas" charset="0"/>
              </a:rPr>
              <a:t>stdio.h</a:t>
            </a:r>
            <a:r>
              <a:rPr lang="en-US" sz="1400" dirty="0">
                <a:latin typeface="Consolas" charset="0"/>
                <a:ea typeface="Consolas" charset="0"/>
                <a:cs typeface="Consolas" charset="0"/>
              </a:rPr>
              <a:t>&gt;</a:t>
            </a: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bar();</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a:t>
            </a:r>
          </a:p>
          <a:p>
            <a:pPr marL="0" indent="0">
              <a:buNone/>
            </a:pPr>
            <a:r>
              <a:rPr lang="en-US" sz="1400" dirty="0" smtClean="0">
                <a:latin typeface="Consolas" charset="0"/>
                <a:ea typeface="Consolas" charset="0"/>
                <a:cs typeface="Consolas" charset="0"/>
              </a:rPr>
              <a:t>	x </a:t>
            </a:r>
            <a:r>
              <a:rPr lang="en-US" sz="1400" dirty="0">
                <a:latin typeface="Consolas" charset="0"/>
                <a:ea typeface="Consolas" charset="0"/>
                <a:cs typeface="Consolas" charset="0"/>
              </a:rPr>
              <a:t>= 1337</a:t>
            </a: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p>
          <a:p>
            <a:pPr marL="0" indent="0">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100;</a:t>
            </a:r>
          </a:p>
          <a:p>
            <a:pPr marL="0" indent="0">
              <a:buNone/>
            </a:pPr>
            <a:r>
              <a:rPr lang="en-US" sz="1400" dirty="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r>
              <a:rPr lang="en-US" sz="1400" dirty="0">
                <a:latin typeface="Consolas" charset="0"/>
                <a:ea typeface="Consolas" charset="0"/>
                <a:cs typeface="Consolas" charset="0"/>
              </a:rPr>
              <a:t/>
            </a:r>
            <a:br>
              <a:rPr lang="en-US" sz="1400" dirty="0">
                <a:latin typeface="Consolas" charset="0"/>
                <a:ea typeface="Consolas" charset="0"/>
                <a:cs typeface="Consolas" charset="0"/>
              </a:rPr>
            </a:b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a:p>
            <a:pPr marL="0" indent="0">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x = 10;</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a:t>
            </a:r>
          </a:p>
          <a:p>
            <a:pPr marL="0" indent="0">
              <a:buNone/>
            </a:pPr>
            <a:r>
              <a:rPr lang="en-US" sz="1400" dirty="0">
                <a:latin typeface="Consolas" charset="0"/>
                <a:ea typeface="Consolas" charset="0"/>
                <a:cs typeface="Consolas" charset="0"/>
              </a:rPr>
              <a:t>	</a:t>
            </a:r>
            <a:r>
              <a:rPr lang="en-US" sz="1400" dirty="0" smtClean="0">
                <a:latin typeface="Consolas" charset="0"/>
                <a:ea typeface="Consolas" charset="0"/>
                <a:cs typeface="Consolas" charset="0"/>
              </a:rPr>
              <a:t>foo();</a:t>
            </a:r>
            <a:endParaRPr lang="en-US" sz="1400" dirty="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
        <p:nvSpPr>
          <p:cNvPr id="5" name="Content Placeholder 2"/>
          <p:cNvSpPr txBox="1">
            <a:spLocks/>
          </p:cNvSpPr>
          <p:nvPr/>
        </p:nvSpPr>
        <p:spPr>
          <a:xfrm>
            <a:off x="3968685" y="216817"/>
            <a:ext cx="5263968"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smtClean="0">
                <a:latin typeface="Consolas" charset="0"/>
                <a:ea typeface="Consolas" charset="0"/>
                <a:cs typeface="Consolas" charset="0"/>
              </a:rPr>
              <a:t>dynamic_gcc</a:t>
            </a:r>
            <a:r>
              <a:rPr lang="en-US" sz="1400" dirty="0" smtClean="0">
                <a:latin typeface="Consolas" charset="0"/>
                <a:ea typeface="Consolas" charset="0"/>
                <a:cs typeface="Consolas" charset="0"/>
              </a:rPr>
              <a:t> </a:t>
            </a:r>
            <a:r>
              <a:rPr lang="en-US" sz="1400" dirty="0">
                <a:latin typeface="Consolas" charset="0"/>
                <a:ea typeface="Consolas" charset="0"/>
                <a:cs typeface="Consolas" charset="0"/>
              </a:rPr>
              <a:t>-Wall </a:t>
            </a:r>
            <a:r>
              <a:rPr lang="en-US" sz="1400" dirty="0" err="1">
                <a:latin typeface="Consolas" charset="0"/>
                <a:ea typeface="Consolas" charset="0"/>
                <a:cs typeface="Consolas" charset="0"/>
              </a:rPr>
              <a:t>static_scoping.c</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testing</a:t>
            </a:r>
          </a:p>
          <a:p>
            <a:pPr marL="0" indent="0">
              <a:buNone/>
            </a:pPr>
            <a:r>
              <a:rPr lang="en-US" sz="1400" dirty="0" smtClean="0">
                <a:latin typeface="Consolas" charset="0"/>
                <a:ea typeface="Consolas" charset="0"/>
                <a:cs typeface="Consolas" charset="0"/>
              </a:rPr>
              <a:t>100</a:t>
            </a:r>
          </a:p>
          <a:p>
            <a:pPr marL="0" indent="0">
              <a:buNone/>
            </a:pPr>
            <a:r>
              <a:rPr lang="en-US" sz="1400" dirty="0" smtClean="0">
                <a:latin typeface="Consolas" charset="0"/>
                <a:ea typeface="Consolas" charset="0"/>
                <a:cs typeface="Consolas" charset="0"/>
              </a:rPr>
              <a:t>10 c</a:t>
            </a:r>
            <a:endParaRPr lang="en-US" sz="1400" dirty="0">
              <a:latin typeface="Consolas" charset="0"/>
              <a:ea typeface="Consolas" charset="0"/>
              <a:cs typeface="Consolas" charset="0"/>
            </a:endParaRPr>
          </a:p>
        </p:txBody>
      </p:sp>
    </p:spTree>
    <p:extLst>
      <p:ext uri="{BB962C8B-B14F-4D97-AF65-F5344CB8AC3E}">
        <p14:creationId xmlns:p14="http://schemas.microsoft.com/office/powerpoint/2010/main" val="202783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to resolve function calls to appropriate functions?</a:t>
            </a:r>
          </a:p>
          <a:p>
            <a:pPr lvl="1"/>
            <a:r>
              <a:rPr lang="en-US" dirty="0" smtClean="0"/>
              <a:t>Names?</a:t>
            </a:r>
          </a:p>
          <a:p>
            <a:pPr lvl="1"/>
            <a:r>
              <a:rPr lang="en-US" dirty="0" smtClean="0"/>
              <a:t>Names + return type?</a:t>
            </a:r>
          </a:p>
          <a:p>
            <a:pPr lvl="1"/>
            <a:r>
              <a:rPr lang="en-US" dirty="0" smtClean="0"/>
              <a:t>Names + parameter number?</a:t>
            </a:r>
          </a:p>
          <a:p>
            <a:pPr lvl="1"/>
            <a:r>
              <a:rPr lang="en-US" dirty="0" smtClean="0"/>
              <a:t>Names + parameter number + parameter types?</a:t>
            </a:r>
          </a:p>
          <a:p>
            <a:r>
              <a:rPr lang="en-US" dirty="0"/>
              <a:t>Disambiguation rules are often referred to as the function </a:t>
            </a:r>
            <a:r>
              <a:rPr lang="en-US" dirty="0" smtClean="0"/>
              <a:t>signature</a:t>
            </a:r>
          </a:p>
          <a:p>
            <a:r>
              <a:rPr lang="en-US" dirty="0" smtClean="0"/>
              <a:t>Vary by programming language</a:t>
            </a:r>
          </a:p>
          <a:p>
            <a:pPr lvl="1"/>
            <a:r>
              <a:rPr lang="en-US" dirty="0" smtClean="0"/>
              <a:t>In C, function signatures are names only</a:t>
            </a:r>
          </a:p>
          <a:p>
            <a:pPr lvl="2"/>
            <a:r>
              <a:rPr lang="en-US" dirty="0" smtClean="0"/>
              <a:t>&lt;name&gt;</a:t>
            </a:r>
          </a:p>
          <a:p>
            <a:pPr lvl="1"/>
            <a:r>
              <a:rPr lang="en-US" dirty="0" smtClean="0"/>
              <a:t>In C++, function signatures are names and parameter types</a:t>
            </a:r>
          </a:p>
          <a:p>
            <a:pPr lvl="2"/>
            <a:r>
              <a:rPr lang="en-US" dirty="0" smtClean="0"/>
              <a:t>&lt;name, type_param_1, type_param_2, …&gt;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118324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 (C++)</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x</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 + x;</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endParaRPr lang="en-US" dirty="0">
              <a:latin typeface="Consolas" charset="0"/>
              <a:ea typeface="Consolas" charset="0"/>
              <a:cs typeface="Consolas" charset="0"/>
            </a:endParaRP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test</a:t>
            </a:r>
            <a:r>
              <a:rPr lang="en-US" dirty="0" smtClean="0">
                <a:latin typeface="Consolas" charset="0"/>
                <a:ea typeface="Consolas" charset="0"/>
                <a:cs typeface="Consolas" charset="0"/>
              </a:rPr>
              <a:t> = foo();</a:t>
            </a:r>
          </a:p>
          <a:p>
            <a:pPr marL="0" indent="0">
              <a:buNone/>
            </a:pPr>
            <a:r>
              <a:rPr lang="en-US" dirty="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bar</a:t>
            </a:r>
            <a:r>
              <a:rPr lang="en-US" dirty="0" smtClean="0">
                <a:latin typeface="Consolas" charset="0"/>
                <a:ea typeface="Consolas" charset="0"/>
                <a:cs typeface="Consolas" charset="0"/>
              </a:rPr>
              <a:t> = foo(test);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 %d\n", test, bar);</a:t>
            </a:r>
            <a:r>
              <a:rPr lang="en-US" dirty="0">
                <a:latin typeface="Consolas" charset="0"/>
                <a:ea typeface="Consolas" charset="0"/>
                <a:cs typeface="Consolas" charset="0"/>
              </a:rPr>
              <a:t/>
            </a:r>
            <a:br>
              <a:rPr lang="en-US" dirty="0">
                <a:latin typeface="Consolas" charset="0"/>
                <a:ea typeface="Consolas" charset="0"/>
                <a:cs typeface="Consolas" charset="0"/>
              </a:rPr>
            </a:b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cxnSp>
        <p:nvCxnSpPr>
          <p:cNvPr id="5" name="Straight Arrow Connector 4"/>
          <p:cNvCxnSpPr/>
          <p:nvPr/>
        </p:nvCxnSpPr>
        <p:spPr>
          <a:xfrm flipH="1" flipV="1">
            <a:off x="1271588" y="2150269"/>
            <a:ext cx="1414462" cy="2807495"/>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H="1" flipV="1">
            <a:off x="1335881" y="3214688"/>
            <a:ext cx="1150144" cy="2014537"/>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322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Language Semantics</a:t>
            </a:r>
            <a:endParaRPr lang="en-US" dirty="0"/>
          </a:p>
        </p:txBody>
      </p:sp>
      <p:sp>
        <p:nvSpPr>
          <p:cNvPr id="3" name="Content Placeholder 2"/>
          <p:cNvSpPr>
            <a:spLocks noGrp="1"/>
          </p:cNvSpPr>
          <p:nvPr>
            <p:ph idx="1"/>
          </p:nvPr>
        </p:nvSpPr>
        <p:spPr/>
        <p:txBody>
          <a:bodyPr>
            <a:normAutofit lnSpcReduction="10000"/>
          </a:bodyPr>
          <a:lstStyle/>
          <a:p>
            <a:r>
              <a:rPr lang="en-US" dirty="0" smtClean="0"/>
              <a:t>What properties do we want from language semantics definitions?</a:t>
            </a:r>
          </a:p>
          <a:p>
            <a:pPr lvl="1"/>
            <a:r>
              <a:rPr lang="en-US" dirty="0" smtClean="0"/>
              <a:t>Preciseness</a:t>
            </a:r>
          </a:p>
          <a:p>
            <a:pPr lvl="1"/>
            <a:r>
              <a:rPr lang="en-US" dirty="0" smtClean="0"/>
              <a:t>Predictability</a:t>
            </a:r>
          </a:p>
          <a:p>
            <a:pPr lvl="1"/>
            <a:r>
              <a:rPr lang="en-US" dirty="0" smtClean="0"/>
              <a:t>Complete</a:t>
            </a:r>
          </a:p>
          <a:p>
            <a:r>
              <a:rPr lang="en-US" dirty="0" smtClean="0"/>
              <a:t>How to specify language semantics?</a:t>
            </a:r>
          </a:p>
          <a:p>
            <a:pPr lvl="1"/>
            <a:r>
              <a:rPr lang="en-US" dirty="0" smtClean="0"/>
              <a:t>English specification</a:t>
            </a:r>
          </a:p>
          <a:p>
            <a:pPr lvl="1"/>
            <a:r>
              <a:rPr lang="en-US" dirty="0" smtClean="0"/>
              <a:t>Reference implementation</a:t>
            </a:r>
          </a:p>
          <a:p>
            <a:pPr lvl="1"/>
            <a:r>
              <a:rPr lang="en-US" dirty="0" smtClean="0"/>
              <a:t>Formal language</a:t>
            </a:r>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7510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 Resolution (C++)</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solidFill>
                  <a:schemeClr val="accent4"/>
                </a:solidFill>
                <a:latin typeface="Consolas" charset="0"/>
                <a:ea typeface="Consolas" charset="0"/>
                <a:cs typeface="Consolas" charset="0"/>
              </a:rPr>
              <a:t>#include </a:t>
            </a:r>
            <a:r>
              <a:rPr lang="en-US" dirty="0">
                <a:latin typeface="Consolas" charset="0"/>
                <a:ea typeface="Consolas" charset="0"/>
                <a:cs typeface="Consolas" charset="0"/>
              </a:rPr>
              <a:t>&lt;</a:t>
            </a:r>
            <a:r>
              <a:rPr lang="en-US" dirty="0" err="1">
                <a:latin typeface="Consolas" charset="0"/>
                <a:ea typeface="Consolas" charset="0"/>
                <a:cs typeface="Consolas" charset="0"/>
              </a:rPr>
              <a:t>stdio.h</a:t>
            </a:r>
            <a:r>
              <a:rPr lang="en-US" dirty="0" smtClean="0">
                <a:latin typeface="Consolas" charset="0"/>
                <a:ea typeface="Consolas" charset="0"/>
                <a:cs typeface="Consolas" charset="0"/>
              </a:rPr>
              <a:t>&gt;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foo</a:t>
            </a:r>
            <a:r>
              <a:rPr lang="en-US" dirty="0" smtClean="0">
                <a:latin typeface="Consolas" charset="0"/>
                <a:ea typeface="Consolas" charset="0"/>
                <a:cs typeface="Consolas" charset="0"/>
              </a:rPr>
              <a:t>(</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x</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return 10 + x;</a:t>
            </a:r>
            <a:endParaRPr lang="en-US" dirty="0">
              <a:latin typeface="Consolas" charset="0"/>
              <a:ea typeface="Consolas" charset="0"/>
              <a:cs typeface="Consolas" charset="0"/>
            </a:endParaRPr>
          </a:p>
          <a:p>
            <a:pPr marL="0" indent="0">
              <a:buNone/>
            </a:pPr>
            <a:r>
              <a:rPr lang="en-US" dirty="0" smtClean="0">
                <a:latin typeface="Consolas" charset="0"/>
                <a:ea typeface="Consolas" charset="0"/>
                <a:cs typeface="Consolas" charset="0"/>
              </a:rPr>
              <a:t>}</a:t>
            </a:r>
          </a:p>
          <a:p>
            <a:pPr marL="0" indent="0">
              <a:buNone/>
            </a:pPr>
            <a:endParaRPr lang="en-US" dirty="0">
              <a:latin typeface="Consolas" charset="0"/>
              <a:ea typeface="Consolas" charset="0"/>
              <a:cs typeface="Consolas" charset="0"/>
            </a:endParaRPr>
          </a:p>
          <a:p>
            <a:pPr marL="0" indent="0">
              <a:buNone/>
            </a:pP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main</a:t>
            </a: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a:t>
            </a:r>
          </a:p>
          <a:p>
            <a:pPr marL="0" indent="0">
              <a:buNone/>
            </a:pPr>
            <a:r>
              <a:rPr lang="en-US" dirty="0" smtClean="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test</a:t>
            </a:r>
            <a:r>
              <a:rPr lang="en-US" dirty="0" smtClean="0">
                <a:latin typeface="Consolas" charset="0"/>
                <a:ea typeface="Consolas" charset="0"/>
                <a:cs typeface="Consolas" charset="0"/>
              </a:rPr>
              <a:t> = foo();</a:t>
            </a:r>
          </a:p>
          <a:p>
            <a:pPr marL="0" indent="0">
              <a:buNone/>
            </a:pPr>
            <a:r>
              <a:rPr lang="en-US" dirty="0">
                <a:latin typeface="Consolas" charset="0"/>
                <a:ea typeface="Consolas" charset="0"/>
                <a:cs typeface="Consolas" charset="0"/>
              </a:rPr>
              <a:t>	</a:t>
            </a:r>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smtClean="0">
                <a:solidFill>
                  <a:schemeClr val="accent2"/>
                </a:solidFill>
                <a:latin typeface="Consolas" charset="0"/>
                <a:ea typeface="Consolas" charset="0"/>
                <a:cs typeface="Consolas" charset="0"/>
              </a:rPr>
              <a:t>bar</a:t>
            </a:r>
            <a:r>
              <a:rPr lang="en-US" dirty="0" smtClean="0">
                <a:latin typeface="Consolas" charset="0"/>
                <a:ea typeface="Consolas" charset="0"/>
                <a:cs typeface="Consolas" charset="0"/>
              </a:rPr>
              <a:t> = foo(test);</a:t>
            </a:r>
          </a:p>
          <a:p>
            <a:pPr marL="0" indent="0">
              <a:buNone/>
            </a:pPr>
            <a:r>
              <a:rPr lang="en-US" dirty="0">
                <a:latin typeface="Consolas" charset="0"/>
                <a:ea typeface="Consolas" charset="0"/>
                <a:cs typeface="Consolas" charset="0"/>
              </a:rPr>
              <a:t>	</a:t>
            </a:r>
            <a:r>
              <a:rPr lang="en-US" dirty="0" err="1" smtClean="0">
                <a:latin typeface="Consolas" charset="0"/>
                <a:ea typeface="Consolas" charset="0"/>
                <a:cs typeface="Consolas" charset="0"/>
              </a:rPr>
              <a:t>printf</a:t>
            </a:r>
            <a:r>
              <a:rPr lang="en-US" dirty="0" smtClean="0">
                <a:latin typeface="Consolas" charset="0"/>
                <a:ea typeface="Consolas" charset="0"/>
                <a:cs typeface="Consolas" charset="0"/>
              </a:rPr>
              <a:t>("%d %d\n", test, bar);</a:t>
            </a:r>
            <a:r>
              <a:rPr lang="en-US" dirty="0">
                <a:latin typeface="Consolas" charset="0"/>
                <a:ea typeface="Consolas" charset="0"/>
                <a:cs typeface="Consolas" charset="0"/>
              </a:rPr>
              <a:t/>
            </a:r>
            <a:br>
              <a:rPr lang="en-US" dirty="0">
                <a:latin typeface="Consolas" charset="0"/>
                <a:ea typeface="Consolas" charset="0"/>
                <a:cs typeface="Consolas" charset="0"/>
              </a:rPr>
            </a:br>
            <a:r>
              <a:rPr lang="en-US" dirty="0" smtClean="0">
                <a:latin typeface="Consolas" charset="0"/>
                <a:ea typeface="Consolas" charset="0"/>
                <a:cs typeface="Consolas" charset="0"/>
              </a:rPr>
              <a: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30</a:t>
            </a:fld>
            <a:endParaRPr lang="en-US"/>
          </a:p>
        </p:txBody>
      </p:sp>
      <p:sp>
        <p:nvSpPr>
          <p:cNvPr id="7" name="Content Placeholder 2"/>
          <p:cNvSpPr txBox="1">
            <a:spLocks/>
          </p:cNvSpPr>
          <p:nvPr/>
        </p:nvSpPr>
        <p:spPr>
          <a:xfrm>
            <a:off x="3128963" y="1600201"/>
            <a:ext cx="5915025" cy="452596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400" dirty="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g++ -Wall </a:t>
            </a:r>
            <a:r>
              <a:rPr lang="en-US" sz="1400" dirty="0" err="1">
                <a:latin typeface="Consolas" charset="0"/>
                <a:ea typeface="Consolas" charset="0"/>
                <a:cs typeface="Consolas" charset="0"/>
              </a:rPr>
              <a:t>function_resolution.cpp</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a:t>
            </a:r>
            <a:r>
              <a:rPr lang="en-US" sz="1400" dirty="0" err="1">
                <a:latin typeface="Consolas" charset="0"/>
                <a:ea typeface="Consolas" charset="0"/>
                <a:cs typeface="Consolas" charset="0"/>
              </a:rPr>
              <a:t>adamd@ragnuk</a:t>
            </a:r>
            <a:r>
              <a:rPr lang="en-US" sz="1400" dirty="0">
                <a:latin typeface="Consolas" charset="0"/>
                <a:ea typeface="Consolas" charset="0"/>
                <a:cs typeface="Consolas" charset="0"/>
              </a:rPr>
              <a:t> examples]$ ./</a:t>
            </a:r>
            <a:r>
              <a:rPr lang="en-US" sz="1400" dirty="0" err="1">
                <a:latin typeface="Consolas" charset="0"/>
                <a:ea typeface="Consolas" charset="0"/>
                <a:cs typeface="Consolas" charset="0"/>
              </a:rPr>
              <a:t>a.out</a:t>
            </a:r>
            <a:r>
              <a:rPr lang="en-US" sz="1400" dirty="0">
                <a:latin typeface="Consolas" charset="0"/>
                <a:ea typeface="Consolas" charset="0"/>
                <a:cs typeface="Consolas" charset="0"/>
              </a:rPr>
              <a:t> </a:t>
            </a:r>
            <a:endParaRPr lang="en-US" sz="1400" dirty="0" smtClean="0">
              <a:latin typeface="Consolas" charset="0"/>
              <a:ea typeface="Consolas" charset="0"/>
              <a:cs typeface="Consolas" charset="0"/>
            </a:endParaRPr>
          </a:p>
          <a:p>
            <a:pPr marL="0" indent="0">
              <a:buNone/>
            </a:pPr>
            <a:r>
              <a:rPr lang="en-US" sz="1400" dirty="0" smtClean="0">
                <a:latin typeface="Consolas" charset="0"/>
                <a:ea typeface="Consolas" charset="0"/>
                <a:cs typeface="Consolas" charset="0"/>
              </a:rPr>
              <a:t>10 </a:t>
            </a:r>
            <a:r>
              <a:rPr lang="en-US" sz="1400" dirty="0">
                <a:latin typeface="Consolas" charset="0"/>
                <a:ea typeface="Consolas" charset="0"/>
                <a:cs typeface="Consolas" charset="0"/>
              </a:rPr>
              <a:t>20</a:t>
            </a:r>
          </a:p>
        </p:txBody>
      </p:sp>
    </p:spTree>
    <p:extLst>
      <p:ext uri="{BB962C8B-B14F-4D97-AF65-F5344CB8AC3E}">
        <p14:creationId xmlns:p14="http://schemas.microsoft.com/office/powerpoint/2010/main" val="1166686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What are the exact semantics behind the following statement</a:t>
            </a:r>
          </a:p>
          <a:p>
            <a:pPr marL="457200" lvl="1" indent="0">
              <a:buNone/>
            </a:pPr>
            <a:r>
              <a:rPr lang="en-US" dirty="0" smtClean="0">
                <a:latin typeface="Consolas" charset="0"/>
                <a:ea typeface="Consolas" charset="0"/>
                <a:cs typeface="Consolas" charset="0"/>
              </a:rPr>
              <a:t>x = y</a:t>
            </a:r>
          </a:p>
          <a:p>
            <a:r>
              <a:rPr lang="en-US" dirty="0" smtClean="0">
                <a:latin typeface="Arial" charset="0"/>
                <a:ea typeface="Arial" charset="0"/>
                <a:cs typeface="Arial" charset="0"/>
              </a:rPr>
              <a:t>Depends on the programming language</a:t>
            </a:r>
          </a:p>
          <a:p>
            <a:r>
              <a:rPr lang="en-US" dirty="0" smtClean="0">
                <a:latin typeface="Arial" charset="0"/>
                <a:ea typeface="Arial" charset="0"/>
                <a:cs typeface="Arial" charset="0"/>
              </a:rPr>
              <a:t>We need to define four concepts</a:t>
            </a:r>
          </a:p>
          <a:p>
            <a:pPr lvl="1"/>
            <a:r>
              <a:rPr lang="en-US" dirty="0" smtClean="0">
                <a:latin typeface="Arial" charset="0"/>
                <a:ea typeface="Arial" charset="0"/>
                <a:cs typeface="Arial" charset="0"/>
              </a:rPr>
              <a:t>Name</a:t>
            </a:r>
          </a:p>
          <a:p>
            <a:pPr lvl="2"/>
            <a:r>
              <a:rPr lang="en-US" dirty="0" smtClean="0">
                <a:latin typeface="Arial" charset="0"/>
                <a:ea typeface="Arial" charset="0"/>
                <a:cs typeface="Arial" charset="0"/>
              </a:rPr>
              <a:t>A name used to refer to a declaration</a:t>
            </a:r>
          </a:p>
          <a:p>
            <a:pPr lvl="1"/>
            <a:r>
              <a:rPr lang="en-US" dirty="0" smtClean="0">
                <a:latin typeface="Arial" charset="0"/>
                <a:ea typeface="Arial" charset="0"/>
                <a:cs typeface="Arial" charset="0"/>
              </a:rPr>
              <a:t>Location</a:t>
            </a:r>
          </a:p>
          <a:p>
            <a:pPr lvl="2"/>
            <a:r>
              <a:rPr lang="en-US" dirty="0" smtClean="0">
                <a:latin typeface="Arial" charset="0"/>
                <a:ea typeface="Arial" charset="0"/>
                <a:cs typeface="Arial" charset="0"/>
              </a:rPr>
              <a:t>A container that can hold a value</a:t>
            </a:r>
          </a:p>
          <a:p>
            <a:pPr lvl="1"/>
            <a:r>
              <a:rPr lang="en-US" dirty="0" smtClean="0">
                <a:latin typeface="Arial" charset="0"/>
                <a:ea typeface="Arial" charset="0"/>
                <a:cs typeface="Arial" charset="0"/>
              </a:rPr>
              <a:t>Binding</a:t>
            </a:r>
          </a:p>
          <a:p>
            <a:pPr lvl="2"/>
            <a:r>
              <a:rPr lang="en-US" dirty="0" smtClean="0">
                <a:latin typeface="Arial" charset="0"/>
                <a:ea typeface="Arial" charset="0"/>
                <a:cs typeface="Arial" charset="0"/>
              </a:rPr>
              <a:t>Association between a name and a location</a:t>
            </a:r>
          </a:p>
          <a:p>
            <a:pPr lvl="1"/>
            <a:r>
              <a:rPr lang="en-US" dirty="0" smtClean="0">
                <a:latin typeface="Arial" charset="0"/>
                <a:ea typeface="Arial" charset="0"/>
                <a:cs typeface="Arial" charset="0"/>
              </a:rPr>
              <a:t>Value</a:t>
            </a:r>
          </a:p>
          <a:p>
            <a:pPr lvl="2"/>
            <a:r>
              <a:rPr lang="en-US" dirty="0" smtClean="0">
                <a:latin typeface="Arial" charset="0"/>
                <a:ea typeface="Arial" charset="0"/>
                <a:cs typeface="Arial" charset="0"/>
              </a:rPr>
              <a:t>An element from a set of possible values</a:t>
            </a:r>
            <a:endParaRPr lang="en-US"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200564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Assignment Semantics Using Box and Circle Diagrams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t>Name</a:t>
            </a:r>
            <a:r>
              <a:rPr lang="en-US" dirty="0"/>
              <a:t>, binding, location, </a:t>
            </a:r>
            <a:r>
              <a:rPr lang="en-US" dirty="0" smtClean="0"/>
              <a:t>value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
        <p:nvSpPr>
          <p:cNvPr id="5" name="Rectangle 4"/>
          <p:cNvSpPr/>
          <p:nvPr/>
        </p:nvSpPr>
        <p:spPr>
          <a:xfrm>
            <a:off x="2859314" y="423365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34456"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8" name="Straight Connector 7"/>
          <p:cNvCxnSpPr>
            <a:stCxn id="6" idx="3"/>
          </p:cNvCxnSpPr>
          <p:nvPr/>
        </p:nvCxnSpPr>
        <p:spPr>
          <a:xfrm>
            <a:off x="2082800" y="461828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1357086" y="2654834"/>
            <a:ext cx="486228" cy="189411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3566520" y="429106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flipH="1">
            <a:off x="2460170" y="2654834"/>
            <a:ext cx="471289" cy="189411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5" idx="0"/>
          </p:cNvCxnSpPr>
          <p:nvPr/>
        </p:nvCxnSpPr>
        <p:spPr>
          <a:xfrm flipH="1">
            <a:off x="3893732" y="2654832"/>
            <a:ext cx="614707" cy="1578821"/>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endCxn id="13" idx="7"/>
          </p:cNvCxnSpPr>
          <p:nvPr/>
        </p:nvCxnSpPr>
        <p:spPr>
          <a:xfrm flipH="1">
            <a:off x="4125105" y="2654832"/>
            <a:ext cx="1667810" cy="17320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0333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latin typeface="Consolas" charset="0"/>
                <a:ea typeface="Consolas" charset="0"/>
                <a:cs typeface="Consolas" charset="0"/>
              </a:rPr>
              <a:t>x = 5;</a:t>
            </a:r>
          </a:p>
          <a:p>
            <a:pPr lvl="1"/>
            <a:r>
              <a:rPr lang="en-US" dirty="0" smtClean="0"/>
              <a:t>Copy the value </a:t>
            </a:r>
            <a:r>
              <a:rPr lang="en-US" dirty="0" smtClean="0">
                <a:latin typeface="Consolas" charset="0"/>
                <a:ea typeface="Consolas" charset="0"/>
                <a:cs typeface="Consolas" charset="0"/>
              </a:rPr>
              <a:t>5</a:t>
            </a:r>
            <a:r>
              <a:rPr lang="en-US" dirty="0" smtClean="0"/>
              <a:t> to the location associated with the name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Rectangle 4"/>
          <p:cNvSpPr/>
          <p:nvPr/>
        </p:nvSpPr>
        <p:spPr>
          <a:xfrm>
            <a:off x="2859314" y="423365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734456"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8" name="Straight Connector 7"/>
          <p:cNvCxnSpPr>
            <a:stCxn id="6" idx="3"/>
          </p:cNvCxnSpPr>
          <p:nvPr/>
        </p:nvCxnSpPr>
        <p:spPr>
          <a:xfrm>
            <a:off x="2082800" y="461828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3566520" y="429106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3719559" y="438744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5</a:t>
            </a:r>
            <a:endParaRPr lang="en-US" sz="2400" dirty="0">
              <a:latin typeface="Consolas" charset="0"/>
              <a:ea typeface="Consolas" charset="0"/>
              <a:cs typeface="Consolas" charset="0"/>
            </a:endParaRPr>
          </a:p>
        </p:txBody>
      </p:sp>
      <p:sp>
        <p:nvSpPr>
          <p:cNvPr id="18" name="TextBox 17"/>
          <p:cNvSpPr txBox="1"/>
          <p:nvPr/>
        </p:nvSpPr>
        <p:spPr>
          <a:xfrm>
            <a:off x="4579805" y="35645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5</a:t>
            </a:r>
            <a:endParaRPr lang="en-US" sz="2400" dirty="0">
              <a:latin typeface="Consolas" charset="0"/>
              <a:ea typeface="Consolas" charset="0"/>
              <a:cs typeface="Consolas" charset="0"/>
            </a:endParaRPr>
          </a:p>
        </p:txBody>
      </p:sp>
      <p:cxnSp>
        <p:nvCxnSpPr>
          <p:cNvPr id="19" name="Straight Arrow Connector 18"/>
          <p:cNvCxnSpPr/>
          <p:nvPr/>
        </p:nvCxnSpPr>
        <p:spPr>
          <a:xfrm flipH="1">
            <a:off x="3971365" y="3881718"/>
            <a:ext cx="699248" cy="654423"/>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43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xit" presetSubtype="0" fill="hold" nodeType="withEffect">
                                  <p:stCondLst>
                                    <p:cond delay="0"/>
                                  </p:stCondLst>
                                  <p:childTnLst>
                                    <p:set>
                                      <p:cBhvr>
                                        <p:cTn id="34" dur="1" fill="hold">
                                          <p:stCondLst>
                                            <p:cond delay="0"/>
                                          </p:stCondLst>
                                        </p:cTn>
                                        <p:tgtEl>
                                          <p:spTgt spid="19"/>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3" grpId="0" animBg="1"/>
      <p:bldP spid="15" grpId="0"/>
      <p:bldP spid="18" grpId="0"/>
      <p:bldP spid="18"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y;</a:t>
            </a:r>
          </a:p>
          <a:p>
            <a:r>
              <a:rPr lang="en-US" dirty="0" smtClean="0">
                <a:latin typeface="Consolas" charset="0"/>
                <a:ea typeface="Consolas" charset="0"/>
                <a:cs typeface="Consolas" charset="0"/>
              </a:rPr>
              <a:t>x = y;</a:t>
            </a:r>
          </a:p>
          <a:p>
            <a:pPr lvl="1"/>
            <a:r>
              <a:rPr lang="en-US" dirty="0" smtClean="0"/>
              <a:t>Copy the value in the location associated with </a:t>
            </a:r>
            <a:r>
              <a:rPr lang="en-US" dirty="0" smtClean="0">
                <a:latin typeface="Consolas" charset="0"/>
                <a:ea typeface="Consolas" charset="0"/>
                <a:cs typeface="Consolas" charset="0"/>
              </a:rPr>
              <a:t>y</a:t>
            </a:r>
            <a:r>
              <a:rPr lang="en-US" dirty="0" smtClean="0"/>
              <a:t> to the location associated with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
        <p:nvSpPr>
          <p:cNvPr id="5" name="Rectangle 4"/>
          <p:cNvSpPr/>
          <p:nvPr/>
        </p:nvSpPr>
        <p:spPr>
          <a:xfrm>
            <a:off x="1891126" y="44577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66268" y="461151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1114612" y="484234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598332" y="45151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1891126" y="558289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766268" y="573668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2" name="Straight Connector 11"/>
          <p:cNvCxnSpPr/>
          <p:nvPr/>
        </p:nvCxnSpPr>
        <p:spPr>
          <a:xfrm>
            <a:off x="1114612" y="596752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2598332" y="564030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H="1" flipV="1">
            <a:off x="2931459" y="4948518"/>
            <a:ext cx="26894" cy="101900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067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10" grpId="0" animBg="1"/>
      <p:bldP spid="11" grpId="0"/>
      <p:bldP spid="1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r>
              <a:rPr lang="en-US" dirty="0" smtClean="0">
                <a:latin typeface="Consolas" charset="0"/>
                <a:ea typeface="Consolas" charset="0"/>
                <a:cs typeface="Consolas" charset="0"/>
              </a:rPr>
              <a:t>x = x;</a:t>
            </a:r>
          </a:p>
          <a:p>
            <a:pPr lvl="1"/>
            <a:r>
              <a:rPr lang="en-US" dirty="0" smtClean="0"/>
              <a:t>Copy the value in the location associated with </a:t>
            </a:r>
            <a:r>
              <a:rPr lang="en-US" dirty="0" smtClean="0">
                <a:latin typeface="Consolas" charset="0"/>
                <a:ea typeface="Consolas" charset="0"/>
                <a:cs typeface="Consolas" charset="0"/>
              </a:rPr>
              <a:t>x</a:t>
            </a:r>
            <a:r>
              <a:rPr lang="en-US" dirty="0" smtClean="0"/>
              <a:t> to the location associated with </a:t>
            </a:r>
            <a:r>
              <a:rPr lang="en-US" dirty="0" smtClean="0">
                <a:latin typeface="Consolas" charset="0"/>
                <a:ea typeface="Consolas" charset="0"/>
                <a:cs typeface="Consolas" charset="0"/>
              </a:rPr>
              <a:t>x</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
        <p:nvSpPr>
          <p:cNvPr id="5" name="Rectangle 4"/>
          <p:cNvSpPr/>
          <p:nvPr/>
        </p:nvSpPr>
        <p:spPr>
          <a:xfrm>
            <a:off x="1891126" y="44577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766268" y="461151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1114612" y="484234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598332" y="45151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4" name="Curved Connector 13"/>
          <p:cNvCxnSpPr>
            <a:stCxn id="8" idx="0"/>
            <a:endCxn id="8" idx="6"/>
          </p:cNvCxnSpPr>
          <p:nvPr/>
        </p:nvCxnSpPr>
        <p:spPr>
          <a:xfrm rot="16200000" flipH="1">
            <a:off x="2925543" y="4515131"/>
            <a:ext cx="327212" cy="327211"/>
          </a:xfrm>
          <a:prstGeom prst="curvedConnector4">
            <a:avLst>
              <a:gd name="adj1" fmla="val -69863"/>
              <a:gd name="adj2" fmla="val 169863"/>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89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l-value = </a:t>
            </a:r>
            <a:r>
              <a:rPr lang="en-US" dirty="0" err="1" smtClean="0"/>
              <a:t>r-value</a:t>
            </a:r>
            <a:endParaRPr lang="en-US" dirty="0" smtClean="0"/>
          </a:p>
          <a:p>
            <a:r>
              <a:rPr lang="en-US" dirty="0" smtClean="0"/>
              <a:t>l-value</a:t>
            </a:r>
          </a:p>
          <a:p>
            <a:pPr lvl="1"/>
            <a:r>
              <a:rPr lang="en-US" dirty="0" smtClean="0"/>
              <a:t>An expression is an l-value if there is a </a:t>
            </a:r>
            <a:r>
              <a:rPr lang="en-US" b="1" dirty="0" smtClean="0"/>
              <a:t>location</a:t>
            </a:r>
            <a:r>
              <a:rPr lang="en-US" dirty="0" smtClean="0"/>
              <a:t> associated with the expression</a:t>
            </a:r>
          </a:p>
          <a:p>
            <a:r>
              <a:rPr lang="en-US" dirty="0" err="1" smtClean="0"/>
              <a:t>r-value</a:t>
            </a:r>
            <a:endParaRPr lang="en-US" dirty="0" smtClean="0"/>
          </a:p>
          <a:p>
            <a:pPr lvl="1"/>
            <a:r>
              <a:rPr lang="en-US" dirty="0" smtClean="0"/>
              <a:t>An expression is an </a:t>
            </a:r>
            <a:r>
              <a:rPr lang="en-US" dirty="0" err="1" smtClean="0"/>
              <a:t>r-value</a:t>
            </a:r>
            <a:r>
              <a:rPr lang="en-US" dirty="0" smtClean="0"/>
              <a:t> if the expression has a </a:t>
            </a:r>
            <a:r>
              <a:rPr lang="en-US" b="1" dirty="0" smtClean="0"/>
              <a:t>value</a:t>
            </a:r>
            <a:r>
              <a:rPr lang="en-US" dirty="0" smtClean="0"/>
              <a:t> associated with the expression</a:t>
            </a:r>
          </a:p>
          <a:p>
            <a:r>
              <a:rPr lang="en-US" dirty="0" smtClean="0">
                <a:latin typeface="Consolas" charset="0"/>
                <a:ea typeface="Consolas" charset="0"/>
                <a:cs typeface="Consolas" charset="0"/>
              </a:rPr>
              <a:t>x = 5</a:t>
            </a:r>
          </a:p>
          <a:p>
            <a:pPr lvl="1"/>
            <a:r>
              <a:rPr lang="en-US" dirty="0" smtClean="0"/>
              <a:t>l-value = </a:t>
            </a:r>
            <a:r>
              <a:rPr lang="en-US" dirty="0" err="1" smtClean="0"/>
              <a:t>r-value</a:t>
            </a:r>
            <a:r>
              <a:rPr lang="en-US" dirty="0" smtClean="0"/>
              <a:t>: Copy the value in </a:t>
            </a:r>
            <a:r>
              <a:rPr lang="en-US" dirty="0" err="1" smtClean="0"/>
              <a:t>r-value</a:t>
            </a:r>
            <a:r>
              <a:rPr lang="en-US" dirty="0" smtClean="0"/>
              <a:t> to the location in l-value</a:t>
            </a:r>
          </a:p>
          <a:p>
            <a:r>
              <a:rPr lang="en-US" dirty="0" smtClean="0">
                <a:latin typeface="Consolas" charset="0"/>
                <a:ea typeface="Consolas" charset="0"/>
                <a:cs typeface="Consolas" charset="0"/>
              </a:rPr>
              <a:t>5 = x</a:t>
            </a:r>
          </a:p>
          <a:p>
            <a:pPr lvl="1"/>
            <a:r>
              <a:rPr lang="en-US" dirty="0" err="1" smtClean="0"/>
              <a:t>r-value</a:t>
            </a:r>
            <a:r>
              <a:rPr lang="en-US" dirty="0" smtClean="0"/>
              <a:t> = l-value: not semantically valid!</a:t>
            </a:r>
          </a:p>
          <a:p>
            <a:r>
              <a:rPr lang="en-US" dirty="0" smtClean="0"/>
              <a:t>l-value</a:t>
            </a:r>
            <a:r>
              <a:rPr lang="en-US" baseline="-25000" dirty="0" smtClean="0"/>
              <a:t>1</a:t>
            </a:r>
            <a:r>
              <a:rPr lang="en-US" dirty="0" smtClean="0"/>
              <a:t> = l-value</a:t>
            </a:r>
            <a:r>
              <a:rPr lang="en-US" baseline="-25000" dirty="0" smtClean="0"/>
              <a:t>2</a:t>
            </a:r>
            <a:endParaRPr lang="en-US" dirty="0" smtClean="0"/>
          </a:p>
          <a:p>
            <a:pPr lvl="1"/>
            <a:r>
              <a:rPr lang="en-US" dirty="0" smtClean="0"/>
              <a:t>Copy value in location associated with l-value</a:t>
            </a:r>
            <a:r>
              <a:rPr lang="en-US" baseline="-25000" dirty="0" smtClean="0"/>
              <a:t>2</a:t>
            </a:r>
            <a:r>
              <a:rPr lang="en-US" dirty="0" smtClean="0"/>
              <a:t> to location associated with l-value</a:t>
            </a:r>
            <a:r>
              <a:rPr lang="en-US" baseline="-25000" dirty="0"/>
              <a:t>1</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42383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Semantics</a:t>
            </a:r>
          </a:p>
        </p:txBody>
      </p:sp>
      <p:sp>
        <p:nvSpPr>
          <p:cNvPr id="3" name="Content Placeholder 2"/>
          <p:cNvSpPr>
            <a:spLocks noGrp="1"/>
          </p:cNvSpPr>
          <p:nvPr>
            <p:ph idx="1"/>
          </p:nvPr>
        </p:nvSpPr>
        <p:spPr/>
        <p:txBody>
          <a:bodyPr/>
          <a:lstStyle/>
          <a:p>
            <a:r>
              <a:rPr lang="en-US" dirty="0" smtClean="0">
                <a:latin typeface="Consolas" charset="0"/>
                <a:ea typeface="Consolas" charset="0"/>
                <a:cs typeface="Consolas" charset="0"/>
              </a:rPr>
              <a:t>a = b + c</a:t>
            </a:r>
          </a:p>
          <a:p>
            <a:pPr lvl="1"/>
            <a:r>
              <a:rPr lang="en-US" dirty="0" smtClean="0">
                <a:latin typeface="Consolas" charset="0"/>
                <a:ea typeface="Consolas" charset="0"/>
                <a:cs typeface="Consolas" charset="0"/>
              </a:rPr>
              <a:t>a</a:t>
            </a:r>
            <a:r>
              <a:rPr lang="en-US" dirty="0" smtClean="0"/>
              <a:t>: an l-value</a:t>
            </a:r>
          </a:p>
          <a:p>
            <a:pPr lvl="1"/>
            <a:r>
              <a:rPr lang="en-US" dirty="0" smtClean="0">
                <a:latin typeface="Consolas" charset="0"/>
                <a:ea typeface="Consolas" charset="0"/>
                <a:cs typeface="Consolas" charset="0"/>
              </a:rPr>
              <a:t>b + c</a:t>
            </a:r>
          </a:p>
          <a:p>
            <a:pPr lvl="2"/>
            <a:r>
              <a:rPr lang="en-US" dirty="0" err="1" smtClean="0"/>
              <a:t>r-value</a:t>
            </a:r>
            <a:r>
              <a:rPr lang="en-US" dirty="0" smtClean="0"/>
              <a:t>: value in the location associated with </a:t>
            </a:r>
            <a:r>
              <a:rPr lang="en-US" dirty="0" smtClean="0">
                <a:latin typeface="Consolas" charset="0"/>
                <a:ea typeface="Consolas" charset="0"/>
                <a:cs typeface="Consolas" charset="0"/>
              </a:rPr>
              <a:t>b +</a:t>
            </a:r>
            <a:r>
              <a:rPr lang="en-US" dirty="0" smtClean="0"/>
              <a:t> value in location associated with </a:t>
            </a:r>
            <a:r>
              <a:rPr lang="en-US" dirty="0" smtClean="0">
                <a:latin typeface="Consolas" charset="0"/>
                <a:ea typeface="Consolas" charset="0"/>
                <a:cs typeface="Consolas" charset="0"/>
              </a:rPr>
              <a:t>c</a:t>
            </a:r>
            <a:r>
              <a:rPr lang="en-US" dirty="0" smtClean="0"/>
              <a:t> is a value</a:t>
            </a:r>
          </a:p>
          <a:p>
            <a:pPr lvl="1"/>
            <a:r>
              <a:rPr lang="en-US" dirty="0" smtClean="0"/>
              <a:t>Copy value associated with </a:t>
            </a:r>
            <a:r>
              <a:rPr lang="en-US" dirty="0" smtClean="0">
                <a:latin typeface="Consolas" charset="0"/>
                <a:ea typeface="Consolas" charset="0"/>
                <a:cs typeface="Consolas" charset="0"/>
              </a:rPr>
              <a:t>b + c </a:t>
            </a:r>
            <a:r>
              <a:rPr lang="en-US" dirty="0" smtClean="0"/>
              <a:t>to location associated with </a:t>
            </a:r>
            <a:r>
              <a:rPr lang="en-US" dirty="0" smtClean="0">
                <a:latin typeface="Consolas" charset="0"/>
                <a:ea typeface="Consolas" charset="0"/>
                <a:cs typeface="Consolas" charset="0"/>
              </a:rPr>
              <a:t>a</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87816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Operations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Address operator </a:t>
            </a:r>
            <a:r>
              <a:rPr lang="en-US" dirty="0" smtClean="0">
                <a:latin typeface="Consolas" charset="0"/>
                <a:ea typeface="Consolas" charset="0"/>
                <a:cs typeface="Consolas" charset="0"/>
              </a:rPr>
              <a:t>&amp;</a:t>
            </a:r>
          </a:p>
          <a:p>
            <a:pPr lvl="1"/>
            <a:r>
              <a:rPr lang="en-US" dirty="0" smtClean="0"/>
              <a:t>Unary operator</a:t>
            </a:r>
          </a:p>
          <a:p>
            <a:pPr lvl="1"/>
            <a:r>
              <a:rPr lang="en-US" dirty="0" smtClean="0"/>
              <a:t>Can only be applied to an l-value</a:t>
            </a:r>
          </a:p>
          <a:p>
            <a:pPr lvl="1"/>
            <a:r>
              <a:rPr lang="en-US" dirty="0" smtClean="0"/>
              <a:t>Result is an </a:t>
            </a:r>
            <a:r>
              <a:rPr lang="en-US" dirty="0" err="1" smtClean="0"/>
              <a:t>r-value</a:t>
            </a:r>
            <a:r>
              <a:rPr lang="en-US" dirty="0"/>
              <a:t> </a:t>
            </a:r>
            <a:r>
              <a:rPr lang="en-US" dirty="0" smtClean="0"/>
              <a:t>of type T*, where T is the type of the operand</a:t>
            </a:r>
          </a:p>
          <a:p>
            <a:pPr lvl="1"/>
            <a:r>
              <a:rPr lang="en-US" dirty="0" smtClean="0"/>
              <a:t>Value is the </a:t>
            </a:r>
            <a:r>
              <a:rPr lang="en-US" b="1" dirty="0" smtClean="0"/>
              <a:t>address</a:t>
            </a:r>
            <a:r>
              <a:rPr lang="en-US" dirty="0" smtClean="0"/>
              <a:t> of the location associated with the l-value that </a:t>
            </a:r>
            <a:r>
              <a:rPr lang="en-US" dirty="0" smtClean="0">
                <a:latin typeface="Consolas" charset="0"/>
                <a:ea typeface="Consolas" charset="0"/>
                <a:cs typeface="Consolas" charset="0"/>
              </a:rPr>
              <a:t>&amp;</a:t>
            </a:r>
            <a:r>
              <a:rPr lang="en-US" dirty="0" smtClean="0"/>
              <a:t> was applied to</a:t>
            </a:r>
          </a:p>
          <a:p>
            <a:r>
              <a:rPr lang="en-US" dirty="0" smtClean="0"/>
              <a:t>Dereference operator </a:t>
            </a:r>
            <a:r>
              <a:rPr lang="en-US" dirty="0" smtClean="0">
                <a:latin typeface="Consolas" charset="0"/>
                <a:ea typeface="Consolas" charset="0"/>
                <a:cs typeface="Consolas" charset="0"/>
              </a:rPr>
              <a:t>*</a:t>
            </a:r>
          </a:p>
          <a:p>
            <a:pPr lvl="1"/>
            <a:r>
              <a:rPr lang="en-US" dirty="0" smtClean="0"/>
              <a:t>Unary operator</a:t>
            </a:r>
          </a:p>
          <a:p>
            <a:pPr lvl="1"/>
            <a:r>
              <a:rPr lang="en-US" dirty="0" smtClean="0"/>
              <a:t>Can be applied to an l-value or an </a:t>
            </a:r>
            <a:r>
              <a:rPr lang="en-US" dirty="0" err="1" smtClean="0"/>
              <a:t>r-value</a:t>
            </a:r>
            <a:r>
              <a:rPr lang="en-US" dirty="0" smtClean="0"/>
              <a:t> of type </a:t>
            </a:r>
            <a:r>
              <a:rPr lang="en-US" dirty="0" smtClean="0">
                <a:latin typeface="Consolas" charset="0"/>
                <a:ea typeface="Consolas" charset="0"/>
                <a:cs typeface="Consolas" charset="0"/>
              </a:rPr>
              <a:t>T*</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38</a:t>
            </a:fld>
            <a:endParaRPr lang="en-US"/>
          </a:p>
        </p:txBody>
      </p:sp>
    </p:spTree>
    <p:extLst>
      <p:ext uri="{BB962C8B-B14F-4D97-AF65-F5344CB8AC3E}">
        <p14:creationId xmlns:p14="http://schemas.microsoft.com/office/powerpoint/2010/main" val="71771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Dereference Operator *</a:t>
            </a:r>
            <a:endParaRPr lang="en-US" dirty="0"/>
          </a:p>
        </p:txBody>
      </p:sp>
      <p:sp>
        <p:nvSpPr>
          <p:cNvPr id="3" name="Content Placeholder 2"/>
          <p:cNvSpPr>
            <a:spLocks noGrp="1"/>
          </p:cNvSpPr>
          <p:nvPr>
            <p:ph idx="1"/>
          </p:nvPr>
        </p:nvSpPr>
        <p:spPr/>
        <p:txBody>
          <a:bodyPr/>
          <a:lstStyle/>
          <a:p>
            <a:r>
              <a:rPr lang="en-US" dirty="0" smtClean="0"/>
              <a:t>If x is of type T*, then the box and circle diagram is the following</a:t>
            </a:r>
          </a:p>
          <a:p>
            <a:endParaRPr lang="en-US" dirty="0"/>
          </a:p>
          <a:p>
            <a:endParaRPr lang="en-US" dirty="0" smtClean="0"/>
          </a:p>
          <a:p>
            <a:endParaRPr lang="en-US" dirty="0" smtClean="0"/>
          </a:p>
          <a:p>
            <a:endParaRPr lang="en-US" dirty="0"/>
          </a:p>
          <a:p>
            <a:r>
              <a:rPr lang="en-US" dirty="0" smtClean="0"/>
              <a:t>Where x</a:t>
            </a:r>
            <a:r>
              <a:rPr lang="en-US" baseline="-25000" dirty="0" smtClean="0"/>
              <a:t>v</a:t>
            </a:r>
            <a:r>
              <a:rPr lang="en-US" dirty="0" smtClean="0"/>
              <a:t> is the address of a location that contains a value v of type 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39</a:t>
            </a:fld>
            <a:endParaRPr lang="en-US"/>
          </a:p>
        </p:txBody>
      </p:sp>
      <p:sp>
        <p:nvSpPr>
          <p:cNvPr id="5" name="Rectangle 4"/>
          <p:cNvSpPr/>
          <p:nvPr/>
        </p:nvSpPr>
        <p:spPr>
          <a:xfrm>
            <a:off x="2413450" y="296407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288592" y="3117868"/>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a:stCxn id="6" idx="3"/>
          </p:cNvCxnSpPr>
          <p:nvPr/>
        </p:nvCxnSpPr>
        <p:spPr>
          <a:xfrm>
            <a:off x="1636936" y="3348701"/>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3120656" y="302148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239190" y="3091990"/>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6" name="Rectangle 15"/>
          <p:cNvSpPr/>
          <p:nvPr/>
        </p:nvSpPr>
        <p:spPr>
          <a:xfrm>
            <a:off x="2413450" y="4057713"/>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Oval 18"/>
          <p:cNvSpPr/>
          <p:nvPr/>
        </p:nvSpPr>
        <p:spPr>
          <a:xfrm>
            <a:off x="3120656" y="4115128"/>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19"/>
          <p:cNvSpPr txBox="1"/>
          <p:nvPr/>
        </p:nvSpPr>
        <p:spPr>
          <a:xfrm>
            <a:off x="3268854" y="4226476"/>
            <a:ext cx="358025" cy="461665"/>
          </a:xfrm>
          <a:prstGeom prst="rect">
            <a:avLst/>
          </a:prstGeom>
          <a:noFill/>
        </p:spPr>
        <p:txBody>
          <a:bodyPr wrap="square" rtlCol="0">
            <a:spAutoFit/>
          </a:bodyPr>
          <a:lstStyle/>
          <a:p>
            <a:r>
              <a:rPr lang="en-US" sz="2400" dirty="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21" name="TextBox 20"/>
          <p:cNvSpPr txBox="1"/>
          <p:nvPr/>
        </p:nvSpPr>
        <p:spPr>
          <a:xfrm>
            <a:off x="4482285" y="4152094"/>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22" name="TextBox 21"/>
          <p:cNvSpPr txBox="1"/>
          <p:nvPr/>
        </p:nvSpPr>
        <p:spPr>
          <a:xfrm>
            <a:off x="4482285" y="3117868"/>
            <a:ext cx="598673" cy="461665"/>
          </a:xfrm>
          <a:prstGeom prst="rect">
            <a:avLst/>
          </a:prstGeom>
          <a:noFill/>
        </p:spPr>
        <p:txBody>
          <a:bodyPr wrap="square" rtlCol="0">
            <a:spAutoFit/>
          </a:bodyPr>
          <a:lstStyle/>
          <a:p>
            <a:r>
              <a:rPr lang="en-US" sz="2400" smtClean="0">
                <a:latin typeface="Consolas" charset="0"/>
                <a:ea typeface="Consolas" charset="0"/>
                <a:cs typeface="Consolas" charset="0"/>
              </a:rPr>
              <a:t>&amp;x</a:t>
            </a:r>
            <a:endParaRPr lang="en-US" sz="2400" dirty="0">
              <a:latin typeface="Consolas" charset="0"/>
              <a:ea typeface="Consolas" charset="0"/>
              <a:cs typeface="Consolas" charset="0"/>
            </a:endParaRPr>
          </a:p>
        </p:txBody>
      </p:sp>
      <p:sp>
        <p:nvSpPr>
          <p:cNvPr id="23" name="TextBox 22"/>
          <p:cNvSpPr txBox="1"/>
          <p:nvPr/>
        </p:nvSpPr>
        <p:spPr>
          <a:xfrm>
            <a:off x="3430448" y="3664689"/>
            <a:ext cx="575887"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25" name="Straight Arrow Connector 24"/>
          <p:cNvCxnSpPr>
            <a:stCxn id="8" idx="4"/>
            <a:endCxn id="16" idx="0"/>
          </p:cNvCxnSpPr>
          <p:nvPr/>
        </p:nvCxnSpPr>
        <p:spPr>
          <a:xfrm>
            <a:off x="3447868" y="3675911"/>
            <a:ext cx="0" cy="3818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5558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9" grpId="0"/>
      <p:bldP spid="16" grpId="0" animBg="1"/>
      <p:bldP spid="19" grpId="0" animBg="1"/>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Specification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C99 language specification is 538 pages long</a:t>
            </a:r>
          </a:p>
          <a:p>
            <a:pPr lvl="1"/>
            <a:r>
              <a:rPr lang="en-US" dirty="0"/>
              <a:t>"An identifier can denote an object; a function; a tag or a member of a structure, union, or enumeration; a </a:t>
            </a:r>
            <a:r>
              <a:rPr lang="en-US" dirty="0" err="1"/>
              <a:t>typedef</a:t>
            </a:r>
            <a:r>
              <a:rPr lang="en-US" dirty="0"/>
              <a:t> name; a label name; a macro name; or a macro parameter. The same identifier can denote different entities at different points in the program. A member of an enumeration is called an enumeration constant. Macro names and macro parameters are not considered further here, because prior to the semantic phase of program translation any occurrences of macro names in the source file are replaced by the preprocessing token sequences that constitute their macro definitions</a:t>
            </a:r>
            <a:r>
              <a:rPr lang="en-US" dirty="0" smtClean="0"/>
              <a:t>."</a:t>
            </a:r>
          </a:p>
          <a:p>
            <a:r>
              <a:rPr lang="en-US" dirty="0" smtClean="0"/>
              <a:t>In general, can be ambiguous, not correct, or ignored</a:t>
            </a:r>
          </a:p>
          <a:p>
            <a:r>
              <a:rPr lang="en-US" dirty="0" smtClean="0"/>
              <a:t>What about cases that the specification does not mention?</a:t>
            </a:r>
          </a:p>
          <a:p>
            <a:r>
              <a:rPr lang="en-US" dirty="0" smtClean="0"/>
              <a:t>However, good for multiple implementations of the same language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0368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017" y="150697"/>
            <a:ext cx="8229600" cy="4525963"/>
          </a:xfrm>
        </p:spPr>
        <p:txBody>
          <a:bodyPr>
            <a:normAutofit/>
          </a:bodyPr>
          <a:lstStyle/>
          <a:p>
            <a:r>
              <a:rPr lang="en-US" sz="1800" dirty="0"/>
              <a:t>l-value</a:t>
            </a:r>
          </a:p>
          <a:p>
            <a:pPr lvl="1"/>
            <a:r>
              <a:rPr lang="en-US" sz="1600" dirty="0"/>
              <a:t>An expression is an l-value if there is a </a:t>
            </a:r>
            <a:r>
              <a:rPr lang="en-US" sz="1600" b="1" dirty="0"/>
              <a:t>location</a:t>
            </a:r>
            <a:r>
              <a:rPr lang="en-US" sz="1600" dirty="0"/>
              <a:t> associated with the expression</a:t>
            </a:r>
          </a:p>
          <a:p>
            <a:r>
              <a:rPr lang="en-US" sz="1800" dirty="0" err="1"/>
              <a:t>r-value</a:t>
            </a:r>
            <a:endParaRPr lang="en-US" sz="1800" dirty="0"/>
          </a:p>
          <a:p>
            <a:pPr lvl="1"/>
            <a:r>
              <a:rPr lang="en-US" sz="1600" dirty="0"/>
              <a:t>An expression is an </a:t>
            </a:r>
            <a:r>
              <a:rPr lang="en-US" sz="1600" dirty="0" err="1"/>
              <a:t>r-value</a:t>
            </a:r>
            <a:r>
              <a:rPr lang="en-US" sz="1600" dirty="0"/>
              <a:t> if the expression has a </a:t>
            </a:r>
            <a:r>
              <a:rPr lang="en-US" sz="1600" b="1" dirty="0"/>
              <a:t>value</a:t>
            </a:r>
            <a:r>
              <a:rPr lang="en-US" sz="1600" dirty="0"/>
              <a:t> associated with the </a:t>
            </a:r>
            <a:r>
              <a:rPr lang="en-US" sz="1600" dirty="0" smtClean="0"/>
              <a:t>expression</a:t>
            </a:r>
          </a:p>
          <a:p>
            <a:r>
              <a:rPr lang="en-US" sz="2400" dirty="0" smtClean="0"/>
              <a:t>Is *x an l-value?</a:t>
            </a:r>
          </a:p>
          <a:p>
            <a:pPr lvl="1"/>
            <a:r>
              <a:rPr lang="en-US" sz="2000" dirty="0" smtClean="0"/>
              <a:t>Yes, *x is the location associated with *x, which is the location whose address is the value of the location associated with x (which in this case is x</a:t>
            </a:r>
            <a:r>
              <a:rPr lang="en-US" sz="2000" baseline="-25000" dirty="0" smtClean="0"/>
              <a:t>v</a:t>
            </a:r>
            <a:r>
              <a:rPr lang="en-US" sz="2000" dirty="0" smtClean="0"/>
              <a:t>)</a:t>
            </a:r>
          </a:p>
          <a:p>
            <a:r>
              <a:rPr lang="en-US" sz="2400" dirty="0" smtClean="0"/>
              <a:t>What are the semantics of *x = 100?</a:t>
            </a:r>
          </a:p>
          <a:p>
            <a:pPr lvl="1"/>
            <a:r>
              <a:rPr lang="en-US" sz="2000" dirty="0" smtClean="0"/>
              <a:t>Copy the value 100 to the location associated with *x</a:t>
            </a:r>
            <a:endParaRPr lang="en-US" sz="2000" dirty="0"/>
          </a:p>
          <a:p>
            <a:endParaRPr lang="en-US" sz="1800" dirty="0"/>
          </a:p>
        </p:txBody>
      </p:sp>
      <p:sp>
        <p:nvSpPr>
          <p:cNvPr id="4" name="Slide Number Placeholder 3"/>
          <p:cNvSpPr>
            <a:spLocks noGrp="1"/>
          </p:cNvSpPr>
          <p:nvPr>
            <p:ph type="sldNum" sz="quarter" idx="12"/>
          </p:nvPr>
        </p:nvSpPr>
        <p:spPr/>
        <p:txBody>
          <a:bodyPr/>
          <a:lstStyle/>
          <a:p>
            <a:fld id="{FCFB7E3C-6220-8942-988C-3F6E25750AD7}" type="slidenum">
              <a:rPr lang="en-US" smtClean="0"/>
              <a:t>40</a:t>
            </a:fld>
            <a:endParaRPr lang="en-US"/>
          </a:p>
        </p:txBody>
      </p:sp>
      <p:sp>
        <p:nvSpPr>
          <p:cNvPr id="5" name="Rectangle 4"/>
          <p:cNvSpPr/>
          <p:nvPr/>
        </p:nvSpPr>
        <p:spPr>
          <a:xfrm>
            <a:off x="1723336" y="413527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598478" y="428907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a:stCxn id="9" idx="3"/>
          </p:cNvCxnSpPr>
          <p:nvPr/>
        </p:nvCxnSpPr>
        <p:spPr>
          <a:xfrm>
            <a:off x="946822" y="451990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430542" y="419269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549076" y="4263192"/>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0" name="Rectangle 9"/>
          <p:cNvSpPr/>
          <p:nvPr/>
        </p:nvSpPr>
        <p:spPr>
          <a:xfrm>
            <a:off x="1723336" y="522891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2430542" y="528633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2578740" y="5397678"/>
            <a:ext cx="358025" cy="461665"/>
          </a:xfrm>
          <a:prstGeom prst="rect">
            <a:avLst/>
          </a:prstGeom>
          <a:noFill/>
        </p:spPr>
        <p:txBody>
          <a:bodyPr wrap="square" rtlCol="0">
            <a:spAutoFit/>
          </a:bodyPr>
          <a:lstStyle/>
          <a:p>
            <a:r>
              <a:rPr lang="en-US" sz="2400" dirty="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3" name="TextBox 12"/>
          <p:cNvSpPr txBox="1"/>
          <p:nvPr/>
        </p:nvSpPr>
        <p:spPr>
          <a:xfrm>
            <a:off x="3792171" y="5323296"/>
            <a:ext cx="501385" cy="461665"/>
          </a:xfrm>
          <a:prstGeom prst="rect">
            <a:avLst/>
          </a:prstGeom>
          <a:noFill/>
        </p:spPr>
        <p:txBody>
          <a:bodyPr wrap="square" rtlCol="0">
            <a:spAutoFit/>
          </a:bodyPr>
          <a:lstStyle/>
          <a:p>
            <a:r>
              <a:rPr lang="en-US" sz="2400" smtClean="0">
                <a:latin typeface="Consolas" charset="0"/>
                <a:ea typeface="Consolas" charset="0"/>
                <a:cs typeface="Consolas" charset="0"/>
              </a:rPr>
              <a:t>x</a:t>
            </a:r>
            <a:r>
              <a:rPr lang="en-US" sz="2400" baseline="-25000" smtClean="0">
                <a:latin typeface="Consolas" charset="0"/>
                <a:ea typeface="Consolas" charset="0"/>
                <a:cs typeface="Consolas" charset="0"/>
              </a:rPr>
              <a:t>v</a:t>
            </a:r>
            <a:endParaRPr lang="en-US" sz="2400" dirty="0">
              <a:latin typeface="Consolas" charset="0"/>
              <a:ea typeface="Consolas" charset="0"/>
              <a:cs typeface="Consolas" charset="0"/>
            </a:endParaRPr>
          </a:p>
        </p:txBody>
      </p:sp>
      <p:sp>
        <p:nvSpPr>
          <p:cNvPr id="14" name="TextBox 13"/>
          <p:cNvSpPr txBox="1"/>
          <p:nvPr/>
        </p:nvSpPr>
        <p:spPr>
          <a:xfrm>
            <a:off x="3792171" y="4289070"/>
            <a:ext cx="598673" cy="461665"/>
          </a:xfrm>
          <a:prstGeom prst="rect">
            <a:avLst/>
          </a:prstGeom>
          <a:noFill/>
        </p:spPr>
        <p:txBody>
          <a:bodyPr wrap="square" rtlCol="0">
            <a:spAutoFit/>
          </a:bodyPr>
          <a:lstStyle/>
          <a:p>
            <a:r>
              <a:rPr lang="en-US" sz="2400" smtClean="0">
                <a:latin typeface="Consolas" charset="0"/>
                <a:ea typeface="Consolas" charset="0"/>
                <a:cs typeface="Consolas" charset="0"/>
              </a:rPr>
              <a:t>&amp;x</a:t>
            </a:r>
            <a:endParaRPr lang="en-US" sz="2400" dirty="0">
              <a:latin typeface="Consolas" charset="0"/>
              <a:ea typeface="Consolas" charset="0"/>
              <a:cs typeface="Consolas" charset="0"/>
            </a:endParaRPr>
          </a:p>
        </p:txBody>
      </p:sp>
      <p:sp>
        <p:nvSpPr>
          <p:cNvPr id="17" name="TextBox 16"/>
          <p:cNvSpPr txBox="1"/>
          <p:nvPr/>
        </p:nvSpPr>
        <p:spPr>
          <a:xfrm>
            <a:off x="4917057" y="4386333"/>
            <a:ext cx="1130060" cy="461665"/>
          </a:xfrm>
          <a:prstGeom prst="rect">
            <a:avLst/>
          </a:prstGeom>
          <a:noFill/>
        </p:spPr>
        <p:txBody>
          <a:bodyPr wrap="square" rtlCol="0">
            <a:spAutoFit/>
          </a:bodyPr>
          <a:lstStyle/>
          <a:p>
            <a:r>
              <a:rPr lang="en-US" sz="2400" dirty="0" smtClean="0">
                <a:latin typeface="Consolas" charset="0"/>
                <a:ea typeface="Consolas" charset="0"/>
                <a:cs typeface="Consolas" charset="0"/>
              </a:rPr>
              <a:t>100</a:t>
            </a:r>
            <a:endParaRPr lang="en-US" sz="2400" dirty="0">
              <a:latin typeface="Consolas" charset="0"/>
              <a:ea typeface="Consolas" charset="0"/>
              <a:cs typeface="Consolas" charset="0"/>
            </a:endParaRPr>
          </a:p>
        </p:txBody>
      </p:sp>
      <p:cxnSp>
        <p:nvCxnSpPr>
          <p:cNvPr id="18" name="Straight Arrow Connector 17"/>
          <p:cNvCxnSpPr/>
          <p:nvPr/>
        </p:nvCxnSpPr>
        <p:spPr>
          <a:xfrm flipH="1">
            <a:off x="3084965" y="4724857"/>
            <a:ext cx="1832092" cy="829271"/>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430542" y="5426387"/>
            <a:ext cx="1130060" cy="461665"/>
          </a:xfrm>
          <a:prstGeom prst="rect">
            <a:avLst/>
          </a:prstGeom>
          <a:noFill/>
        </p:spPr>
        <p:txBody>
          <a:bodyPr wrap="square" rtlCol="0">
            <a:spAutoFit/>
          </a:bodyPr>
          <a:lstStyle/>
          <a:p>
            <a:r>
              <a:rPr lang="en-US" sz="2400" smtClean="0">
                <a:latin typeface="Consolas" charset="0"/>
                <a:ea typeface="Consolas" charset="0"/>
                <a:cs typeface="Consolas" charset="0"/>
              </a:rPr>
              <a:t>100</a:t>
            </a:r>
            <a:endParaRPr lang="en-US" sz="2400" dirty="0">
              <a:latin typeface="Consolas" charset="0"/>
              <a:ea typeface="Consolas" charset="0"/>
              <a:cs typeface="Consolas" charset="0"/>
            </a:endParaRPr>
          </a:p>
        </p:txBody>
      </p:sp>
      <p:sp>
        <p:nvSpPr>
          <p:cNvPr id="22" name="TextBox 21"/>
          <p:cNvSpPr txBox="1"/>
          <p:nvPr/>
        </p:nvSpPr>
        <p:spPr>
          <a:xfrm>
            <a:off x="2722922" y="4842462"/>
            <a:ext cx="575887"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23" name="Straight Arrow Connector 22"/>
          <p:cNvCxnSpPr/>
          <p:nvPr/>
        </p:nvCxnSpPr>
        <p:spPr>
          <a:xfrm>
            <a:off x="2740342" y="4853684"/>
            <a:ext cx="0" cy="38180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8354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xit"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Pointer Semantics</a:t>
            </a:r>
            <a:endParaRPr lang="en-US" dirty="0"/>
          </a:p>
        </p:txBody>
      </p:sp>
      <p:sp>
        <p:nvSpPr>
          <p:cNvPr id="3" name="Content Placeholder 2"/>
          <p:cNvSpPr>
            <a:spLocks noGrp="1"/>
          </p:cNvSpPr>
          <p:nvPr>
            <p:ph idx="1"/>
          </p:nvPr>
        </p:nvSpPr>
        <p:spPr>
          <a:xfrm>
            <a:off x="457200" y="3877575"/>
            <a:ext cx="8229600" cy="2212674"/>
          </a:xfrm>
        </p:spPr>
        <p:txBody>
          <a:bodyPr>
            <a:normAutofit fontScale="85000" lnSpcReduction="20000"/>
          </a:bodyPr>
          <a:lstStyle/>
          <a:p>
            <a:pPr marL="0" indent="0">
              <a:buNone/>
            </a:pP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x;</a:t>
            </a:r>
          </a:p>
          <a:p>
            <a:pPr marL="0" indent="0">
              <a:buNone/>
            </a:pP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z;</a:t>
            </a:r>
          </a:p>
          <a:p>
            <a:pPr marL="0" indent="0">
              <a:buNone/>
            </a:pPr>
            <a:r>
              <a:rPr lang="en-US" dirty="0" smtClean="0">
                <a:latin typeface="Consolas" charset="0"/>
                <a:ea typeface="Consolas" charset="0"/>
                <a:cs typeface="Consolas" charset="0"/>
              </a:rPr>
              <a:t>z = (</a:t>
            </a:r>
            <a:r>
              <a:rPr lang="en-US" dirty="0" err="1" smtClean="0">
                <a:latin typeface="Consolas" charset="0"/>
                <a:ea typeface="Consolas" charset="0"/>
                <a:cs typeface="Consolas" charset="0"/>
              </a:rPr>
              <a:t>int</a:t>
            </a:r>
            <a:r>
              <a:rPr lang="en-US" dirty="0" smtClean="0">
                <a:latin typeface="Consolas" charset="0"/>
                <a:ea typeface="Consolas" charset="0"/>
                <a:cs typeface="Consolas" charset="0"/>
              </a:rPr>
              <a:t>) &amp;x;</a:t>
            </a:r>
          </a:p>
          <a:p>
            <a:pPr marL="0" indent="0">
              <a:buNone/>
            </a:pPr>
            <a:r>
              <a:rPr lang="en-US" dirty="0" smtClean="0">
                <a:latin typeface="Consolas" charset="0"/>
                <a:ea typeface="Consolas" charset="0"/>
                <a:cs typeface="Consolas" charset="0"/>
              </a:rPr>
              <a:t>*&amp;x = 10;</a:t>
            </a:r>
          </a:p>
          <a:p>
            <a:pPr marL="0" indent="0">
              <a:buNone/>
            </a:pPr>
            <a:r>
              <a:rPr lang="en-US" dirty="0" smtClean="0">
                <a:latin typeface="Consolas" charset="0"/>
                <a:ea typeface="Consolas" charset="0"/>
                <a:cs typeface="Consolas" charset="0"/>
              </a:rPr>
              <a:t>x = *&amp;x;</a:t>
            </a:r>
          </a:p>
        </p:txBody>
      </p:sp>
      <p:sp>
        <p:nvSpPr>
          <p:cNvPr id="4" name="Slide Number Placeholder 3"/>
          <p:cNvSpPr>
            <a:spLocks noGrp="1"/>
          </p:cNvSpPr>
          <p:nvPr>
            <p:ph type="sldNum" sz="quarter" idx="12"/>
          </p:nvPr>
        </p:nvSpPr>
        <p:spPr/>
        <p:txBody>
          <a:bodyPr/>
          <a:lstStyle/>
          <a:p>
            <a:fld id="{FCFB7E3C-6220-8942-988C-3F6E25750AD7}" type="slidenum">
              <a:rPr lang="en-US" smtClean="0"/>
              <a:t>41</a:t>
            </a:fld>
            <a:endParaRPr lang="en-US"/>
          </a:p>
        </p:txBody>
      </p:sp>
      <p:sp>
        <p:nvSpPr>
          <p:cNvPr id="5" name="Rectangle 4"/>
          <p:cNvSpPr/>
          <p:nvPr/>
        </p:nvSpPr>
        <p:spPr>
          <a:xfrm>
            <a:off x="1582058" y="1600202"/>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457200" y="1753997"/>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805544" y="1984830"/>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8" name="Oval 7"/>
          <p:cNvSpPr/>
          <p:nvPr/>
        </p:nvSpPr>
        <p:spPr>
          <a:xfrm>
            <a:off x="2289264" y="1657617"/>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3650893" y="1753997"/>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11" name="Rectangle 10"/>
          <p:cNvSpPr/>
          <p:nvPr/>
        </p:nvSpPr>
        <p:spPr>
          <a:xfrm>
            <a:off x="1582058" y="2661990"/>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Box 11"/>
          <p:cNvSpPr txBox="1"/>
          <p:nvPr/>
        </p:nvSpPr>
        <p:spPr>
          <a:xfrm>
            <a:off x="457200" y="2815785"/>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3" name="Straight Connector 12"/>
          <p:cNvCxnSpPr/>
          <p:nvPr/>
        </p:nvCxnSpPr>
        <p:spPr>
          <a:xfrm>
            <a:off x="805544" y="3046618"/>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4" name="Oval 13"/>
          <p:cNvSpPr/>
          <p:nvPr/>
        </p:nvSpPr>
        <p:spPr>
          <a:xfrm>
            <a:off x="2289264" y="2719405"/>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2345014" y="1753995"/>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10</a:t>
            </a:r>
            <a:endParaRPr lang="en-US" sz="2400" dirty="0">
              <a:latin typeface="Consolas" charset="0"/>
              <a:ea typeface="Consolas" charset="0"/>
              <a:cs typeface="Consolas" charset="0"/>
            </a:endParaRPr>
          </a:p>
        </p:txBody>
      </p:sp>
      <p:sp>
        <p:nvSpPr>
          <p:cNvPr id="16" name="TextBox 15"/>
          <p:cNvSpPr txBox="1"/>
          <p:nvPr/>
        </p:nvSpPr>
        <p:spPr>
          <a:xfrm>
            <a:off x="2469074" y="2807853"/>
            <a:ext cx="598673"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690385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8" grpId="0" animBg="1"/>
      <p:bldP spid="10" grpId="0"/>
      <p:bldP spid="11" grpId="0" animBg="1"/>
      <p:bldP spid="12" grpId="0"/>
      <p:bldP spid="14" grpId="0" animBg="1"/>
      <p:bldP spid="1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42</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cxnSp>
        <p:nvCxnSpPr>
          <p:cNvPr id="24" name="Straight Arrow Connector 23"/>
          <p:cNvCxnSpPr>
            <a:stCxn id="23" idx="3"/>
            <a:endCxn id="20" idx="1"/>
          </p:cNvCxnSpPr>
          <p:nvPr/>
        </p:nvCxnSpPr>
        <p:spPr>
          <a:xfrm flipV="1">
            <a:off x="4220786" y="3027317"/>
            <a:ext cx="1861386" cy="76791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rot="20310145">
            <a:off x="4911080" y="2995122"/>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cxnSp>
        <p:nvCxnSpPr>
          <p:cNvPr id="42" name="Straight Arrow Connector 41"/>
          <p:cNvCxnSpPr>
            <a:stCxn id="41" idx="3"/>
            <a:endCxn id="38" idx="1"/>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7" name="Content Placeholder 2"/>
          <p:cNvSpPr txBox="1">
            <a:spLocks/>
          </p:cNvSpPr>
          <p:nvPr/>
        </p:nvSpPr>
        <p:spPr>
          <a:xfrm>
            <a:off x="428017" y="122540"/>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Font typeface="Arial"/>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x = &amp;y;</a:t>
            </a:r>
          </a:p>
          <a:p>
            <a:pPr marL="0" indent="0">
              <a:buFont typeface="Arial"/>
              <a:buNone/>
            </a:pPr>
            <a:r>
              <a:rPr lang="en-US" sz="1600" dirty="0" smtClean="0">
                <a:latin typeface="Consolas" charset="0"/>
                <a:ea typeface="Consolas" charset="0"/>
                <a:cs typeface="Consolas" charset="0"/>
              </a:rPr>
              <a:t>y = &amp;z;</a:t>
            </a:r>
          </a:p>
          <a:p>
            <a:pPr marL="0" indent="0">
              <a:buFont typeface="Arial"/>
              <a:buNone/>
            </a:pPr>
            <a:r>
              <a:rPr lang="en-US" sz="1600" dirty="0" smtClean="0">
                <a:latin typeface="Consolas" charset="0"/>
                <a:ea typeface="Consolas" charset="0"/>
                <a:cs typeface="Consolas" charset="0"/>
              </a:rPr>
              <a:t>y = *x;</a:t>
            </a:r>
          </a:p>
        </p:txBody>
      </p:sp>
      <p:sp>
        <p:nvSpPr>
          <p:cNvPr id="48" name="Right Arrow 47"/>
          <p:cNvSpPr/>
          <p:nvPr/>
        </p:nvSpPr>
        <p:spPr>
          <a:xfrm>
            <a:off x="149411" y="115001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a:off x="149411" y="2843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a:off x="149411" y="5729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a:off x="149411" y="85935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ight Arrow 51"/>
          <p:cNvSpPr/>
          <p:nvPr/>
        </p:nvSpPr>
        <p:spPr>
          <a:xfrm>
            <a:off x="149411" y="14306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ight Arrow 52"/>
          <p:cNvSpPr/>
          <p:nvPr/>
        </p:nvSpPr>
        <p:spPr>
          <a:xfrm>
            <a:off x="149411" y="17214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6" name="Straight Connector 55"/>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7839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49"/>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50"/>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51"/>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xit" presetSubtype="0" fill="hold" grpId="1" nodeType="clickEffect">
                                  <p:stCondLst>
                                    <p:cond delay="0"/>
                                  </p:stCondLst>
                                  <p:childTnLst>
                                    <p:set>
                                      <p:cBhvr>
                                        <p:cTn id="92" dur="1" fill="hold">
                                          <p:stCondLst>
                                            <p:cond delay="0"/>
                                          </p:stCondLst>
                                        </p:cTn>
                                        <p:tgtEl>
                                          <p:spTgt spid="48"/>
                                        </p:tgtEl>
                                        <p:attrNameLst>
                                          <p:attrName>style.visibility</p:attrName>
                                        </p:attrNameLst>
                                      </p:cBhvr>
                                      <p:to>
                                        <p:strVal val="hidden"/>
                                      </p:to>
                                    </p:set>
                                  </p:childTnLst>
                                </p:cTn>
                              </p:par>
                              <p:par>
                                <p:cTn id="93" presetID="1" presetClass="entr" presetSubtype="0" fill="hold" grpId="0" nodeType="with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0"/>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3"/>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2"/>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52"/>
                                        </p:tgtEl>
                                        <p:attrNameLst>
                                          <p:attrName>style.visibility</p:attrName>
                                        </p:attrNameLst>
                                      </p:cBhvr>
                                      <p:to>
                                        <p:strVal val="hidden"/>
                                      </p:to>
                                    </p:set>
                                  </p:childTnLst>
                                </p:cTn>
                              </p:par>
                              <p:par>
                                <p:cTn id="117" presetID="1" presetClass="entr" presetSubtype="0" fill="hold" grpId="0" nodeType="withEffect">
                                  <p:stCondLst>
                                    <p:cond delay="0"/>
                                  </p:stCondLst>
                                  <p:childTnLst>
                                    <p:set>
                                      <p:cBhvr>
                                        <p:cTn id="11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p:bldP spid="12" grpId="0" animBg="1"/>
      <p:bldP spid="13" grpId="0" animBg="1"/>
      <p:bldP spid="14" grpId="0"/>
      <p:bldP spid="16" grpId="0" animBg="1"/>
      <p:bldP spid="22" grpId="0"/>
      <p:bldP spid="23" grpId="0"/>
      <p:bldP spid="27" grpId="0"/>
      <p:bldP spid="40" grpId="0"/>
      <p:bldP spid="41" grpId="0"/>
      <p:bldP spid="43" grpId="0"/>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p:cNvSpPr txBox="1"/>
          <p:nvPr/>
        </p:nvSpPr>
        <p:spPr>
          <a:xfrm>
            <a:off x="3491374" y="3567619"/>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43</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err="1">
                <a:latin typeface="Consolas" charset="0"/>
                <a:ea typeface="Consolas" charset="0"/>
                <a:cs typeface="Consolas" charset="0"/>
              </a:rPr>
              <a:t>ad</a:t>
            </a:r>
            <a:r>
              <a:rPr lang="en-US" sz="2400" baseline="-25000" dirty="0" err="1">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24" name="Straight Arrow Connector 23"/>
          <p:cNvCxnSpPr>
            <a:stCxn id="8" idx="4"/>
            <a:endCxn id="9" idx="0"/>
          </p:cNvCxnSpPr>
          <p:nvPr/>
        </p:nvCxnSpPr>
        <p:spPr>
          <a:xfrm>
            <a:off x="3815548" y="4123783"/>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842055" y="4090051"/>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cxnSp>
        <p:nvCxnSpPr>
          <p:cNvPr id="42" name="Straight Arrow Connector 41"/>
          <p:cNvCxnSpPr>
            <a:stCxn id="41" idx="3"/>
            <a:endCxn id="38" idx="1"/>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4" name="TextBox 43"/>
          <p:cNvSpPr txBox="1"/>
          <p:nvPr/>
        </p:nvSpPr>
        <p:spPr>
          <a:xfrm>
            <a:off x="4824721" y="3567619"/>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45" name="TextBox 44"/>
          <p:cNvSpPr txBox="1"/>
          <p:nvPr/>
        </p:nvSpPr>
        <p:spPr>
          <a:xfrm>
            <a:off x="4855842" y="4582510"/>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6" name="TextBox 45"/>
          <p:cNvSpPr txBox="1"/>
          <p:nvPr/>
        </p:nvSpPr>
        <p:spPr>
          <a:xfrm>
            <a:off x="4853223" y="556715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ad</a:t>
            </a:r>
            <a:r>
              <a:rPr lang="en-US" sz="2400" baseline="-250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sp>
        <p:nvSpPr>
          <p:cNvPr id="60" name="Content Placeholder 2"/>
          <p:cNvSpPr txBox="1">
            <a:spLocks/>
          </p:cNvSpPr>
          <p:nvPr/>
        </p:nvSpPr>
        <p:spPr>
          <a:xfrm>
            <a:off x="428017" y="122540"/>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Font typeface="Arial"/>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Font typeface="Arial"/>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Font typeface="Arial"/>
              <a:buNone/>
            </a:pPr>
            <a:r>
              <a:rPr lang="en-US" sz="1600" dirty="0" smtClean="0">
                <a:latin typeface="Consolas" charset="0"/>
                <a:ea typeface="Consolas" charset="0"/>
                <a:cs typeface="Consolas" charset="0"/>
              </a:rPr>
              <a:t>x = &amp;y;</a:t>
            </a:r>
          </a:p>
          <a:p>
            <a:pPr marL="0" indent="0">
              <a:buFont typeface="Arial"/>
              <a:buNone/>
            </a:pPr>
            <a:r>
              <a:rPr lang="en-US" sz="1600" dirty="0" smtClean="0">
                <a:latin typeface="Consolas" charset="0"/>
                <a:ea typeface="Consolas" charset="0"/>
                <a:cs typeface="Consolas" charset="0"/>
              </a:rPr>
              <a:t>y = &amp;z;</a:t>
            </a:r>
          </a:p>
          <a:p>
            <a:pPr marL="0" indent="0">
              <a:buFont typeface="Arial"/>
              <a:buNone/>
            </a:pPr>
            <a:r>
              <a:rPr lang="en-US" sz="1600" dirty="0" smtClean="0">
                <a:latin typeface="Consolas" charset="0"/>
                <a:ea typeface="Consolas" charset="0"/>
                <a:cs typeface="Consolas" charset="0"/>
              </a:rPr>
              <a:t>y = *x;</a:t>
            </a:r>
          </a:p>
        </p:txBody>
      </p:sp>
      <p:sp>
        <p:nvSpPr>
          <p:cNvPr id="66" name="Right Arrow 65"/>
          <p:cNvSpPr/>
          <p:nvPr/>
        </p:nvSpPr>
        <p:spPr>
          <a:xfrm>
            <a:off x="149411" y="17214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ight Arrow 66"/>
          <p:cNvSpPr/>
          <p:nvPr/>
        </p:nvSpPr>
        <p:spPr>
          <a:xfrm>
            <a:off x="149411" y="20123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3" name="Straight Connector 72"/>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cxnSp>
        <p:nvCxnSpPr>
          <p:cNvPr id="74" name="Straight Arrow Connector 73"/>
          <p:cNvCxnSpPr/>
          <p:nvPr/>
        </p:nvCxnSpPr>
        <p:spPr>
          <a:xfrm flipV="1">
            <a:off x="4220786" y="3027317"/>
            <a:ext cx="1861386" cy="767912"/>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rot="20310145">
            <a:off x="4911080" y="2995122"/>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10118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74"/>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7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23" grpId="0"/>
      <p:bldP spid="27" grpId="0"/>
      <p:bldP spid="44" grpId="0"/>
      <p:bldP spid="45" grpId="0"/>
      <p:bldP spid="46" grpId="0"/>
      <p:bldP spid="66" grpId="0" animBg="1"/>
      <p:bldP spid="67" grpId="0" animBg="1"/>
      <p:bldP spid="7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3557644" y="5585068"/>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10</a:t>
            </a:r>
            <a:endParaRPr lang="en-US" sz="2400" dirty="0">
              <a:latin typeface="Consolas" charset="0"/>
              <a:ea typeface="Consolas" charset="0"/>
              <a:cs typeface="Consolas" charset="0"/>
            </a:endParaRPr>
          </a:p>
        </p:txBody>
      </p:sp>
      <p:sp>
        <p:nvSpPr>
          <p:cNvPr id="53" name="TextBox 52"/>
          <p:cNvSpPr txBox="1"/>
          <p:nvPr/>
        </p:nvSpPr>
        <p:spPr>
          <a:xfrm>
            <a:off x="3475830" y="5585067"/>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100</a:t>
            </a:r>
            <a:endParaRPr lang="en-US" sz="2400" dirty="0">
              <a:latin typeface="Consolas" charset="0"/>
              <a:ea typeface="Consolas" charset="0"/>
              <a:cs typeface="Consolas" charset="0"/>
            </a:endParaRPr>
          </a:p>
        </p:txBody>
      </p:sp>
      <p:sp>
        <p:nvSpPr>
          <p:cNvPr id="56" name="TextBox 55"/>
          <p:cNvSpPr txBox="1"/>
          <p:nvPr/>
        </p:nvSpPr>
        <p:spPr>
          <a:xfrm>
            <a:off x="3488336" y="4600753"/>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3" name="Content Placeholder 2"/>
          <p:cNvSpPr>
            <a:spLocks noGrp="1"/>
          </p:cNvSpPr>
          <p:nvPr>
            <p:ph idx="1"/>
          </p:nvPr>
        </p:nvSpPr>
        <p:spPr>
          <a:xfrm>
            <a:off x="428017" y="122540"/>
            <a:ext cx="3990234" cy="4525963"/>
          </a:xfrm>
        </p:spPr>
        <p:txBody>
          <a:bodyPr>
            <a:normAutofit/>
          </a:bodyPr>
          <a:lstStyle/>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**x;</a:t>
            </a:r>
          </a:p>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*y;</a:t>
            </a:r>
          </a:p>
          <a:p>
            <a:pPr marL="0" indent="0">
              <a:buNone/>
            </a:pP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z;</a:t>
            </a:r>
          </a:p>
          <a:p>
            <a:pPr marL="0" indent="0">
              <a:buNone/>
            </a:pPr>
            <a:r>
              <a:rPr lang="en-US" sz="1600" dirty="0" smtClean="0">
                <a:latin typeface="Consolas" charset="0"/>
                <a:ea typeface="Consolas" charset="0"/>
                <a:cs typeface="Consolas" charset="0"/>
              </a:rPr>
              <a:t>x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y = (</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 *) </a:t>
            </a:r>
            <a:r>
              <a:rPr lang="en-US" sz="1600" dirty="0" err="1" smtClean="0">
                <a:latin typeface="Consolas" charset="0"/>
                <a:ea typeface="Consolas" charset="0"/>
                <a:cs typeface="Consolas" charset="0"/>
              </a:rPr>
              <a:t>malloc</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sizeof</a:t>
            </a:r>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int</a:t>
            </a:r>
            <a:r>
              <a:rPr lang="en-US" sz="1600" dirty="0" smtClean="0">
                <a:latin typeface="Consolas" charset="0"/>
                <a:ea typeface="Consolas" charset="0"/>
                <a:cs typeface="Consolas" charset="0"/>
              </a:rPr>
              <a:t>));</a:t>
            </a:r>
          </a:p>
          <a:p>
            <a:pPr marL="0" indent="0">
              <a:buNone/>
            </a:pPr>
            <a:r>
              <a:rPr lang="en-US" sz="1600" dirty="0" smtClean="0">
                <a:latin typeface="Consolas" charset="0"/>
                <a:ea typeface="Consolas" charset="0"/>
                <a:cs typeface="Consolas" charset="0"/>
              </a:rPr>
              <a:t>x = &amp;y;</a:t>
            </a:r>
          </a:p>
          <a:p>
            <a:pPr marL="0" indent="0">
              <a:buNone/>
            </a:pPr>
            <a:r>
              <a:rPr lang="en-US" sz="1600" dirty="0" smtClean="0">
                <a:latin typeface="Consolas" charset="0"/>
                <a:ea typeface="Consolas" charset="0"/>
                <a:cs typeface="Consolas" charset="0"/>
              </a:rPr>
              <a:t>y = &amp;z;</a:t>
            </a:r>
          </a:p>
          <a:p>
            <a:pPr marL="0" indent="0">
              <a:buNone/>
            </a:pPr>
            <a:r>
              <a:rPr lang="en-US" sz="1600" dirty="0" smtClean="0">
                <a:latin typeface="Consolas" charset="0"/>
                <a:ea typeface="Consolas" charset="0"/>
                <a:cs typeface="Consolas" charset="0"/>
              </a:rPr>
              <a:t>y = *x;</a:t>
            </a:r>
          </a:p>
          <a:p>
            <a:pPr marL="0" indent="0">
              <a:buNone/>
            </a:pPr>
            <a:r>
              <a:rPr lang="en-US" sz="1600" dirty="0" smtClean="0">
                <a:latin typeface="Consolas" charset="0"/>
                <a:ea typeface="Consolas" charset="0"/>
                <a:cs typeface="Consolas" charset="0"/>
              </a:rPr>
              <a:t>z = 10;</a:t>
            </a:r>
          </a:p>
          <a:p>
            <a:pPr marL="0" indent="0">
              <a:buNone/>
            </a:pPr>
            <a:r>
              <a:rPr lang="en-US" sz="1600" dirty="0" err="1" smtClean="0">
                <a:latin typeface="Consolas" charset="0"/>
                <a:ea typeface="Consolas" charset="0"/>
                <a:cs typeface="Consolas" charset="0"/>
              </a:rPr>
              <a:t>printf</a:t>
            </a:r>
            <a:r>
              <a:rPr lang="en-US" sz="1600" dirty="0" smtClean="0">
                <a:latin typeface="Consolas" charset="0"/>
                <a:ea typeface="Consolas" charset="0"/>
                <a:cs typeface="Consolas" charset="0"/>
              </a:rPr>
              <a:t>("%d\n", **x);</a:t>
            </a:r>
            <a:endParaRPr lang="en-US" sz="1600" dirty="0">
              <a:latin typeface="Consolas" charset="0"/>
              <a:ea typeface="Consolas" charset="0"/>
              <a:cs typeface="Consolas" charset="0"/>
            </a:endParaRPr>
          </a:p>
          <a:p>
            <a:pPr marL="0" indent="0">
              <a:buNone/>
            </a:pPr>
            <a:r>
              <a:rPr lang="en-US" sz="1600" dirty="0" smtClean="0">
                <a:latin typeface="Consolas" charset="0"/>
                <a:ea typeface="Consolas" charset="0"/>
                <a:cs typeface="Consolas" charset="0"/>
              </a:rPr>
              <a:t>*y = 100;</a:t>
            </a:r>
          </a:p>
          <a:p>
            <a:pPr marL="0" indent="0">
              <a:buNone/>
            </a:pPr>
            <a:r>
              <a:rPr lang="en-US" sz="1600" dirty="0" err="1" smtClean="0">
                <a:latin typeface="Consolas" charset="0"/>
                <a:ea typeface="Consolas" charset="0"/>
                <a:cs typeface="Consolas" charset="0"/>
              </a:rPr>
              <a:t>printf</a:t>
            </a:r>
            <a:r>
              <a:rPr lang="en-US" sz="1600" dirty="0" smtClean="0">
                <a:latin typeface="Consolas" charset="0"/>
                <a:ea typeface="Consolas" charset="0"/>
                <a:cs typeface="Consolas" charset="0"/>
              </a:rPr>
              <a:t>("%d\n", z);</a:t>
            </a:r>
          </a:p>
        </p:txBody>
      </p:sp>
      <p:sp>
        <p:nvSpPr>
          <p:cNvPr id="4" name="Slide Number Placeholder 3"/>
          <p:cNvSpPr>
            <a:spLocks noGrp="1"/>
          </p:cNvSpPr>
          <p:nvPr>
            <p:ph type="sldNum" sz="quarter" idx="12"/>
          </p:nvPr>
        </p:nvSpPr>
        <p:spPr/>
        <p:txBody>
          <a:bodyPr/>
          <a:lstStyle/>
          <a:p>
            <a:fld id="{FCFB7E3C-6220-8942-988C-3F6E25750AD7}" type="slidenum">
              <a:rPr lang="en-US" smtClean="0"/>
              <a:t>44</a:t>
            </a:fld>
            <a:endParaRPr lang="en-US"/>
          </a:p>
        </p:txBody>
      </p:sp>
      <p:sp>
        <p:nvSpPr>
          <p:cNvPr id="6" name="TextBox 5"/>
          <p:cNvSpPr txBox="1"/>
          <p:nvPr/>
        </p:nvSpPr>
        <p:spPr>
          <a:xfrm>
            <a:off x="1656272" y="3565740"/>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x</a:t>
            </a:r>
            <a:endParaRPr lang="en-US" sz="2400" dirty="0">
              <a:latin typeface="Consolas" charset="0"/>
              <a:ea typeface="Consolas" charset="0"/>
              <a:cs typeface="Consolas" charset="0"/>
            </a:endParaRPr>
          </a:p>
        </p:txBody>
      </p:sp>
      <p:cxnSp>
        <p:nvCxnSpPr>
          <p:cNvPr id="7" name="Straight Connector 6"/>
          <p:cNvCxnSpPr/>
          <p:nvPr/>
        </p:nvCxnSpPr>
        <p:spPr>
          <a:xfrm>
            <a:off x="2004616" y="3796573"/>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grpSp>
        <p:nvGrpSpPr>
          <p:cNvPr id="18" name="Group 17"/>
          <p:cNvGrpSpPr/>
          <p:nvPr/>
        </p:nvGrpSpPr>
        <p:grpSpPr>
          <a:xfrm>
            <a:off x="2781130" y="3411945"/>
            <a:ext cx="2068835" cy="769257"/>
            <a:chOff x="2781130" y="3411945"/>
            <a:chExt cx="2068835" cy="769257"/>
          </a:xfrm>
        </p:grpSpPr>
        <p:sp>
          <p:nvSpPr>
            <p:cNvPr id="5" name="Rectangle 4"/>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Rectangle 8"/>
          <p:cNvSpPr/>
          <p:nvPr/>
        </p:nvSpPr>
        <p:spPr>
          <a:xfrm>
            <a:off x="2781130" y="4415257"/>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656272" y="456905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11" name="Straight Connector 10"/>
          <p:cNvCxnSpPr/>
          <p:nvPr/>
        </p:nvCxnSpPr>
        <p:spPr>
          <a:xfrm>
            <a:off x="2004616" y="479988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2" name="Oval 11"/>
          <p:cNvSpPr/>
          <p:nvPr/>
        </p:nvSpPr>
        <p:spPr>
          <a:xfrm>
            <a:off x="3488336" y="4472672"/>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2781130" y="5418569"/>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1656272" y="5572364"/>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15" name="Straight Connector 14"/>
          <p:cNvCxnSpPr/>
          <p:nvPr/>
        </p:nvCxnSpPr>
        <p:spPr>
          <a:xfrm>
            <a:off x="2004616" y="5803197"/>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6" name="Oval 15"/>
          <p:cNvSpPr/>
          <p:nvPr/>
        </p:nvSpPr>
        <p:spPr>
          <a:xfrm>
            <a:off x="3488336" y="5475984"/>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8"/>
          <p:cNvGrpSpPr/>
          <p:nvPr/>
        </p:nvGrpSpPr>
        <p:grpSpPr>
          <a:xfrm>
            <a:off x="6082172" y="2642688"/>
            <a:ext cx="2068835" cy="769257"/>
            <a:chOff x="2781130" y="3411945"/>
            <a:chExt cx="2068835" cy="769257"/>
          </a:xfrm>
        </p:grpSpPr>
        <p:sp>
          <p:nvSpPr>
            <p:cNvPr id="20" name="Rectangle 19"/>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Oval 20"/>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8178472" y="279648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0x4</a:t>
            </a:r>
            <a:endParaRPr lang="en-US" sz="2400" dirty="0">
              <a:latin typeface="Consolas" charset="0"/>
              <a:ea typeface="Consolas" charset="0"/>
              <a:cs typeface="Consolas" charset="0"/>
            </a:endParaRPr>
          </a:p>
        </p:txBody>
      </p:sp>
      <p:sp>
        <p:nvSpPr>
          <p:cNvPr id="23" name="TextBox 22"/>
          <p:cNvSpPr txBox="1"/>
          <p:nvPr/>
        </p:nvSpPr>
        <p:spPr>
          <a:xfrm>
            <a:off x="3488336" y="3564396"/>
            <a:ext cx="732450" cy="461665"/>
          </a:xfrm>
          <a:prstGeom prst="rect">
            <a:avLst/>
          </a:prstGeom>
          <a:noFill/>
        </p:spPr>
        <p:txBody>
          <a:bodyPr wrap="square" rtlCol="0">
            <a:spAutoFit/>
          </a:bodyPr>
          <a:lstStyle/>
          <a:p>
            <a:r>
              <a:rPr lang="en-US" sz="2400" dirty="0" err="1">
                <a:latin typeface="Consolas" charset="0"/>
                <a:ea typeface="Consolas" charset="0"/>
                <a:cs typeface="Consolas" charset="0"/>
              </a:rPr>
              <a:t>ad</a:t>
            </a:r>
            <a:r>
              <a:rPr lang="en-US" sz="2400" baseline="-25000" dirty="0" err="1">
                <a:latin typeface="Consolas" charset="0"/>
                <a:ea typeface="Consolas" charset="0"/>
                <a:cs typeface="Consolas" charset="0"/>
              </a:rPr>
              <a:t>y</a:t>
            </a:r>
            <a:endParaRPr lang="en-US" sz="2400" dirty="0">
              <a:latin typeface="Consolas" charset="0"/>
              <a:ea typeface="Consolas" charset="0"/>
              <a:cs typeface="Consolas" charset="0"/>
            </a:endParaRPr>
          </a:p>
        </p:txBody>
      </p:sp>
      <p:cxnSp>
        <p:nvCxnSpPr>
          <p:cNvPr id="24" name="Straight Arrow Connector 23"/>
          <p:cNvCxnSpPr>
            <a:stCxn id="8" idx="4"/>
            <a:endCxn id="9" idx="0"/>
          </p:cNvCxnSpPr>
          <p:nvPr/>
        </p:nvCxnSpPr>
        <p:spPr>
          <a:xfrm>
            <a:off x="3815548" y="4123783"/>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3842055" y="4090051"/>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34" name="Right Arrow 33"/>
          <p:cNvSpPr/>
          <p:nvPr/>
        </p:nvSpPr>
        <p:spPr>
          <a:xfrm>
            <a:off x="149411" y="201234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149411" y="23032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7" name="Group 36"/>
          <p:cNvGrpSpPr/>
          <p:nvPr/>
        </p:nvGrpSpPr>
        <p:grpSpPr>
          <a:xfrm>
            <a:off x="6088247" y="3760368"/>
            <a:ext cx="2068835" cy="769257"/>
            <a:chOff x="2781130" y="3411945"/>
            <a:chExt cx="2068835" cy="769257"/>
          </a:xfrm>
        </p:grpSpPr>
        <p:sp>
          <p:nvSpPr>
            <p:cNvPr id="38" name="Rectangle 3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Oval 3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0" name="TextBox 39"/>
          <p:cNvSpPr txBox="1"/>
          <p:nvPr/>
        </p:nvSpPr>
        <p:spPr>
          <a:xfrm>
            <a:off x="8175435" y="3914161"/>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0x8</a:t>
            </a:r>
            <a:endParaRPr lang="en-US" sz="2400" dirty="0">
              <a:latin typeface="Consolas" charset="0"/>
              <a:ea typeface="Consolas" charset="0"/>
              <a:cs typeface="Consolas" charset="0"/>
            </a:endParaRPr>
          </a:p>
        </p:txBody>
      </p:sp>
      <p:sp>
        <p:nvSpPr>
          <p:cNvPr id="41" name="TextBox 40"/>
          <p:cNvSpPr txBox="1"/>
          <p:nvPr/>
        </p:nvSpPr>
        <p:spPr>
          <a:xfrm>
            <a:off x="3483826" y="4580424"/>
            <a:ext cx="732450" cy="461665"/>
          </a:xfrm>
          <a:prstGeom prst="rect">
            <a:avLst/>
          </a:prstGeom>
          <a:noFill/>
        </p:spPr>
        <p:txBody>
          <a:bodyPr wrap="square" rtlCol="0">
            <a:spAutoFit/>
          </a:bodyPr>
          <a:lstStyle/>
          <a:p>
            <a:r>
              <a:rPr lang="en-US" sz="2400" dirty="0">
                <a:latin typeface="Consolas" charset="0"/>
                <a:ea typeface="Consolas" charset="0"/>
                <a:cs typeface="Consolas" charset="0"/>
              </a:rPr>
              <a:t>ad</a:t>
            </a:r>
            <a:r>
              <a:rPr lang="en-US" sz="2400" baseline="-25000" dirty="0">
                <a:latin typeface="Consolas" charset="0"/>
                <a:ea typeface="Consolas" charset="0"/>
                <a:cs typeface="Consolas" charset="0"/>
              </a:rPr>
              <a:t>z</a:t>
            </a:r>
            <a:endParaRPr lang="en-US" sz="2400" dirty="0">
              <a:latin typeface="Consolas" charset="0"/>
              <a:ea typeface="Consolas" charset="0"/>
              <a:cs typeface="Consolas" charset="0"/>
            </a:endParaRPr>
          </a:p>
        </p:txBody>
      </p:sp>
      <p:cxnSp>
        <p:nvCxnSpPr>
          <p:cNvPr id="42" name="Straight Arrow Connector 41"/>
          <p:cNvCxnSpPr>
            <a:stCxn id="12" idx="4"/>
            <a:endCxn id="13" idx="0"/>
          </p:cNvCxnSpPr>
          <p:nvPr/>
        </p:nvCxnSpPr>
        <p:spPr>
          <a:xfrm>
            <a:off x="3815548" y="5127095"/>
            <a:ext cx="0" cy="291474"/>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3850051" y="5082746"/>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4" name="TextBox 43"/>
          <p:cNvSpPr txBox="1"/>
          <p:nvPr/>
        </p:nvSpPr>
        <p:spPr>
          <a:xfrm>
            <a:off x="4824721" y="3567619"/>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a:latin typeface="Consolas" charset="0"/>
                <a:ea typeface="Consolas" charset="0"/>
                <a:cs typeface="Consolas" charset="0"/>
              </a:rPr>
              <a:t>x</a:t>
            </a:r>
            <a:endParaRPr lang="en-US" sz="2400" dirty="0">
              <a:latin typeface="Consolas" charset="0"/>
              <a:ea typeface="Consolas" charset="0"/>
              <a:cs typeface="Consolas" charset="0"/>
            </a:endParaRPr>
          </a:p>
        </p:txBody>
      </p:sp>
      <p:sp>
        <p:nvSpPr>
          <p:cNvPr id="45" name="TextBox 44"/>
          <p:cNvSpPr txBox="1"/>
          <p:nvPr/>
        </p:nvSpPr>
        <p:spPr>
          <a:xfrm>
            <a:off x="4855842" y="4582510"/>
            <a:ext cx="732450" cy="461665"/>
          </a:xfrm>
          <a:prstGeom prst="rect">
            <a:avLst/>
          </a:prstGeom>
          <a:noFill/>
        </p:spPr>
        <p:txBody>
          <a:bodyPr wrap="square" rtlCol="0">
            <a:spAutoFit/>
          </a:bodyPr>
          <a:lstStyle/>
          <a:p>
            <a:r>
              <a:rPr lang="en-US" sz="2400" dirty="0" err="1" smtClean="0">
                <a:latin typeface="Consolas" charset="0"/>
                <a:ea typeface="Consolas" charset="0"/>
                <a:cs typeface="Consolas" charset="0"/>
              </a:rPr>
              <a:t>ad</a:t>
            </a:r>
            <a:r>
              <a:rPr lang="en-US" sz="2400" baseline="-25000" dirty="0" err="1" smtClean="0">
                <a:latin typeface="Consolas" charset="0"/>
                <a:ea typeface="Consolas" charset="0"/>
                <a:cs typeface="Consolas" charset="0"/>
              </a:rPr>
              <a:t>y</a:t>
            </a:r>
            <a:endParaRPr lang="en-US" sz="2400" dirty="0">
              <a:latin typeface="Consolas" charset="0"/>
              <a:ea typeface="Consolas" charset="0"/>
              <a:cs typeface="Consolas" charset="0"/>
            </a:endParaRPr>
          </a:p>
        </p:txBody>
      </p:sp>
      <p:sp>
        <p:nvSpPr>
          <p:cNvPr id="46" name="TextBox 45"/>
          <p:cNvSpPr txBox="1"/>
          <p:nvPr/>
        </p:nvSpPr>
        <p:spPr>
          <a:xfrm>
            <a:off x="4853223" y="5567156"/>
            <a:ext cx="732450" cy="461665"/>
          </a:xfrm>
          <a:prstGeom prst="rect">
            <a:avLst/>
          </a:prstGeom>
          <a:noFill/>
        </p:spPr>
        <p:txBody>
          <a:bodyPr wrap="square" rtlCol="0">
            <a:spAutoFit/>
          </a:bodyPr>
          <a:lstStyle/>
          <a:p>
            <a:r>
              <a:rPr lang="en-US" sz="2400" dirty="0" smtClean="0">
                <a:latin typeface="Consolas" charset="0"/>
                <a:ea typeface="Consolas" charset="0"/>
                <a:cs typeface="Consolas" charset="0"/>
              </a:rPr>
              <a:t>ad</a:t>
            </a:r>
            <a:r>
              <a:rPr lang="en-US" sz="2400" baseline="-25000" dirty="0" smtClean="0">
                <a:latin typeface="Consolas" charset="0"/>
                <a:ea typeface="Consolas" charset="0"/>
                <a:cs typeface="Consolas" charset="0"/>
              </a:rPr>
              <a:t>z</a:t>
            </a:r>
            <a:endParaRPr lang="en-US" sz="2400" dirty="0">
              <a:latin typeface="Consolas" charset="0"/>
              <a:ea typeface="Consolas" charset="0"/>
              <a:cs typeface="Consolas" charset="0"/>
            </a:endParaRPr>
          </a:p>
        </p:txBody>
      </p:sp>
      <p:sp>
        <p:nvSpPr>
          <p:cNvPr id="47" name="Content Placeholder 2"/>
          <p:cNvSpPr txBox="1">
            <a:spLocks/>
          </p:cNvSpPr>
          <p:nvPr/>
        </p:nvSpPr>
        <p:spPr>
          <a:xfrm>
            <a:off x="4917651" y="122539"/>
            <a:ext cx="3990234"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smtClean="0"/>
              <a:t>*y and z are aliases</a:t>
            </a:r>
          </a:p>
          <a:p>
            <a:pPr lvl="1"/>
            <a:r>
              <a:rPr lang="en-US" sz="1600" dirty="0" smtClean="0"/>
              <a:t>An </a:t>
            </a:r>
            <a:r>
              <a:rPr lang="en-US" sz="1600" b="1" dirty="0" smtClean="0"/>
              <a:t>alias </a:t>
            </a:r>
            <a:r>
              <a:rPr lang="en-US" sz="1600" dirty="0" smtClean="0"/>
              <a:t>is when two l-values have the same location associated with them</a:t>
            </a:r>
          </a:p>
          <a:p>
            <a:r>
              <a:rPr lang="en-US" sz="2000" dirty="0" smtClean="0"/>
              <a:t>What are the other aliases at the end of program execution?</a:t>
            </a:r>
          </a:p>
          <a:p>
            <a:pPr lvl="1"/>
            <a:r>
              <a:rPr lang="en-US" sz="1600" dirty="0" smtClean="0"/>
              <a:t>**x</a:t>
            </a:r>
            <a:r>
              <a:rPr lang="en-US" sz="1600" smtClean="0"/>
              <a:t>, *y, </a:t>
            </a:r>
            <a:r>
              <a:rPr lang="en-US" sz="1600" dirty="0" smtClean="0"/>
              <a:t>z</a:t>
            </a:r>
          </a:p>
          <a:p>
            <a:pPr lvl="1"/>
            <a:r>
              <a:rPr lang="en-US" sz="1600" dirty="0" smtClean="0"/>
              <a:t>*x, y</a:t>
            </a:r>
            <a:endParaRPr lang="en-US" sz="1600" dirty="0"/>
          </a:p>
        </p:txBody>
      </p:sp>
      <p:sp>
        <p:nvSpPr>
          <p:cNvPr id="48" name="Right Arrow 47"/>
          <p:cNvSpPr/>
          <p:nvPr/>
        </p:nvSpPr>
        <p:spPr>
          <a:xfrm>
            <a:off x="149411" y="261982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a:off x="149411" y="291069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ight Arrow 49"/>
          <p:cNvSpPr/>
          <p:nvPr/>
        </p:nvSpPr>
        <p:spPr>
          <a:xfrm>
            <a:off x="149411" y="320155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ight Arrow 50"/>
          <p:cNvSpPr/>
          <p:nvPr/>
        </p:nvSpPr>
        <p:spPr>
          <a:xfrm>
            <a:off x="149411" y="349242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4" name="Straight Arrow Connector 53"/>
          <p:cNvCxnSpPr/>
          <p:nvPr/>
        </p:nvCxnSpPr>
        <p:spPr>
          <a:xfrm flipV="1">
            <a:off x="4216276" y="4144997"/>
            <a:ext cx="1871971" cy="666260"/>
          </a:xfrm>
          <a:prstGeom prst="straightConnector1">
            <a:avLst/>
          </a:prstGeom>
          <a:ln w="76200">
            <a:headEnd type="none"/>
            <a:tailEnd type="triangle" w="med" len="sm"/>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rot="20424716">
            <a:off x="4970770" y="3983278"/>
            <a:ext cx="674926" cy="461665"/>
          </a:xfrm>
          <a:prstGeom prst="rect">
            <a:avLst/>
          </a:prstGeom>
          <a:noFill/>
        </p:spPr>
        <p:txBody>
          <a:bodyPr wrap="square" rtlCol="0">
            <a:spAutoFit/>
          </a:bodyPr>
          <a:lstStyle/>
          <a:p>
            <a:r>
              <a:rPr lang="en-US" sz="2400" smtClean="0">
                <a:latin typeface="Consolas" charset="0"/>
                <a:ea typeface="Consolas" charset="0"/>
                <a:cs typeface="Consolas" charset="0"/>
              </a:rPr>
              <a:t>*y</a:t>
            </a:r>
            <a:endParaRPr lang="en-US" sz="2400" dirty="0">
              <a:latin typeface="Consolas" charset="0"/>
              <a:ea typeface="Consolas" charset="0"/>
              <a:cs typeface="Consolas" charset="0"/>
            </a:endParaRPr>
          </a:p>
        </p:txBody>
      </p:sp>
    </p:spTree>
    <p:extLst>
      <p:ext uri="{BB962C8B-B14F-4D97-AF65-F5344CB8AC3E}">
        <p14:creationId xmlns:p14="http://schemas.microsoft.com/office/powerpoint/2010/main" val="187097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54"/>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35"/>
                                        </p:tgtEl>
                                        <p:attrNameLst>
                                          <p:attrName>style.visibility</p:attrName>
                                        </p:attrNameLst>
                                      </p:cBhvr>
                                      <p:to>
                                        <p:strVal val="hidden"/>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48"/>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49"/>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5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grpId="1" nodeType="clickEffect">
                                  <p:stCondLst>
                                    <p:cond delay="0"/>
                                  </p:stCondLst>
                                  <p:childTnLst>
                                    <p:set>
                                      <p:cBhvr>
                                        <p:cTn id="72" dur="1" fill="hold">
                                          <p:stCondLst>
                                            <p:cond delay="0"/>
                                          </p:stCondLst>
                                        </p:cTn>
                                        <p:tgtEl>
                                          <p:spTgt spid="50"/>
                                        </p:tgtEl>
                                        <p:attrNameLst>
                                          <p:attrName>style.visibility</p:attrName>
                                        </p:attrNameLst>
                                      </p:cBhvr>
                                      <p:to>
                                        <p:strVal val="hidden"/>
                                      </p:to>
                                    </p:set>
                                  </p:childTnLst>
                                </p:cTn>
                              </p:par>
                              <p:par>
                                <p:cTn id="73" presetID="1" presetClass="entr" presetSubtype="0" fill="hold" grpId="0" nodeType="withEffect">
                                  <p:stCondLst>
                                    <p:cond delay="0"/>
                                  </p:stCondLst>
                                  <p:childTnLst>
                                    <p:set>
                                      <p:cBhvr>
                                        <p:cTn id="74" dur="1" fill="hold">
                                          <p:stCondLst>
                                            <p:cond delay="0"/>
                                          </p:stCondLst>
                                        </p:cTn>
                                        <p:tgtEl>
                                          <p:spTgt spid="5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51"/>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7">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47">
                                            <p:txEl>
                                              <p:pRg st="1" end="1"/>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7">
                                            <p:txEl>
                                              <p:pRg st="2" end="2"/>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47">
                                            <p:txEl>
                                              <p:pRg st="3" end="3"/>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2" grpId="1"/>
      <p:bldP spid="53" grpId="0"/>
      <p:bldP spid="56" grpId="0"/>
      <p:bldP spid="34" grpId="0" animBg="1"/>
      <p:bldP spid="35" grpId="0" animBg="1"/>
      <p:bldP spid="35" grpId="1" animBg="1"/>
      <p:bldP spid="41" grpId="0"/>
      <p:bldP spid="43" grpId="0"/>
      <p:bldP spid="48" grpId="0" animBg="1"/>
      <p:bldP spid="48" grpId="1" animBg="1"/>
      <p:bldP spid="49" grpId="0" animBg="1"/>
      <p:bldP spid="49" grpId="1" animBg="1"/>
      <p:bldP spid="50" grpId="0" animBg="1"/>
      <p:bldP spid="50" grpId="1" animBg="1"/>
      <p:bldP spid="51" grpId="0" animBg="1"/>
      <p:bldP spid="51" grpId="1" animBg="1"/>
      <p:bldP spid="5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Memory Allocation</a:t>
            </a:r>
            <a:endParaRPr lang="en-US"/>
          </a:p>
        </p:txBody>
      </p:sp>
      <p:sp>
        <p:nvSpPr>
          <p:cNvPr id="3" name="Content Placeholder 2"/>
          <p:cNvSpPr>
            <a:spLocks noGrp="1"/>
          </p:cNvSpPr>
          <p:nvPr>
            <p:ph idx="1"/>
          </p:nvPr>
        </p:nvSpPr>
        <p:spPr/>
        <p:txBody>
          <a:bodyPr>
            <a:normAutofit lnSpcReduction="10000"/>
          </a:bodyPr>
          <a:lstStyle/>
          <a:p>
            <a:r>
              <a:rPr lang="en-US" dirty="0" smtClean="0"/>
              <a:t>How to create new locations and reserve the associated address</a:t>
            </a:r>
          </a:p>
          <a:p>
            <a:pPr lvl="1"/>
            <a:r>
              <a:rPr lang="en-US" dirty="0" smtClean="0"/>
              <a:t>Finding memory that is not currently reserved</a:t>
            </a:r>
          </a:p>
          <a:p>
            <a:pPr lvl="1"/>
            <a:r>
              <a:rPr lang="en-US" dirty="0" smtClean="0"/>
              <a:t>Either associating that memory with a variable name or reserving the memory and returning the address of the memory</a:t>
            </a:r>
          </a:p>
          <a:p>
            <a:r>
              <a:rPr lang="en-US" dirty="0" smtClean="0"/>
              <a:t>Memory </a:t>
            </a:r>
            <a:r>
              <a:rPr lang="en-US" dirty="0" err="1" smtClean="0"/>
              <a:t>Deallocation</a:t>
            </a:r>
            <a:endParaRPr lang="en-US" dirty="0" smtClean="0"/>
          </a:p>
          <a:p>
            <a:pPr lvl="1"/>
            <a:r>
              <a:rPr lang="en-US" dirty="0" smtClean="0"/>
              <a:t>How to release locations and associated addresses so that they may be reused later in program execution</a:t>
            </a:r>
          </a:p>
          <a:p>
            <a:pPr lvl="1"/>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45</a:t>
            </a:fld>
            <a:endParaRPr lang="en-US"/>
          </a:p>
        </p:txBody>
      </p:sp>
    </p:spTree>
    <p:extLst>
      <p:ext uri="{BB962C8B-B14F-4D97-AF65-F5344CB8AC3E}">
        <p14:creationId xmlns:p14="http://schemas.microsoft.com/office/powerpoint/2010/main" val="28756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Memory Allocation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Global allocation</a:t>
            </a:r>
          </a:p>
          <a:p>
            <a:pPr lvl="1"/>
            <a:r>
              <a:rPr lang="en-US" dirty="0" smtClean="0"/>
              <a:t>Allocation is done once and the allocated memory is not </a:t>
            </a:r>
            <a:r>
              <a:rPr lang="en-US" dirty="0" err="1" smtClean="0"/>
              <a:t>deallocated</a:t>
            </a:r>
            <a:endParaRPr lang="en-US" dirty="0" smtClean="0"/>
          </a:p>
          <a:p>
            <a:r>
              <a:rPr lang="en-US" dirty="0" smtClean="0"/>
              <a:t>Stack allocation</a:t>
            </a:r>
          </a:p>
          <a:p>
            <a:pPr lvl="1"/>
            <a:r>
              <a:rPr lang="en-US" dirty="0" smtClean="0"/>
              <a:t>Allocation is associated with nested scopes and functions calls, reserved memory is automatically </a:t>
            </a:r>
            <a:r>
              <a:rPr lang="en-US" dirty="0" err="1" smtClean="0"/>
              <a:t>deallocated</a:t>
            </a:r>
            <a:r>
              <a:rPr lang="en-US" dirty="0" smtClean="0"/>
              <a:t> when out-of-scope</a:t>
            </a:r>
          </a:p>
          <a:p>
            <a:r>
              <a:rPr lang="en-US" dirty="0" smtClean="0"/>
              <a:t>Heap allocation</a:t>
            </a:r>
          </a:p>
          <a:p>
            <a:pPr lvl="1"/>
            <a:r>
              <a:rPr lang="en-US" dirty="0" smtClean="0"/>
              <a:t>Allocation is explicitly requested by the program (</a:t>
            </a:r>
            <a:r>
              <a:rPr lang="en-US" dirty="0" err="1" smtClean="0">
                <a:latin typeface="Consolas" charset="0"/>
                <a:ea typeface="Consolas" charset="0"/>
                <a:cs typeface="Consolas" charset="0"/>
              </a:rPr>
              <a:t>malloc</a:t>
            </a:r>
            <a:r>
              <a:rPr lang="en-US" dirty="0"/>
              <a:t> </a:t>
            </a:r>
            <a:r>
              <a:rPr lang="en-US" dirty="0" smtClean="0"/>
              <a:t>and </a:t>
            </a:r>
            <a:r>
              <a:rPr lang="en-US" dirty="0" smtClean="0">
                <a:latin typeface="Consolas" charset="0"/>
                <a:ea typeface="Consolas" charset="0"/>
                <a:cs typeface="Consolas" charset="0"/>
              </a:rPr>
              <a:t>new</a:t>
            </a:r>
            <a:r>
              <a:rPr lang="en-US" dirty="0" smtClean="0"/>
              <a: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46</a:t>
            </a:fld>
            <a:endParaRPr lang="en-US"/>
          </a:p>
        </p:txBody>
      </p:sp>
    </p:spTree>
    <p:extLst>
      <p:ext uri="{BB962C8B-B14F-4D97-AF65-F5344CB8AC3E}">
        <p14:creationId xmlns:p14="http://schemas.microsoft.com/office/powerpoint/2010/main" val="16216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47</a:t>
            </a:fld>
            <a:endParaRPr lang="en-US"/>
          </a:p>
        </p:txBody>
      </p:sp>
      <p:sp>
        <p:nvSpPr>
          <p:cNvPr id="6" name="Content Placeholder 2"/>
          <p:cNvSpPr txBox="1">
            <a:spLocks/>
          </p:cNvSpPr>
          <p:nvPr/>
        </p:nvSpPr>
        <p:spPr>
          <a:xfrm>
            <a:off x="457200" y="216817"/>
            <a:ext cx="4323229" cy="590934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400" dirty="0" smtClean="0">
                <a:solidFill>
                  <a:schemeClr val="accent4"/>
                </a:solidFill>
                <a:latin typeface="Consolas" charset="0"/>
                <a:ea typeface="Consolas" charset="0"/>
                <a:cs typeface="Consolas" charset="0"/>
              </a:rPr>
              <a:t>#include </a:t>
            </a:r>
            <a:r>
              <a:rPr lang="en-US" sz="1400" dirty="0" smtClean="0">
                <a:latin typeface="Consolas" charset="0"/>
                <a:ea typeface="Consolas" charset="0"/>
                <a:cs typeface="Consolas" charset="0"/>
              </a:rPr>
              <a:t>&lt;</a:t>
            </a:r>
            <a:r>
              <a:rPr lang="en-US" sz="1400" dirty="0" err="1" smtClean="0">
                <a:latin typeface="Consolas" charset="0"/>
                <a:ea typeface="Consolas" charset="0"/>
                <a:cs typeface="Consolas" charset="0"/>
              </a:rPr>
              <a:t>stdio.h</a:t>
            </a:r>
            <a:r>
              <a:rPr lang="en-US" sz="1400" dirty="0" smtClean="0">
                <a:latin typeface="Consolas" charset="0"/>
                <a:ea typeface="Consolas" charset="0"/>
                <a:cs typeface="Consolas" charset="0"/>
              </a:rPr>
              <a:t>&gt;</a:t>
            </a:r>
          </a:p>
          <a:p>
            <a:pPr marL="0" indent="0">
              <a:buFont typeface="Arial"/>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 </a:t>
            </a:r>
            <a:r>
              <a:rPr lang="en-US" sz="1400" dirty="0" smtClean="0">
                <a:solidFill>
                  <a:schemeClr val="accent2"/>
                </a:solidFill>
                <a:latin typeface="Consolas" charset="0"/>
                <a:ea typeface="Consolas" charset="0"/>
                <a:cs typeface="Consolas" charset="0"/>
              </a:rPr>
              <a:t>foo</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c</a:t>
            </a:r>
            <a:r>
              <a:rPr lang="en-US" sz="1400" dirty="0" smtClean="0">
                <a:latin typeface="Consolas" charset="0"/>
                <a:ea typeface="Consolas" charset="0"/>
                <a:cs typeface="Consolas" charset="0"/>
              </a:rPr>
              <a:t> = 'c';</a:t>
            </a:r>
          </a:p>
          <a:p>
            <a:pPr marL="0" indent="0">
              <a:buFont typeface="Arial"/>
              <a:buNone/>
            </a:pPr>
            <a:r>
              <a:rPr lang="en-US" sz="1400" dirty="0" smtClean="0">
                <a:latin typeface="Consolas" charset="0"/>
                <a:ea typeface="Consolas" charset="0"/>
                <a:cs typeface="Consolas" charset="0"/>
              </a:rPr>
              <a:t>	bar();</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 %c\n", x, c);</a:t>
            </a:r>
          </a:p>
          <a:p>
            <a:pPr marL="0" indent="0">
              <a:buFont typeface="Arial"/>
              <a:buNone/>
            </a:pP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err="1" smtClean="0">
                <a:solidFill>
                  <a:schemeClr val="accent2"/>
                </a:solidFill>
                <a:latin typeface="Consolas" charset="0"/>
                <a:ea typeface="Consolas" charset="0"/>
                <a:cs typeface="Consolas" charset="0"/>
              </a:rPr>
              <a:t>baz</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("%d\n", x);</a:t>
            </a:r>
          </a:p>
          <a:p>
            <a:pPr marL="0" indent="0">
              <a:buFont typeface="Arial"/>
              <a:buNone/>
            </a:pPr>
            <a:r>
              <a:rPr lang="en-US" sz="1400" dirty="0" smtClean="0">
                <a:latin typeface="Consolas" charset="0"/>
                <a:ea typeface="Consolas" charset="0"/>
                <a:cs typeface="Consolas" charset="0"/>
              </a:rPr>
              <a:t>	x = 1337;</a:t>
            </a:r>
          </a:p>
          <a:p>
            <a:pPr marL="0" indent="0">
              <a:buFont typeface="Arial"/>
              <a:buNone/>
            </a:pPr>
            <a:r>
              <a:rPr lang="en-US" sz="1400" dirty="0" smtClean="0">
                <a:latin typeface="Consolas" charset="0"/>
                <a:ea typeface="Consolas" charset="0"/>
                <a:cs typeface="Consolas" charset="0"/>
              </a:rPr>
              <a:t>}</a:t>
            </a:r>
          </a:p>
          <a:p>
            <a:pPr marL="0" indent="0">
              <a:buFont typeface="Arial"/>
              <a:buNone/>
            </a:pPr>
            <a:r>
              <a:rPr lang="en-US" sz="1400" dirty="0" smtClean="0">
                <a:solidFill>
                  <a:schemeClr val="tx2"/>
                </a:solidFill>
                <a:latin typeface="Consolas" charset="0"/>
                <a:ea typeface="Consolas" charset="0"/>
                <a:cs typeface="Consolas" charset="0"/>
              </a:rPr>
              <a:t>void</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bar</a:t>
            </a: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a:t>
            </a:r>
            <a:r>
              <a:rPr lang="en-US" sz="1400" dirty="0" smtClean="0">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a:t>
            </a:r>
            <a:r>
              <a:rPr lang="en-US" sz="1400" dirty="0" err="1" smtClean="0">
                <a:latin typeface="Consolas" charset="0"/>
                <a:ea typeface="Consolas" charset="0"/>
                <a:cs typeface="Consolas" charset="0"/>
              </a:rPr>
              <a:t>int</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malloc</a:t>
            </a:r>
            <a:r>
              <a:rPr lang="en-US" sz="1400" dirty="0" smtClean="0">
                <a:latin typeface="Consolas" charset="0"/>
                <a:ea typeface="Consolas" charset="0"/>
                <a:cs typeface="Consolas" charset="0"/>
              </a:rPr>
              <a:t>(</a:t>
            </a:r>
            <a:r>
              <a:rPr lang="en-US" sz="1400" dirty="0" err="1" smtClean="0">
                <a:latin typeface="Consolas" charset="0"/>
                <a:ea typeface="Consolas" charset="0"/>
                <a:cs typeface="Consolas" charset="0"/>
              </a:rPr>
              <a:t>sizeof</a:t>
            </a:r>
            <a:r>
              <a:rPr lang="en-US" sz="1400" dirty="0" smtClean="0">
                <a:latin typeface="Consolas" charset="0"/>
                <a:ea typeface="Consolas" charset="0"/>
                <a:cs typeface="Consolas" charset="0"/>
              </a:rPr>
              <a:t>(</a:t>
            </a:r>
            <a:r>
              <a:rPr lang="en-US" sz="1400" dirty="0" err="1" smtClean="0">
                <a:solidFill>
                  <a:schemeClr val="tx2"/>
                </a:solidFill>
                <a:latin typeface="Consolas" charset="0"/>
                <a:ea typeface="Consolas" charset="0"/>
                <a:cs typeface="Consolas" charset="0"/>
              </a:rPr>
              <a:t>int</a:t>
            </a:r>
            <a:r>
              <a:rPr lang="en-US" sz="1400" dirty="0" smtClean="0">
                <a:latin typeface="Consolas" charset="0"/>
                <a:ea typeface="Consolas" charset="0"/>
                <a:cs typeface="Consolas" charset="0"/>
              </a:rPr>
              <a:t>));</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baz</a:t>
            </a:r>
            <a:r>
              <a:rPr lang="en-US" sz="1400" dirty="0" smtClean="0">
                <a:latin typeface="Consolas" charset="0"/>
                <a:ea typeface="Consolas" charset="0"/>
                <a:cs typeface="Consolas" charset="0"/>
              </a:rPr>
              <a:t>();</a:t>
            </a:r>
            <a:br>
              <a:rPr lang="en-US" sz="1400" dirty="0" smtClean="0">
                <a:latin typeface="Consolas" charset="0"/>
                <a:ea typeface="Consolas" charset="0"/>
                <a:cs typeface="Consolas" charset="0"/>
              </a:rPr>
            </a:br>
            <a:r>
              <a:rPr lang="en-US" sz="1400" dirty="0" smtClean="0">
                <a:latin typeface="Consolas" charset="0"/>
                <a:ea typeface="Consolas" charset="0"/>
                <a:cs typeface="Consolas" charset="0"/>
              </a:rPr>
              <a:t>}</a:t>
            </a:r>
          </a:p>
          <a:p>
            <a:pPr marL="0" indent="0">
              <a:buFont typeface="Arial"/>
              <a:buNone/>
            </a:pPr>
            <a:r>
              <a:rPr lang="en-US" sz="1400" dirty="0" err="1" smtClean="0">
                <a:solidFill>
                  <a:schemeClr val="tx2"/>
                </a:solidFill>
                <a:latin typeface="Consolas" charset="0"/>
                <a:ea typeface="Consolas" charset="0"/>
                <a:cs typeface="Consolas" charset="0"/>
              </a:rPr>
              <a:t>int</a:t>
            </a:r>
            <a:r>
              <a:rPr lang="en-US" sz="1400" dirty="0" smtClean="0">
                <a:solidFill>
                  <a:schemeClr val="tx2"/>
                </a:solidFill>
                <a:latin typeface="Consolas" charset="0"/>
                <a:ea typeface="Consolas" charset="0"/>
                <a:cs typeface="Consolas" charset="0"/>
              </a:rPr>
              <a:t> </a:t>
            </a:r>
            <a:r>
              <a:rPr lang="en-US" sz="1400" dirty="0" smtClean="0">
                <a:solidFill>
                  <a:schemeClr val="accent2"/>
                </a:solidFill>
                <a:latin typeface="Consolas" charset="0"/>
                <a:ea typeface="Consolas" charset="0"/>
                <a:cs typeface="Consolas" charset="0"/>
              </a:rPr>
              <a:t>main</a:t>
            </a:r>
            <a:r>
              <a:rPr lang="en-US" sz="1400" dirty="0" smtClean="0">
                <a:latin typeface="Consolas" charset="0"/>
                <a:ea typeface="Consolas" charset="0"/>
                <a:cs typeface="Consolas" charset="0"/>
              </a:rPr>
              <a:t>() {   </a:t>
            </a:r>
          </a:p>
          <a:p>
            <a:pPr marL="0" indent="0">
              <a:buFont typeface="Arial"/>
              <a:buNone/>
            </a:pPr>
            <a:r>
              <a:rPr lang="en-US" sz="1400" dirty="0" smtClean="0">
                <a:latin typeface="Consolas" charset="0"/>
                <a:ea typeface="Consolas" charset="0"/>
                <a:cs typeface="Consolas" charset="0"/>
              </a:rPr>
              <a:t>	x = 10;</a:t>
            </a:r>
          </a:p>
          <a:p>
            <a:pPr marL="0" indent="0">
              <a:buFont typeface="Arial"/>
              <a:buNone/>
            </a:pP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a:t>
            </a:r>
            <a:r>
              <a:rPr lang="en-US" sz="1400" dirty="0" smtClean="0">
                <a:solidFill>
                  <a:schemeClr val="tx2"/>
                </a:solidFill>
                <a:latin typeface="Consolas" charset="0"/>
                <a:ea typeface="Consolas" charset="0"/>
                <a:cs typeface="Consolas" charset="0"/>
              </a:rPr>
              <a:t>char* </a:t>
            </a:r>
            <a:r>
              <a:rPr lang="en-US" sz="1400" dirty="0" smtClean="0">
                <a:solidFill>
                  <a:schemeClr val="accent2"/>
                </a:solidFill>
                <a:latin typeface="Consolas" charset="0"/>
                <a:ea typeface="Consolas" charset="0"/>
                <a:cs typeface="Consolas" charset="0"/>
              </a:rPr>
              <a:t>x</a:t>
            </a:r>
            <a:r>
              <a:rPr lang="en-US" sz="1400" dirty="0" smtClean="0">
                <a:latin typeface="Consolas" charset="0"/>
                <a:ea typeface="Consolas" charset="0"/>
                <a:cs typeface="Consolas" charset="0"/>
              </a:rPr>
              <a:t> = "testing";</a:t>
            </a:r>
          </a:p>
          <a:p>
            <a:pPr marL="0" indent="0">
              <a:buFont typeface="Arial"/>
              <a:buNone/>
            </a:pPr>
            <a:r>
              <a:rPr lang="en-US" sz="1400" dirty="0" smtClean="0">
                <a:latin typeface="Consolas" charset="0"/>
                <a:ea typeface="Consolas" charset="0"/>
                <a:cs typeface="Consolas" charset="0"/>
              </a:rPr>
              <a:t>		</a:t>
            </a:r>
            <a:r>
              <a:rPr lang="en-US" sz="1400" dirty="0" err="1" smtClean="0">
                <a:latin typeface="Consolas" charset="0"/>
                <a:ea typeface="Consolas" charset="0"/>
                <a:cs typeface="Consolas" charset="0"/>
              </a:rPr>
              <a:t>printf</a:t>
            </a:r>
            <a:r>
              <a:rPr lang="en-US" sz="1400" dirty="0" smtClean="0">
                <a:latin typeface="Consolas" charset="0"/>
                <a:ea typeface="Consolas" charset="0"/>
                <a:cs typeface="Consolas" charset="0"/>
              </a:rPr>
              <a:t>("%s\n", x);</a:t>
            </a:r>
          </a:p>
          <a:p>
            <a:pPr marL="0" indent="0">
              <a:buFont typeface="Arial"/>
              <a:buNone/>
            </a:pPr>
            <a:r>
              <a:rPr lang="en-US" sz="1400" dirty="0" smtClean="0">
                <a:latin typeface="Consolas" charset="0"/>
                <a:ea typeface="Consolas" charset="0"/>
                <a:cs typeface="Consolas" charset="0"/>
              </a:rPr>
              <a:t>	}</a:t>
            </a:r>
          </a:p>
          <a:p>
            <a:pPr marL="0" indent="0">
              <a:buFont typeface="Arial"/>
              <a:buNone/>
            </a:pPr>
            <a:r>
              <a:rPr lang="en-US" sz="1400" dirty="0" smtClean="0">
                <a:latin typeface="Consolas" charset="0"/>
                <a:ea typeface="Consolas" charset="0"/>
                <a:cs typeface="Consolas" charset="0"/>
              </a:rPr>
              <a:t>	foo();</a:t>
            </a:r>
          </a:p>
          <a:p>
            <a:pPr marL="0" indent="0">
              <a:buFont typeface="Arial"/>
              <a:buNone/>
            </a:pPr>
            <a:r>
              <a:rPr lang="en-US" sz="1400" dirty="0" smtClean="0">
                <a:latin typeface="Consolas" charset="0"/>
                <a:ea typeface="Consolas" charset="0"/>
                <a:cs typeface="Consolas" charset="0"/>
              </a:rPr>
              <a:t>}</a:t>
            </a:r>
            <a:endParaRPr lang="en-US" sz="1400" dirty="0">
              <a:latin typeface="Consolas" charset="0"/>
              <a:ea typeface="Consolas" charset="0"/>
              <a:cs typeface="Consolas" charset="0"/>
            </a:endParaRPr>
          </a:p>
        </p:txBody>
      </p:sp>
      <p:sp>
        <p:nvSpPr>
          <p:cNvPr id="5" name="Rectangle 4"/>
          <p:cNvSpPr/>
          <p:nvPr/>
        </p:nvSpPr>
        <p:spPr>
          <a:xfrm>
            <a:off x="527524" y="491715"/>
            <a:ext cx="64237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Rectangle 6"/>
          <p:cNvSpPr/>
          <p:nvPr/>
        </p:nvSpPr>
        <p:spPr>
          <a:xfrm>
            <a:off x="1426236" y="5048027"/>
            <a:ext cx="199604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ight Arrow 7"/>
          <p:cNvSpPr/>
          <p:nvPr/>
        </p:nvSpPr>
        <p:spPr>
          <a:xfrm>
            <a:off x="178594" y="493814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51828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54334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568448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81683" y="137918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973519" y="1267194"/>
            <a:ext cx="1386440"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4" name="Right Arrow 13"/>
          <p:cNvSpPr/>
          <p:nvPr/>
        </p:nvSpPr>
        <p:spPr>
          <a:xfrm>
            <a:off x="178594" y="36772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454088" y="3565282"/>
            <a:ext cx="190948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Rectangle 16"/>
          <p:cNvSpPr/>
          <p:nvPr/>
        </p:nvSpPr>
        <p:spPr>
          <a:xfrm>
            <a:off x="973519" y="3561825"/>
            <a:ext cx="687193"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8" name="Right Arrow 17"/>
          <p:cNvSpPr/>
          <p:nvPr/>
        </p:nvSpPr>
        <p:spPr>
          <a:xfrm>
            <a:off x="178594" y="2143431"/>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181683" y="417257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8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grpId="1" nodeType="clickEffect">
                                  <p:stCondLst>
                                    <p:cond delay="0"/>
                                  </p:stCondLst>
                                  <p:childTnLst>
                                    <p:set>
                                      <p:cBhvr>
                                        <p:cTn id="56" dur="1" fill="hold">
                                          <p:stCondLst>
                                            <p:cond delay="0"/>
                                          </p:stCondLst>
                                        </p:cTn>
                                        <p:tgtEl>
                                          <p:spTgt spid="12"/>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8"/>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14"/>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6" grpId="0" animBg="1"/>
      <p:bldP spid="17" grpId="0" animBg="1"/>
      <p:bldP spid="17" grpId="1" animBg="1"/>
      <p:bldP spid="18" grpId="0" animBg="1"/>
      <p:bldP spid="18" grpId="1" animBg="1"/>
      <p:bldP spid="1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Errors</a:t>
            </a:r>
            <a:endParaRPr lang="en-US" dirty="0"/>
          </a:p>
        </p:txBody>
      </p:sp>
      <p:sp>
        <p:nvSpPr>
          <p:cNvPr id="3" name="Content Placeholder 2"/>
          <p:cNvSpPr>
            <a:spLocks noGrp="1"/>
          </p:cNvSpPr>
          <p:nvPr>
            <p:ph idx="1"/>
          </p:nvPr>
        </p:nvSpPr>
        <p:spPr/>
        <p:txBody>
          <a:bodyPr/>
          <a:lstStyle/>
          <a:p>
            <a:r>
              <a:rPr lang="en-US" dirty="0" smtClean="0"/>
              <a:t>Dangling Reference</a:t>
            </a:r>
          </a:p>
          <a:p>
            <a:pPr lvl="1"/>
            <a:r>
              <a:rPr lang="en-US" dirty="0" smtClean="0"/>
              <a:t>Reference to a memory address that was originally allocated, but is now </a:t>
            </a:r>
            <a:r>
              <a:rPr lang="en-US" dirty="0" err="1" smtClean="0"/>
              <a:t>deallocated</a:t>
            </a:r>
            <a:endParaRPr lang="en-US" dirty="0" smtClean="0"/>
          </a:p>
          <a:p>
            <a:r>
              <a:rPr lang="en-US" dirty="0" smtClean="0"/>
              <a:t>Garbage</a:t>
            </a:r>
          </a:p>
          <a:p>
            <a:pPr lvl="1"/>
            <a:r>
              <a:rPr lang="en-US" dirty="0" smtClean="0"/>
              <a:t>Memory that has been allocated on the heap and has not been explicitly </a:t>
            </a:r>
            <a:r>
              <a:rPr lang="en-US" dirty="0" err="1" smtClean="0"/>
              <a:t>deallocated</a:t>
            </a:r>
            <a:r>
              <a:rPr lang="en-US" dirty="0" smtClean="0"/>
              <a:t>, yet is not accessible by the program</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48</a:t>
            </a:fld>
            <a:endParaRPr lang="en-US"/>
          </a:p>
        </p:txBody>
      </p:sp>
    </p:spTree>
    <p:extLst>
      <p:ext uri="{BB962C8B-B14F-4D97-AF65-F5344CB8AC3E}">
        <p14:creationId xmlns:p14="http://schemas.microsoft.com/office/powerpoint/2010/main" val="116219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x</a:t>
            </a:r>
            <a:r>
              <a:rPr lang="en-US" sz="1800" dirty="0">
                <a:latin typeface="Consolas" charset="0"/>
                <a:ea typeface="Consolas" charset="0"/>
                <a:cs typeface="Consolas" charset="0"/>
              </a:rPr>
              <a:t> = 100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return </a:t>
            </a:r>
            <a:r>
              <a:rPr lang="en-US" sz="1800" dirty="0">
                <a:latin typeface="Consolas" charset="0"/>
                <a:ea typeface="Consolas" charset="0"/>
                <a:cs typeface="Consolas" charset="0"/>
              </a:rPr>
              <a:t>&amp;x</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smtClean="0">
                <a:solidFill>
                  <a:schemeClr val="tx2"/>
                </a:solidFill>
                <a:latin typeface="Consolas" charset="0"/>
                <a:ea typeface="Consolas" charset="0"/>
                <a:cs typeface="Consolas" charset="0"/>
              </a:rPr>
              <a:t>void</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y</a:t>
            </a:r>
            <a:r>
              <a:rPr lang="en-US" sz="1800" dirty="0">
                <a:latin typeface="Consolas" charset="0"/>
                <a:ea typeface="Consolas" charset="0"/>
                <a:cs typeface="Consolas" charset="0"/>
              </a:rPr>
              <a:t> = 10000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z</a:t>
            </a:r>
            <a:r>
              <a:rPr lang="en-US" sz="1800" dirty="0">
                <a:latin typeface="Consolas" charset="0"/>
                <a:ea typeface="Consolas" charset="0"/>
                <a:cs typeface="Consolas" charset="0"/>
              </a:rPr>
              <a:t> = 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 %d\n", y, z</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main(){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foo();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49</a:t>
            </a:fld>
            <a:endParaRPr lang="en-US"/>
          </a:p>
        </p:txBody>
      </p:sp>
      <p:sp>
        <p:nvSpPr>
          <p:cNvPr id="5" name="TextBox 4"/>
          <p:cNvSpPr txBox="1"/>
          <p:nvPr/>
        </p:nvSpPr>
        <p:spPr>
          <a:xfrm>
            <a:off x="3445637" y="263471"/>
            <a:ext cx="5563892" cy="2185214"/>
          </a:xfrm>
          <a:prstGeom prst="rect">
            <a:avLst/>
          </a:prstGeom>
          <a:noFill/>
        </p:spPr>
        <p:txBody>
          <a:bodyPr wrap="square" rtlCol="0">
            <a:spAutoFit/>
          </a:bodyPr>
          <a:lstStyle/>
          <a:p>
            <a:r>
              <a:rPr lang="en-US" sz="1700" dirty="0" smtClean="0">
                <a:latin typeface="Consolas" charset="0"/>
                <a:ea typeface="Consolas" charset="0"/>
                <a:cs typeface="Consolas" charset="0"/>
              </a:rPr>
              <a:t>[</a:t>
            </a:r>
            <a:r>
              <a:rPr lang="en-US" sz="1700" dirty="0" err="1" smtClean="0">
                <a:latin typeface="Consolas" charset="0"/>
                <a:ea typeface="Consolas" charset="0"/>
                <a:cs typeface="Consolas" charset="0"/>
              </a:rPr>
              <a:t>ragnuk</a:t>
            </a:r>
            <a:r>
              <a:rPr lang="en-US" sz="1700" dirty="0" smtClean="0">
                <a:latin typeface="Consolas" charset="0"/>
                <a:ea typeface="Consolas" charset="0"/>
                <a:cs typeface="Consolas" charset="0"/>
              </a:rPr>
              <a:t>]$ </a:t>
            </a:r>
            <a:r>
              <a:rPr lang="en-US" sz="1700" dirty="0" err="1">
                <a:latin typeface="Consolas" charset="0"/>
                <a:ea typeface="Consolas" charset="0"/>
                <a:cs typeface="Consolas" charset="0"/>
              </a:rPr>
              <a:t>gcc</a:t>
            </a:r>
            <a:r>
              <a:rPr lang="en-US" sz="1700" dirty="0">
                <a:latin typeface="Consolas" charset="0"/>
                <a:ea typeface="Consolas" charset="0"/>
                <a:cs typeface="Consolas" charset="0"/>
              </a:rPr>
              <a:t> -Wall </a:t>
            </a:r>
            <a:r>
              <a:rPr lang="en-US" sz="1700" dirty="0" err="1">
                <a:latin typeface="Consolas" charset="0"/>
                <a:ea typeface="Consolas" charset="0"/>
                <a:cs typeface="Consolas" charset="0"/>
              </a:rPr>
              <a:t>dangling_reference.c</a:t>
            </a:r>
            <a:r>
              <a:rPr lang="en-US" sz="1700" dirty="0">
                <a:latin typeface="Consolas" charset="0"/>
                <a:ea typeface="Consolas" charset="0"/>
                <a:cs typeface="Consolas" charset="0"/>
              </a:rPr>
              <a:t> </a:t>
            </a:r>
            <a:endParaRPr lang="en-US" sz="1700" dirty="0" smtClean="0">
              <a:latin typeface="Consolas" charset="0"/>
              <a:ea typeface="Consolas" charset="0"/>
              <a:cs typeface="Consolas" charset="0"/>
            </a:endParaRPr>
          </a:p>
          <a:p>
            <a:r>
              <a:rPr lang="en-US" sz="1700" dirty="0" err="1" smtClean="0">
                <a:latin typeface="Consolas" charset="0"/>
                <a:ea typeface="Consolas" charset="0"/>
                <a:cs typeface="Consolas" charset="0"/>
              </a:rPr>
              <a:t>dangling_reference.c</a:t>
            </a:r>
            <a:r>
              <a:rPr lang="en-US" sz="1700" dirty="0">
                <a:latin typeface="Consolas" charset="0"/>
                <a:ea typeface="Consolas" charset="0"/>
                <a:cs typeface="Consolas" charset="0"/>
              </a:rPr>
              <a:t>: In function ‘foo</a:t>
            </a:r>
            <a:r>
              <a:rPr lang="en-US" sz="1700" dirty="0" smtClean="0">
                <a:latin typeface="Consolas" charset="0"/>
                <a:ea typeface="Consolas" charset="0"/>
                <a:cs typeface="Consolas" charset="0"/>
              </a:rPr>
              <a:t>’:</a:t>
            </a:r>
          </a:p>
          <a:p>
            <a:r>
              <a:rPr lang="en-US" sz="1700" dirty="0" smtClean="0">
                <a:latin typeface="Consolas" charset="0"/>
                <a:ea typeface="Consolas" charset="0"/>
                <a:cs typeface="Consolas" charset="0"/>
              </a:rPr>
              <a:t>dangling_reference.c:6</a:t>
            </a:r>
            <a:r>
              <a:rPr lang="en-US" sz="1700" dirty="0">
                <a:latin typeface="Consolas" charset="0"/>
                <a:ea typeface="Consolas" charset="0"/>
                <a:cs typeface="Consolas" charset="0"/>
              </a:rPr>
              <a:t>: warning: function returns address of local </a:t>
            </a:r>
            <a:r>
              <a:rPr lang="en-US" sz="1700" dirty="0" smtClean="0">
                <a:latin typeface="Consolas" charset="0"/>
                <a:ea typeface="Consolas" charset="0"/>
                <a:cs typeface="Consolas" charset="0"/>
              </a:rPr>
              <a:t>variable</a:t>
            </a:r>
          </a:p>
          <a:p>
            <a:r>
              <a:rPr lang="en-US" sz="1700" dirty="0" smtClean="0">
                <a:latin typeface="Consolas" charset="0"/>
                <a:ea typeface="Consolas" charset="0"/>
                <a:cs typeface="Consolas" charset="0"/>
              </a:rPr>
              <a:t>[</a:t>
            </a:r>
            <a:r>
              <a:rPr lang="en-US" sz="1700" dirty="0" err="1" smtClean="0">
                <a:latin typeface="Consolas" charset="0"/>
                <a:ea typeface="Consolas" charset="0"/>
                <a:cs typeface="Consolas" charset="0"/>
              </a:rPr>
              <a:t>ragnuk</a:t>
            </a:r>
            <a:r>
              <a:rPr lang="en-US" sz="1700" dirty="0" smtClean="0">
                <a:latin typeface="Consolas" charset="0"/>
                <a:ea typeface="Consolas" charset="0"/>
                <a:cs typeface="Consolas" charset="0"/>
              </a:rPr>
              <a:t>]$ </a:t>
            </a:r>
            <a:r>
              <a:rPr lang="en-US" sz="1700" dirty="0">
                <a:latin typeface="Consolas" charset="0"/>
                <a:ea typeface="Consolas" charset="0"/>
                <a:cs typeface="Consolas" charset="0"/>
              </a:rPr>
              <a:t>./</a:t>
            </a:r>
            <a:r>
              <a:rPr lang="en-US" sz="1700" dirty="0" err="1">
                <a:latin typeface="Consolas" charset="0"/>
                <a:ea typeface="Consolas" charset="0"/>
                <a:cs typeface="Consolas" charset="0"/>
              </a:rPr>
              <a:t>a.out</a:t>
            </a:r>
            <a:r>
              <a:rPr lang="en-US" sz="1700" dirty="0">
                <a:latin typeface="Consolas" charset="0"/>
                <a:ea typeface="Consolas" charset="0"/>
                <a:cs typeface="Consolas" charset="0"/>
              </a:rPr>
              <a:t> </a:t>
            </a:r>
            <a:endParaRPr lang="en-US" sz="1700" dirty="0" smtClean="0">
              <a:latin typeface="Consolas" charset="0"/>
              <a:ea typeface="Consolas" charset="0"/>
              <a:cs typeface="Consolas" charset="0"/>
            </a:endParaRPr>
          </a:p>
          <a:p>
            <a:r>
              <a:rPr lang="en-US" sz="1700" dirty="0" smtClean="0">
                <a:latin typeface="Consolas" charset="0"/>
                <a:ea typeface="Consolas" charset="0"/>
                <a:cs typeface="Consolas" charset="0"/>
              </a:rPr>
              <a:t>0x7ffe3e680ffc 100</a:t>
            </a:r>
          </a:p>
          <a:p>
            <a:r>
              <a:rPr lang="en-US" sz="1700" dirty="0" smtClean="0">
                <a:latin typeface="Consolas" charset="0"/>
                <a:ea typeface="Consolas" charset="0"/>
                <a:cs typeface="Consolas" charset="0"/>
              </a:rPr>
              <a:t>10000 0</a:t>
            </a:r>
          </a:p>
          <a:p>
            <a:r>
              <a:rPr lang="en-US" sz="1700" dirty="0" smtClean="0">
                <a:latin typeface="Consolas" charset="0"/>
                <a:ea typeface="Consolas" charset="0"/>
                <a:cs typeface="Consolas" charset="0"/>
              </a:rPr>
              <a:t>0x7ffe3e680ffc </a:t>
            </a:r>
            <a:r>
              <a:rPr lang="en-US" sz="1700" dirty="0">
                <a:latin typeface="Consolas" charset="0"/>
                <a:ea typeface="Consolas" charset="0"/>
                <a:cs typeface="Consolas" charset="0"/>
              </a:rPr>
              <a:t>0</a:t>
            </a:r>
          </a:p>
        </p:txBody>
      </p:sp>
      <p:sp>
        <p:nvSpPr>
          <p:cNvPr id="7" name="Right Arrow 6"/>
          <p:cNvSpPr/>
          <p:nvPr/>
        </p:nvSpPr>
        <p:spPr>
          <a:xfrm>
            <a:off x="178594" y="10766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35806" y="964635"/>
            <a:ext cx="725786"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Right Arrow 8"/>
          <p:cNvSpPr/>
          <p:nvPr/>
        </p:nvSpPr>
        <p:spPr>
          <a:xfrm>
            <a:off x="178594" y="141728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175794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405714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436443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47031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5019102"/>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53759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24029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178594" y="271886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178594" y="30733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1762264" y="4591204"/>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0" name="Rectangle 19"/>
          <p:cNvSpPr/>
          <p:nvPr/>
        </p:nvSpPr>
        <p:spPr>
          <a:xfrm>
            <a:off x="3045246" y="4591203"/>
            <a:ext cx="52494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1" name="Rectangle 20"/>
          <p:cNvSpPr/>
          <p:nvPr/>
        </p:nvSpPr>
        <p:spPr>
          <a:xfrm>
            <a:off x="2128558" y="4591203"/>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2" name="Rectangle 21"/>
          <p:cNvSpPr/>
          <p:nvPr/>
        </p:nvSpPr>
        <p:spPr>
          <a:xfrm>
            <a:off x="3767686" y="4591202"/>
            <a:ext cx="70946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Rectangle 23"/>
          <p:cNvSpPr/>
          <p:nvPr/>
        </p:nvSpPr>
        <p:spPr>
          <a:xfrm>
            <a:off x="1762264" y="5247871"/>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Rectangle 24"/>
          <p:cNvSpPr/>
          <p:nvPr/>
        </p:nvSpPr>
        <p:spPr>
          <a:xfrm>
            <a:off x="3045246" y="5247870"/>
            <a:ext cx="524947"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6" name="Rectangle 25"/>
          <p:cNvSpPr/>
          <p:nvPr/>
        </p:nvSpPr>
        <p:spPr>
          <a:xfrm>
            <a:off x="2128558" y="5247870"/>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7" name="Rectangle 26"/>
          <p:cNvSpPr/>
          <p:nvPr/>
        </p:nvSpPr>
        <p:spPr>
          <a:xfrm>
            <a:off x="3767686" y="5247869"/>
            <a:ext cx="709462"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9" name="Rectangle 28"/>
          <p:cNvSpPr/>
          <p:nvPr/>
        </p:nvSpPr>
        <p:spPr>
          <a:xfrm>
            <a:off x="1762264" y="2938512"/>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0" name="Rectangle 29"/>
          <p:cNvSpPr/>
          <p:nvPr/>
        </p:nvSpPr>
        <p:spPr>
          <a:xfrm>
            <a:off x="2128558" y="2938511"/>
            <a:ext cx="328754"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1" name="Rectangle 30"/>
          <p:cNvSpPr/>
          <p:nvPr/>
        </p:nvSpPr>
        <p:spPr>
          <a:xfrm>
            <a:off x="2976609" y="2938511"/>
            <a:ext cx="25991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3" name="Rectangle 32"/>
          <p:cNvSpPr/>
          <p:nvPr/>
        </p:nvSpPr>
        <p:spPr>
          <a:xfrm>
            <a:off x="3364267" y="2938510"/>
            <a:ext cx="259911" cy="269707"/>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20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7"/>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9"/>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1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8"/>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2"/>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13"/>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14"/>
                                        </p:tgtEl>
                                        <p:attrNameLst>
                                          <p:attrName>style.visibility</p:attrName>
                                        </p:attrNameLst>
                                      </p:cBhvr>
                                      <p:to>
                                        <p:strVal val="visible"/>
                                      </p:to>
                                    </p:set>
                                  </p:childTnLst>
                                </p:cTn>
                              </p:par>
                              <p:par>
                                <p:cTn id="69" presetID="1" presetClass="exit" presetSubtype="0" fill="hold" grpId="1" nodeType="withEffect">
                                  <p:stCondLst>
                                    <p:cond delay="0"/>
                                  </p:stCondLst>
                                  <p:childTnLst>
                                    <p:set>
                                      <p:cBhvr>
                                        <p:cTn id="70" dur="1" fill="hold">
                                          <p:stCondLst>
                                            <p:cond delay="0"/>
                                          </p:stCondLst>
                                        </p:cTn>
                                        <p:tgtEl>
                                          <p:spTgt spid="19"/>
                                        </p:tgtEl>
                                        <p:attrNameLst>
                                          <p:attrName>style.visibility</p:attrName>
                                        </p:attrNameLst>
                                      </p:cBhvr>
                                      <p:to>
                                        <p:strVal val="hidden"/>
                                      </p:to>
                                    </p:set>
                                  </p:childTnLst>
                                </p:cTn>
                              </p:par>
                              <p:par>
                                <p:cTn id="71" presetID="1" presetClass="exit" presetSubtype="0" fill="hold" grpId="1" nodeType="withEffect">
                                  <p:stCondLst>
                                    <p:cond delay="0"/>
                                  </p:stCondLst>
                                  <p:childTnLst>
                                    <p:set>
                                      <p:cBhvr>
                                        <p:cTn id="72" dur="1" fill="hold">
                                          <p:stCondLst>
                                            <p:cond delay="0"/>
                                          </p:stCondLst>
                                        </p:cTn>
                                        <p:tgtEl>
                                          <p:spTgt spid="21"/>
                                        </p:tgtEl>
                                        <p:attrNameLst>
                                          <p:attrName>style.visibility</p:attrName>
                                        </p:attrNameLst>
                                      </p:cBhvr>
                                      <p:to>
                                        <p:strVal val="hidden"/>
                                      </p:to>
                                    </p:set>
                                  </p:childTnLst>
                                </p:cTn>
                              </p:par>
                              <p:par>
                                <p:cTn id="73" presetID="1" presetClass="exit" presetSubtype="0" fill="hold" grpId="1" nodeType="withEffect">
                                  <p:stCondLst>
                                    <p:cond delay="0"/>
                                  </p:stCondLst>
                                  <p:childTnLst>
                                    <p:set>
                                      <p:cBhvr>
                                        <p:cTn id="74" dur="1" fill="hold">
                                          <p:stCondLst>
                                            <p:cond delay="0"/>
                                          </p:stCondLst>
                                        </p:cTn>
                                        <p:tgtEl>
                                          <p:spTgt spid="20"/>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22"/>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16"/>
                                        </p:tgtEl>
                                        <p:attrNameLst>
                                          <p:attrName>style.visibility</p:attrName>
                                        </p:attrNameLst>
                                      </p:cBhvr>
                                      <p:to>
                                        <p:strVal val="hidden"/>
                                      </p:to>
                                    </p:set>
                                  </p:childTnLst>
                                </p:cTn>
                              </p:par>
                              <p:par>
                                <p:cTn id="85" presetID="1" presetClass="entr" presetSubtype="0" fill="hold" grpId="0" nodeType="with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17"/>
                                        </p:tgtEl>
                                        <p:attrNameLst>
                                          <p:attrName>style.visibility</p:attrName>
                                        </p:attrNameLst>
                                      </p:cBhvr>
                                      <p:to>
                                        <p:strVal val="hidden"/>
                                      </p:to>
                                    </p:set>
                                  </p:childTnLst>
                                </p:cTn>
                              </p:par>
                              <p:par>
                                <p:cTn id="91" presetID="1" presetClass="entr" presetSubtype="0" fill="hold" grpId="0" nodeType="withEffect">
                                  <p:stCondLst>
                                    <p:cond delay="0"/>
                                  </p:stCondLst>
                                  <p:childTnLst>
                                    <p:set>
                                      <p:cBhvr>
                                        <p:cTn id="92" dur="1" fill="hold">
                                          <p:stCondLst>
                                            <p:cond delay="0"/>
                                          </p:stCondLst>
                                        </p:cTn>
                                        <p:tgtEl>
                                          <p:spTgt spid="1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1"/>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1" nodeType="clickEffect">
                                  <p:stCondLst>
                                    <p:cond delay="0"/>
                                  </p:stCondLst>
                                  <p:childTnLst>
                                    <p:set>
                                      <p:cBhvr>
                                        <p:cTn id="112" dur="1" fill="hold">
                                          <p:stCondLst>
                                            <p:cond delay="0"/>
                                          </p:stCondLst>
                                        </p:cTn>
                                        <p:tgtEl>
                                          <p:spTgt spid="18"/>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29"/>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30"/>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31"/>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33"/>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1" nodeType="clickEffect">
                                  <p:stCondLst>
                                    <p:cond delay="0"/>
                                  </p:stCondLst>
                                  <p:childTnLst>
                                    <p:set>
                                      <p:cBhvr>
                                        <p:cTn id="124" dur="1" fill="hold">
                                          <p:stCondLst>
                                            <p:cond delay="0"/>
                                          </p:stCondLst>
                                        </p:cTn>
                                        <p:tgtEl>
                                          <p:spTgt spid="14"/>
                                        </p:tgtEl>
                                        <p:attrNameLst>
                                          <p:attrName>style.visibility</p:attrName>
                                        </p:attrNameLst>
                                      </p:cBhvr>
                                      <p:to>
                                        <p:strVal val="hidden"/>
                                      </p:to>
                                    </p:set>
                                  </p:childTnLst>
                                </p:cTn>
                              </p:par>
                              <p:par>
                                <p:cTn id="125" presetID="1" presetClass="entr" presetSubtype="0" fill="hold" grpId="0" nodeType="withEffect">
                                  <p:stCondLst>
                                    <p:cond delay="0"/>
                                  </p:stCondLst>
                                  <p:childTnLst>
                                    <p:set>
                                      <p:cBhvr>
                                        <p:cTn id="126" dur="1" fill="hold">
                                          <p:stCondLst>
                                            <p:cond delay="0"/>
                                          </p:stCondLst>
                                        </p:cTn>
                                        <p:tgtEl>
                                          <p:spTgt spid="1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24"/>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2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26"/>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27"/>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xit" presetSubtype="0" fill="hold" grpId="1" nodeType="clickEffect">
                                  <p:stCondLst>
                                    <p:cond delay="0"/>
                                  </p:stCondLst>
                                  <p:childTnLst>
                                    <p:set>
                                      <p:cBhvr>
                                        <p:cTn id="146" dur="1" fill="hold">
                                          <p:stCondLst>
                                            <p:cond delay="0"/>
                                          </p:stCondLst>
                                        </p:cTn>
                                        <p:tgtEl>
                                          <p:spTgt spid="15"/>
                                        </p:tgtEl>
                                        <p:attrNameLst>
                                          <p:attrName>style.visibility</p:attrName>
                                        </p:attrNameLst>
                                      </p:cBhvr>
                                      <p:to>
                                        <p:strVal val="hidden"/>
                                      </p:to>
                                    </p:set>
                                  </p:childTnLst>
                                </p:cTn>
                              </p:par>
                              <p:par>
                                <p:cTn id="147" presetID="1" presetClass="exit" presetSubtype="0" fill="hold" grpId="1" nodeType="withEffect">
                                  <p:stCondLst>
                                    <p:cond delay="0"/>
                                  </p:stCondLst>
                                  <p:childTnLst>
                                    <p:set>
                                      <p:cBhvr>
                                        <p:cTn id="148" dur="1" fill="hold">
                                          <p:stCondLst>
                                            <p:cond delay="0"/>
                                          </p:stCondLst>
                                        </p:cTn>
                                        <p:tgtEl>
                                          <p:spTgt spid="24"/>
                                        </p:tgtEl>
                                        <p:attrNameLst>
                                          <p:attrName>style.visibility</p:attrName>
                                        </p:attrNameLst>
                                      </p:cBhvr>
                                      <p:to>
                                        <p:strVal val="hidden"/>
                                      </p:to>
                                    </p:set>
                                  </p:childTnLst>
                                </p:cTn>
                              </p:par>
                              <p:par>
                                <p:cTn id="149" presetID="1" presetClass="exit" presetSubtype="0" fill="hold" grpId="1" nodeType="withEffect">
                                  <p:stCondLst>
                                    <p:cond delay="0"/>
                                  </p:stCondLst>
                                  <p:childTnLst>
                                    <p:set>
                                      <p:cBhvr>
                                        <p:cTn id="150" dur="1" fill="hold">
                                          <p:stCondLst>
                                            <p:cond delay="0"/>
                                          </p:stCondLst>
                                        </p:cTn>
                                        <p:tgtEl>
                                          <p:spTgt spid="26"/>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25"/>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27"/>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nodeType="clickEffect">
                                  <p:stCondLst>
                                    <p:cond delay="0"/>
                                  </p:stCondLst>
                                  <p:childTnLst>
                                    <p:set>
                                      <p:cBhvr>
                                        <p:cTn id="15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stCondLst>
                                    <p:cond delay="0"/>
                                  </p:stCondLst>
                                  <p:childTnLst>
                                    <p:set>
                                      <p:cBhvr>
                                        <p:cTn id="16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nodeType="clickEffect">
                                  <p:stCondLst>
                                    <p:cond delay="0"/>
                                  </p:stCondLst>
                                  <p:childTnLst>
                                    <p:set>
                                      <p:cBhvr>
                                        <p:cTn id="17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nodeType="clickEffect">
                                  <p:stCondLst>
                                    <p:cond delay="0"/>
                                  </p:stCondLst>
                                  <p:childTnLst>
                                    <p:set>
                                      <p:cBhvr>
                                        <p:cTn id="17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nodeType="clickEffect">
                                  <p:stCondLst>
                                    <p:cond delay="0"/>
                                  </p:stCondLst>
                                  <p:childTnLst>
                                    <p:set>
                                      <p:cBhvr>
                                        <p:cTn id="18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4" grpId="0" animBg="1"/>
      <p:bldP spid="24" grpId="1" animBg="1"/>
      <p:bldP spid="25" grpId="0" animBg="1"/>
      <p:bldP spid="25" grpId="1" animBg="1"/>
      <p:bldP spid="26" grpId="0" animBg="1"/>
      <p:bldP spid="26" grpId="1" animBg="1"/>
      <p:bldP spid="27" grpId="0" animBg="1"/>
      <p:bldP spid="27" grpId="1" animBg="1"/>
      <p:bldP spid="29" grpId="0" animBg="1"/>
      <p:bldP spid="29" grpId="1" animBg="1"/>
      <p:bldP spid="30" grpId="0" animBg="1"/>
      <p:bldP spid="30" grpId="1" animBg="1"/>
      <p:bldP spid="31" grpId="0" animBg="1"/>
      <p:bldP spid="31" grpId="1" animBg="1"/>
      <p:bldP spid="33" grpId="0" animBg="1"/>
      <p:bldP spid="3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Implementation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Until the official Ruby specification in 2011, the </a:t>
            </a:r>
            <a:r>
              <a:rPr lang="en-US" dirty="0"/>
              <a:t>Ruby </a:t>
            </a:r>
            <a:r>
              <a:rPr lang="en-US" dirty="0" smtClean="0"/>
              <a:t>MRI (</a:t>
            </a:r>
            <a:r>
              <a:rPr lang="en-US" dirty="0" err="1" smtClean="0"/>
              <a:t>Matz's</a:t>
            </a:r>
            <a:r>
              <a:rPr lang="en-US" dirty="0" smtClean="0"/>
              <a:t> Ruby Interpreter) was the reference implementation</a:t>
            </a:r>
          </a:p>
          <a:p>
            <a:r>
              <a:rPr lang="en-US" dirty="0" smtClean="0"/>
              <a:t>Any program that the reference implementation run is a Ruby program, and it should do whatever the reference implementation does</a:t>
            </a:r>
          </a:p>
          <a:p>
            <a:r>
              <a:rPr lang="en-US" dirty="0" smtClean="0"/>
              <a:t>Precisely specified on a given input</a:t>
            </a:r>
          </a:p>
          <a:p>
            <a:pPr lvl="1"/>
            <a:r>
              <a:rPr lang="en-US" dirty="0" smtClean="0"/>
              <a:t>If there is any question, simply run a test program on a sample implementation</a:t>
            </a:r>
          </a:p>
          <a:p>
            <a:r>
              <a:rPr lang="en-US" dirty="0" smtClean="0"/>
              <a:t>However, what about bugs in the reference?</a:t>
            </a:r>
          </a:p>
          <a:p>
            <a:pPr lvl="1"/>
            <a:r>
              <a:rPr lang="en-US" dirty="0" smtClean="0"/>
              <a:t>Most often, they become part of the language</a:t>
            </a:r>
          </a:p>
          <a:p>
            <a:r>
              <a:rPr lang="en-US" dirty="0" smtClean="0"/>
              <a:t>What if the reference implementation does not run on your platform?</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205829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x</a:t>
            </a:r>
            <a:r>
              <a:rPr lang="en-US" sz="1800" dirty="0">
                <a:latin typeface="Consolas" charset="0"/>
                <a:ea typeface="Consolas" charset="0"/>
                <a:cs typeface="Consolas" charset="0"/>
              </a:rPr>
              <a:t> = 100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return </a:t>
            </a:r>
            <a:r>
              <a:rPr lang="en-US" sz="1800" dirty="0">
                <a:latin typeface="Consolas" charset="0"/>
                <a:ea typeface="Consolas" charset="0"/>
                <a:cs typeface="Consolas" charset="0"/>
              </a:rPr>
              <a:t>&amp;x</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smtClean="0">
                <a:solidFill>
                  <a:schemeClr val="tx2"/>
                </a:solidFill>
                <a:latin typeface="Consolas" charset="0"/>
                <a:ea typeface="Consolas" charset="0"/>
                <a:cs typeface="Consolas" charset="0"/>
              </a:rPr>
              <a:t>void</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y</a:t>
            </a:r>
            <a:r>
              <a:rPr lang="en-US" sz="1800" dirty="0">
                <a:latin typeface="Consolas" charset="0"/>
                <a:ea typeface="Consolas" charset="0"/>
                <a:cs typeface="Consolas" charset="0"/>
              </a:rPr>
              <a:t> = 10000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z</a:t>
            </a:r>
            <a:r>
              <a:rPr lang="en-US" sz="1800" dirty="0">
                <a:latin typeface="Consolas" charset="0"/>
                <a:ea typeface="Consolas" charset="0"/>
                <a:cs typeface="Consolas" charset="0"/>
              </a:rPr>
              <a:t> = 0</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 %d\n", y, z</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main(){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foo();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bar</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("%p %d\n", dang,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50</a:t>
            </a:fld>
            <a:endParaRPr lang="en-US"/>
          </a:p>
        </p:txBody>
      </p:sp>
      <p:sp>
        <p:nvSpPr>
          <p:cNvPr id="5" name="TextBox 4"/>
          <p:cNvSpPr txBox="1"/>
          <p:nvPr/>
        </p:nvSpPr>
        <p:spPr>
          <a:xfrm>
            <a:off x="3847722" y="283333"/>
            <a:ext cx="5563892" cy="3231654"/>
          </a:xfrm>
          <a:prstGeom prst="rect">
            <a:avLst/>
          </a:prstGeom>
          <a:noFill/>
        </p:spPr>
        <p:txBody>
          <a:bodyPr wrap="square" rtlCol="0">
            <a:spAutoFit/>
          </a:bodyPr>
          <a:lstStyle/>
          <a:p>
            <a:r>
              <a:rPr lang="en-US" sz="1700" dirty="0">
                <a:latin typeface="Consolas" charset="0"/>
                <a:ea typeface="Consolas" charset="0"/>
                <a:cs typeface="Consolas" charset="0"/>
              </a:rPr>
              <a:t>[</a:t>
            </a:r>
            <a:r>
              <a:rPr lang="en-US" sz="1700" dirty="0" err="1" smtClean="0">
                <a:latin typeface="Consolas" charset="0"/>
                <a:ea typeface="Consolas" charset="0"/>
                <a:cs typeface="Consolas" charset="0"/>
              </a:rPr>
              <a:t>hedwig</a:t>
            </a:r>
            <a:r>
              <a:rPr lang="en-US" sz="1700" dirty="0" smtClean="0">
                <a:latin typeface="Consolas" charset="0"/>
                <a:ea typeface="Consolas" charset="0"/>
                <a:cs typeface="Consolas" charset="0"/>
              </a:rPr>
              <a:t>]$ </a:t>
            </a:r>
            <a:r>
              <a:rPr lang="en-US" sz="1700" dirty="0" err="1">
                <a:latin typeface="Consolas" charset="0"/>
                <a:ea typeface="Consolas" charset="0"/>
                <a:cs typeface="Consolas" charset="0"/>
              </a:rPr>
              <a:t>gcc</a:t>
            </a:r>
            <a:r>
              <a:rPr lang="en-US" sz="1700" dirty="0">
                <a:latin typeface="Consolas" charset="0"/>
                <a:ea typeface="Consolas" charset="0"/>
                <a:cs typeface="Consolas" charset="0"/>
              </a:rPr>
              <a:t> -Wall </a:t>
            </a:r>
            <a:r>
              <a:rPr lang="en-US" sz="1700" dirty="0" err="1">
                <a:latin typeface="Consolas" charset="0"/>
                <a:ea typeface="Consolas" charset="0"/>
                <a:cs typeface="Consolas" charset="0"/>
              </a:rPr>
              <a:t>dangling_reference.c</a:t>
            </a:r>
            <a:r>
              <a:rPr lang="en-US" sz="1700" dirty="0">
                <a:latin typeface="Consolas" charset="0"/>
                <a:ea typeface="Consolas" charset="0"/>
                <a:cs typeface="Consolas" charset="0"/>
              </a:rPr>
              <a:t>                                                                    </a:t>
            </a:r>
          </a:p>
          <a:p>
            <a:r>
              <a:rPr lang="en-US" sz="1700" dirty="0">
                <a:latin typeface="Consolas" charset="0"/>
                <a:ea typeface="Consolas" charset="0"/>
                <a:cs typeface="Consolas" charset="0"/>
              </a:rPr>
              <a:t>dangling_reference.c:6:12: warning: address of stack memory associated with local variable 'x' returned [-</a:t>
            </a:r>
            <a:r>
              <a:rPr lang="en-US" sz="1700" dirty="0" err="1">
                <a:latin typeface="Consolas" charset="0"/>
                <a:ea typeface="Consolas" charset="0"/>
                <a:cs typeface="Consolas" charset="0"/>
              </a:rPr>
              <a:t>Wreturn</a:t>
            </a:r>
            <a:r>
              <a:rPr lang="en-US" sz="1700" dirty="0">
                <a:latin typeface="Consolas" charset="0"/>
                <a:ea typeface="Consolas" charset="0"/>
                <a:cs typeface="Consolas" charset="0"/>
              </a:rPr>
              <a:t>-stack-address]</a:t>
            </a:r>
          </a:p>
          <a:p>
            <a:r>
              <a:rPr lang="en-US" sz="1700" dirty="0">
                <a:latin typeface="Consolas" charset="0"/>
                <a:ea typeface="Consolas" charset="0"/>
                <a:cs typeface="Consolas" charset="0"/>
              </a:rPr>
              <a:t>   return &amp;x;</a:t>
            </a:r>
          </a:p>
          <a:p>
            <a:r>
              <a:rPr lang="de-DE" sz="1700" dirty="0">
                <a:latin typeface="Consolas" charset="0"/>
                <a:ea typeface="Consolas" charset="0"/>
                <a:cs typeface="Consolas" charset="0"/>
              </a:rPr>
              <a:t>           ^</a:t>
            </a:r>
          </a:p>
          <a:p>
            <a:r>
              <a:rPr lang="de-DE" sz="1700" dirty="0">
                <a:latin typeface="Consolas" charset="0"/>
                <a:ea typeface="Consolas" charset="0"/>
                <a:cs typeface="Consolas" charset="0"/>
              </a:rPr>
              <a:t>1 </a:t>
            </a:r>
            <a:r>
              <a:rPr lang="de-DE" sz="1700" dirty="0" err="1">
                <a:latin typeface="Consolas" charset="0"/>
                <a:ea typeface="Consolas" charset="0"/>
                <a:cs typeface="Consolas" charset="0"/>
              </a:rPr>
              <a:t>warning</a:t>
            </a:r>
            <a:r>
              <a:rPr lang="de-DE" sz="1700" dirty="0">
                <a:latin typeface="Consolas" charset="0"/>
                <a:ea typeface="Consolas" charset="0"/>
                <a:cs typeface="Consolas" charset="0"/>
              </a:rPr>
              <a:t> </a:t>
            </a:r>
            <a:r>
              <a:rPr lang="de-DE" sz="1700" dirty="0" err="1">
                <a:latin typeface="Consolas" charset="0"/>
                <a:ea typeface="Consolas" charset="0"/>
                <a:cs typeface="Consolas" charset="0"/>
              </a:rPr>
              <a:t>generated</a:t>
            </a:r>
            <a:r>
              <a:rPr lang="de-DE" sz="1700" dirty="0">
                <a:latin typeface="Consolas" charset="0"/>
                <a:ea typeface="Consolas" charset="0"/>
                <a:cs typeface="Consolas" charset="0"/>
              </a:rPr>
              <a:t>.</a:t>
            </a:r>
          </a:p>
          <a:p>
            <a:r>
              <a:rPr lang="en-US" sz="1700" dirty="0">
                <a:latin typeface="Consolas" charset="0"/>
                <a:ea typeface="Consolas" charset="0"/>
                <a:cs typeface="Consolas" charset="0"/>
              </a:rPr>
              <a:t>[</a:t>
            </a:r>
            <a:r>
              <a:rPr lang="en-US" sz="1700" dirty="0" err="1">
                <a:latin typeface="Consolas" charset="0"/>
                <a:ea typeface="Consolas" charset="0"/>
                <a:cs typeface="Consolas" charset="0"/>
              </a:rPr>
              <a:t>hedwig</a:t>
            </a:r>
            <a:r>
              <a:rPr lang="en-US" sz="1700" dirty="0">
                <a:latin typeface="Consolas" charset="0"/>
                <a:ea typeface="Consolas" charset="0"/>
                <a:cs typeface="Consolas" charset="0"/>
              </a:rPr>
              <a:t>]$ ./</a:t>
            </a:r>
            <a:r>
              <a:rPr lang="en-US" sz="1700" dirty="0" err="1">
                <a:latin typeface="Consolas" charset="0"/>
                <a:ea typeface="Consolas" charset="0"/>
                <a:cs typeface="Consolas" charset="0"/>
              </a:rPr>
              <a:t>a.out</a:t>
            </a:r>
            <a:r>
              <a:rPr lang="en-US" sz="1700" dirty="0">
                <a:latin typeface="Consolas" charset="0"/>
                <a:ea typeface="Consolas" charset="0"/>
                <a:cs typeface="Consolas" charset="0"/>
              </a:rPr>
              <a:t>                                                                                           </a:t>
            </a:r>
          </a:p>
          <a:p>
            <a:r>
              <a:rPr lang="fi-FI" sz="1700" dirty="0">
                <a:latin typeface="Consolas" charset="0"/>
                <a:ea typeface="Consolas" charset="0"/>
                <a:cs typeface="Consolas" charset="0"/>
              </a:rPr>
              <a:t>0x7fff55adb68c 100</a:t>
            </a:r>
          </a:p>
          <a:p>
            <a:r>
              <a:rPr lang="fr-FR" sz="1700" dirty="0">
                <a:latin typeface="Consolas" charset="0"/>
                <a:ea typeface="Consolas" charset="0"/>
                <a:cs typeface="Consolas" charset="0"/>
              </a:rPr>
              <a:t>10000 0</a:t>
            </a:r>
          </a:p>
          <a:p>
            <a:r>
              <a:rPr lang="is-IS" sz="1700" dirty="0">
                <a:latin typeface="Consolas" charset="0"/>
                <a:ea typeface="Consolas" charset="0"/>
                <a:cs typeface="Consolas" charset="0"/>
              </a:rPr>
              <a:t>0x7fff55adb68c 10000</a:t>
            </a:r>
            <a:endParaRPr lang="en-US" sz="1700" dirty="0">
              <a:latin typeface="Consolas" charset="0"/>
              <a:ea typeface="Consolas" charset="0"/>
              <a:cs typeface="Consolas" charset="0"/>
            </a:endParaRPr>
          </a:p>
        </p:txBody>
      </p:sp>
    </p:spTree>
    <p:extLst>
      <p:ext uri="{BB962C8B-B14F-4D97-AF65-F5344CB8AC3E}">
        <p14:creationId xmlns:p14="http://schemas.microsoft.com/office/powerpoint/2010/main" val="7562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smtClean="0">
                <a:solidFill>
                  <a:schemeClr val="accent4"/>
                </a:solidFill>
                <a:latin typeface="Consolas" charset="0"/>
                <a:ea typeface="Consolas" charset="0"/>
                <a:cs typeface="Consolas" charset="0"/>
              </a:rPr>
              <a:t>#</a:t>
            </a: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stdlib.h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     </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100;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42;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51</a:t>
            </a:fld>
            <a:endParaRPr lang="en-US"/>
          </a:p>
        </p:txBody>
      </p:sp>
      <p:sp>
        <p:nvSpPr>
          <p:cNvPr id="6" name="Right Arrow 5"/>
          <p:cNvSpPr/>
          <p:nvPr/>
        </p:nvSpPr>
        <p:spPr>
          <a:xfrm>
            <a:off x="178594" y="140608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17422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178594" y="205557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237177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271272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303081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338810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369766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400721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43689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470775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4414424" y="263471"/>
            <a:ext cx="5563892" cy="1077218"/>
          </a:xfrm>
          <a:prstGeom prst="rect">
            <a:avLst/>
          </a:prstGeom>
          <a:noFill/>
        </p:spPr>
        <p:txBody>
          <a:bodyPr wrap="square" rtlCol="0">
            <a:spAutoFit/>
          </a:bodyPr>
          <a:lstStyle/>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ragnuk</a:t>
            </a:r>
            <a:r>
              <a:rPr lang="en-US" sz="1600" dirty="0" smtClean="0">
                <a:latin typeface="Consolas" charset="0"/>
                <a:ea typeface="Consolas" charset="0"/>
                <a:cs typeface="Consolas" charset="0"/>
              </a:rPr>
              <a:t>]$ </a:t>
            </a:r>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a:t>
            </a:r>
            <a:r>
              <a:rPr lang="en-US" sz="1600" dirty="0" err="1">
                <a:latin typeface="Consolas" charset="0"/>
                <a:ea typeface="Consolas" charset="0"/>
                <a:cs typeface="Consolas" charset="0"/>
              </a:rPr>
              <a:t>dangling_free.c</a:t>
            </a:r>
            <a:r>
              <a:rPr lang="en-US" sz="1600" dirty="0">
                <a:latin typeface="Consolas" charset="0"/>
                <a:ea typeface="Consolas" charset="0"/>
                <a:cs typeface="Consolas" charset="0"/>
              </a:rPr>
              <a:t> </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a:t>
            </a:r>
            <a:r>
              <a:rPr lang="en-US" sz="1600" dirty="0" err="1" smtClean="0">
                <a:latin typeface="Consolas" charset="0"/>
                <a:ea typeface="Consolas" charset="0"/>
                <a:cs typeface="Consolas" charset="0"/>
              </a:rPr>
              <a:t>ragnuk</a:t>
            </a:r>
            <a:r>
              <a:rPr lang="en-US" sz="1600" dirty="0" smtClean="0">
                <a:latin typeface="Consolas" charset="0"/>
                <a:ea typeface="Consolas" charset="0"/>
                <a:cs typeface="Consolas" charset="0"/>
              </a:rPr>
              <a:t> </a:t>
            </a:r>
            <a:r>
              <a:rPr lang="en-US" sz="1600" dirty="0">
                <a:latin typeface="Consolas" charset="0"/>
                <a:ea typeface="Consolas" charset="0"/>
                <a:cs typeface="Consolas" charset="0"/>
              </a:rPr>
              <a:t>examples]$ ./</a:t>
            </a:r>
            <a:r>
              <a:rPr lang="en-US" sz="1600" dirty="0" err="1">
                <a:latin typeface="Consolas" charset="0"/>
                <a:ea typeface="Consolas" charset="0"/>
                <a:cs typeface="Consolas" charset="0"/>
              </a:rPr>
              <a:t>a.out</a:t>
            </a:r>
            <a:r>
              <a:rPr lang="en-US" sz="1600" dirty="0">
                <a:latin typeface="Consolas" charset="0"/>
                <a:ea typeface="Consolas" charset="0"/>
                <a:cs typeface="Consolas" charset="0"/>
              </a:rPr>
              <a:t> </a:t>
            </a:r>
            <a:endParaRPr lang="en-US" sz="1600" dirty="0" smtClean="0">
              <a:latin typeface="Consolas" charset="0"/>
              <a:ea typeface="Consolas" charset="0"/>
              <a:cs typeface="Consolas" charset="0"/>
            </a:endParaRPr>
          </a:p>
          <a:p>
            <a:r>
              <a:rPr lang="en-US" sz="1600" dirty="0" smtClean="0">
                <a:latin typeface="Consolas" charset="0"/>
                <a:ea typeface="Consolas" charset="0"/>
                <a:cs typeface="Consolas" charset="0"/>
              </a:rPr>
              <a:t>0</a:t>
            </a:r>
          </a:p>
          <a:p>
            <a:r>
              <a:rPr lang="en-US" sz="1600" dirty="0" smtClean="0">
                <a:latin typeface="Consolas" charset="0"/>
                <a:ea typeface="Consolas" charset="0"/>
                <a:cs typeface="Consolas" charset="0"/>
              </a:rPr>
              <a:t>0</a:t>
            </a:r>
            <a:endParaRPr lang="en-US" sz="1600" dirty="0">
              <a:latin typeface="Consolas" charset="0"/>
              <a:ea typeface="Consolas" charset="0"/>
              <a:cs typeface="Consolas" charset="0"/>
            </a:endParaRPr>
          </a:p>
        </p:txBody>
      </p:sp>
    </p:spTree>
    <p:extLst>
      <p:ext uri="{BB962C8B-B14F-4D97-AF65-F5344CB8AC3E}">
        <p14:creationId xmlns:p14="http://schemas.microsoft.com/office/powerpoint/2010/main" val="164191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9"/>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10"/>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1"/>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2"/>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3"/>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4"/>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5"/>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3471"/>
            <a:ext cx="8229600" cy="6092881"/>
          </a:xfrm>
        </p:spPr>
        <p:txBody>
          <a:bodyPr>
            <a:noAutofit/>
          </a:bodyPr>
          <a:lstStyle/>
          <a:p>
            <a:pPr marL="0" indent="0">
              <a:buNone/>
            </a:pP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stdio.h</a:t>
            </a:r>
            <a:r>
              <a:rPr lang="en-US" sz="1800" dirty="0" smtClean="0">
                <a:latin typeface="Consolas" charset="0"/>
                <a:ea typeface="Consolas" charset="0"/>
                <a:cs typeface="Consolas" charset="0"/>
              </a:rPr>
              <a:t>&gt;</a:t>
            </a:r>
          </a:p>
          <a:p>
            <a:pPr marL="0" indent="0">
              <a:buNone/>
            </a:pPr>
            <a:r>
              <a:rPr lang="en-US" sz="1800" dirty="0" smtClean="0">
                <a:solidFill>
                  <a:schemeClr val="accent4"/>
                </a:solidFill>
                <a:latin typeface="Consolas" charset="0"/>
                <a:ea typeface="Consolas" charset="0"/>
                <a:cs typeface="Consolas" charset="0"/>
              </a:rPr>
              <a:t>#</a:t>
            </a:r>
            <a:r>
              <a:rPr lang="en-US" sz="1800" dirty="0">
                <a:solidFill>
                  <a:schemeClr val="accent4"/>
                </a:solidFill>
                <a:latin typeface="Consolas" charset="0"/>
                <a:ea typeface="Consolas" charset="0"/>
                <a:cs typeface="Consolas" charset="0"/>
              </a:rPr>
              <a:t>include </a:t>
            </a:r>
            <a:r>
              <a:rPr lang="en-US" sz="1800" dirty="0">
                <a:latin typeface="Consolas" charset="0"/>
                <a:ea typeface="Consolas" charset="0"/>
                <a:cs typeface="Consolas" charset="0"/>
              </a:rPr>
              <a:t>&lt;</a:t>
            </a:r>
            <a:r>
              <a:rPr lang="en-US" sz="1800" dirty="0" err="1">
                <a:latin typeface="Consolas" charset="0"/>
                <a:ea typeface="Consolas" charset="0"/>
                <a:cs typeface="Consolas" charset="0"/>
              </a:rPr>
              <a:t>stdlib.h</a:t>
            </a:r>
            <a:r>
              <a:rPr lang="en-US" sz="1800" dirty="0" smtClean="0">
                <a:latin typeface="Consolas" charset="0"/>
                <a:ea typeface="Consolas" charset="0"/>
                <a:cs typeface="Consolas" charset="0"/>
              </a:rPr>
              <a:t>&gt;</a:t>
            </a:r>
          </a:p>
          <a:p>
            <a:pPr marL="0" indent="0">
              <a:buNone/>
            </a:pPr>
            <a:r>
              <a:rPr lang="en-US" sz="1800" dirty="0" err="1" smtClean="0">
                <a:solidFill>
                  <a:schemeClr val="tx2"/>
                </a:solidFill>
                <a:latin typeface="Consolas" charset="0"/>
                <a:ea typeface="Consolas" charset="0"/>
                <a:cs typeface="Consolas" charset="0"/>
              </a:rPr>
              <a:t>int</a:t>
            </a:r>
            <a:r>
              <a:rPr lang="en-US" sz="1800" dirty="0" smtClean="0">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main</a:t>
            </a:r>
            <a:r>
              <a:rPr lang="en-US" sz="1800" dirty="0" smtClean="0">
                <a:latin typeface="Consolas" charset="0"/>
                <a:ea typeface="Consolas" charset="0"/>
                <a:cs typeface="Consolas" charset="0"/>
              </a:rPr>
              <a:t>() {     </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dang</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solidFill>
                  <a:schemeClr val="tx2"/>
                </a:solidFill>
                <a:latin typeface="Consolas" charset="0"/>
                <a:ea typeface="Consolas" charset="0"/>
                <a:cs typeface="Consolas" charset="0"/>
              </a:rPr>
              <a:t>int</a:t>
            </a:r>
            <a:r>
              <a:rPr lang="en-US" sz="1800" dirty="0">
                <a:solidFill>
                  <a:schemeClr val="tx2"/>
                </a:solidFill>
                <a:latin typeface="Consolas" charset="0"/>
                <a:ea typeface="Consolas" charset="0"/>
                <a:cs typeface="Consolas" charset="0"/>
              </a:rPr>
              <a:t>* </a:t>
            </a:r>
            <a:r>
              <a:rPr lang="en-US" sz="1800" dirty="0">
                <a:solidFill>
                  <a:schemeClr val="accent2"/>
                </a:solidFill>
                <a:latin typeface="Consolas" charset="0"/>
                <a:ea typeface="Consolas" charset="0"/>
                <a:cs typeface="Consolas" charset="0"/>
              </a:rPr>
              <a:t>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dang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smtClean="0">
                <a:latin typeface="Consolas" charset="0"/>
                <a:ea typeface="Consolas" charset="0"/>
                <a:cs typeface="Consolas" charset="0"/>
              </a:rPr>
              <a:t>));</a:t>
            </a: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100;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foo </a:t>
            </a:r>
            <a:r>
              <a:rPr lang="en-US" sz="1800" dirty="0">
                <a:latin typeface="Consolas" charset="0"/>
                <a:ea typeface="Consolas" charset="0"/>
                <a:cs typeface="Consolas" charset="0"/>
              </a:rPr>
              <a:t>= (</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a:t>
            </a:r>
            <a:r>
              <a:rPr lang="en-US" sz="1800" dirty="0" err="1">
                <a:latin typeface="Consolas" charset="0"/>
                <a:ea typeface="Consolas" charset="0"/>
                <a:cs typeface="Consolas" charset="0"/>
              </a:rPr>
              <a:t>malloc</a:t>
            </a:r>
            <a:r>
              <a:rPr lang="en-US" sz="1800" dirty="0">
                <a:latin typeface="Consolas" charset="0"/>
                <a:ea typeface="Consolas" charset="0"/>
                <a:cs typeface="Consolas" charset="0"/>
              </a:rPr>
              <a:t>(</a:t>
            </a:r>
            <a:r>
              <a:rPr lang="en-US" sz="1800" dirty="0" err="1">
                <a:latin typeface="Consolas" charset="0"/>
                <a:ea typeface="Consolas" charset="0"/>
                <a:cs typeface="Consolas" charset="0"/>
              </a:rPr>
              <a:t>sizeof</a:t>
            </a:r>
            <a:r>
              <a:rPr lang="en-US" sz="1800" dirty="0">
                <a:latin typeface="Consolas" charset="0"/>
                <a:ea typeface="Consolas" charset="0"/>
                <a:cs typeface="Consolas" charset="0"/>
              </a:rPr>
              <a:t>(</a:t>
            </a:r>
            <a:r>
              <a:rPr lang="en-US" sz="1800" dirty="0" err="1">
                <a:latin typeface="Consolas" charset="0"/>
                <a:ea typeface="Consolas" charset="0"/>
                <a:cs typeface="Consolas" charset="0"/>
              </a:rPr>
              <a:t>int</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a:latin typeface="Consolas" charset="0"/>
                <a:ea typeface="Consolas" charset="0"/>
                <a:cs typeface="Consolas" charset="0"/>
              </a:rPr>
              <a:t>foo = 42;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free(foo</a:t>
            </a:r>
            <a:r>
              <a:rPr lang="en-US" sz="1800" dirty="0">
                <a:latin typeface="Consolas" charset="0"/>
                <a:ea typeface="Consolas" charset="0"/>
                <a:cs typeface="Consolas" charset="0"/>
              </a:rPr>
              <a:t>);  </a:t>
            </a:r>
            <a:endParaRPr lang="en-US" sz="1800" dirty="0" smtClean="0">
              <a:latin typeface="Consolas" charset="0"/>
              <a:ea typeface="Consolas" charset="0"/>
              <a:cs typeface="Consolas" charset="0"/>
            </a:endParaRPr>
          </a:p>
          <a:p>
            <a:pPr marL="0" indent="0">
              <a:buNone/>
            </a:pPr>
            <a:r>
              <a:rPr lang="en-US" sz="1800" dirty="0">
                <a:latin typeface="Consolas" charset="0"/>
                <a:ea typeface="Consolas" charset="0"/>
                <a:cs typeface="Consolas" charset="0"/>
              </a:rPr>
              <a:t> </a:t>
            </a:r>
            <a:r>
              <a:rPr lang="en-US" sz="1800" dirty="0" smtClean="0">
                <a:latin typeface="Consolas" charset="0"/>
                <a:ea typeface="Consolas" charset="0"/>
                <a:cs typeface="Consolas" charset="0"/>
              </a:rPr>
              <a:t> </a:t>
            </a:r>
            <a:r>
              <a:rPr lang="en-US" sz="1800" dirty="0" err="1" smtClean="0">
                <a:latin typeface="Consolas" charset="0"/>
                <a:ea typeface="Consolas" charset="0"/>
                <a:cs typeface="Consolas" charset="0"/>
              </a:rPr>
              <a:t>printf</a:t>
            </a:r>
            <a:r>
              <a:rPr lang="en-US" sz="1800" dirty="0">
                <a:latin typeface="Consolas" charset="0"/>
                <a:ea typeface="Consolas" charset="0"/>
                <a:cs typeface="Consolas" charset="0"/>
              </a:rPr>
              <a:t>("%d\n", *dang</a:t>
            </a:r>
            <a:r>
              <a:rPr lang="en-US" sz="1800" dirty="0" smtClean="0">
                <a:latin typeface="Consolas" charset="0"/>
                <a:ea typeface="Consolas" charset="0"/>
                <a:cs typeface="Consolas" charset="0"/>
              </a:rPr>
              <a:t>);</a:t>
            </a:r>
          </a:p>
          <a:p>
            <a:pPr marL="0" indent="0">
              <a:buNone/>
            </a:pPr>
            <a:r>
              <a:rPr lang="en-US"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52</a:t>
            </a:fld>
            <a:endParaRPr lang="en-US"/>
          </a:p>
        </p:txBody>
      </p:sp>
      <p:sp>
        <p:nvSpPr>
          <p:cNvPr id="17" name="TextBox 16"/>
          <p:cNvSpPr txBox="1"/>
          <p:nvPr/>
        </p:nvSpPr>
        <p:spPr>
          <a:xfrm>
            <a:off x="4414424" y="263471"/>
            <a:ext cx="5563892" cy="1077218"/>
          </a:xfrm>
          <a:prstGeom prst="rect">
            <a:avLst/>
          </a:prstGeom>
          <a:noFill/>
        </p:spPr>
        <p:txBody>
          <a:bodyPr wrap="square" rtlCol="0">
            <a:spAutoFit/>
          </a:bodyPr>
          <a:lstStyle/>
          <a:p>
            <a:r>
              <a:rPr lang="en-US" sz="1600" dirty="0">
                <a:latin typeface="Consolas" charset="0"/>
                <a:ea typeface="Consolas" charset="0"/>
                <a:cs typeface="Consolas" charset="0"/>
              </a:rPr>
              <a:t>[</a:t>
            </a:r>
            <a:r>
              <a:rPr lang="en-US" sz="1600" dirty="0" err="1" smtClean="0">
                <a:latin typeface="Consolas" charset="0"/>
                <a:ea typeface="Consolas" charset="0"/>
                <a:cs typeface="Consolas" charset="0"/>
              </a:rPr>
              <a:t>hedwig</a:t>
            </a:r>
            <a:r>
              <a:rPr lang="en-US" sz="1600" dirty="0" smtClean="0">
                <a:latin typeface="Consolas" charset="0"/>
                <a:ea typeface="Consolas" charset="0"/>
                <a:cs typeface="Consolas" charset="0"/>
              </a:rPr>
              <a:t>]$ </a:t>
            </a:r>
            <a:r>
              <a:rPr lang="en-US" sz="1600" dirty="0" err="1">
                <a:latin typeface="Consolas" charset="0"/>
                <a:ea typeface="Consolas" charset="0"/>
                <a:cs typeface="Consolas" charset="0"/>
              </a:rPr>
              <a:t>gcc</a:t>
            </a:r>
            <a:r>
              <a:rPr lang="en-US" sz="1600" dirty="0">
                <a:latin typeface="Consolas" charset="0"/>
                <a:ea typeface="Consolas" charset="0"/>
                <a:cs typeface="Consolas" charset="0"/>
              </a:rPr>
              <a:t> -Wall </a:t>
            </a:r>
            <a:r>
              <a:rPr lang="en-US" sz="1600" dirty="0" err="1" smtClean="0">
                <a:latin typeface="Consolas" charset="0"/>
                <a:ea typeface="Consolas" charset="0"/>
                <a:cs typeface="Consolas" charset="0"/>
              </a:rPr>
              <a:t>dangling_free.c</a:t>
            </a:r>
            <a:endParaRPr lang="en-US" sz="1600" dirty="0">
              <a:latin typeface="Consolas" charset="0"/>
              <a:ea typeface="Consolas" charset="0"/>
              <a:cs typeface="Consolas" charset="0"/>
            </a:endParaRPr>
          </a:p>
          <a:p>
            <a:r>
              <a:rPr lang="en-US" sz="1600" dirty="0">
                <a:latin typeface="Consolas" charset="0"/>
                <a:ea typeface="Consolas" charset="0"/>
                <a:cs typeface="Consolas" charset="0"/>
              </a:rPr>
              <a:t>[</a:t>
            </a:r>
            <a:r>
              <a:rPr lang="en-US" sz="1600" dirty="0" err="1" smtClean="0">
                <a:latin typeface="Consolas" charset="0"/>
                <a:ea typeface="Consolas" charset="0"/>
                <a:cs typeface="Consolas" charset="0"/>
              </a:rPr>
              <a:t>hedwig</a:t>
            </a:r>
            <a:r>
              <a:rPr lang="en-US" sz="1600" dirty="0" smtClean="0">
                <a:latin typeface="Consolas" charset="0"/>
                <a:ea typeface="Consolas" charset="0"/>
                <a:cs typeface="Consolas" charset="0"/>
              </a:rPr>
              <a:t>]$ </a:t>
            </a:r>
            <a:r>
              <a:rPr lang="en-US" sz="1600" dirty="0">
                <a:latin typeface="Consolas" charset="0"/>
                <a:ea typeface="Consolas" charset="0"/>
                <a:cs typeface="Consolas" charset="0"/>
              </a:rPr>
              <a:t>./</a:t>
            </a:r>
            <a:r>
              <a:rPr lang="en-US" sz="1600" dirty="0" err="1">
                <a:latin typeface="Consolas" charset="0"/>
                <a:ea typeface="Consolas" charset="0"/>
                <a:cs typeface="Consolas" charset="0"/>
              </a:rPr>
              <a:t>a.out</a:t>
            </a:r>
            <a:r>
              <a:rPr lang="en-US" sz="1600" dirty="0">
                <a:latin typeface="Consolas" charset="0"/>
                <a:ea typeface="Consolas" charset="0"/>
                <a:cs typeface="Consolas" charset="0"/>
              </a:rPr>
              <a:t>        </a:t>
            </a:r>
          </a:p>
          <a:p>
            <a:r>
              <a:rPr lang="is-IS" sz="1600" dirty="0">
                <a:latin typeface="Consolas" charset="0"/>
                <a:ea typeface="Consolas" charset="0"/>
                <a:cs typeface="Consolas" charset="0"/>
              </a:rPr>
              <a:t>100</a:t>
            </a:r>
          </a:p>
          <a:p>
            <a:r>
              <a:rPr lang="is-IS" sz="1600" dirty="0">
                <a:latin typeface="Consolas" charset="0"/>
                <a:ea typeface="Consolas" charset="0"/>
                <a:cs typeface="Consolas" charset="0"/>
              </a:rPr>
              <a:t>42</a:t>
            </a:r>
          </a:p>
        </p:txBody>
      </p:sp>
    </p:spTree>
    <p:extLst>
      <p:ext uri="{BB962C8B-B14F-4D97-AF65-F5344CB8AC3E}">
        <p14:creationId xmlns:p14="http://schemas.microsoft.com/office/powerpoint/2010/main" val="205610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5465"/>
            <a:ext cx="8229600" cy="5800700"/>
          </a:xfrm>
        </p:spPr>
        <p:txBody>
          <a:bodyPr>
            <a:noAutofit/>
          </a:bodyPr>
          <a:lstStyle/>
          <a:p>
            <a:pPr marL="0" indent="0">
              <a:buNone/>
            </a:pPr>
            <a:r>
              <a:rPr lang="de-DE" sz="1800" dirty="0">
                <a:solidFill>
                  <a:schemeClr val="accent4"/>
                </a:solidFill>
                <a:latin typeface="Consolas" charset="0"/>
                <a:ea typeface="Consolas" charset="0"/>
                <a:cs typeface="Consolas" charset="0"/>
              </a:rPr>
              <a:t>#</a:t>
            </a:r>
            <a:r>
              <a:rPr lang="de-DE" sz="1800" dirty="0" err="1">
                <a:solidFill>
                  <a:schemeClr val="accent4"/>
                </a:solidFill>
                <a:latin typeface="Consolas" charset="0"/>
                <a:ea typeface="Consolas" charset="0"/>
                <a:cs typeface="Consolas" charset="0"/>
              </a:rPr>
              <a:t>include</a:t>
            </a:r>
            <a:r>
              <a:rPr lang="de-DE" sz="1800" dirty="0">
                <a:solidFill>
                  <a:schemeClr val="accent4"/>
                </a:solidFill>
                <a:latin typeface="Consolas" charset="0"/>
                <a:ea typeface="Consolas" charset="0"/>
                <a:cs typeface="Consolas" charset="0"/>
              </a:rPr>
              <a:t> </a:t>
            </a:r>
            <a:r>
              <a:rPr lang="de-DE" sz="1800" dirty="0">
                <a:latin typeface="Consolas" charset="0"/>
                <a:ea typeface="Consolas" charset="0"/>
                <a:cs typeface="Consolas" charset="0"/>
              </a:rPr>
              <a:t>&lt;</a:t>
            </a:r>
            <a:r>
              <a:rPr lang="de-DE" sz="1800" dirty="0" err="1">
                <a:latin typeface="Consolas" charset="0"/>
                <a:ea typeface="Consolas" charset="0"/>
                <a:cs typeface="Consolas" charset="0"/>
              </a:rPr>
              <a:t>stdlib.h</a:t>
            </a:r>
            <a:r>
              <a:rPr lang="de-DE" sz="1800" dirty="0">
                <a:latin typeface="Consolas" charset="0"/>
                <a:ea typeface="Consolas" charset="0"/>
                <a:cs typeface="Consolas" charset="0"/>
              </a:rPr>
              <a:t>&gt;   </a:t>
            </a:r>
            <a:endParaRPr lang="de-DE" sz="1800" dirty="0" smtClean="0">
              <a:latin typeface="Consolas" charset="0"/>
              <a:ea typeface="Consolas" charset="0"/>
              <a:cs typeface="Consolas" charset="0"/>
            </a:endParaRPr>
          </a:p>
          <a:p>
            <a:pPr marL="0" indent="0">
              <a:buNone/>
            </a:pP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err="1">
                <a:solidFill>
                  <a:schemeClr val="accent2"/>
                </a:solidFill>
                <a:latin typeface="Consolas" charset="0"/>
                <a:ea typeface="Consolas" charset="0"/>
                <a:cs typeface="Consolas" charset="0"/>
              </a:rPr>
              <a:t>q</a:t>
            </a:r>
            <a:r>
              <a:rPr lang="de-DE" sz="1800" dirty="0" smtClean="0">
                <a:latin typeface="Consolas" charset="0"/>
                <a:ea typeface="Consolas" charset="0"/>
                <a:cs typeface="Consolas" charset="0"/>
              </a:rPr>
              <a:t>;</a:t>
            </a:r>
          </a:p>
          <a:p>
            <a:pPr marL="0" indent="0">
              <a:buNone/>
            </a:pPr>
            <a:r>
              <a:rPr lang="de-DE" sz="1800" dirty="0" err="1" smtClean="0">
                <a:solidFill>
                  <a:schemeClr val="tx2"/>
                </a:solidFill>
                <a:latin typeface="Consolas" charset="0"/>
                <a:ea typeface="Consolas" charset="0"/>
                <a:cs typeface="Consolas" charset="0"/>
              </a:rPr>
              <a:t>int</a:t>
            </a:r>
            <a:r>
              <a:rPr lang="de-DE" sz="1800" dirty="0" smtClean="0">
                <a:latin typeface="Consolas" charset="0"/>
                <a:ea typeface="Consolas" charset="0"/>
                <a:cs typeface="Consolas" charset="0"/>
              </a:rPr>
              <a:t> </a:t>
            </a:r>
            <a:r>
              <a:rPr lang="de-DE" sz="1800" dirty="0" err="1">
                <a:solidFill>
                  <a:schemeClr val="accent2"/>
                </a:solidFill>
                <a:latin typeface="Consolas" charset="0"/>
                <a:ea typeface="Consolas" charset="0"/>
                <a:cs typeface="Consolas" charset="0"/>
              </a:rPr>
              <a:t>main</a:t>
            </a:r>
            <a:r>
              <a:rPr lang="de-DE" sz="1800" dirty="0" smtClean="0">
                <a:latin typeface="Consolas" charset="0"/>
                <a:ea typeface="Consolas" charset="0"/>
                <a:cs typeface="Consolas" charset="0"/>
              </a:rPr>
              <a:t>() {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a:solidFill>
                  <a:schemeClr val="accent2"/>
                </a:solidFill>
                <a:latin typeface="Consolas" charset="0"/>
                <a:ea typeface="Consolas" charset="0"/>
                <a:cs typeface="Consolas" charset="0"/>
              </a:rPr>
              <a:t>a</a:t>
            </a:r>
            <a:r>
              <a:rPr lang="de-DE" sz="1800" dirty="0">
                <a:latin typeface="Consolas" charset="0"/>
                <a:ea typeface="Consolas" charset="0"/>
                <a:cs typeface="Consolas" charset="0"/>
              </a:rPr>
              <a:t>;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err="1" smtClean="0">
                <a:solidFill>
                  <a:schemeClr val="tx2"/>
                </a:solidFill>
                <a:latin typeface="Consolas" charset="0"/>
                <a:ea typeface="Consolas" charset="0"/>
                <a:cs typeface="Consolas" charset="0"/>
              </a:rPr>
              <a:t>int</a:t>
            </a:r>
            <a:r>
              <a:rPr lang="de-DE" sz="1800" dirty="0">
                <a:solidFill>
                  <a:schemeClr val="tx2"/>
                </a:solidFill>
                <a:latin typeface="Consolas" charset="0"/>
                <a:ea typeface="Consolas" charset="0"/>
                <a:cs typeface="Consolas" charset="0"/>
              </a:rPr>
              <a:t>* </a:t>
            </a:r>
            <a:r>
              <a:rPr lang="de-DE" sz="1800" dirty="0">
                <a:solidFill>
                  <a:schemeClr val="accent2"/>
                </a:solidFill>
                <a:latin typeface="Consolas" charset="0"/>
                <a:ea typeface="Consolas" charset="0"/>
                <a:cs typeface="Consolas" charset="0"/>
              </a:rPr>
              <a:t>b</a:t>
            </a:r>
            <a:r>
              <a:rPr lang="de-DE" sz="1800" dirty="0">
                <a:latin typeface="Consolas" charset="0"/>
                <a:ea typeface="Consolas" charset="0"/>
                <a:cs typeface="Consolas" charset="0"/>
              </a:rPr>
              <a:t>;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1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b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a = 42;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a:latin typeface="Consolas" charset="0"/>
                <a:ea typeface="Consolas" charset="0"/>
                <a:cs typeface="Consolas" charset="0"/>
              </a:rPr>
              <a:t>point</a:t>
            </a: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1</a:t>
            </a:r>
          </a:p>
          <a:p>
            <a:pPr marL="0" indent="0">
              <a:buNone/>
            </a:pPr>
            <a:r>
              <a:rPr lang="de-DE" sz="1800" dirty="0" smtClean="0">
                <a:latin typeface="Consolas" charset="0"/>
                <a:ea typeface="Consolas" charset="0"/>
                <a:cs typeface="Consolas" charset="0"/>
              </a:rPr>
              <a:t>    b </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a:t>
            </a:r>
            <a:r>
              <a:rPr lang="de-DE" sz="1800" dirty="0" err="1">
                <a:latin typeface="Consolas" charset="0"/>
                <a:ea typeface="Consolas" charset="0"/>
                <a:cs typeface="Consolas" charset="0"/>
              </a:rPr>
              <a:t>malloc</a:t>
            </a:r>
            <a:r>
              <a:rPr lang="de-DE" sz="1800" dirty="0">
                <a:latin typeface="Consolas" charset="0"/>
                <a:ea typeface="Consolas" charset="0"/>
                <a:cs typeface="Consolas" charset="0"/>
              </a:rPr>
              <a:t>(</a:t>
            </a:r>
            <a:r>
              <a:rPr lang="de-DE" sz="1800" dirty="0" err="1">
                <a:latin typeface="Consolas" charset="0"/>
                <a:ea typeface="Consolas" charset="0"/>
                <a:cs typeface="Consolas" charset="0"/>
              </a:rPr>
              <a:t>sizeof</a:t>
            </a:r>
            <a:r>
              <a:rPr lang="de-DE" sz="1800" dirty="0">
                <a:latin typeface="Consolas" charset="0"/>
                <a:ea typeface="Consolas" charset="0"/>
                <a:cs typeface="Consolas" charset="0"/>
              </a:rPr>
              <a:t>(</a:t>
            </a:r>
            <a:r>
              <a:rPr lang="de-DE" sz="1800" dirty="0" err="1">
                <a:latin typeface="Consolas" charset="0"/>
                <a:ea typeface="Consolas" charset="0"/>
                <a:cs typeface="Consolas" charset="0"/>
              </a:rPr>
              <a:t>int</a:t>
            </a:r>
            <a:r>
              <a:rPr lang="de-DE" sz="1800" dirty="0">
                <a:latin typeface="Consolas" charset="0"/>
                <a:ea typeface="Consolas" charset="0"/>
                <a:cs typeface="Consolas" charset="0"/>
              </a:rPr>
              <a:t>));    // </a:t>
            </a:r>
            <a:r>
              <a:rPr lang="de-DE" sz="1800" dirty="0" err="1">
                <a:latin typeface="Consolas" charset="0"/>
                <a:ea typeface="Consolas" charset="0"/>
                <a:cs typeface="Consolas" charset="0"/>
              </a:rPr>
              <a:t>memory</a:t>
            </a:r>
            <a:r>
              <a:rPr lang="de-DE" sz="1800" dirty="0">
                <a:latin typeface="Consolas" charset="0"/>
                <a:ea typeface="Consolas" charset="0"/>
                <a:cs typeface="Consolas" charset="0"/>
              </a:rPr>
              <a:t> 3       </a:t>
            </a:r>
            <a:r>
              <a:rPr lang="de-DE" sz="1800" dirty="0" smtClean="0">
                <a:latin typeface="Consolas" charset="0"/>
                <a:ea typeface="Consolas" charset="0"/>
                <a:cs typeface="Consolas" charset="0"/>
              </a:rPr>
              <a:t>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b = *a;              </a:t>
            </a:r>
            <a:endParaRPr lang="de-DE" sz="1800" dirty="0" smtClean="0">
              <a:latin typeface="Consolas" charset="0"/>
              <a:ea typeface="Consolas" charset="0"/>
              <a:cs typeface="Consolas" charset="0"/>
            </a:endParaRPr>
          </a:p>
          <a:p>
            <a:pPr marL="0" indent="0">
              <a:buNone/>
            </a:pPr>
            <a:r>
              <a:rPr lang="de-DE" sz="1800" dirty="0" smtClean="0">
                <a:latin typeface="Consolas" charset="0"/>
                <a:ea typeface="Consolas" charset="0"/>
                <a:cs typeface="Consolas" charset="0"/>
              </a:rPr>
              <a:t>    </a:t>
            </a:r>
            <a:r>
              <a:rPr lang="de-DE" sz="1800" dirty="0" err="1" smtClean="0">
                <a:latin typeface="Consolas" charset="0"/>
                <a:ea typeface="Consolas" charset="0"/>
                <a:cs typeface="Consolas" charset="0"/>
              </a:rPr>
              <a:t>q</a:t>
            </a:r>
            <a:r>
              <a:rPr lang="de-DE" sz="1800" dirty="0" smtClean="0">
                <a:latin typeface="Consolas" charset="0"/>
                <a:ea typeface="Consolas" charset="0"/>
                <a:cs typeface="Consolas" charset="0"/>
              </a:rPr>
              <a:t> </a:t>
            </a: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&amp;a;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a:latin typeface="Consolas" charset="0"/>
                <a:ea typeface="Consolas" charset="0"/>
                <a:cs typeface="Consolas" charset="0"/>
              </a:rPr>
              <a:t>point</a:t>
            </a:r>
            <a:r>
              <a:rPr lang="de-DE" sz="1800" dirty="0">
                <a:latin typeface="Consolas" charset="0"/>
                <a:ea typeface="Consolas" charset="0"/>
                <a:cs typeface="Consolas" charset="0"/>
              </a:rPr>
              <a:t> 2         </a:t>
            </a:r>
            <a:endParaRPr lang="de-DE" sz="1800" dirty="0" smtClean="0">
              <a:latin typeface="Consolas" charset="0"/>
              <a:ea typeface="Consolas" charset="0"/>
              <a:cs typeface="Consolas" charset="0"/>
            </a:endParaRP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a:t>
            </a:r>
          </a:p>
          <a:p>
            <a:pPr marL="0" indent="0">
              <a:buNone/>
            </a:pPr>
            <a:r>
              <a:rPr lang="de-DE" sz="1800" dirty="0">
                <a:latin typeface="Consolas" charset="0"/>
                <a:ea typeface="Consolas" charset="0"/>
                <a:cs typeface="Consolas" charset="0"/>
              </a:rPr>
              <a:t> </a:t>
            </a:r>
            <a:r>
              <a:rPr lang="de-DE" sz="1800" dirty="0" smtClean="0">
                <a:latin typeface="Consolas" charset="0"/>
                <a:ea typeface="Consolas" charset="0"/>
                <a:cs typeface="Consolas" charset="0"/>
              </a:rPr>
              <a:t> // </a:t>
            </a:r>
            <a:r>
              <a:rPr lang="de-DE" sz="1800" dirty="0" err="1" smtClean="0">
                <a:latin typeface="Consolas" charset="0"/>
                <a:ea typeface="Consolas" charset="0"/>
                <a:cs typeface="Consolas" charset="0"/>
              </a:rPr>
              <a:t>point</a:t>
            </a:r>
            <a:r>
              <a:rPr lang="de-DE" sz="1800" dirty="0" smtClean="0">
                <a:latin typeface="Consolas" charset="0"/>
                <a:ea typeface="Consolas" charset="0"/>
                <a:cs typeface="Consolas" charset="0"/>
              </a:rPr>
              <a:t> 3                      </a:t>
            </a:r>
          </a:p>
          <a:p>
            <a:pPr marL="0" indent="0">
              <a:buNone/>
            </a:pPr>
            <a:r>
              <a:rPr lang="de-DE" sz="1800" dirty="0" smtClean="0">
                <a:latin typeface="Consolas" charset="0"/>
                <a:ea typeface="Consolas" charset="0"/>
                <a:cs typeface="Consolas" charset="0"/>
              </a:rPr>
              <a:t>}</a:t>
            </a:r>
            <a:endParaRPr lang="en-US" sz="1800"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53</a:t>
            </a:fld>
            <a:endParaRPr lang="en-US"/>
          </a:p>
        </p:txBody>
      </p:sp>
      <p:sp>
        <p:nvSpPr>
          <p:cNvPr id="5" name="Right Arrow 4"/>
          <p:cNvSpPr/>
          <p:nvPr/>
        </p:nvSpPr>
        <p:spPr>
          <a:xfrm>
            <a:off x="179435" y="146635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ight Arrow 5"/>
          <p:cNvSpPr/>
          <p:nvPr/>
        </p:nvSpPr>
        <p:spPr>
          <a:xfrm>
            <a:off x="178594" y="21537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Arrow 6"/>
          <p:cNvSpPr/>
          <p:nvPr/>
        </p:nvSpPr>
        <p:spPr>
          <a:xfrm>
            <a:off x="178594" y="24585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178594" y="276334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78594" y="31138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a:off x="178594" y="3441518"/>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ight Arrow 10"/>
          <p:cNvSpPr/>
          <p:nvPr/>
        </p:nvSpPr>
        <p:spPr>
          <a:xfrm>
            <a:off x="178594" y="377339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ight Arrow 11"/>
          <p:cNvSpPr/>
          <p:nvPr/>
        </p:nvSpPr>
        <p:spPr>
          <a:xfrm>
            <a:off x="178594" y="408242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178594" y="444053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ight Arrow 13"/>
          <p:cNvSpPr/>
          <p:nvPr/>
        </p:nvSpPr>
        <p:spPr>
          <a:xfrm>
            <a:off x="178594" y="47757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ight Arrow 14"/>
          <p:cNvSpPr/>
          <p:nvPr/>
        </p:nvSpPr>
        <p:spPr>
          <a:xfrm>
            <a:off x="178594" y="5117273"/>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a:off x="178594" y="5458766"/>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349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7"/>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9"/>
                                        </p:tgtEl>
                                        <p:attrNameLst>
                                          <p:attrName>style.visibility</p:attrName>
                                        </p:attrNameLst>
                                      </p:cBhvr>
                                      <p:to>
                                        <p:strVal val="hidden"/>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0"/>
                                        </p:tgtEl>
                                        <p:attrNameLst>
                                          <p:attrName>style.visibility</p:attrName>
                                        </p:attrNameLst>
                                      </p:cBhvr>
                                      <p:to>
                                        <p:strVal val="hidden"/>
                                      </p:to>
                                    </p:set>
                                  </p:childTnLst>
                                </p:cTn>
                              </p:par>
                              <p:par>
                                <p:cTn id="41" presetID="1"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11"/>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12"/>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1" nodeType="clickEffect">
                                  <p:stCondLst>
                                    <p:cond delay="0"/>
                                  </p:stCondLst>
                                  <p:childTnLst>
                                    <p:set>
                                      <p:cBhvr>
                                        <p:cTn id="58" dur="1" fill="hold">
                                          <p:stCondLst>
                                            <p:cond delay="0"/>
                                          </p:stCondLst>
                                        </p:cTn>
                                        <p:tgtEl>
                                          <p:spTgt spid="13"/>
                                        </p:tgtEl>
                                        <p:attrNameLst>
                                          <p:attrName>style.visibility</p:attrName>
                                        </p:attrNameLst>
                                      </p:cBhvr>
                                      <p:to>
                                        <p:strVal val="hidden"/>
                                      </p:to>
                                    </p:set>
                                  </p:childTnLst>
                                </p:cTn>
                              </p:par>
                              <p:par>
                                <p:cTn id="59" presetID="1" presetClass="entr" presetSubtype="0"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4"/>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1" nodeType="clickEffect">
                                  <p:stCondLst>
                                    <p:cond delay="0"/>
                                  </p:stCondLst>
                                  <p:childTnLst>
                                    <p:set>
                                      <p:cBhvr>
                                        <p:cTn id="70" dur="1" fill="hold">
                                          <p:stCondLst>
                                            <p:cond delay="0"/>
                                          </p:stCondLst>
                                        </p:cTn>
                                        <p:tgtEl>
                                          <p:spTgt spid="15"/>
                                        </p:tgtEl>
                                        <p:attrNameLst>
                                          <p:attrName>style.visibility</p:attrName>
                                        </p:attrNameLst>
                                      </p:cBhvr>
                                      <p:to>
                                        <p:strVal val="hidden"/>
                                      </p:to>
                                    </p:set>
                                  </p:childTnLst>
                                </p:cTn>
                              </p:par>
                              <p:par>
                                <p:cTn id="71" presetID="1"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Semantics</a:t>
            </a:r>
            <a:endParaRPr lang="en-US" dirty="0"/>
          </a:p>
        </p:txBody>
      </p:sp>
      <p:sp>
        <p:nvSpPr>
          <p:cNvPr id="3" name="Content Placeholder 2"/>
          <p:cNvSpPr>
            <a:spLocks noGrp="1"/>
          </p:cNvSpPr>
          <p:nvPr>
            <p:ph idx="1"/>
          </p:nvPr>
        </p:nvSpPr>
        <p:spPr/>
        <p:txBody>
          <a:bodyPr/>
          <a:lstStyle/>
          <a:p>
            <a:r>
              <a:rPr lang="en-US" dirty="0" smtClean="0"/>
              <a:t>Copy Semantics</a:t>
            </a:r>
          </a:p>
          <a:p>
            <a:pPr lvl="1"/>
            <a:r>
              <a:rPr lang="en-US" dirty="0" smtClean="0">
                <a:latin typeface="Consolas" charset="0"/>
                <a:ea typeface="Consolas" charset="0"/>
                <a:cs typeface="Consolas" charset="0"/>
              </a:rPr>
              <a:t>a = b;</a:t>
            </a:r>
          </a:p>
          <a:p>
            <a:pPr lvl="1"/>
            <a:r>
              <a:rPr lang="en-US" dirty="0" smtClean="0"/>
              <a:t>Copy the value in the location associated with </a:t>
            </a:r>
            <a:r>
              <a:rPr lang="en-US" dirty="0" smtClean="0">
                <a:latin typeface="Consolas" charset="0"/>
                <a:ea typeface="Consolas" charset="0"/>
                <a:cs typeface="Consolas" charset="0"/>
              </a:rPr>
              <a:t>b</a:t>
            </a:r>
            <a:r>
              <a:rPr lang="en-US" dirty="0" smtClean="0"/>
              <a:t> to the value in the location associated with </a:t>
            </a:r>
            <a:r>
              <a:rPr lang="en-US" dirty="0" smtClean="0">
                <a:latin typeface="Consolas" charset="0"/>
                <a:ea typeface="Consolas" charset="0"/>
                <a:cs typeface="Consolas" charset="0"/>
              </a:rPr>
              <a:t>a</a:t>
            </a:r>
          </a:p>
          <a:p>
            <a:r>
              <a:rPr lang="en-US" dirty="0" smtClean="0"/>
              <a:t>Sharing Semantics</a:t>
            </a:r>
          </a:p>
          <a:p>
            <a:pPr lvl="1"/>
            <a:r>
              <a:rPr lang="en-US" dirty="0" smtClean="0">
                <a:latin typeface="Consolas" charset="0"/>
                <a:ea typeface="Consolas" charset="0"/>
                <a:cs typeface="Consolas" charset="0"/>
              </a:rPr>
              <a:t>a = b;</a:t>
            </a:r>
          </a:p>
          <a:p>
            <a:pPr lvl="1"/>
            <a:r>
              <a:rPr lang="en-US" dirty="0" smtClean="0"/>
              <a:t>Bind the </a:t>
            </a:r>
            <a:r>
              <a:rPr lang="en-US" smtClean="0"/>
              <a:t>name </a:t>
            </a:r>
            <a:r>
              <a:rPr lang="en-US" dirty="0">
                <a:latin typeface="Consolas" charset="0"/>
                <a:ea typeface="Consolas" charset="0"/>
                <a:cs typeface="Consolas" charset="0"/>
              </a:rPr>
              <a:t>a</a:t>
            </a:r>
            <a:r>
              <a:rPr lang="en-US" smtClean="0"/>
              <a:t> </a:t>
            </a:r>
            <a:r>
              <a:rPr lang="en-US" dirty="0" smtClean="0"/>
              <a:t>to the location associated </a:t>
            </a:r>
            <a:r>
              <a:rPr lang="en-US" smtClean="0"/>
              <a:t>with </a:t>
            </a:r>
            <a:r>
              <a:rPr lang="en-US" dirty="0">
                <a:latin typeface="Consolas" charset="0"/>
                <a:ea typeface="Consolas" charset="0"/>
                <a:cs typeface="Consolas" charset="0"/>
              </a:rPr>
              <a:t>b</a:t>
            </a:r>
            <a:endParaRPr lang="en-US" dirty="0">
              <a:latin typeface="Consolas" charset="0"/>
              <a:ea typeface="Consolas" charset="0"/>
              <a:cs typeface="Consolas"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54</a:t>
            </a:fld>
            <a:endParaRPr lang="en-US"/>
          </a:p>
        </p:txBody>
      </p:sp>
    </p:spTree>
    <p:extLst>
      <p:ext uri="{BB962C8B-B14F-4D97-AF65-F5344CB8AC3E}">
        <p14:creationId xmlns:p14="http://schemas.microsoft.com/office/powerpoint/2010/main" val="184203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Semantics</a:t>
            </a:r>
            <a:endParaRPr lang="en-US" dirty="0"/>
          </a:p>
        </p:txBody>
      </p:sp>
      <p:sp>
        <p:nvSpPr>
          <p:cNvPr id="3" name="Content Placeholder 2"/>
          <p:cNvSpPr>
            <a:spLocks noGrp="1"/>
          </p:cNvSpPr>
          <p:nvPr>
            <p:ph idx="1"/>
          </p:nvPr>
        </p:nvSpPr>
        <p:spPr>
          <a:xfrm>
            <a:off x="457200" y="1600201"/>
            <a:ext cx="8229600" cy="2055061"/>
          </a:xfrm>
        </p:spPr>
        <p:txBody>
          <a:bodyPr>
            <a:normAutofit/>
          </a:bodyPr>
          <a:lstStyle/>
          <a:p>
            <a:pPr marL="0" indent="0">
              <a:buNone/>
            </a:pPr>
            <a:r>
              <a:rPr lang="en-US" sz="1800" dirty="0" smtClean="0">
                <a:solidFill>
                  <a:schemeClr val="tx2"/>
                </a:solidFill>
                <a:latin typeface="Consolas" charset="0"/>
                <a:ea typeface="Consolas" charset="0"/>
                <a:cs typeface="Consolas" charset="0"/>
              </a:rPr>
              <a:t>Object</a:t>
            </a:r>
            <a:r>
              <a:rPr lang="en-US" sz="1800" dirty="0" smtClean="0">
                <a:latin typeface="Consolas" charset="0"/>
                <a:ea typeface="Consolas" charset="0"/>
                <a:cs typeface="Consolas" charset="0"/>
              </a:rPr>
              <a:t> a;</a:t>
            </a:r>
          </a:p>
          <a:p>
            <a:pPr marL="0" indent="0">
              <a:buNone/>
            </a:pPr>
            <a:r>
              <a:rPr lang="en-US" sz="1800" dirty="0" smtClean="0">
                <a:solidFill>
                  <a:schemeClr val="tx2"/>
                </a:solidFill>
                <a:latin typeface="Consolas" charset="0"/>
                <a:ea typeface="Consolas" charset="0"/>
                <a:cs typeface="Consolas" charset="0"/>
              </a:rPr>
              <a:t>Object</a:t>
            </a:r>
            <a:r>
              <a:rPr lang="en-US" sz="1800" dirty="0" smtClean="0">
                <a:latin typeface="Consolas" charset="0"/>
                <a:ea typeface="Consolas" charset="0"/>
                <a:cs typeface="Consolas" charset="0"/>
              </a:rPr>
              <a:t> b;</a:t>
            </a:r>
          </a:p>
          <a:p>
            <a:pPr marL="0" indent="0">
              <a:buNone/>
            </a:pPr>
            <a:r>
              <a:rPr lang="en-US" sz="1800" dirty="0" smtClean="0">
                <a:latin typeface="Consolas" charset="0"/>
                <a:ea typeface="Consolas" charset="0"/>
                <a:cs typeface="Consolas" charset="0"/>
              </a:rPr>
              <a:t>a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b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a = </a:t>
            </a:r>
            <a:r>
              <a:rPr lang="en-US" sz="1800" dirty="0" smtClean="0">
                <a:solidFill>
                  <a:schemeClr val="accent2"/>
                </a:solidFill>
                <a:latin typeface="Consolas" charset="0"/>
                <a:ea typeface="Consolas" charset="0"/>
                <a:cs typeface="Consolas" charset="0"/>
              </a:rPr>
              <a:t>new</a:t>
            </a:r>
            <a:r>
              <a:rPr lang="en-US" sz="1800" dirty="0" smtClean="0">
                <a:latin typeface="Consolas" charset="0"/>
                <a:ea typeface="Consolas" charset="0"/>
                <a:cs typeface="Consolas" charset="0"/>
              </a:rPr>
              <a:t> Object();</a:t>
            </a:r>
          </a:p>
          <a:p>
            <a:pPr marL="0" indent="0">
              <a:buNone/>
            </a:pPr>
            <a:r>
              <a:rPr lang="en-US" sz="1800" dirty="0" smtClean="0">
                <a:latin typeface="Consolas" charset="0"/>
                <a:ea typeface="Consolas" charset="0"/>
                <a:cs typeface="Consolas" charset="0"/>
              </a:rPr>
              <a:t>b = a;</a:t>
            </a:r>
          </a:p>
        </p:txBody>
      </p:sp>
      <p:sp>
        <p:nvSpPr>
          <p:cNvPr id="4" name="Slide Number Placeholder 3"/>
          <p:cNvSpPr>
            <a:spLocks noGrp="1"/>
          </p:cNvSpPr>
          <p:nvPr>
            <p:ph type="sldNum" sz="quarter" idx="12"/>
          </p:nvPr>
        </p:nvSpPr>
        <p:spPr/>
        <p:txBody>
          <a:bodyPr/>
          <a:lstStyle/>
          <a:p>
            <a:fld id="{FCFB7E3C-6220-8942-988C-3F6E25750AD7}" type="slidenum">
              <a:rPr lang="en-US" smtClean="0"/>
              <a:t>55</a:t>
            </a:fld>
            <a:endParaRPr lang="en-US"/>
          </a:p>
        </p:txBody>
      </p:sp>
      <p:sp>
        <p:nvSpPr>
          <p:cNvPr id="6" name="TextBox 5"/>
          <p:cNvSpPr txBox="1"/>
          <p:nvPr/>
        </p:nvSpPr>
        <p:spPr>
          <a:xfrm>
            <a:off x="457200" y="3843932"/>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a</a:t>
            </a:r>
            <a:endParaRPr lang="en-US" sz="2400" dirty="0">
              <a:latin typeface="Consolas" charset="0"/>
              <a:ea typeface="Consolas" charset="0"/>
              <a:cs typeface="Consolas" charset="0"/>
            </a:endParaRPr>
          </a:p>
        </p:txBody>
      </p:sp>
      <p:grpSp>
        <p:nvGrpSpPr>
          <p:cNvPr id="7" name="Group 6"/>
          <p:cNvGrpSpPr/>
          <p:nvPr/>
        </p:nvGrpSpPr>
        <p:grpSpPr>
          <a:xfrm>
            <a:off x="1582058" y="3690137"/>
            <a:ext cx="2068835" cy="769257"/>
            <a:chOff x="2781130" y="3411945"/>
            <a:chExt cx="2068835" cy="769257"/>
          </a:xfrm>
        </p:grpSpPr>
        <p:sp>
          <p:nvSpPr>
            <p:cNvPr id="8" name="Rectangle 7"/>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0" name="Rectangle 9"/>
          <p:cNvSpPr/>
          <p:nvPr/>
        </p:nvSpPr>
        <p:spPr>
          <a:xfrm>
            <a:off x="1582058" y="5379858"/>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457200" y="5533653"/>
            <a:ext cx="348344" cy="461665"/>
          </a:xfrm>
          <a:prstGeom prst="rect">
            <a:avLst/>
          </a:prstGeom>
          <a:noFill/>
        </p:spPr>
        <p:txBody>
          <a:bodyPr wrap="square" rtlCol="0">
            <a:spAutoFit/>
          </a:bodyPr>
          <a:lstStyle/>
          <a:p>
            <a:r>
              <a:rPr lang="en-US" sz="2400" dirty="0" smtClean="0">
                <a:latin typeface="Consolas" charset="0"/>
                <a:ea typeface="Consolas" charset="0"/>
                <a:cs typeface="Consolas" charset="0"/>
              </a:rPr>
              <a:t>b</a:t>
            </a:r>
            <a:endParaRPr lang="en-US" sz="2400" dirty="0">
              <a:latin typeface="Consolas" charset="0"/>
              <a:ea typeface="Consolas" charset="0"/>
              <a:cs typeface="Consolas" charset="0"/>
            </a:endParaRPr>
          </a:p>
        </p:txBody>
      </p:sp>
      <p:cxnSp>
        <p:nvCxnSpPr>
          <p:cNvPr id="12" name="Straight Connector 11"/>
          <p:cNvCxnSpPr/>
          <p:nvPr/>
        </p:nvCxnSpPr>
        <p:spPr>
          <a:xfrm>
            <a:off x="805544" y="5764486"/>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13" name="Oval 12"/>
          <p:cNvSpPr/>
          <p:nvPr/>
        </p:nvSpPr>
        <p:spPr>
          <a:xfrm>
            <a:off x="2289264" y="5437273"/>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805544" y="4074765"/>
            <a:ext cx="776514" cy="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28" name="TextBox 27"/>
          <p:cNvSpPr txBox="1"/>
          <p:nvPr/>
        </p:nvSpPr>
        <p:spPr>
          <a:xfrm>
            <a:off x="2292302" y="4731400"/>
            <a:ext cx="732450" cy="461665"/>
          </a:xfrm>
          <a:prstGeom prst="rect">
            <a:avLst/>
          </a:prstGeom>
          <a:noFill/>
        </p:spPr>
        <p:txBody>
          <a:bodyPr wrap="square" rtlCol="0">
            <a:spAutoFit/>
          </a:bodyPr>
          <a:lstStyle/>
          <a:p>
            <a:endParaRPr lang="en-US" sz="2400" dirty="0">
              <a:latin typeface="Consolas" charset="0"/>
              <a:ea typeface="Consolas" charset="0"/>
              <a:cs typeface="Consolas" charset="0"/>
            </a:endParaRPr>
          </a:p>
        </p:txBody>
      </p:sp>
      <p:grpSp>
        <p:nvGrpSpPr>
          <p:cNvPr id="30" name="Group 29"/>
          <p:cNvGrpSpPr/>
          <p:nvPr/>
        </p:nvGrpSpPr>
        <p:grpSpPr>
          <a:xfrm>
            <a:off x="1582058" y="4575726"/>
            <a:ext cx="2068835" cy="769257"/>
            <a:chOff x="2781130" y="3411945"/>
            <a:chExt cx="2068835" cy="769257"/>
          </a:xfrm>
        </p:grpSpPr>
        <p:sp>
          <p:nvSpPr>
            <p:cNvPr id="31" name="Rectangle 30"/>
            <p:cNvSpPr/>
            <p:nvPr/>
          </p:nvSpPr>
          <p:spPr>
            <a:xfrm>
              <a:off x="2781130" y="3411945"/>
              <a:ext cx="2068835" cy="769257"/>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a:off x="3488336" y="3469360"/>
              <a:ext cx="654423" cy="654423"/>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4" name="Right Arrow 33"/>
          <p:cNvSpPr/>
          <p:nvPr/>
        </p:nvSpPr>
        <p:spPr>
          <a:xfrm>
            <a:off x="178594" y="1754475"/>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a:off x="178594" y="2070774"/>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ight Arrow 35"/>
          <p:cNvSpPr/>
          <p:nvPr/>
        </p:nvSpPr>
        <p:spPr>
          <a:xfrm>
            <a:off x="178594" y="242268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ight Arrow 36"/>
          <p:cNvSpPr/>
          <p:nvPr/>
        </p:nvSpPr>
        <p:spPr>
          <a:xfrm>
            <a:off x="178594" y="2728867"/>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ight Arrow 37"/>
          <p:cNvSpPr/>
          <p:nvPr/>
        </p:nvSpPr>
        <p:spPr>
          <a:xfrm>
            <a:off x="178594" y="3082160"/>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9" name="Straight Connector 38"/>
          <p:cNvCxnSpPr>
            <a:stCxn id="6" idx="3"/>
            <a:endCxn id="31" idx="1"/>
          </p:cNvCxnSpPr>
          <p:nvPr/>
        </p:nvCxnSpPr>
        <p:spPr>
          <a:xfrm>
            <a:off x="805544" y="4074765"/>
            <a:ext cx="776514" cy="885590"/>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
        <p:nvSpPr>
          <p:cNvPr id="42" name="Right Arrow 41"/>
          <p:cNvSpPr/>
          <p:nvPr/>
        </p:nvSpPr>
        <p:spPr>
          <a:xfrm>
            <a:off x="178594" y="3398459"/>
            <a:ext cx="278606" cy="45719"/>
          </a:xfrm>
          <a:prstGeom prst="rightArrow">
            <a:avLst/>
          </a:prstGeom>
          <a:ln w="635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3" name="Straight Connector 42"/>
          <p:cNvCxnSpPr>
            <a:stCxn id="11" idx="3"/>
            <a:endCxn id="31" idx="1"/>
          </p:cNvCxnSpPr>
          <p:nvPr/>
        </p:nvCxnSpPr>
        <p:spPr>
          <a:xfrm flipV="1">
            <a:off x="805544" y="4960355"/>
            <a:ext cx="776514" cy="804131"/>
          </a:xfrm>
          <a:prstGeom prst="line">
            <a:avLst/>
          </a:prstGeom>
          <a:ln>
            <a:headEnd type="none"/>
            <a:tailEnd type="none"/>
          </a:ln>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58586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34"/>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36"/>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1" nodeType="clickEffect">
                                  <p:stCondLst>
                                    <p:cond delay="0"/>
                                  </p:stCondLst>
                                  <p:childTnLst>
                                    <p:set>
                                      <p:cBhvr>
                                        <p:cTn id="50" dur="1" fill="hold">
                                          <p:stCondLst>
                                            <p:cond delay="0"/>
                                          </p:stCondLst>
                                        </p:cTn>
                                        <p:tgtEl>
                                          <p:spTgt spid="37"/>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xit" presetSubtype="0" fill="hold" nodeType="clickEffect">
                                  <p:stCondLst>
                                    <p:cond delay="0"/>
                                  </p:stCondLst>
                                  <p:childTnLst>
                                    <p:set>
                                      <p:cBhvr>
                                        <p:cTn id="56" dur="1" fill="hold">
                                          <p:stCondLst>
                                            <p:cond delay="0"/>
                                          </p:stCondLst>
                                        </p:cTn>
                                        <p:tgtEl>
                                          <p:spTgt spid="21"/>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xit" presetSubtype="0" fill="hold" grpId="1" nodeType="clickEffect">
                                  <p:stCondLst>
                                    <p:cond delay="0"/>
                                  </p:stCondLst>
                                  <p:childTnLst>
                                    <p:set>
                                      <p:cBhvr>
                                        <p:cTn id="68" dur="1" fill="hold">
                                          <p:stCondLst>
                                            <p:cond delay="0"/>
                                          </p:stCondLst>
                                        </p:cTn>
                                        <p:tgtEl>
                                          <p:spTgt spid="38"/>
                                        </p:tgtEl>
                                        <p:attrNameLst>
                                          <p:attrName>style.visibility</p:attrName>
                                        </p:attrNameLst>
                                      </p:cBhvr>
                                      <p:to>
                                        <p:strVal val="hidden"/>
                                      </p:to>
                                    </p:set>
                                  </p:childTnLst>
                                </p:cTn>
                              </p:par>
                              <p:par>
                                <p:cTn id="69" presetID="1" presetClass="entr" presetSubtype="0"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nodeType="clickEffect">
                                  <p:stCondLst>
                                    <p:cond delay="0"/>
                                  </p:stCondLst>
                                  <p:childTnLst>
                                    <p:set>
                                      <p:cBhvr>
                                        <p:cTn id="74" dur="1" fill="hold">
                                          <p:stCondLst>
                                            <p:cond delay="0"/>
                                          </p:stCondLst>
                                        </p:cTn>
                                        <p:tgtEl>
                                          <p:spTgt spid="12"/>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p:bldP spid="13" grpId="0"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Specification</a:t>
            </a:r>
            <a:endParaRPr lang="en-US" dirty="0"/>
          </a:p>
        </p:txBody>
      </p:sp>
      <p:sp>
        <p:nvSpPr>
          <p:cNvPr id="3" name="Content Placeholder 2"/>
          <p:cNvSpPr>
            <a:spLocks noGrp="1"/>
          </p:cNvSpPr>
          <p:nvPr>
            <p:ph idx="1"/>
          </p:nvPr>
        </p:nvSpPr>
        <p:spPr/>
        <p:txBody>
          <a:bodyPr>
            <a:normAutofit/>
          </a:bodyPr>
          <a:lstStyle/>
          <a:p>
            <a:r>
              <a:rPr lang="en-US" dirty="0" smtClean="0"/>
              <a:t>Specify the semantics of the language constructs formally (different approaches)</a:t>
            </a:r>
          </a:p>
          <a:p>
            <a:r>
              <a:rPr lang="en-US" dirty="0" smtClean="0"/>
              <a:t>In this way, all parts of the language have an exact definition</a:t>
            </a:r>
          </a:p>
          <a:p>
            <a:pPr lvl="1"/>
            <a:r>
              <a:rPr lang="en-US" dirty="0" smtClean="0"/>
              <a:t>Allows for proving properties about the language and programs written in the language</a:t>
            </a:r>
          </a:p>
          <a:p>
            <a:r>
              <a:rPr lang="en-US" dirty="0" smtClean="0"/>
              <a:t>However, can be difficult to understand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91303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pic>
        <p:nvPicPr>
          <p:cNvPr id="5" name="Content Placeholder 4" descr="Screen Shot 2014-10-09 at 1.47.49 PM.png"/>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7939" r="-7939"/>
          <a:stretch>
            <a:fillRect/>
          </a:stretch>
        </p:blipFill>
        <p:spPr>
          <a:xfrm>
            <a:off x="14307" y="122673"/>
            <a:ext cx="9129693" cy="6126164"/>
          </a:xfrm>
        </p:spPr>
      </p:pic>
      <p:sp>
        <p:nvSpPr>
          <p:cNvPr id="6" name="Rectangle 5"/>
          <p:cNvSpPr/>
          <p:nvPr/>
        </p:nvSpPr>
        <p:spPr>
          <a:xfrm>
            <a:off x="363015" y="6118032"/>
            <a:ext cx="8432276" cy="261610"/>
          </a:xfrm>
          <a:prstGeom prst="rect">
            <a:avLst/>
          </a:prstGeom>
        </p:spPr>
        <p:txBody>
          <a:bodyPr wrap="square">
            <a:spAutoFit/>
          </a:bodyPr>
          <a:lstStyle/>
          <a:p>
            <a:r>
              <a:rPr lang="en-US" sz="1100" smtClean="0">
                <a:solidFill>
                  <a:srgbClr val="555555"/>
                </a:solidFill>
                <a:latin typeface="Open Sans Condensed" charset="0"/>
              </a:rPr>
              <a:t>Table courtesy </a:t>
            </a:r>
            <a:r>
              <a:rPr lang="en-US" sz="1100" dirty="0" smtClean="0">
                <a:solidFill>
                  <a:srgbClr val="555555"/>
                </a:solidFill>
                <a:latin typeface="Open Sans Condensed" charset="0"/>
              </a:rPr>
              <a:t>of </a:t>
            </a:r>
            <a:r>
              <a:rPr lang="en-US" sz="1100" dirty="0" err="1" smtClean="0">
                <a:solidFill>
                  <a:srgbClr val="555555"/>
                </a:solidFill>
                <a:latin typeface="Open Sans Condensed" charset="0"/>
              </a:rPr>
              <a:t>Vineeth</a:t>
            </a:r>
            <a:r>
              <a:rPr lang="en-US" sz="1100" dirty="0" smtClean="0">
                <a:solidFill>
                  <a:srgbClr val="555555"/>
                </a:solidFill>
                <a:latin typeface="Open Sans Condensed" charset="0"/>
              </a:rPr>
              <a:t> </a:t>
            </a:r>
            <a:r>
              <a:rPr lang="en-US" sz="1100" dirty="0" err="1" smtClean="0">
                <a:solidFill>
                  <a:srgbClr val="555555"/>
                </a:solidFill>
                <a:latin typeface="Open Sans Condensed" charset="0"/>
              </a:rPr>
              <a:t>Kashyap</a:t>
            </a:r>
            <a:r>
              <a:rPr lang="en-US" sz="1100" dirty="0" smtClean="0">
                <a:solidFill>
                  <a:srgbClr val="555555"/>
                </a:solidFill>
                <a:latin typeface="Open Sans Condensed" charset="0"/>
              </a:rPr>
              <a:t> and Ben </a:t>
            </a:r>
            <a:r>
              <a:rPr lang="en-US" sz="1100" dirty="0" err="1">
                <a:solidFill>
                  <a:srgbClr val="555555"/>
                </a:solidFill>
                <a:latin typeface="Open Sans Condensed" charset="0"/>
              </a:rPr>
              <a:t>Hardekopf</a:t>
            </a:r>
            <a:endParaRPr lang="en-US" sz="1100" dirty="0"/>
          </a:p>
        </p:txBody>
      </p:sp>
    </p:spTree>
    <p:extLst>
      <p:ext uri="{BB962C8B-B14F-4D97-AF65-F5344CB8AC3E}">
        <p14:creationId xmlns:p14="http://schemas.microsoft.com/office/powerpoint/2010/main" val="1007472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Many of the language's syntactic constructions need semantic meaning</a:t>
            </a:r>
          </a:p>
          <a:p>
            <a:pPr lvl="1"/>
            <a:r>
              <a:rPr lang="en-US" dirty="0" smtClean="0"/>
              <a:t>variable</a:t>
            </a:r>
          </a:p>
          <a:p>
            <a:pPr lvl="1"/>
            <a:r>
              <a:rPr lang="en-US" dirty="0" smtClean="0"/>
              <a:t>function</a:t>
            </a:r>
          </a:p>
          <a:p>
            <a:pPr lvl="1"/>
            <a:r>
              <a:rPr lang="en-US" dirty="0" smtClean="0"/>
              <a:t>parameter</a:t>
            </a:r>
          </a:p>
          <a:p>
            <a:pPr lvl="1"/>
            <a:r>
              <a:rPr lang="en-US" dirty="0" smtClean="0"/>
              <a:t>type</a:t>
            </a:r>
          </a:p>
          <a:p>
            <a:pPr lvl="1"/>
            <a:r>
              <a:rPr lang="en-US" dirty="0" smtClean="0"/>
              <a:t>operators</a:t>
            </a:r>
          </a:p>
          <a:p>
            <a:pPr lvl="1"/>
            <a:r>
              <a:rPr lang="en-US" dirty="0" smtClean="0"/>
              <a:t>exception</a:t>
            </a:r>
          </a:p>
          <a:p>
            <a:pPr lvl="1"/>
            <a:r>
              <a:rPr lang="en-US" dirty="0" smtClean="0"/>
              <a:t>control structures</a:t>
            </a:r>
          </a:p>
          <a:p>
            <a:pPr lvl="1"/>
            <a:r>
              <a:rPr lang="en-US" dirty="0" smtClean="0"/>
              <a:t>constant</a:t>
            </a:r>
          </a:p>
          <a:p>
            <a:pPr lvl="1"/>
            <a:r>
              <a:rPr lang="en-US" dirty="0" smtClean="0"/>
              <a:t>method</a:t>
            </a:r>
          </a:p>
          <a:p>
            <a:pPr lvl="1"/>
            <a:r>
              <a:rPr lang="en-US" dirty="0" smtClean="0"/>
              <a:t>class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870372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Declarations</a:t>
            </a:r>
            <a:endParaRPr lang="en-US" dirty="0"/>
          </a:p>
        </p:txBody>
      </p:sp>
      <p:sp>
        <p:nvSpPr>
          <p:cNvPr id="3" name="Content Placeholder 2"/>
          <p:cNvSpPr>
            <a:spLocks noGrp="1"/>
          </p:cNvSpPr>
          <p:nvPr>
            <p:ph idx="1"/>
          </p:nvPr>
        </p:nvSpPr>
        <p:spPr/>
        <p:txBody>
          <a:bodyPr>
            <a:normAutofit/>
          </a:bodyPr>
          <a:lstStyle/>
          <a:p>
            <a:r>
              <a:rPr lang="en-US" dirty="0" smtClean="0"/>
              <a:t>Some constructs must first be introduced by explicit declarations</a:t>
            </a:r>
          </a:p>
          <a:p>
            <a:pPr lvl="1"/>
            <a:r>
              <a:rPr lang="en-US" dirty="0" smtClean="0"/>
              <a:t>Often the declarations are associated with a specific name</a:t>
            </a:r>
          </a:p>
          <a:p>
            <a:pPr lvl="1"/>
            <a:r>
              <a:rPr lang="en-US" dirty="0" err="1" smtClean="0">
                <a:solidFill>
                  <a:schemeClr val="tx2"/>
                </a:solidFill>
                <a:latin typeface="Consolas" charset="0"/>
                <a:ea typeface="Consolas" charset="0"/>
                <a:cs typeface="Consolas" charset="0"/>
              </a:rPr>
              <a:t>int</a:t>
            </a:r>
            <a:r>
              <a:rPr lang="en-US" dirty="0" smtClean="0">
                <a:latin typeface="Consolas" charset="0"/>
                <a:ea typeface="Consolas" charset="0"/>
                <a:cs typeface="Consolas" charset="0"/>
              </a:rPr>
              <a:t> </a:t>
            </a:r>
            <a:r>
              <a:rPr lang="en-US" dirty="0" err="1" smtClean="0">
                <a:solidFill>
                  <a:schemeClr val="accent2"/>
                </a:solidFill>
                <a:latin typeface="Consolas" charset="0"/>
                <a:ea typeface="Consolas" charset="0"/>
                <a:cs typeface="Consolas" charset="0"/>
              </a:rPr>
              <a:t>i</a:t>
            </a:r>
            <a:r>
              <a:rPr lang="en-US" dirty="0" smtClean="0">
                <a:latin typeface="Consolas" charset="0"/>
                <a:ea typeface="Consolas" charset="0"/>
                <a:cs typeface="Consolas" charset="0"/>
              </a:rPr>
              <a:t>;</a:t>
            </a:r>
          </a:p>
          <a:p>
            <a:r>
              <a:rPr lang="en-US" dirty="0" smtClean="0"/>
              <a:t>However, some constructs can be introduced by implicit declarations</a:t>
            </a:r>
          </a:p>
          <a:p>
            <a:pPr lvl="1"/>
            <a:r>
              <a:rPr lang="en-US" dirty="0" smtClean="0">
                <a:latin typeface="Consolas" charset="0"/>
                <a:ea typeface="Consolas" charset="0"/>
                <a:cs typeface="Consolas" charset="0"/>
              </a:rPr>
              <a:t>target = </a:t>
            </a:r>
            <a:r>
              <a:rPr lang="en-US" dirty="0" err="1" smtClean="0">
                <a:latin typeface="Consolas" charset="0"/>
                <a:ea typeface="Consolas" charset="0"/>
                <a:cs typeface="Consolas" charset="0"/>
              </a:rPr>
              <a:t>test_value</a:t>
            </a:r>
            <a:r>
              <a:rPr lang="en-US" dirty="0" smtClean="0">
                <a:latin typeface="Consolas" charset="0"/>
                <a:ea typeface="Consolas" charset="0"/>
                <a:cs typeface="Consolas" charset="0"/>
              </a:rPr>
              <a:t> + 10</a:t>
            </a:r>
          </a:p>
        </p:txBody>
      </p:sp>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198151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139255</TotalTime>
  <Words>2841</Words>
  <Application>Microsoft Macintosh PowerPoint</Application>
  <PresentationFormat>On-screen Show (4:3)</PresentationFormat>
  <Paragraphs>956</Paragraphs>
  <Slides>55</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Calibri</vt:lpstr>
      <vt:lpstr>Consolas</vt:lpstr>
      <vt:lpstr>Open Sans Condensed</vt:lpstr>
      <vt:lpstr>Arial</vt:lpstr>
      <vt:lpstr>adam_seclab_theme</vt:lpstr>
      <vt:lpstr>Semantics</vt:lpstr>
      <vt:lpstr>Semantics</vt:lpstr>
      <vt:lpstr>Defining Language Semantics</vt:lpstr>
      <vt:lpstr>English Specification</vt:lpstr>
      <vt:lpstr>Reference Implementation</vt:lpstr>
      <vt:lpstr>Formal Specification</vt:lpstr>
      <vt:lpstr>PowerPoint Presentation</vt:lpstr>
      <vt:lpstr>Semantics</vt:lpstr>
      <vt:lpstr>Declarations</vt:lpstr>
      <vt:lpstr>What's in a name?</vt:lpstr>
      <vt:lpstr>C Scoping</vt:lpstr>
      <vt:lpstr>PowerPoint Presentation</vt:lpstr>
      <vt:lpstr>PowerPoint Presentation</vt:lpstr>
      <vt:lpstr>Resolving a Name</vt:lpstr>
      <vt:lpstr>PowerPoint Presentation</vt:lpstr>
      <vt:lpstr>PowerPoint Presentation</vt:lpstr>
      <vt:lpstr>PowerPoint Presentation</vt:lpstr>
      <vt:lpstr>PowerPoint Presentation</vt:lpstr>
      <vt:lpstr>Dynamic Scoping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Function Resolution</vt:lpstr>
      <vt:lpstr>Function Resolution (C++)</vt:lpstr>
      <vt:lpstr>Function Resolution (C++)</vt:lpstr>
      <vt:lpstr>Assignment Semantics</vt:lpstr>
      <vt:lpstr>Assignment Semantics Using Box and Circle Diagrams</vt:lpstr>
      <vt:lpstr>Assignment Semantics</vt:lpstr>
      <vt:lpstr>Assignment Semantics</vt:lpstr>
      <vt:lpstr>Assignment Semantics</vt:lpstr>
      <vt:lpstr>Assignment Semantics</vt:lpstr>
      <vt:lpstr>Assignment Semantics</vt:lpstr>
      <vt:lpstr>Pointer Operations</vt:lpstr>
      <vt:lpstr>Dereference Operator *</vt:lpstr>
      <vt:lpstr>PowerPoint Presentation</vt:lpstr>
      <vt:lpstr>Pointer Semantics</vt:lpstr>
      <vt:lpstr>PowerPoint Presentation</vt:lpstr>
      <vt:lpstr>PowerPoint Presentation</vt:lpstr>
      <vt:lpstr>PowerPoint Presentation</vt:lpstr>
      <vt:lpstr>Memory Allocation</vt:lpstr>
      <vt:lpstr>Types of Memory Allocation</vt:lpstr>
      <vt:lpstr>PowerPoint Presentation</vt:lpstr>
      <vt:lpstr>Memory Errors</vt:lpstr>
      <vt:lpstr>PowerPoint Presentation</vt:lpstr>
      <vt:lpstr>PowerPoint Presentation</vt:lpstr>
      <vt:lpstr>PowerPoint Presentation</vt:lpstr>
      <vt:lpstr>PowerPoint Presentation</vt:lpstr>
      <vt:lpstr>PowerPoint Presentation</vt:lpstr>
      <vt:lpstr>Assignment Semantics</vt:lpstr>
      <vt:lpstr>Sharing Semantics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Adam Doupe</cp:lastModifiedBy>
  <cp:revision>3808</cp:revision>
  <cp:lastPrinted>2011-10-05T20:20:50Z</cp:lastPrinted>
  <dcterms:created xsi:type="dcterms:W3CDTF">2011-09-20T20:28:25Z</dcterms:created>
  <dcterms:modified xsi:type="dcterms:W3CDTF">2016-03-24T19:59:10Z</dcterms:modified>
</cp:coreProperties>
</file>