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79"/>
  </p:notesMasterIdLst>
  <p:handoutMasterIdLst>
    <p:handoutMasterId r:id="rId80"/>
  </p:handout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53" r:id="rId31"/>
    <p:sldId id="354" r:id="rId32"/>
    <p:sldId id="355" r:id="rId33"/>
    <p:sldId id="356" r:id="rId34"/>
    <p:sldId id="357" r:id="rId35"/>
    <p:sldId id="313" r:id="rId36"/>
    <p:sldId id="311" r:id="rId37"/>
    <p:sldId id="312" r:id="rId38"/>
    <p:sldId id="315" r:id="rId39"/>
    <p:sldId id="314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8" r:id="rId77"/>
    <p:sldId id="282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5" autoAdjust="0"/>
    <p:restoredTop sz="90152" autoAdjust="0"/>
  </p:normalViewPr>
  <p:slideViewPr>
    <p:cSldViewPr snapToGrid="0" snapToObjects="1">
      <p:cViewPr varScale="1">
        <p:scale>
          <a:sx n="135" d="100"/>
          <a:sy n="135" d="100"/>
        </p:scale>
        <p:origin x="824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10/30/18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10/30/18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C1E70-3EDB-4348-8D03-BAEE679A7DE5}" type="slidenum">
              <a:rPr lang="en-US"/>
              <a:pPr/>
              <a:t>11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BCF7E-A8BF-064B-8E66-1EEAEC8AEFC6}" type="slidenum">
              <a:rPr lang="en-US"/>
              <a:pPr/>
              <a:t>12</a:t>
            </a:fld>
            <a:endParaRPr lang="en-US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6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5B16F-D688-8142-813C-A83BEEE9A55F}" type="slidenum">
              <a:rPr lang="en-US"/>
              <a:pPr/>
              <a:t>13</a:t>
            </a:fld>
            <a:endParaRPr lang="en-US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2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F9954-79A7-B04F-9343-C4C45081C1E7}" type="slidenum">
              <a:rPr lang="en-US"/>
              <a:pPr/>
              <a:t>14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9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3F764-B95F-374E-BE40-7F88CD87DE01}" type="slidenum">
              <a:rPr lang="en-US"/>
              <a:pPr/>
              <a:t>15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2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1E2A3-7744-B54C-850D-8DB1E0F6C3E8}" type="slidenum">
              <a:rPr lang="en-US"/>
              <a:pPr/>
              <a:t>17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5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BAF9C-BA15-A044-81DF-D1EED3084B41}" type="slidenum">
              <a:rPr lang="en-US"/>
              <a:pPr/>
              <a:t>18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2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9DFA5-F941-7445-AB11-9683DDF287B5}" type="slidenum">
              <a:rPr lang="en-US"/>
              <a:pPr/>
              <a:t>28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29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5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44011-AA04-B44D-9920-25E716E56C60}" type="slidenum">
              <a:rPr lang="en-US"/>
              <a:pPr/>
              <a:t>30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4D0D3-70AB-B94D-B653-EA64DA6FB2A6}" type="slidenum">
              <a:rPr lang="en-US"/>
              <a:pPr/>
              <a:t>2</a:t>
            </a:fld>
            <a:endParaRPr lang="en-US"/>
          </a:p>
        </p:txBody>
      </p:sp>
      <p:sp>
        <p:nvSpPr>
          <p:cNvPr id="5140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4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2B99-3652-7044-8A35-7890B6DEB896}" type="slidenum">
              <a:rPr lang="en-US"/>
              <a:pPr/>
              <a:t>31</a:t>
            </a:fld>
            <a:endParaRPr lang="en-US"/>
          </a:p>
        </p:txBody>
      </p:sp>
      <p:sp>
        <p:nvSpPr>
          <p:cNvPr id="56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2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ED2F-4038-9E48-AF30-6503B49A2D01}" type="slidenum">
              <a:rPr lang="en-US"/>
              <a:pPr/>
              <a:t>32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25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F74F2-0B65-0442-85F8-82FF7CD46056}" type="slidenum">
              <a:rPr lang="en-US"/>
              <a:pPr/>
              <a:t>33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3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A36EC-2D09-DB4D-9663-5406D0C8D811}" type="slidenum">
              <a:rPr lang="en-US"/>
              <a:pPr/>
              <a:t>34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4152B-96AB-A24D-A763-1AD9C35A5D2A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0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37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00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38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51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65840-1C13-4842-8B0A-2F6E2F34C412}" type="slidenum">
              <a:rPr lang="en-US"/>
              <a:pPr/>
              <a:t>39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2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03039-8FC2-8041-8D1B-97F70771097C}" type="slidenum">
              <a:rPr lang="en-US"/>
              <a:pPr/>
              <a:t>40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624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25DF7-7948-3E4C-B5FC-BB7C62AF822E}" type="slidenum">
              <a:rPr lang="en-US"/>
              <a:pPr/>
              <a:t>41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208C5-1B3F-F944-8AA0-8585A8A5F02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97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887EF-AFB5-9241-8A6C-971A470BE827}" type="slidenum">
              <a:rPr lang="en-US"/>
              <a:pPr/>
              <a:t>42</a:t>
            </a:fld>
            <a:endParaRPr 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B940A-4127-B64B-940D-D07DE962FD48}" type="slidenum">
              <a:rPr lang="en-US"/>
              <a:pPr/>
              <a:t>43</a:t>
            </a:fld>
            <a:endParaRPr 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48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FBF0C-A9C9-CA43-962E-9BFA8DBDD7CF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1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45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46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8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BA658-5257-A745-BE51-18998FFE7C5F}" type="slidenum">
              <a:rPr lang="en-US"/>
              <a:pPr/>
              <a:t>47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903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E5890-8FAE-334C-B6C8-889CA422873B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0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0F16F-F009-2B4E-853E-A46597CB58AE}" type="slidenum">
              <a:rPr lang="en-US"/>
              <a:pPr/>
              <a:t>49</a:t>
            </a:fld>
            <a:endParaRPr lang="en-US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860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7D2BA-D4CE-5E43-8449-1C2A645270E0}" type="slidenum">
              <a:rPr lang="en-US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539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2EA0F-BA8B-DA49-BAFD-0DB69E4BA1A4}" type="slidenum">
              <a:rPr lang="en-US"/>
              <a:pPr/>
              <a:t>51</a:t>
            </a:fld>
            <a:endParaRPr 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E4948-C6DD-0A4D-A0AF-312BA1A11B6C}" type="slidenum">
              <a:rPr lang="en-US"/>
              <a:pPr/>
              <a:t>5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915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C3FBA-3CC8-8744-9CD4-BFF951EEFE52}" type="slidenum">
              <a:rPr lang="en-US"/>
              <a:pPr/>
              <a:t>52</a:t>
            </a:fld>
            <a:endParaRPr lang="en-US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0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F5445-CF30-3E46-81D6-8A5BC45CF860}" type="slidenum">
              <a:rPr lang="en-US"/>
              <a:pPr/>
              <a:t>53</a:t>
            </a:fld>
            <a:endParaRPr lang="en-US"/>
          </a:p>
        </p:txBody>
      </p:sp>
      <p:sp>
        <p:nvSpPr>
          <p:cNvPr id="61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961CE-F6F5-D74C-80E4-00E7E3F12CFD}" type="slidenum">
              <a:rPr lang="en-US"/>
              <a:pPr/>
              <a:t>54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83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4DF1D-959B-DD4D-8A24-3DE09B52A629}" type="slidenum">
              <a:rPr lang="en-US"/>
              <a:pPr/>
              <a:t>55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10FB2-1D78-0A49-9CD0-AE7573055FEF}" type="slidenum">
              <a:rPr lang="en-US"/>
              <a:pPr/>
              <a:t>56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1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807BB-F82E-8C4E-B7BC-52418C20D4B5}" type="slidenum">
              <a:rPr lang="en-US"/>
              <a:pPr/>
              <a:t>57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592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F2BDA-5531-034D-A498-C40FAE03E8C8}" type="slidenum">
              <a:rPr lang="en-US"/>
              <a:pPr/>
              <a:t>58</a:t>
            </a:fld>
            <a:endParaRPr lang="en-US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91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B1437-5F18-2548-8881-AEA800215571}" type="slidenum">
              <a:rPr lang="en-US"/>
              <a:pPr/>
              <a:t>59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654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79FAA-8384-D243-924D-02B4EDED57B1}" type="slidenum">
              <a:rPr lang="en-US"/>
              <a:pPr/>
              <a:t>60</a:t>
            </a:fld>
            <a:endParaRPr 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4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4D851-DC46-5A4B-8D67-35798A21B199}" type="slidenum">
              <a:rPr lang="en-US"/>
              <a:pPr/>
              <a:t>61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1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255A5-64BE-404E-B1E9-35646E066903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04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5061C-A6A0-604C-9176-CABD4463DA7D}" type="slidenum">
              <a:rPr lang="en-US"/>
              <a:pPr/>
              <a:t>62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99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3F6A-BC4F-9842-A2EE-F710F2440E4E}" type="slidenum">
              <a:rPr lang="en-US"/>
              <a:pPr/>
              <a:t>63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8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8548E-D101-E84E-A9C2-EE73482C26D1}" type="slidenum">
              <a:rPr lang="en-US"/>
              <a:pPr/>
              <a:t>64</a:t>
            </a:fld>
            <a:endParaRPr 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50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AC62E-3ACE-6640-8C1D-BA62314B5EBB}" type="slidenum">
              <a:rPr lang="en-US"/>
              <a:pPr/>
              <a:t>65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00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ACEFD-8C49-7540-AF65-FF0B3F003E38}" type="slidenum">
              <a:rPr lang="en-US"/>
              <a:pPr/>
              <a:t>66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111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4567-F87B-684A-803C-94F11A87B878}" type="slidenum">
              <a:rPr lang="en-US"/>
              <a:pPr/>
              <a:t>67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12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CF7E-EB9D-8145-B374-7B54271E2516}" type="slidenum">
              <a:rPr lang="en-US"/>
              <a:pPr/>
              <a:t>68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3762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5CEE4-0041-3544-A1D7-619DA542DB05}" type="slidenum">
              <a:rPr lang="en-US"/>
              <a:pPr/>
              <a:t>69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5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71CEB-74F9-CA40-B955-193B7E170B37}" type="slidenum">
              <a:rPr lang="en-US"/>
              <a:pPr/>
              <a:t>70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657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95FC7-A82F-3540-B88E-B95091C7F78E}" type="slidenum">
              <a:rPr lang="en-US"/>
              <a:pPr/>
              <a:t>72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28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55C69-6514-FF49-A311-4CF7A8B9A47F}" type="slidenum">
              <a:rPr lang="en-US"/>
              <a:pPr/>
              <a:t>73</a:t>
            </a:fld>
            <a:endParaRPr lang="en-US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5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E1F75-55EF-9545-97DA-56D08F910311}" type="slidenum">
              <a:rPr lang="en-US"/>
              <a:pPr/>
              <a:t>9</a:t>
            </a:fld>
            <a:endParaRPr 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2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10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Adam Doupé, </a:t>
            </a:r>
            <a:r>
              <a:rPr lang="en-US" dirty="0"/>
              <a:t>Information Assurance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/>
              <a:t>CSE 365 </a:t>
            </a:r>
            <a:r>
              <a:rPr lang="en-US" dirty="0"/>
              <a:t>– Information Assurance</a:t>
            </a:r>
          </a:p>
          <a:p>
            <a:r>
              <a:rPr lang="en-US"/>
              <a:t>Fall 2018</a:t>
            </a:r>
            <a:endParaRPr lang="en-US" dirty="0"/>
          </a:p>
          <a:p>
            <a:endParaRPr lang="en-US" noProof="0" dirty="0"/>
          </a:p>
          <a:p>
            <a:r>
              <a:rPr lang="en-US" dirty="0"/>
              <a:t>Adam Doupé</a:t>
            </a:r>
          </a:p>
          <a:p>
            <a:r>
              <a:rPr lang="en-US" i="1" noProof="0" dirty="0"/>
              <a:t>Arizona State University</a:t>
            </a:r>
            <a:endParaRPr lang="en-US" noProof="0" dirty="0"/>
          </a:p>
          <a:p>
            <a:r>
              <a:rPr lang="en-US" dirty="0"/>
              <a:t>http://</a:t>
            </a:r>
            <a:r>
              <a:rPr lang="en-US" dirty="0" err="1"/>
              <a:t>adamdoupe.com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IP: Direct Delivery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r>
              <a:rPr lang="en-US" sz="1800" dirty="0"/>
              <a:t>If two hosts are in the same physical network the IP datagram is encapsulated in a lower level protocol and delivered directly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68083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111.10.20.121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64011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64517" grpId="0"/>
      <p:bldP spid="64520" grpId="0"/>
      <p:bldP spid="64522" grpId="0"/>
      <p:bldP spid="64523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Frame</a:t>
            </a:r>
          </a:p>
        </p:txBody>
      </p:sp>
      <p:sp>
        <p:nvSpPr>
          <p:cNvPr id="224284" name="Rectangle 28"/>
          <p:cNvSpPr>
            <a:spLocks noChangeArrowheads="1"/>
          </p:cNvSpPr>
          <p:nvPr/>
        </p:nvSpPr>
        <p:spPr bwMode="auto">
          <a:xfrm>
            <a:off x="533400" y="2457450"/>
            <a:ext cx="12192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dest (6)</a:t>
            </a:r>
          </a:p>
        </p:txBody>
      </p:sp>
      <p:sp>
        <p:nvSpPr>
          <p:cNvPr id="224285" name="Rectangle 29"/>
          <p:cNvSpPr>
            <a:spLocks noChangeArrowheads="1"/>
          </p:cNvSpPr>
          <p:nvPr/>
        </p:nvSpPr>
        <p:spPr bwMode="auto">
          <a:xfrm>
            <a:off x="1752600" y="2457450"/>
            <a:ext cx="11430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latin typeface="Roboto Light"/>
                <a:cs typeface="Roboto Light"/>
              </a:rPr>
              <a:t>src</a:t>
            </a:r>
            <a:r>
              <a:rPr lang="en-US" dirty="0">
                <a:latin typeface="Roboto Light"/>
                <a:cs typeface="Roboto Light"/>
              </a:rPr>
              <a:t> (6)</a:t>
            </a:r>
          </a:p>
        </p:txBody>
      </p:sp>
      <p:sp>
        <p:nvSpPr>
          <p:cNvPr id="224286" name="Rectangle 30"/>
          <p:cNvSpPr>
            <a:spLocks noChangeArrowheads="1"/>
          </p:cNvSpPr>
          <p:nvPr/>
        </p:nvSpPr>
        <p:spPr bwMode="auto">
          <a:xfrm>
            <a:off x="2895600" y="245745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type (2)</a:t>
            </a:r>
          </a:p>
        </p:txBody>
      </p:sp>
      <p:sp>
        <p:nvSpPr>
          <p:cNvPr id="224287" name="Rectangle 31"/>
          <p:cNvSpPr>
            <a:spLocks noChangeArrowheads="1"/>
          </p:cNvSpPr>
          <p:nvPr/>
        </p:nvSpPr>
        <p:spPr bwMode="auto">
          <a:xfrm>
            <a:off x="4038600" y="245745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data (46-1500)</a:t>
            </a:r>
          </a:p>
        </p:txBody>
      </p:sp>
      <p:sp>
        <p:nvSpPr>
          <p:cNvPr id="224288" name="Rectangle 32"/>
          <p:cNvSpPr>
            <a:spLocks noChangeArrowheads="1"/>
          </p:cNvSpPr>
          <p:nvPr/>
        </p:nvSpPr>
        <p:spPr bwMode="auto">
          <a:xfrm>
            <a:off x="7391400" y="2457450"/>
            <a:ext cx="1143000" cy="3429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CRC (4)</a:t>
            </a:r>
          </a:p>
        </p:txBody>
      </p:sp>
      <p:sp>
        <p:nvSpPr>
          <p:cNvPr id="224291" name="Rectangle 35"/>
          <p:cNvSpPr>
            <a:spLocks noChangeArrowheads="1"/>
          </p:cNvSpPr>
          <p:nvPr/>
        </p:nvSpPr>
        <p:spPr bwMode="auto">
          <a:xfrm>
            <a:off x="2895600" y="32004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0x0800</a:t>
            </a:r>
          </a:p>
        </p:txBody>
      </p:sp>
      <p:sp>
        <p:nvSpPr>
          <p:cNvPr id="224292" name="Rectangle 36"/>
          <p:cNvSpPr>
            <a:spLocks noChangeArrowheads="1"/>
          </p:cNvSpPr>
          <p:nvPr/>
        </p:nvSpPr>
        <p:spPr bwMode="auto">
          <a:xfrm>
            <a:off x="4038600" y="320040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 datagram</a:t>
            </a:r>
          </a:p>
        </p:txBody>
      </p:sp>
      <p:sp>
        <p:nvSpPr>
          <p:cNvPr id="224294" name="Rectangle 38"/>
          <p:cNvSpPr>
            <a:spLocks noChangeArrowheads="1"/>
          </p:cNvSpPr>
          <p:nvPr/>
        </p:nvSpPr>
        <p:spPr bwMode="auto">
          <a:xfrm>
            <a:off x="2895600" y="38862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0x0806</a:t>
            </a:r>
          </a:p>
        </p:txBody>
      </p:sp>
      <p:sp>
        <p:nvSpPr>
          <p:cNvPr id="224295" name="Rectangle 39"/>
          <p:cNvSpPr>
            <a:spLocks noChangeArrowheads="1"/>
          </p:cNvSpPr>
          <p:nvPr/>
        </p:nvSpPr>
        <p:spPr bwMode="auto">
          <a:xfrm>
            <a:off x="4038600" y="3886200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 (28)</a:t>
            </a:r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2895600" y="4572001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0x0808</a:t>
            </a:r>
          </a:p>
        </p:txBody>
      </p:sp>
      <p:sp>
        <p:nvSpPr>
          <p:cNvPr id="224299" name="Rectangle 43"/>
          <p:cNvSpPr>
            <a:spLocks noChangeArrowheads="1"/>
          </p:cNvSpPr>
          <p:nvPr/>
        </p:nvSpPr>
        <p:spPr bwMode="auto">
          <a:xfrm>
            <a:off x="4038600" y="4572001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 (28)</a:t>
            </a:r>
          </a:p>
        </p:txBody>
      </p:sp>
      <p:sp>
        <p:nvSpPr>
          <p:cNvPr id="224300" name="Rectangle 44"/>
          <p:cNvSpPr>
            <a:spLocks noChangeArrowheads="1"/>
          </p:cNvSpPr>
          <p:nvPr/>
        </p:nvSpPr>
        <p:spPr bwMode="auto">
          <a:xfrm>
            <a:off x="5638800" y="3886200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5638800" y="4572001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</p:spTree>
    <p:extLst>
      <p:ext uri="{BB962C8B-B14F-4D97-AF65-F5344CB8AC3E}">
        <p14:creationId xmlns:p14="http://schemas.microsoft.com/office/powerpoint/2010/main" val="10563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84" grpId="0" animBg="1"/>
      <p:bldP spid="224285" grpId="0" animBg="1"/>
      <p:bldP spid="224286" grpId="0" animBg="1"/>
      <p:bldP spid="224287" grpId="0" animBg="1"/>
      <p:bldP spid="224288" grpId="0" animBg="1"/>
      <p:bldP spid="224291" grpId="0" animBg="1"/>
      <p:bldP spid="224292" grpId="0" animBg="1"/>
      <p:bldP spid="224294" grpId="0" animBg="1"/>
      <p:bldP spid="224295" grpId="0" animBg="1"/>
      <p:bldP spid="224298" grpId="0" animBg="1"/>
      <p:bldP spid="224299" grpId="0" animBg="1"/>
      <p:bldP spid="224300" grpId="0" animBg="1"/>
      <p:bldP spid="224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Ethernet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Widely-used link-layer protocol</a:t>
            </a:r>
          </a:p>
          <a:p>
            <a:r>
              <a:rPr lang="en-US" dirty="0"/>
              <a:t>Uses CSMA/CD (Carrier Sense, Multiple Access with Collision Detection)</a:t>
            </a:r>
          </a:p>
          <a:p>
            <a:r>
              <a:rPr lang="en-US" dirty="0"/>
              <a:t>Destination address: 48 bits (e.g., 09:45:FA:07:22:23)</a:t>
            </a:r>
          </a:p>
          <a:p>
            <a:r>
              <a:rPr lang="en-US" dirty="0"/>
              <a:t>Source address: 48 bits</a:t>
            </a:r>
          </a:p>
          <a:p>
            <a:r>
              <a:rPr lang="en-US" dirty="0"/>
              <a:t>Type: 2 bytes (IP, ARP, RARP)</a:t>
            </a:r>
          </a:p>
          <a:p>
            <a:r>
              <a:rPr lang="en-US" dirty="0"/>
              <a:t>Data: </a:t>
            </a:r>
          </a:p>
          <a:p>
            <a:pPr lvl="1"/>
            <a:r>
              <a:rPr lang="en-US" dirty="0"/>
              <a:t>Min 46 bytes (padding may be needed)</a:t>
            </a:r>
          </a:p>
          <a:p>
            <a:pPr lvl="1"/>
            <a:r>
              <a:rPr lang="en-US" dirty="0"/>
              <a:t>Max 1500 bytes</a:t>
            </a:r>
          </a:p>
          <a:p>
            <a:r>
              <a:rPr lang="en-US" dirty="0"/>
              <a:t>CRC: Cyclic Redundancy Check, 4 bytes</a:t>
            </a:r>
          </a:p>
        </p:txBody>
      </p:sp>
    </p:spTree>
    <p:extLst>
      <p:ext uri="{BB962C8B-B14F-4D97-AF65-F5344CB8AC3E}">
        <p14:creationId xmlns:p14="http://schemas.microsoft.com/office/powerpoint/2010/main" val="81412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Resolution Protocol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address resolution protocol (ARP) allows a host to map IP addresses to the link-level addresses associated with the peer’s hardware interface (e.g., Ethernet) to be used in direct delivery</a:t>
            </a:r>
          </a:p>
          <a:p>
            <a:pPr>
              <a:lnSpc>
                <a:spcPct val="90000"/>
              </a:lnSpc>
            </a:pPr>
            <a:r>
              <a:rPr lang="en-US" dirty="0"/>
              <a:t>ARP messages are encapsulated in the underlying link level protocol</a:t>
            </a:r>
          </a:p>
        </p:txBody>
      </p:sp>
    </p:spTree>
    <p:extLst>
      <p:ext uri="{BB962C8B-B14F-4D97-AF65-F5344CB8AC3E}">
        <p14:creationId xmlns:p14="http://schemas.microsoft.com/office/powerpoint/2010/main" val="1531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424" y="5107693"/>
            <a:ext cx="1340523" cy="1068387"/>
          </a:xfrm>
          <a:prstGeom prst="rect">
            <a:avLst/>
          </a:prstGeom>
        </p:spPr>
      </p:pic>
      <p:sp>
        <p:nvSpPr>
          <p:cNvPr id="247831" name="Rectangle 1047"/>
          <p:cNvSpPr>
            <a:spLocks noChangeArrowheads="1"/>
          </p:cNvSpPr>
          <p:nvPr/>
        </p:nvSpPr>
        <p:spPr bwMode="auto">
          <a:xfrm>
            <a:off x="166687" y="1224448"/>
            <a:ext cx="8520113" cy="288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ping 192.168.1.10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ff:ff:ff:ff:ff:ff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who-has 192.168.1.10 tell 192.168.1.100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reply 192.168.1.10 is-at 0:1:3:1d:98:b8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0:1:3:1d:98:b8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192.168.1.100 &gt; 192.168.1.10: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request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 &gt; 192.168.1.100: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reply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(192.168.1.10) at 00:01:03:1D:98:B8 [ether] on eth0</a:t>
            </a:r>
            <a:br>
              <a:rPr lang="en-US" sz="1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(192.168.1.100) at 08:00:46:07:04:A3 [ether] on eth0</a:t>
            </a:r>
          </a:p>
          <a:p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11" y="4735531"/>
            <a:ext cx="1743408" cy="1125139"/>
          </a:xfrm>
          <a:prstGeom prst="rect">
            <a:avLst/>
          </a:prstGeom>
        </p:spPr>
      </p:pic>
      <p:sp>
        <p:nvSpPr>
          <p:cNvPr id="2478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ARP Request</a:t>
            </a:r>
          </a:p>
        </p:txBody>
      </p:sp>
      <p:sp>
        <p:nvSpPr>
          <p:cNvPr id="247814" name="Line 1030"/>
          <p:cNvSpPr>
            <a:spLocks noChangeShapeType="1"/>
          </p:cNvSpPr>
          <p:nvPr/>
        </p:nvSpPr>
        <p:spPr bwMode="auto">
          <a:xfrm flipH="1">
            <a:off x="4953000" y="4344017"/>
            <a:ext cx="14288" cy="9751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5" name="Freeform 1031"/>
          <p:cNvSpPr>
            <a:spLocks/>
          </p:cNvSpPr>
          <p:nvPr/>
        </p:nvSpPr>
        <p:spPr bwMode="auto">
          <a:xfrm>
            <a:off x="1995488" y="4344018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6" name="Freeform 1032"/>
          <p:cNvSpPr>
            <a:spLocks/>
          </p:cNvSpPr>
          <p:nvPr/>
        </p:nvSpPr>
        <p:spPr bwMode="auto">
          <a:xfrm>
            <a:off x="1754189" y="4264246"/>
            <a:ext cx="6100763" cy="401241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7" name="Line 1033"/>
          <p:cNvSpPr>
            <a:spLocks noChangeShapeType="1"/>
          </p:cNvSpPr>
          <p:nvPr/>
        </p:nvSpPr>
        <p:spPr bwMode="auto">
          <a:xfrm flipH="1">
            <a:off x="5257801" y="4276151"/>
            <a:ext cx="33339" cy="8715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8" name="Line 1034"/>
          <p:cNvSpPr>
            <a:spLocks noChangeShapeType="1"/>
          </p:cNvSpPr>
          <p:nvPr/>
        </p:nvSpPr>
        <p:spPr bwMode="auto">
          <a:xfrm flipH="1">
            <a:off x="5659440" y="456071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grpSp>
        <p:nvGrpSpPr>
          <p:cNvPr id="247819" name="Group 1035"/>
          <p:cNvGrpSpPr>
            <a:grpSpLocks/>
          </p:cNvGrpSpPr>
          <p:nvPr/>
        </p:nvGrpSpPr>
        <p:grpSpPr bwMode="auto">
          <a:xfrm>
            <a:off x="6454779" y="3818960"/>
            <a:ext cx="1482726" cy="336949"/>
            <a:chOff x="4184" y="1143"/>
            <a:chExt cx="1012" cy="283"/>
          </a:xfrm>
        </p:grpSpPr>
        <p:sp>
          <p:nvSpPr>
            <p:cNvPr id="247820" name="Rectangle 1036"/>
            <p:cNvSpPr>
              <a:spLocks noChangeArrowheads="1"/>
            </p:cNvSpPr>
            <p:nvPr/>
          </p:nvSpPr>
          <p:spPr bwMode="auto">
            <a:xfrm>
              <a:off x="4184" y="1157"/>
              <a:ext cx="1012" cy="2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Eurostile"/>
                <a:cs typeface="Eurostile"/>
              </a:endParaRPr>
            </a:p>
          </p:txBody>
        </p:sp>
        <p:sp>
          <p:nvSpPr>
            <p:cNvPr id="247821" name="Rectangle 1037"/>
            <p:cNvSpPr>
              <a:spLocks noChangeArrowheads="1"/>
            </p:cNvSpPr>
            <p:nvPr/>
          </p:nvSpPr>
          <p:spPr bwMode="auto">
            <a:xfrm>
              <a:off x="4287" y="1143"/>
              <a:ext cx="789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request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grpSp>
        <p:nvGrpSpPr>
          <p:cNvPr id="247822" name="Group 1038"/>
          <p:cNvGrpSpPr>
            <a:grpSpLocks/>
          </p:cNvGrpSpPr>
          <p:nvPr/>
        </p:nvGrpSpPr>
        <p:grpSpPr bwMode="auto">
          <a:xfrm>
            <a:off x="5540377" y="4679775"/>
            <a:ext cx="1482725" cy="323849"/>
            <a:chOff x="3560" y="1866"/>
            <a:chExt cx="1012" cy="272"/>
          </a:xfrm>
        </p:grpSpPr>
        <p:sp>
          <p:nvSpPr>
            <p:cNvPr id="247823" name="Rectangle 1039"/>
            <p:cNvSpPr>
              <a:spLocks noChangeArrowheads="1"/>
            </p:cNvSpPr>
            <p:nvPr/>
          </p:nvSpPr>
          <p:spPr bwMode="auto">
            <a:xfrm>
              <a:off x="3560" y="1875"/>
              <a:ext cx="1012" cy="2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Roboto Light"/>
                <a:cs typeface="Roboto Light"/>
              </a:endParaRPr>
            </a:p>
          </p:txBody>
        </p:sp>
        <p:sp>
          <p:nvSpPr>
            <p:cNvPr id="247824" name="Rectangle 1040"/>
            <p:cNvSpPr>
              <a:spLocks noChangeArrowheads="1"/>
            </p:cNvSpPr>
            <p:nvPr/>
          </p:nvSpPr>
          <p:spPr bwMode="auto">
            <a:xfrm>
              <a:off x="3742" y="1866"/>
              <a:ext cx="68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reply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sp>
        <p:nvSpPr>
          <p:cNvPr id="247828" name="Rectangle 1044"/>
          <p:cNvSpPr>
            <a:spLocks noChangeArrowheads="1"/>
          </p:cNvSpPr>
          <p:nvPr/>
        </p:nvSpPr>
        <p:spPr bwMode="auto">
          <a:xfrm>
            <a:off x="6954843" y="5593052"/>
            <a:ext cx="1965325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 </a:t>
            </a:r>
            <a:r>
              <a:rPr lang="en-US" sz="1200" dirty="0">
                <a:latin typeface="Roboto Light"/>
                <a:cs typeface="Roboto Light"/>
              </a:rPr>
              <a:t>0:1:3:1d:98:b8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247829" name="Rectangle 1045"/>
          <p:cNvSpPr>
            <a:spLocks noChangeArrowheads="1"/>
          </p:cNvSpPr>
          <p:nvPr/>
        </p:nvSpPr>
        <p:spPr bwMode="auto">
          <a:xfrm>
            <a:off x="3810002" y="5950119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</a:p>
        </p:txBody>
      </p:sp>
      <p:sp>
        <p:nvSpPr>
          <p:cNvPr id="247830" name="Rectangle 1046"/>
          <p:cNvSpPr>
            <a:spLocks noChangeArrowheads="1"/>
          </p:cNvSpPr>
          <p:nvPr/>
        </p:nvSpPr>
        <p:spPr bwMode="auto">
          <a:xfrm>
            <a:off x="623888" y="5658599"/>
            <a:ext cx="2133600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08:00:46:07:04:A3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668" y="4628182"/>
            <a:ext cx="876665" cy="9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4" grpId="0" animBg="1"/>
      <p:bldP spid="247815" grpId="0" animBg="1"/>
      <p:bldP spid="247816" grpId="0" animBg="1"/>
      <p:bldP spid="247817" grpId="0" animBg="1"/>
      <p:bldP spid="247818" grpId="0" animBg="1"/>
      <p:bldP spid="247828" grpId="0"/>
      <p:bldP spid="247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Area Network Attacks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Impersonation of a host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Access to information</a:t>
            </a:r>
          </a:p>
          <a:p>
            <a:pPr lvl="1"/>
            <a:r>
              <a:rPr lang="en-US" dirty="0"/>
              <a:t>Tampering with delivery mechanisms</a:t>
            </a:r>
          </a:p>
          <a:p>
            <a:r>
              <a:rPr lang="en-US" dirty="0"/>
              <a:t>Sniffing</a:t>
            </a:r>
          </a:p>
          <a:p>
            <a:r>
              <a:rPr lang="en-US" dirty="0"/>
              <a:t>Spoofing</a:t>
            </a:r>
          </a:p>
          <a:p>
            <a:r>
              <a:rPr lang="en-US" dirty="0"/>
              <a:t>Hijacking</a:t>
            </a:r>
          </a:p>
        </p:txBody>
      </p:sp>
    </p:spTree>
    <p:extLst>
      <p:ext uri="{BB962C8B-B14F-4D97-AF65-F5344CB8AC3E}">
        <p14:creationId xmlns:p14="http://schemas.microsoft.com/office/powerpoint/2010/main" val="38558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Hubs vs.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network switches were simple hubs</a:t>
            </a:r>
          </a:p>
          <a:p>
            <a:pPr lvl="1"/>
            <a:r>
              <a:rPr lang="en-US" dirty="0"/>
              <a:t>All traffic is broadcasted to all ports</a:t>
            </a:r>
          </a:p>
          <a:p>
            <a:r>
              <a:rPr lang="en-US" dirty="0"/>
              <a:t>Modern network switches keep track of which interface is connected to each port</a:t>
            </a:r>
          </a:p>
          <a:p>
            <a:pPr lvl="1"/>
            <a:r>
              <a:rPr lang="en-US" dirty="0"/>
              <a:t>All broadcast traffic is sent to all connected hosts</a:t>
            </a:r>
          </a:p>
          <a:p>
            <a:pPr lvl="1"/>
            <a:r>
              <a:rPr lang="en-US" dirty="0"/>
              <a:t>All directed traffic is sent to the ports associated with the referenced hardware address</a:t>
            </a:r>
          </a:p>
        </p:txBody>
      </p:sp>
    </p:spTree>
    <p:extLst>
      <p:ext uri="{BB962C8B-B14F-4D97-AF65-F5344CB8AC3E}">
        <p14:creationId xmlns:p14="http://schemas.microsoft.com/office/powerpoint/2010/main" val="11301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19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Sniffing</a:t>
            </a:r>
          </a:p>
        </p:txBody>
      </p:sp>
      <p:sp>
        <p:nvSpPr>
          <p:cNvPr id="97320" name="Rectangle 4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Technique at the basis of many attacks</a:t>
            </a:r>
          </a:p>
          <a:p>
            <a:r>
              <a:rPr lang="en-US" dirty="0"/>
              <a:t>The attacker sets his/her network interface in promiscuous mode</a:t>
            </a:r>
          </a:p>
          <a:p>
            <a:r>
              <a:rPr lang="en-US" dirty="0"/>
              <a:t>If switched Ethernet is used, then the switch must be “convinced” that a copy of the traffic needs to be sent to the port of the sniffing host</a:t>
            </a:r>
          </a:p>
        </p:txBody>
      </p:sp>
    </p:spTree>
    <p:extLst>
      <p:ext uri="{BB962C8B-B14F-4D97-AF65-F5344CB8AC3E}">
        <p14:creationId xmlns:p14="http://schemas.microsoft.com/office/powerpoint/2010/main" val="60849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Sniffing?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protocols (FTP, POP, HTTP, IMAP) transfer authentication information in the clear</a:t>
            </a:r>
          </a:p>
          <a:p>
            <a:r>
              <a:rPr lang="en-US" dirty="0"/>
              <a:t>By sniffing the traffic it is possible to collect usernames/passwords, files, mail, etc.</a:t>
            </a:r>
          </a:p>
          <a:p>
            <a:r>
              <a:rPr lang="en-US" dirty="0"/>
              <a:t>Usually traffic is copied to a file for later analysis</a:t>
            </a:r>
          </a:p>
        </p:txBody>
      </p:sp>
    </p:spTree>
    <p:extLst>
      <p:ext uri="{BB962C8B-B14F-4D97-AF65-F5344CB8AC3E}">
        <p14:creationId xmlns:p14="http://schemas.microsoft.com/office/powerpoint/2010/main" val="17651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Sniffing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Tools to collect, analyze, and reply traffic</a:t>
            </a:r>
          </a:p>
          <a:p>
            <a:r>
              <a:rPr lang="en-US" dirty="0"/>
              <a:t>Routinely used for traffic analysis and troubleshooting</a:t>
            </a:r>
          </a:p>
          <a:p>
            <a:r>
              <a:rPr lang="en-US" dirty="0"/>
              <a:t>Command-line tools </a:t>
            </a:r>
          </a:p>
          <a:p>
            <a:pPr lvl="1"/>
            <a:r>
              <a:rPr lang="en-US" dirty="0" err="1"/>
              <a:t>tcpdump</a:t>
            </a:r>
            <a:r>
              <a:rPr lang="en-US" dirty="0"/>
              <a:t>: collects traffic</a:t>
            </a:r>
          </a:p>
          <a:p>
            <a:pPr lvl="1"/>
            <a:r>
              <a:rPr lang="en-US" dirty="0" err="1"/>
              <a:t>tcpflow</a:t>
            </a:r>
            <a:r>
              <a:rPr lang="en-US" dirty="0"/>
              <a:t>: </a:t>
            </a:r>
            <a:r>
              <a:rPr lang="en-US" dirty="0" err="1"/>
              <a:t>reassemblesTCP</a:t>
            </a:r>
            <a:r>
              <a:rPr lang="en-US" dirty="0"/>
              <a:t> flows</a:t>
            </a:r>
          </a:p>
          <a:p>
            <a:pPr lvl="1"/>
            <a:r>
              <a:rPr lang="en-US" dirty="0" err="1"/>
              <a:t>tcpreplay</a:t>
            </a:r>
            <a:r>
              <a:rPr lang="en-US" dirty="0"/>
              <a:t>: re-sends recorded traffic</a:t>
            </a:r>
          </a:p>
          <a:p>
            <a:r>
              <a:rPr lang="en-US" dirty="0"/>
              <a:t>Graphical tools</a:t>
            </a:r>
          </a:p>
          <a:p>
            <a:pPr lvl="1"/>
            <a:r>
              <a:rPr lang="en-US" dirty="0" err="1"/>
              <a:t>Wireshark</a:t>
            </a:r>
            <a:endParaRPr lang="en-US" dirty="0"/>
          </a:p>
          <a:p>
            <a:pPr lvl="2"/>
            <a:r>
              <a:rPr lang="en-US" dirty="0"/>
              <a:t>Supports TCP reassembling</a:t>
            </a:r>
          </a:p>
          <a:p>
            <a:pPr lvl="2"/>
            <a:r>
              <a:rPr lang="en-US" dirty="0"/>
              <a:t>Provides parsers for a number of protocols </a:t>
            </a:r>
          </a:p>
        </p:txBody>
      </p:sp>
    </p:spTree>
    <p:extLst>
      <p:ext uri="{BB962C8B-B14F-4D97-AF65-F5344CB8AC3E}">
        <p14:creationId xmlns:p14="http://schemas.microsoft.com/office/powerpoint/2010/main" val="84360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Protocol Suite</a:t>
            </a:r>
          </a:p>
        </p:txBody>
      </p:sp>
      <p:sp>
        <p:nvSpPr>
          <p:cNvPr id="57374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of protocols used to transport data between nodes of a network</a:t>
            </a:r>
          </a:p>
          <a:p>
            <a:r>
              <a:rPr lang="en-US" dirty="0"/>
              <a:t>Also known as the TCP/IP Protocol Suite</a:t>
            </a:r>
          </a:p>
          <a:p>
            <a:r>
              <a:rPr lang="en-US" dirty="0"/>
              <a:t>Based on abstraction and encapsulation</a:t>
            </a:r>
          </a:p>
          <a:p>
            <a:r>
              <a:rPr lang="en-US" dirty="0"/>
              <a:t>Link protocols</a:t>
            </a:r>
          </a:p>
          <a:p>
            <a:r>
              <a:rPr lang="en-US" dirty="0"/>
              <a:t>Internet protocols</a:t>
            </a:r>
          </a:p>
          <a:p>
            <a:r>
              <a:rPr lang="en-US" dirty="0"/>
              <a:t>Transport protocols</a:t>
            </a:r>
          </a:p>
          <a:p>
            <a:r>
              <a:rPr lang="en-US" dirty="0"/>
              <a:t>Application protocols</a:t>
            </a:r>
          </a:p>
        </p:txBody>
      </p:sp>
    </p:spTree>
    <p:extLst>
      <p:ext uri="{BB962C8B-B14F-4D97-AF65-F5344CB8AC3E}">
        <p14:creationId xmlns:p14="http://schemas.microsoft.com/office/powerpoint/2010/main" val="284681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Goal: sniff all traffic between two hosts in a switched environment</a:t>
            </a:r>
          </a:p>
          <a:p>
            <a:r>
              <a:rPr lang="en-US" dirty="0"/>
              <a:t>The attack leverages the stateless nature of the ARP protocol</a:t>
            </a:r>
          </a:p>
          <a:p>
            <a:pPr lvl="1"/>
            <a:r>
              <a:rPr lang="en-US" dirty="0"/>
              <a:t>Replies without a request will be accepted</a:t>
            </a:r>
          </a:p>
          <a:p>
            <a:r>
              <a:rPr lang="en-US" dirty="0"/>
              <a:t>The attacker host sends spoofed ARP messages to the two victim hosts, poisoning their cache</a:t>
            </a:r>
          </a:p>
          <a:p>
            <a:r>
              <a:rPr lang="en-US" dirty="0"/>
              <a:t>The victim host sends their IP packets to the attacker host</a:t>
            </a:r>
          </a:p>
          <a:p>
            <a:r>
              <a:rPr lang="en-US" dirty="0"/>
              <a:t>The attacker host acts has a router</a:t>
            </a:r>
          </a:p>
        </p:txBody>
      </p:sp>
    </p:spTree>
    <p:extLst>
      <p:ext uri="{BB962C8B-B14F-4D97-AF65-F5344CB8AC3E}">
        <p14:creationId xmlns:p14="http://schemas.microsoft.com/office/powerpoint/2010/main" val="7439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>
                <a:latin typeface="Roboto Light"/>
                <a:cs typeface="Roboto Light"/>
              </a:rPr>
              <a:t>192.168.1.10 </a:t>
            </a:r>
            <a:r>
              <a:rPr lang="en-US" sz="900" dirty="0">
                <a:latin typeface="Roboto Light"/>
                <a:cs typeface="Roboto Light"/>
              </a:rPr>
              <a:t>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56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29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206501" y="2640771"/>
            <a:ext cx="3057071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0005" y="2695538"/>
            <a:ext cx="1771639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192.168.1.100</a:t>
            </a:r>
            <a:br>
              <a:rPr lang="en-US" sz="900" dirty="0">
                <a:latin typeface="Roboto Light"/>
                <a:cs typeface="Roboto Light"/>
              </a:rPr>
            </a:br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5278" y="2722751"/>
            <a:ext cx="156966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00:01:03:1D:98:B8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sp>
        <p:nvSpPr>
          <p:cNvPr id="26" name="Freeform 25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Legitimate ARP replies might restore the ARP cache to the correct value</a:t>
            </a:r>
          </a:p>
          <a:p>
            <a:r>
              <a:rPr lang="en-US" dirty="0"/>
              <a:t>Most ARP-spoofing tool repeatedly send spoofed ARP replies to keep the ARP cache in the desired state</a:t>
            </a:r>
          </a:p>
        </p:txBody>
      </p:sp>
    </p:spTree>
    <p:extLst>
      <p:ext uri="{BB962C8B-B14F-4D97-AF65-F5344CB8AC3E}">
        <p14:creationId xmlns:p14="http://schemas.microsoft.com/office/powerpoint/2010/main" val="5363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Spoofing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 an IP spoofing attack a host impersonates another host by sending a datagram with the address of the impersonated host as the source address 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864200" y="3673804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111.10.20.76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596181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111.10.20.76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17" y="3669594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  <p:bldP spid="64520" grpId="0"/>
      <p:bldP spid="64522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47432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Routing: Indirect Delivery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two hosts are in different physical networks the IP datagram is encapsulated in a lower level protocol and delivered to the directly connected gateway</a:t>
            </a:r>
          </a:p>
          <a:p>
            <a:r>
              <a:rPr lang="en-US" dirty="0"/>
              <a:t>The gateway decides which is the next step in the delivery process </a:t>
            </a:r>
          </a:p>
          <a:p>
            <a:r>
              <a:rPr lang="en-US" dirty="0"/>
              <a:t>This step is repeated until a gateway that is in the same physical subnetwork of the destination host is reached</a:t>
            </a:r>
          </a:p>
          <a:p>
            <a:r>
              <a:rPr lang="en-US" dirty="0"/>
              <a:t>Then direct delivery is used</a:t>
            </a:r>
          </a:p>
        </p:txBody>
      </p:sp>
    </p:spTree>
    <p:extLst>
      <p:ext uri="{BB962C8B-B14F-4D97-AF65-F5344CB8AC3E}">
        <p14:creationId xmlns:p14="http://schemas.microsoft.com/office/powerpoint/2010/main" val="542796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 flipV="1">
            <a:off x="1600772" y="2416969"/>
            <a:ext cx="1447229" cy="14632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3352800" y="2416969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 flipV="1">
            <a:off x="2819400" y="3331369"/>
            <a:ext cx="3700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6019800" y="2359819"/>
            <a:ext cx="1828801" cy="1657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7525435" y="5200652"/>
            <a:ext cx="1211485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128.111.41.10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11:21:31:41:51:61</a:t>
            </a:r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2209800" y="4017168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33528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34798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53340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54610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4" name="Line 18"/>
          <p:cNvSpPr>
            <a:spLocks noChangeShapeType="1"/>
          </p:cNvSpPr>
          <p:nvPr/>
        </p:nvSpPr>
        <p:spPr bwMode="auto">
          <a:xfrm flipH="1" flipV="1">
            <a:off x="16002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5" name="Line 19"/>
          <p:cNvSpPr>
            <a:spLocks noChangeShapeType="1"/>
          </p:cNvSpPr>
          <p:nvPr/>
        </p:nvSpPr>
        <p:spPr bwMode="auto">
          <a:xfrm flipH="1" flipV="1">
            <a:off x="16002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8" name="Line 22"/>
          <p:cNvSpPr>
            <a:spLocks noChangeShapeType="1"/>
          </p:cNvSpPr>
          <p:nvPr/>
        </p:nvSpPr>
        <p:spPr bwMode="auto">
          <a:xfrm flipH="1" flipV="1">
            <a:off x="72390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9" name="Line 23"/>
          <p:cNvSpPr>
            <a:spLocks noChangeShapeType="1"/>
          </p:cNvSpPr>
          <p:nvPr/>
        </p:nvSpPr>
        <p:spPr bwMode="auto">
          <a:xfrm flipH="1" flipV="1">
            <a:off x="72390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0" name="Line 24"/>
          <p:cNvSpPr>
            <a:spLocks noChangeShapeType="1"/>
          </p:cNvSpPr>
          <p:nvPr/>
        </p:nvSpPr>
        <p:spPr bwMode="auto">
          <a:xfrm flipV="1">
            <a:off x="7239000" y="3902869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 rot="18399265">
            <a:off x="1362075" y="3598069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 rot="18399265">
            <a:off x="1440881" y="3593910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 rot="3043589">
            <a:off x="7572375" y="36266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 rot="3043589">
            <a:off x="7664594" y="3661614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 rot="16200000">
            <a:off x="2162175" y="459819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 rot="16200000">
            <a:off x="2224484" y="459382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 rot="16200000">
            <a:off x="6886575" y="45410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 rot="16200000">
            <a:off x="6948884" y="453667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3" name="Text Box 37"/>
          <p:cNvSpPr txBox="1">
            <a:spLocks noChangeArrowheads="1"/>
          </p:cNvSpPr>
          <p:nvPr/>
        </p:nvSpPr>
        <p:spPr bwMode="auto">
          <a:xfrm>
            <a:off x="817354" y="5200652"/>
            <a:ext cx="1216444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111.10.20.121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AA:BB:CC:DD:EE:FF</a:t>
            </a:r>
          </a:p>
        </p:txBody>
      </p:sp>
      <p:sp>
        <p:nvSpPr>
          <p:cNvPr id="280614" name="Text Box 38"/>
          <p:cNvSpPr txBox="1">
            <a:spLocks noChangeArrowheads="1"/>
          </p:cNvSpPr>
          <p:nvPr/>
        </p:nvSpPr>
        <p:spPr bwMode="auto">
          <a:xfrm>
            <a:off x="4054477" y="3629027"/>
            <a:ext cx="127305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111.10.20.121</a:t>
            </a:r>
          </a:p>
          <a:p>
            <a:pPr eaLnBrk="0" hangingPunct="0"/>
            <a:r>
              <a:rPr lang="en-US" sz="800">
                <a:latin typeface="Courier New" charset="0"/>
              </a:rPr>
              <a:t>To   128.111.41.10</a:t>
            </a:r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3749677" y="3571876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6" name="Text Box 40"/>
          <p:cNvSpPr txBox="1">
            <a:spLocks noChangeArrowheads="1"/>
          </p:cNvSpPr>
          <p:nvPr/>
        </p:nvSpPr>
        <p:spPr bwMode="auto">
          <a:xfrm>
            <a:off x="3187679" y="4171951"/>
            <a:ext cx="3129532" cy="119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Source/Destination IP addresses are the same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 for every copy of the datagram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TTL field is decreased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Link level addresses change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The delivery process is based on the 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destination address only</a:t>
            </a:r>
          </a:p>
        </p:txBody>
      </p:sp>
      <p:sp>
        <p:nvSpPr>
          <p:cNvPr id="280632" name="Rectangle 56"/>
          <p:cNvSpPr>
            <a:spLocks noChangeArrowheads="1"/>
          </p:cNvSpPr>
          <p:nvPr/>
        </p:nvSpPr>
        <p:spPr bwMode="auto">
          <a:xfrm>
            <a:off x="533402" y="434340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latin typeface="Courier New" charset="0"/>
              </a:rPr>
              <a:t>A0:B0:C0:D0:E0:F0</a:t>
            </a:r>
          </a:p>
        </p:txBody>
      </p:sp>
      <p:sp>
        <p:nvSpPr>
          <p:cNvPr id="280633" name="Rectangle 57"/>
          <p:cNvSpPr>
            <a:spLocks noChangeArrowheads="1"/>
          </p:cNvSpPr>
          <p:nvPr/>
        </p:nvSpPr>
        <p:spPr bwMode="auto">
          <a:xfrm>
            <a:off x="7391402" y="440055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>
                <a:latin typeface="Courier New" charset="0"/>
              </a:rPr>
              <a:t>A1:B1:C1:D1:E1:F1</a:t>
            </a:r>
          </a:p>
        </p:txBody>
      </p:sp>
      <p:sp>
        <p:nvSpPr>
          <p:cNvPr id="280634" name="Line 58"/>
          <p:cNvSpPr>
            <a:spLocks noChangeShapeType="1"/>
          </p:cNvSpPr>
          <p:nvPr/>
        </p:nvSpPr>
        <p:spPr bwMode="auto">
          <a:xfrm>
            <a:off x="2362200" y="4857750"/>
            <a:ext cx="5334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2933701" y="5486401"/>
            <a:ext cx="152422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AA:BB:CC:DD:EE:FF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A0:B0:C0:D0:E0:F0</a:t>
            </a:r>
          </a:p>
        </p:txBody>
      </p:sp>
      <p:sp>
        <p:nvSpPr>
          <p:cNvPr id="280636" name="Text Box 60"/>
          <p:cNvSpPr txBox="1">
            <a:spLocks noChangeArrowheads="1"/>
          </p:cNvSpPr>
          <p:nvPr/>
        </p:nvSpPr>
        <p:spPr bwMode="auto">
          <a:xfrm>
            <a:off x="5257800" y="5486401"/>
            <a:ext cx="1519312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A1:B1:C1:D1:E1:F1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11:21:31:41:51:61</a:t>
            </a:r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 flipH="1">
            <a:off x="6553200" y="4743450"/>
            <a:ext cx="533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4664453"/>
            <a:ext cx="860606" cy="557403"/>
          </a:xfrm>
          <a:prstGeom prst="rect">
            <a:avLst/>
          </a:prstGeom>
        </p:spPr>
      </p:pic>
      <p:pic>
        <p:nvPicPr>
          <p:cNvPr id="3" name="Picture 2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14" y="3938929"/>
            <a:ext cx="896025" cy="435518"/>
          </a:xfrm>
          <a:prstGeom prst="rect">
            <a:avLst/>
          </a:prstGeom>
        </p:spPr>
      </p:pic>
      <p:pic>
        <p:nvPicPr>
          <p:cNvPr id="64" name="Picture 63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1" y="2225857"/>
            <a:ext cx="896025" cy="435518"/>
          </a:xfrm>
          <a:prstGeom prst="rect">
            <a:avLst/>
          </a:prstGeom>
        </p:spPr>
      </p:pic>
      <p:pic>
        <p:nvPicPr>
          <p:cNvPr id="65" name="Picture 64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901" y="2225857"/>
            <a:ext cx="896025" cy="435518"/>
          </a:xfrm>
          <a:prstGeom prst="rect">
            <a:avLst/>
          </a:prstGeom>
        </p:spPr>
      </p:pic>
      <p:pic>
        <p:nvPicPr>
          <p:cNvPr id="67" name="Picture 66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388" y="3111297"/>
            <a:ext cx="896025" cy="435518"/>
          </a:xfrm>
          <a:prstGeom prst="rect">
            <a:avLst/>
          </a:prstGeom>
        </p:spPr>
      </p:pic>
      <p:pic>
        <p:nvPicPr>
          <p:cNvPr id="68" name="Picture 67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222" y="3120512"/>
            <a:ext cx="896025" cy="435518"/>
          </a:xfrm>
          <a:prstGeom prst="rect">
            <a:avLst/>
          </a:prstGeom>
        </p:spPr>
      </p:pic>
      <p:pic>
        <p:nvPicPr>
          <p:cNvPr id="69" name="Picture 68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100" y="3169444"/>
            <a:ext cx="896025" cy="435518"/>
          </a:xfrm>
          <a:prstGeom prst="rect">
            <a:avLst/>
          </a:prstGeom>
        </p:spPr>
      </p:pic>
      <p:pic>
        <p:nvPicPr>
          <p:cNvPr id="70" name="Picture 69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1" y="3965033"/>
            <a:ext cx="896025" cy="43551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671" y="4664453"/>
            <a:ext cx="860606" cy="5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6" grpId="0"/>
      <p:bldP spid="280589" grpId="0" animBg="1"/>
      <p:bldP spid="280593" grpId="0" animBg="1"/>
      <p:bldP spid="280602" grpId="0" animBg="1"/>
      <p:bldP spid="280606" grpId="0" animBg="1"/>
      <p:bldP spid="280609" grpId="0" animBg="1"/>
      <p:bldP spid="280612" grpId="0" animBg="1"/>
      <p:bldP spid="280613" grpId="0"/>
      <p:bldP spid="280614" grpId="0"/>
      <p:bldP spid="280615" grpId="0" animBg="1"/>
      <p:bldP spid="280634" grpId="0" animBg="1"/>
      <p:bldP spid="280635" grpId="0"/>
      <p:bldP spid="280636" grpId="0"/>
      <p:bldP spid="2806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Routing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Hop-by-hop routing</a:t>
            </a:r>
          </a:p>
          <a:p>
            <a:pPr lvl="1"/>
            <a:r>
              <a:rPr lang="en-US" dirty="0"/>
              <a:t>The delivery route is determined by the gateways that participate in the delivery process</a:t>
            </a:r>
            <a:endParaRPr lang="en-US" sz="1100" b="1" dirty="0"/>
          </a:p>
          <a:p>
            <a:r>
              <a:rPr lang="en-US" dirty="0"/>
              <a:t>Source routing</a:t>
            </a:r>
          </a:p>
          <a:p>
            <a:pPr lvl="1"/>
            <a:r>
              <a:rPr lang="en-US" dirty="0"/>
              <a:t>The originator of a datagram determines the route to follow independently before sending the datagram (IP source routing option)</a:t>
            </a:r>
          </a:p>
        </p:txBody>
      </p:sp>
    </p:spTree>
    <p:extLst>
      <p:ext uri="{BB962C8B-B14F-4D97-AF65-F5344CB8AC3E}">
        <p14:creationId xmlns:p14="http://schemas.microsoft.com/office/powerpoint/2010/main" val="10041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Hop-by-hop Routing: The Routing Table</a:t>
            </a:r>
          </a:p>
        </p:txBody>
      </p:sp>
      <p:sp>
        <p:nvSpPr>
          <p:cNvPr id="392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information about delivery is maintained in the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$ route –n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Kernel IP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Destination     Gateway        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Genmask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        Flags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Iface</a:t>
            </a:r>
            <a:endParaRPr 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192.168.1.24    0.0.0.0         255.255.255.255 UH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192.168.1.0     0.0.0.0         255.255.255.0   U 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127.0.0.0       0.0.0.0         255.0.0.0       U     lo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192.168.1.1     0.0.0.0         UG    eth0</a:t>
            </a:r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/>
              <a:t>Flags</a:t>
            </a:r>
          </a:p>
          <a:p>
            <a:pPr lvl="1"/>
            <a:r>
              <a:rPr lang="en-US" dirty="0"/>
              <a:t>U: the route is up</a:t>
            </a:r>
          </a:p>
          <a:p>
            <a:pPr lvl="1"/>
            <a:r>
              <a:rPr lang="en-US" dirty="0"/>
              <a:t>G: the destination is a gateway</a:t>
            </a:r>
          </a:p>
          <a:p>
            <a:pPr lvl="1"/>
            <a:r>
              <a:rPr lang="en-US" dirty="0"/>
              <a:t>H: the route is to a host (if not set, the route is to a network)</a:t>
            </a:r>
          </a:p>
          <a:p>
            <a:pPr lvl="1"/>
            <a:r>
              <a:rPr lang="en-US" dirty="0"/>
              <a:t>D: the route was created by a redirect</a:t>
            </a:r>
            <a:r>
              <a:rPr lang="en-US" i="1" dirty="0"/>
              <a:t> </a:t>
            </a:r>
            <a:r>
              <a:rPr lang="en-US" dirty="0"/>
              <a:t>message</a:t>
            </a:r>
          </a:p>
          <a:p>
            <a:pPr lvl="1"/>
            <a:r>
              <a:rPr lang="en-US" dirty="0"/>
              <a:t>M: the route was modified by a redirect message</a:t>
            </a:r>
            <a:br>
              <a:rPr lang="en-US" dirty="0"/>
            </a:br>
            <a:endParaRPr lang="en-US" sz="800" b="1" dirty="0">
              <a:latin typeface="Courier New" charset="0"/>
              <a:ea typeface="MS Mincho" pitchFamily="49" charset="-128"/>
              <a:cs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Mechanism</a:t>
            </a:r>
          </a:p>
        </p:txBody>
      </p:sp>
      <p:sp>
        <p:nvSpPr>
          <p:cNvPr id="393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Search for a matching host address</a:t>
            </a:r>
          </a:p>
          <a:p>
            <a:r>
              <a:rPr lang="en-US" dirty="0"/>
              <a:t>Search for a matching network address</a:t>
            </a:r>
          </a:p>
          <a:p>
            <a:r>
              <a:rPr lang="en-US" dirty="0"/>
              <a:t>Search for a default entry</a:t>
            </a:r>
          </a:p>
          <a:p>
            <a:r>
              <a:rPr lang="en-US" dirty="0"/>
              <a:t>If a match is not found a message of “host unreachable” or “network unreachable” is returned (by the kernel or by a remote gateway by using ICMP) </a:t>
            </a:r>
          </a:p>
          <a:p>
            <a:r>
              <a:rPr lang="en-US" dirty="0"/>
              <a:t>Routing tables can be set</a:t>
            </a:r>
          </a:p>
          <a:p>
            <a:pPr lvl="1"/>
            <a:r>
              <a:rPr lang="en-US" dirty="0"/>
              <a:t>Statically (at startup, or by using the "route" or "</a:t>
            </a:r>
            <a:r>
              <a:rPr lang="en-US" dirty="0" err="1"/>
              <a:t>ip</a:t>
            </a:r>
            <a:r>
              <a:rPr lang="en-US" dirty="0"/>
              <a:t> route" command)</a:t>
            </a:r>
          </a:p>
          <a:p>
            <a:pPr lvl="1"/>
            <a:r>
              <a:rPr lang="en-US" dirty="0"/>
              <a:t>Dynamically (using routing protocols)</a:t>
            </a:r>
          </a:p>
        </p:txBody>
      </p:sp>
    </p:spTree>
    <p:extLst>
      <p:ext uri="{BB962C8B-B14F-4D97-AF65-F5344CB8AC3E}">
        <p14:creationId xmlns:p14="http://schemas.microsoft.com/office/powerpoint/2010/main" val="1886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1653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Datagram Protocol (UDP)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UDP protocol relies on IP to provide a connectionless, unreliable, best-effort datagram delivery service (delivery, integrity, non-duplication, ordering, and bandwidth is not guaranteed)</a:t>
            </a:r>
          </a:p>
          <a:p>
            <a:r>
              <a:rPr lang="en-US" dirty="0"/>
              <a:t>Introduces the port abstraction that allows one to address different message destinations for the same IP address</a:t>
            </a:r>
          </a:p>
          <a:p>
            <a:r>
              <a:rPr lang="en-US" dirty="0"/>
              <a:t>Often used for multimedia (more efficient than TCP) and for services based on request/reply schema (DNS, NFS, RPC)</a:t>
            </a:r>
          </a:p>
        </p:txBody>
      </p:sp>
    </p:spTree>
    <p:extLst>
      <p:ext uri="{BB962C8B-B14F-4D97-AF65-F5344CB8AC3E}">
        <p14:creationId xmlns:p14="http://schemas.microsoft.com/office/powerpoint/2010/main" val="1808582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64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Encapsulation</a:t>
            </a:r>
          </a:p>
        </p:txBody>
      </p:sp>
      <p:sp>
        <p:nvSpPr>
          <p:cNvPr id="327683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 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header </a:t>
            </a:r>
          </a:p>
        </p:txBody>
      </p:sp>
      <p:sp>
        <p:nvSpPr>
          <p:cNvPr id="327690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896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Each host has one or more IP addresses for each network interface</a:t>
            </a:r>
          </a:p>
          <a:p>
            <a:r>
              <a:rPr lang="en-US" dirty="0"/>
              <a:t>IPv4 addresses are composed of 32 bits (</a:t>
            </a:r>
            <a:r>
              <a:rPr lang="en-US" dirty="0" err="1"/>
              <a:t>class+netid+hostid</a:t>
            </a:r>
            <a:r>
              <a:rPr lang="en-US" dirty="0"/>
              <a:t>)</a:t>
            </a:r>
          </a:p>
          <a:p>
            <a:r>
              <a:rPr lang="en-US" dirty="0"/>
              <a:t>Represented in dotted-decimal notation: </a:t>
            </a:r>
            <a:r>
              <a:rPr lang="nb-NO" dirty="0"/>
              <a:t>149.169.175.207</a:t>
            </a:r>
            <a:r>
              <a:rPr lang="en-US" dirty="0"/>
              <a:t> </a:t>
            </a:r>
          </a:p>
          <a:p>
            <a:r>
              <a:rPr lang="en-US" dirty="0"/>
              <a:t>Classes</a:t>
            </a:r>
          </a:p>
          <a:p>
            <a:pPr lvl="1"/>
            <a:r>
              <a:rPr lang="en-US" dirty="0"/>
              <a:t>Class A (0): </a:t>
            </a:r>
            <a:r>
              <a:rPr lang="en-US" dirty="0" err="1"/>
              <a:t>netid</a:t>
            </a:r>
            <a:r>
              <a:rPr lang="en-US" dirty="0"/>
              <a:t>=7 bit (128 networks, actually 1-126), </a:t>
            </a:r>
            <a:r>
              <a:rPr lang="en-US" dirty="0" err="1"/>
              <a:t>hostid</a:t>
            </a:r>
            <a:r>
              <a:rPr lang="en-US" dirty="0"/>
              <a:t>=24 bit (16777216 hosts)</a:t>
            </a:r>
          </a:p>
          <a:p>
            <a:pPr lvl="1"/>
            <a:r>
              <a:rPr lang="en-US" dirty="0"/>
              <a:t>Class B (10): </a:t>
            </a:r>
            <a:r>
              <a:rPr lang="en-US" dirty="0" err="1"/>
              <a:t>netid</a:t>
            </a:r>
            <a:r>
              <a:rPr lang="en-US" dirty="0"/>
              <a:t>=14 bit (16384 networks), </a:t>
            </a:r>
            <a:r>
              <a:rPr lang="en-US" dirty="0" err="1"/>
              <a:t>hostid</a:t>
            </a:r>
            <a:r>
              <a:rPr lang="en-US" dirty="0"/>
              <a:t>=16 bit (65536 hosts)</a:t>
            </a:r>
          </a:p>
          <a:p>
            <a:pPr lvl="1"/>
            <a:r>
              <a:rPr lang="en-US" dirty="0"/>
              <a:t>Class C (110): </a:t>
            </a:r>
            <a:r>
              <a:rPr lang="en-US" dirty="0" err="1"/>
              <a:t>netid</a:t>
            </a:r>
            <a:r>
              <a:rPr lang="en-US" dirty="0"/>
              <a:t>=21 bit (2097152 networks), </a:t>
            </a:r>
            <a:r>
              <a:rPr lang="en-US" dirty="0" err="1"/>
              <a:t>hostid</a:t>
            </a:r>
            <a:r>
              <a:rPr lang="en-US" dirty="0"/>
              <a:t>=8 bit (256 hosts)</a:t>
            </a:r>
          </a:p>
          <a:p>
            <a:pPr lvl="1"/>
            <a:r>
              <a:rPr lang="en-US" dirty="0"/>
              <a:t>Class D - Multicast (1110): multicast addresses</a:t>
            </a:r>
          </a:p>
          <a:p>
            <a:pPr lvl="1"/>
            <a:r>
              <a:rPr lang="en-US" dirty="0"/>
              <a:t>Class E (1111): reserved or future use</a:t>
            </a:r>
          </a:p>
        </p:txBody>
      </p:sp>
    </p:spTree>
    <p:extLst>
      <p:ext uri="{BB962C8B-B14F-4D97-AF65-F5344CB8AC3E}">
        <p14:creationId xmlns:p14="http://schemas.microsoft.com/office/powerpoint/2010/main" val="1326897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Spoofing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IP spoofing</a:t>
            </a: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2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3" name="Freeform 9"/>
          <p:cNvSpPr>
            <a:spLocks/>
          </p:cNvSpPr>
          <p:nvPr/>
        </p:nvSpPr>
        <p:spPr bwMode="auto">
          <a:xfrm>
            <a:off x="5334003" y="3063479"/>
            <a:ext cx="2506663" cy="1337072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 flipH="1" flipV="1">
            <a:off x="2209800" y="33147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8715" name="Group 11"/>
          <p:cNvGrpSpPr>
            <a:grpSpLocks/>
          </p:cNvGrpSpPr>
          <p:nvPr/>
        </p:nvGrpSpPr>
        <p:grpSpPr bwMode="auto">
          <a:xfrm>
            <a:off x="5394326" y="2725344"/>
            <a:ext cx="2374900" cy="277415"/>
            <a:chOff x="4184" y="1233"/>
            <a:chExt cx="1012" cy="233"/>
          </a:xfrm>
        </p:grpSpPr>
        <p:sp>
          <p:nvSpPr>
            <p:cNvPr id="328716" name="Rectangle 12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17" name="Rectangle 13"/>
            <p:cNvSpPr>
              <a:spLocks noChangeArrowheads="1"/>
            </p:cNvSpPr>
            <p:nvPr/>
          </p:nvSpPr>
          <p:spPr bwMode="auto">
            <a:xfrm>
              <a:off x="4382" y="1233"/>
              <a:ext cx="6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request</a:t>
              </a:r>
            </a:p>
          </p:txBody>
        </p:sp>
      </p:grp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7205204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8720" name="Rectangle 16"/>
          <p:cNvSpPr>
            <a:spLocks noChangeArrowheads="1"/>
          </p:cNvSpPr>
          <p:nvPr/>
        </p:nvSpPr>
        <p:spPr bwMode="auto">
          <a:xfrm>
            <a:off x="814389" y="4343401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 err="1">
                <a:latin typeface="Roboto Light"/>
                <a:cs typeface="Roboto Light"/>
              </a:rPr>
              <a:t>Trusted</a:t>
            </a:r>
            <a:r>
              <a:rPr lang="it-IT" sz="1400" dirty="0">
                <a:latin typeface="Roboto Light"/>
                <a:cs typeface="Roboto Light"/>
              </a:rPr>
              <a:t> client</a:t>
            </a:r>
          </a:p>
        </p:txBody>
      </p:sp>
      <p:grpSp>
        <p:nvGrpSpPr>
          <p:cNvPr id="328721" name="Group 17"/>
          <p:cNvGrpSpPr>
            <a:grpSpLocks/>
          </p:cNvGrpSpPr>
          <p:nvPr/>
        </p:nvGrpSpPr>
        <p:grpSpPr bwMode="auto">
          <a:xfrm>
            <a:off x="2590802" y="3371854"/>
            <a:ext cx="1484313" cy="277416"/>
            <a:chOff x="3518" y="2413"/>
            <a:chExt cx="1012" cy="233"/>
          </a:xfrm>
        </p:grpSpPr>
        <p:sp>
          <p:nvSpPr>
            <p:cNvPr id="328722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23" name="Rectangle 19"/>
            <p:cNvSpPr>
              <a:spLocks noChangeArrowheads="1"/>
            </p:cNvSpPr>
            <p:nvPr/>
          </p:nvSpPr>
          <p:spPr bwMode="auto">
            <a:xfrm>
              <a:off x="3749" y="2413"/>
              <a:ext cx="5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pic>
        <p:nvPicPr>
          <p:cNvPr id="2" name="Picture 1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3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1" grpId="0" animBg="1"/>
      <p:bldP spid="328713" grpId="0" animBg="1"/>
      <p:bldP spid="328714" grpId="0" animBg="1"/>
      <p:bldP spid="3287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Hijacking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Variation of the UDP spoofing attack</a:t>
            </a:r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6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7" name="Freeform 9"/>
          <p:cNvSpPr>
            <a:spLocks/>
          </p:cNvSpPr>
          <p:nvPr/>
        </p:nvSpPr>
        <p:spPr bwMode="auto">
          <a:xfrm>
            <a:off x="1739901" y="306347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>
            <a:off x="5276849" y="307538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9" name="Line 11"/>
          <p:cNvSpPr>
            <a:spLocks noChangeShapeType="1"/>
          </p:cNvSpPr>
          <p:nvPr/>
        </p:nvSpPr>
        <p:spPr bwMode="auto">
          <a:xfrm flipH="1">
            <a:off x="5645151" y="3359944"/>
            <a:ext cx="195103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40" name="Freeform 12"/>
          <p:cNvSpPr>
            <a:spLocks/>
          </p:cNvSpPr>
          <p:nvPr/>
        </p:nvSpPr>
        <p:spPr bwMode="auto">
          <a:xfrm>
            <a:off x="2490790" y="3349230"/>
            <a:ext cx="2073275" cy="1154906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grpSp>
        <p:nvGrpSpPr>
          <p:cNvPr id="329741" name="Group 13"/>
          <p:cNvGrpSpPr>
            <a:grpSpLocks/>
          </p:cNvGrpSpPr>
          <p:nvPr/>
        </p:nvGrpSpPr>
        <p:grpSpPr bwMode="auto">
          <a:xfrm>
            <a:off x="6440489" y="2725344"/>
            <a:ext cx="1482725" cy="277415"/>
            <a:chOff x="4184" y="1233"/>
            <a:chExt cx="1012" cy="233"/>
          </a:xfrm>
        </p:grpSpPr>
        <p:sp>
          <p:nvSpPr>
            <p:cNvPr id="329742" name="Rectangle 14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4376" y="123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grpSp>
        <p:nvGrpSpPr>
          <p:cNvPr id="329744" name="Group 16"/>
          <p:cNvGrpSpPr>
            <a:grpSpLocks/>
          </p:cNvGrpSpPr>
          <p:nvPr/>
        </p:nvGrpSpPr>
        <p:grpSpPr bwMode="auto">
          <a:xfrm>
            <a:off x="5526089" y="3479009"/>
            <a:ext cx="1482725" cy="277416"/>
            <a:chOff x="3560" y="1866"/>
            <a:chExt cx="1012" cy="233"/>
          </a:xfrm>
        </p:grpSpPr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791" y="1866"/>
              <a:ext cx="5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grpSp>
        <p:nvGrpSpPr>
          <p:cNvPr id="329747" name="Group 19"/>
          <p:cNvGrpSpPr>
            <a:grpSpLocks/>
          </p:cNvGrpSpPr>
          <p:nvPr/>
        </p:nvGrpSpPr>
        <p:grpSpPr bwMode="auto">
          <a:xfrm>
            <a:off x="2224706" y="3479009"/>
            <a:ext cx="1874688" cy="277416"/>
            <a:chOff x="1307" y="1866"/>
            <a:chExt cx="1279" cy="233"/>
          </a:xfrm>
        </p:grpSpPr>
        <p:sp>
          <p:nvSpPr>
            <p:cNvPr id="329748" name="Rectangle 20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9" name="Rectangle 21"/>
            <p:cNvSpPr>
              <a:spLocks noChangeArrowheads="1"/>
            </p:cNvSpPr>
            <p:nvPr/>
          </p:nvSpPr>
          <p:spPr bwMode="auto">
            <a:xfrm>
              <a:off x="1489" y="1866"/>
              <a:ext cx="9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reply</a:t>
              </a:r>
            </a:p>
          </p:txBody>
        </p:sp>
      </p:grpSp>
      <p:grpSp>
        <p:nvGrpSpPr>
          <p:cNvPr id="329750" name="Group 22"/>
          <p:cNvGrpSpPr>
            <a:grpSpLocks/>
          </p:cNvGrpSpPr>
          <p:nvPr/>
        </p:nvGrpSpPr>
        <p:grpSpPr bwMode="auto">
          <a:xfrm>
            <a:off x="5464178" y="4130282"/>
            <a:ext cx="1484313" cy="277415"/>
            <a:chOff x="3518" y="2413"/>
            <a:chExt cx="1012" cy="233"/>
          </a:xfrm>
        </p:grpSpPr>
        <p:sp>
          <p:nvSpPr>
            <p:cNvPr id="329751" name="Rectangle 23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52" name="Rectangle 24"/>
            <p:cNvSpPr>
              <a:spLocks noChangeArrowheads="1"/>
            </p:cNvSpPr>
            <p:nvPr/>
          </p:nvSpPr>
          <p:spPr bwMode="auto">
            <a:xfrm>
              <a:off x="3709" y="241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sp>
        <p:nvSpPr>
          <p:cNvPr id="329753" name="Rectangle 25"/>
          <p:cNvSpPr>
            <a:spLocks noChangeArrowheads="1"/>
          </p:cNvSpPr>
          <p:nvPr/>
        </p:nvSpPr>
        <p:spPr bwMode="auto">
          <a:xfrm>
            <a:off x="7196133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9754" name="Rectangle 26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9755" name="Rectangle 27"/>
          <p:cNvSpPr>
            <a:spLocks noChangeArrowheads="1"/>
          </p:cNvSpPr>
          <p:nvPr/>
        </p:nvSpPr>
        <p:spPr bwMode="auto">
          <a:xfrm>
            <a:off x="814389" y="4343400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Client</a:t>
            </a:r>
          </a:p>
        </p:txBody>
      </p:sp>
      <p:pic>
        <p:nvPicPr>
          <p:cNvPr id="28" name="Picture 27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7" grpId="0" animBg="1"/>
      <p:bldP spid="329738" grpId="0" animBg="1"/>
      <p:bldP spid="329739" grpId="0" animBg="1"/>
      <p:bldP spid="32974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determine which UDP services are available</a:t>
            </a:r>
          </a:p>
          <a:p>
            <a:r>
              <a:rPr lang="en-US" dirty="0"/>
              <a:t>A zero-length UDP packet is sent to each port</a:t>
            </a:r>
          </a:p>
          <a:p>
            <a:r>
              <a:rPr lang="en-US" dirty="0"/>
              <a:t>If an ICMP error message "port unreachable" is received the service is assumed to be unavailable</a:t>
            </a:r>
          </a:p>
          <a:p>
            <a:r>
              <a:rPr lang="en-US" dirty="0"/>
              <a:t>Many TCP/IP stack implementations implement a limit on the error message rate, therefore this type of scan can be slow (e.g., Linux limit is 80 messages every 4 seconds)</a:t>
            </a:r>
          </a:p>
        </p:txBody>
      </p:sp>
    </p:spTree>
    <p:extLst>
      <p:ext uri="{BB962C8B-B14F-4D97-AF65-F5344CB8AC3E}">
        <p14:creationId xmlns:p14="http://schemas.microsoft.com/office/powerpoint/2010/main" val="192835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%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sU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192.168.1.10</a:t>
            </a:r>
          </a:p>
          <a:p>
            <a:pPr>
              <a:buFontTx/>
              <a:buNone/>
            </a:pP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 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Interesting ports on  (192.168.1.10):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(The 1445 ports scanned but not shown below are in state: closed)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Port       State       Service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137/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-ns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138/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netbios-dgm</a:t>
            </a:r>
            <a:endParaRPr lang="en-US" sz="16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       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4 seconds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4000" dirty="0">
                <a:latin typeface="Consolas" charset="0"/>
                <a:ea typeface="Consolas" charset="0"/>
                <a:cs typeface="Consolas" charset="0"/>
              </a:rPr>
              <a:t> </a:t>
            </a:r>
          </a:p>
          <a:p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Transmission Control Protocol (TCP)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TCP protocol relies on IP to provide a connection-oriented, reliable stream delivery service (no loss, no duplication, no transmission errors, correct ordering)</a:t>
            </a:r>
          </a:p>
          <a:p>
            <a:r>
              <a:rPr lang="en-US" dirty="0"/>
              <a:t>TCP, as UDP, provides the port abstraction</a:t>
            </a:r>
          </a:p>
          <a:p>
            <a:r>
              <a:rPr lang="en-US" dirty="0"/>
              <a:t>TCP allows two nodes to establish a virtual circuit, identified by source IP address, destination IP address, source TCP port, destination TCP port</a:t>
            </a:r>
          </a:p>
          <a:p>
            <a:r>
              <a:rPr lang="en-US" dirty="0"/>
              <a:t>The virtual circuit is composed of two streams (full-duplex connection)</a:t>
            </a:r>
          </a:p>
          <a:p>
            <a:r>
              <a:rPr lang="en-US" dirty="0"/>
              <a:t>The couple IP address/port number is sometimes called a socket (and the two streams are called a socket pair)</a:t>
            </a:r>
          </a:p>
        </p:txBody>
      </p:sp>
    </p:spTree>
    <p:extLst>
      <p:ext uri="{BB962C8B-B14F-4D97-AF65-F5344CB8AC3E}">
        <p14:creationId xmlns:p14="http://schemas.microsoft.com/office/powerpoint/2010/main" val="377700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Destination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Source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Flags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Urgent pointer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71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Urgent pointer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5987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Encapsulation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header</a:t>
            </a: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383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animBg="1"/>
      <p:bldP spid="336900" grpId="0" animBg="1"/>
      <p:bldP spid="336901" grpId="0" animBg="1"/>
      <p:bldP spid="336902" grpId="0" animBg="1"/>
      <p:bldP spid="336903" grpId="0" animBg="1"/>
      <p:bldP spid="336904" grpId="0" animBg="1"/>
      <p:bldP spid="336907" grpId="0" animBg="1"/>
      <p:bldP spid="33690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Seq/Ack Numbers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sequence number specifies the position of the segment data in the communication stream </a:t>
            </a:r>
            <a:br>
              <a:rPr lang="en-US" dirty="0"/>
            </a:br>
            <a:r>
              <a:rPr lang="en-US" dirty="0"/>
              <a:t>(SYN=13423 means: the payload of this segment contains the data from byte 13423 to byte 13458)</a:t>
            </a:r>
          </a:p>
          <a:p>
            <a:r>
              <a:rPr lang="en-US" dirty="0"/>
              <a:t>The acknowledgment number specifies the position of the next byte expected from the communication partner </a:t>
            </a:r>
            <a:br>
              <a:rPr lang="en-US" dirty="0"/>
            </a:br>
            <a:r>
              <a:rPr lang="en-US" dirty="0"/>
              <a:t>(ACK = 16754 means: I have received correctly up to byte 16753 in the stream, I expect the next byte to be 16754)</a:t>
            </a:r>
          </a:p>
          <a:p>
            <a:r>
              <a:rPr lang="en-US" dirty="0"/>
              <a:t>These numbers are used to manage retransmission of lost segments, duplication, flow control </a:t>
            </a:r>
          </a:p>
        </p:txBody>
      </p:sp>
    </p:spTree>
    <p:extLst>
      <p:ext uri="{BB962C8B-B14F-4D97-AF65-F5344CB8AC3E}">
        <p14:creationId xmlns:p14="http://schemas.microsoft.com/office/powerpoint/2010/main" val="992222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Flags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Flags are used to manage the establishment and shutdown of a virtual circuit</a:t>
            </a:r>
          </a:p>
          <a:p>
            <a:pPr lvl="1"/>
            <a:r>
              <a:rPr lang="en-US" dirty="0"/>
              <a:t>SYN: request for the synchronization of </a:t>
            </a:r>
            <a:r>
              <a:rPr lang="en-US" dirty="0" err="1"/>
              <a:t>syn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 (used in connection setup)</a:t>
            </a:r>
          </a:p>
          <a:p>
            <a:pPr lvl="1"/>
            <a:r>
              <a:rPr lang="en-US" dirty="0"/>
              <a:t>ACK: states the acknowledgment number is valid (all segment in a virtual circuit have this flag set, except for the first one)</a:t>
            </a:r>
          </a:p>
          <a:p>
            <a:pPr lvl="1"/>
            <a:r>
              <a:rPr lang="en-US" dirty="0"/>
              <a:t>FIN: request to shutdown one stream</a:t>
            </a:r>
          </a:p>
          <a:p>
            <a:pPr lvl="1"/>
            <a:r>
              <a:rPr lang="en-US" dirty="0"/>
              <a:t>RST: request to immediately reset the virtual circuit</a:t>
            </a:r>
          </a:p>
          <a:p>
            <a:pPr lvl="1"/>
            <a:r>
              <a:rPr lang="en-US" dirty="0"/>
              <a:t>URG: states that the Urgent Pointer is valid</a:t>
            </a:r>
          </a:p>
          <a:p>
            <a:pPr lvl="1"/>
            <a:r>
              <a:rPr lang="en-US" dirty="0"/>
              <a:t>PSH: request a “push” operation on the stream (that is, the stream data should be passed to the user application as soon as possible)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Classless Inter-Domain Routing (CIDR) </a:t>
            </a:r>
          </a:p>
        </p:txBody>
      </p:sp>
      <p:sp>
        <p:nvSpPr>
          <p:cNvPr id="270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Allocation of large chunks of IP addresses wasted an enormous number of IP addresses</a:t>
            </a:r>
          </a:p>
          <a:p>
            <a:r>
              <a:rPr lang="en-US" dirty="0"/>
              <a:t>Number of hosts is increasing</a:t>
            </a:r>
          </a:p>
          <a:p>
            <a:r>
              <a:rPr lang="en-US" dirty="0"/>
              <a:t>IPv6 provides a larger address space but adoption is slow</a:t>
            </a:r>
          </a:p>
          <a:p>
            <a:r>
              <a:rPr lang="en-US" dirty="0"/>
              <a:t>CIDR is an addressing scheme from 1993 for the Internet which allows for more efficient allocation of IP addresses than the old “Class A, B, and C” address scheme</a:t>
            </a:r>
          </a:p>
          <a:p>
            <a:r>
              <a:rPr lang="en-US" dirty="0"/>
              <a:t>The </a:t>
            </a:r>
            <a:r>
              <a:rPr lang="en-US" dirty="0" err="1"/>
              <a:t>netid</a:t>
            </a:r>
            <a:r>
              <a:rPr lang="en-US" dirty="0"/>
              <a:t>/</a:t>
            </a:r>
            <a:r>
              <a:rPr lang="en-US" dirty="0" err="1"/>
              <a:t>hostid</a:t>
            </a:r>
            <a:r>
              <a:rPr lang="en-US" dirty="0"/>
              <a:t> boundary can be placed on any bit between 13 and 27</a:t>
            </a:r>
          </a:p>
          <a:p>
            <a:pPr lvl="1"/>
            <a:r>
              <a:rPr lang="en-US" dirty="0"/>
              <a:t>32 hosts minimum </a:t>
            </a:r>
          </a:p>
          <a:p>
            <a:pPr lvl="1"/>
            <a:r>
              <a:rPr lang="en-US" dirty="0"/>
              <a:t>524,288  hosts maximum </a:t>
            </a:r>
          </a:p>
        </p:txBody>
      </p:sp>
    </p:spTree>
    <p:extLst>
      <p:ext uri="{BB962C8B-B14F-4D97-AF65-F5344CB8AC3E}">
        <p14:creationId xmlns:p14="http://schemas.microsoft.com/office/powerpoint/2010/main" val="9906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Setup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server, listening to a specific port, receives a connection request from a client: The segment containing the request is marked with the SYN flag and contains a random initial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endParaRPr lang="en-US" baseline="-25000" dirty="0"/>
          </a:p>
          <a:p>
            <a:r>
              <a:rPr lang="en-US" dirty="0"/>
              <a:t>The server answers with a segment marked with both the SYN  and ACK flags and containing</a:t>
            </a:r>
          </a:p>
          <a:p>
            <a:pPr lvl="1"/>
            <a:r>
              <a:rPr lang="en-US" dirty="0"/>
              <a:t>an initial random sequence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as the acknowledgment number</a:t>
            </a:r>
          </a:p>
          <a:p>
            <a:r>
              <a:rPr lang="en-US" dirty="0"/>
              <a:t>The client sends a segment with the ACK flag set and with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and acknowledgment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baseline="-25000" dirty="0"/>
              <a:t> </a:t>
            </a:r>
            <a:r>
              <a:rPr lang="en-US" dirty="0"/>
              <a:t>+ 1 </a:t>
            </a:r>
          </a:p>
        </p:txBody>
      </p:sp>
    </p:spTree>
    <p:extLst>
      <p:ext uri="{BB962C8B-B14F-4D97-AF65-F5344CB8AC3E}">
        <p14:creationId xmlns:p14="http://schemas.microsoft.com/office/powerpoint/2010/main" val="344772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Initial Sequence Number?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TCP standard (RFC 793) specifies that the sequence number should be incremented every 4 microseconds</a:t>
            </a:r>
          </a:p>
          <a:p>
            <a:r>
              <a:rPr lang="en-US" dirty="0"/>
              <a:t>BSD UNIX systems initially used a number that is incremented by 64,000 every half second (8 microseconds increments) and by 64,000 each time a connection is established</a:t>
            </a:r>
          </a:p>
        </p:txBody>
      </p:sp>
    </p:spTree>
    <p:extLst>
      <p:ext uri="{BB962C8B-B14F-4D97-AF65-F5344CB8AC3E}">
        <p14:creationId xmlns:p14="http://schemas.microsoft.com/office/powerpoint/2010/main" val="726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TCP: Three-way Handshake</a:t>
            </a:r>
          </a:p>
        </p:txBody>
      </p:sp>
      <p:sp>
        <p:nvSpPr>
          <p:cNvPr id="343482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 dirty="0">
              <a:latin typeface="Roboto Light"/>
              <a:cs typeface="Roboto Light"/>
            </a:endParaRPr>
          </a:p>
        </p:txBody>
      </p:sp>
      <p:sp>
        <p:nvSpPr>
          <p:cNvPr id="343483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3484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485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3486" name="Group 446"/>
          <p:cNvGrpSpPr>
            <a:grpSpLocks/>
          </p:cNvGrpSpPr>
          <p:nvPr/>
        </p:nvGrpSpPr>
        <p:grpSpPr bwMode="auto">
          <a:xfrm>
            <a:off x="3276600" y="2857500"/>
            <a:ext cx="2133600" cy="514350"/>
            <a:chOff x="1728" y="1056"/>
            <a:chExt cx="1344" cy="432"/>
          </a:xfrm>
        </p:grpSpPr>
        <p:sp>
          <p:nvSpPr>
            <p:cNvPr id="343487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88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89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6574</a:t>
              </a:r>
            </a:p>
          </p:txBody>
        </p:sp>
        <p:sp>
          <p:nvSpPr>
            <p:cNvPr id="343490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 err="1">
                  <a:latin typeface="Roboto Light"/>
                  <a:cs typeface="Roboto Light"/>
                </a:rPr>
                <a:t>ack</a:t>
              </a:r>
              <a:r>
                <a:rPr lang="it-IT" sz="1100" dirty="0">
                  <a:latin typeface="Roboto Light"/>
                  <a:cs typeface="Roboto Light"/>
                </a:rPr>
                <a:t>: 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1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492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ACK: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3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494" name="Group 454"/>
          <p:cNvGrpSpPr>
            <a:grpSpLocks/>
          </p:cNvGrpSpPr>
          <p:nvPr/>
        </p:nvGrpSpPr>
        <p:grpSpPr bwMode="auto">
          <a:xfrm>
            <a:off x="3276600" y="3543300"/>
            <a:ext cx="2133600" cy="514350"/>
            <a:chOff x="1728" y="1056"/>
            <a:chExt cx="1344" cy="432"/>
          </a:xfrm>
        </p:grpSpPr>
        <p:sp>
          <p:nvSpPr>
            <p:cNvPr id="343495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96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97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7611</a:t>
              </a:r>
            </a:p>
          </p:txBody>
        </p:sp>
        <p:sp>
          <p:nvSpPr>
            <p:cNvPr id="343498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6575</a:t>
              </a:r>
            </a:p>
          </p:txBody>
        </p:sp>
        <p:sp>
          <p:nvSpPr>
            <p:cNvPr id="343499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500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1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502" name="Group 462"/>
          <p:cNvGrpSpPr>
            <a:grpSpLocks/>
          </p:cNvGrpSpPr>
          <p:nvPr/>
        </p:nvGrpSpPr>
        <p:grpSpPr bwMode="auto">
          <a:xfrm>
            <a:off x="3276600" y="4229100"/>
            <a:ext cx="2133600" cy="514350"/>
            <a:chOff x="1728" y="1056"/>
            <a:chExt cx="1344" cy="432"/>
          </a:xfrm>
        </p:grpSpPr>
        <p:sp>
          <p:nvSpPr>
            <p:cNvPr id="343503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504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505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3506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7612</a:t>
              </a:r>
            </a:p>
          </p:txBody>
        </p:sp>
        <p:sp>
          <p:nvSpPr>
            <p:cNvPr id="343507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508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9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3510" name="Line 470"/>
          <p:cNvSpPr>
            <a:spLocks noChangeShapeType="1"/>
          </p:cNvSpPr>
          <p:nvPr/>
        </p:nvSpPr>
        <p:spPr bwMode="auto">
          <a:xfrm>
            <a:off x="3200400" y="3429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1" name="Line 471"/>
          <p:cNvSpPr>
            <a:spLocks noChangeShapeType="1"/>
          </p:cNvSpPr>
          <p:nvPr/>
        </p:nvSpPr>
        <p:spPr bwMode="auto">
          <a:xfrm flipH="1">
            <a:off x="3124200" y="4114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2" name="Line 472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73" name="Picture 47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4" name="Picture 4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0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510" grpId="0" animBg="1"/>
      <p:bldP spid="343511" grpId="0" animBg="1"/>
      <p:bldP spid="3435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partner sends in each packet the acknowledgment of the previous segment and its own sequence number increased of the number of transmitted bytes</a:t>
            </a:r>
          </a:p>
          <a:p>
            <a:r>
              <a:rPr lang="en-US" dirty="0"/>
              <a:t>A partner accepts a segment of the other partner only if the numbers are inside the transmission window</a:t>
            </a:r>
          </a:p>
          <a:p>
            <a:r>
              <a:rPr lang="en-US" dirty="0"/>
              <a:t>An empty segment may be used to acknowledge the received data </a:t>
            </a:r>
          </a:p>
        </p:txBody>
      </p:sp>
    </p:spTree>
    <p:extLst>
      <p:ext uri="{BB962C8B-B14F-4D97-AF65-F5344CB8AC3E}">
        <p14:creationId xmlns:p14="http://schemas.microsoft.com/office/powerpoint/2010/main" val="6295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6554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5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6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57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6558" name="Group 446"/>
          <p:cNvGrpSpPr>
            <a:grpSpLocks/>
          </p:cNvGrpSpPr>
          <p:nvPr/>
        </p:nvGrpSpPr>
        <p:grpSpPr bwMode="auto">
          <a:xfrm>
            <a:off x="3276600" y="2686050"/>
            <a:ext cx="2133600" cy="514350"/>
            <a:chOff x="1728" y="1056"/>
            <a:chExt cx="1344" cy="432"/>
          </a:xfrm>
        </p:grpSpPr>
        <p:sp>
          <p:nvSpPr>
            <p:cNvPr id="346559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0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1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6562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ack:7612</a:t>
              </a:r>
            </a:p>
          </p:txBody>
        </p:sp>
        <p:sp>
          <p:nvSpPr>
            <p:cNvPr id="346563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64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65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66" name="Group 454"/>
          <p:cNvGrpSpPr>
            <a:grpSpLocks/>
          </p:cNvGrpSpPr>
          <p:nvPr/>
        </p:nvGrpSpPr>
        <p:grpSpPr bwMode="auto">
          <a:xfrm>
            <a:off x="3276600" y="3657600"/>
            <a:ext cx="2133600" cy="514350"/>
            <a:chOff x="1728" y="1056"/>
            <a:chExt cx="1344" cy="432"/>
          </a:xfrm>
        </p:grpSpPr>
        <p:sp>
          <p:nvSpPr>
            <p:cNvPr id="346567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8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9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7612</a:t>
              </a:r>
            </a:p>
          </p:txBody>
        </p:sp>
        <p:sp>
          <p:nvSpPr>
            <p:cNvPr id="346570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6600</a:t>
              </a:r>
            </a:p>
          </p:txBody>
        </p:sp>
        <p:sp>
          <p:nvSpPr>
            <p:cNvPr id="346571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72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73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74" name="Group 462"/>
          <p:cNvGrpSpPr>
            <a:grpSpLocks/>
          </p:cNvGrpSpPr>
          <p:nvPr/>
        </p:nvGrpSpPr>
        <p:grpSpPr bwMode="auto">
          <a:xfrm>
            <a:off x="3276600" y="4629150"/>
            <a:ext cx="2133600" cy="514350"/>
            <a:chOff x="1728" y="1056"/>
            <a:chExt cx="1344" cy="432"/>
          </a:xfrm>
        </p:grpSpPr>
        <p:sp>
          <p:nvSpPr>
            <p:cNvPr id="346575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76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77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6600</a:t>
              </a:r>
            </a:p>
          </p:txBody>
        </p:sp>
        <p:sp>
          <p:nvSpPr>
            <p:cNvPr id="346578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7642</a:t>
              </a:r>
            </a:p>
          </p:txBody>
        </p:sp>
        <p:sp>
          <p:nvSpPr>
            <p:cNvPr id="346579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80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81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6582" name="Line 470"/>
          <p:cNvSpPr>
            <a:spLocks noChangeShapeType="1"/>
          </p:cNvSpPr>
          <p:nvPr/>
        </p:nvSpPr>
        <p:spPr bwMode="auto">
          <a:xfrm>
            <a:off x="3200400" y="34861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3" name="Line 471"/>
          <p:cNvSpPr>
            <a:spLocks noChangeShapeType="1"/>
          </p:cNvSpPr>
          <p:nvPr/>
        </p:nvSpPr>
        <p:spPr bwMode="auto">
          <a:xfrm flipH="1">
            <a:off x="3124200" y="44577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4" name="Line 472"/>
          <p:cNvSpPr>
            <a:spLocks noChangeShapeType="1"/>
          </p:cNvSpPr>
          <p:nvPr/>
        </p:nvSpPr>
        <p:spPr bwMode="auto">
          <a:xfrm>
            <a:off x="3200400" y="52006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5" name="Rectangle 473"/>
          <p:cNvSpPr>
            <a:spLocks noChangeArrowheads="1"/>
          </p:cNvSpPr>
          <p:nvPr/>
        </p:nvSpPr>
        <p:spPr bwMode="auto">
          <a:xfrm>
            <a:off x="3276600" y="320040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25 bytes</a:t>
            </a:r>
          </a:p>
        </p:txBody>
      </p:sp>
      <p:sp>
        <p:nvSpPr>
          <p:cNvPr id="346586" name="Rectangle 474"/>
          <p:cNvSpPr>
            <a:spLocks noChangeArrowheads="1"/>
          </p:cNvSpPr>
          <p:nvPr/>
        </p:nvSpPr>
        <p:spPr bwMode="auto">
          <a:xfrm>
            <a:off x="3276600" y="41719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30 </a:t>
            </a:r>
            <a:r>
              <a:rPr lang="it-IT" sz="1100" dirty="0" err="1">
                <a:latin typeface="Roboto Light"/>
                <a:cs typeface="Roboto Light"/>
              </a:rPr>
              <a:t>bytes</a:t>
            </a:r>
            <a:endParaRPr lang="it-IT" sz="1100" dirty="0">
              <a:latin typeface="Roboto Light"/>
              <a:cs typeface="Roboto Light"/>
            </a:endParaRPr>
          </a:p>
        </p:txBody>
      </p:sp>
      <p:pic>
        <p:nvPicPr>
          <p:cNvPr id="475" name="Picture 474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6" name="Picture 4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0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582" grpId="0" animBg="1"/>
      <p:bldP spid="346583" grpId="0" animBg="1"/>
      <p:bldP spid="346584" grpId="0" animBg="1"/>
      <p:bldP spid="346585" grpId="0" animBg="1"/>
      <p:bldP spid="34658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One of the partners, A, can terminate its stream by sending a segment with the FIN flag set</a:t>
            </a:r>
          </a:p>
          <a:p>
            <a:r>
              <a:rPr lang="en-US" dirty="0"/>
              <a:t>The other partner, B, answers with an ACK segment </a:t>
            </a:r>
          </a:p>
          <a:p>
            <a:r>
              <a:rPr lang="en-US" dirty="0"/>
              <a:t>From that point on, A will not send any data to B: it will just acknowledge data sent by B</a:t>
            </a:r>
          </a:p>
          <a:p>
            <a:r>
              <a:rPr lang="en-US" dirty="0"/>
              <a:t>When B shutdowns its stream the virtual circuit is considered closed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9626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7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8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29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9630" name="Group 446"/>
          <p:cNvGrpSpPr>
            <a:grpSpLocks/>
          </p:cNvGrpSpPr>
          <p:nvPr/>
        </p:nvGrpSpPr>
        <p:grpSpPr bwMode="auto">
          <a:xfrm>
            <a:off x="3276600" y="2400300"/>
            <a:ext cx="2133600" cy="514350"/>
            <a:chOff x="1728" y="1056"/>
            <a:chExt cx="1344" cy="432"/>
          </a:xfrm>
        </p:grpSpPr>
        <p:sp>
          <p:nvSpPr>
            <p:cNvPr id="349631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32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33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6983</a:t>
              </a:r>
            </a:p>
          </p:txBody>
        </p:sp>
        <p:sp>
          <p:nvSpPr>
            <p:cNvPr id="349634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ack:8777</a:t>
              </a:r>
            </a:p>
          </p:txBody>
        </p:sp>
        <p:sp>
          <p:nvSpPr>
            <p:cNvPr id="349635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36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37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grpSp>
        <p:nvGrpSpPr>
          <p:cNvPr id="349638" name="Group 454"/>
          <p:cNvGrpSpPr>
            <a:grpSpLocks/>
          </p:cNvGrpSpPr>
          <p:nvPr/>
        </p:nvGrpSpPr>
        <p:grpSpPr bwMode="auto">
          <a:xfrm>
            <a:off x="3276600" y="3086100"/>
            <a:ext cx="2133600" cy="514350"/>
            <a:chOff x="1728" y="1056"/>
            <a:chExt cx="1344" cy="432"/>
          </a:xfrm>
        </p:grpSpPr>
        <p:sp>
          <p:nvSpPr>
            <p:cNvPr id="349639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0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1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8777</a:t>
              </a:r>
            </a:p>
          </p:txBody>
        </p:sp>
        <p:sp>
          <p:nvSpPr>
            <p:cNvPr id="349642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43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44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45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9646" name="Group 462"/>
          <p:cNvGrpSpPr>
            <a:grpSpLocks/>
          </p:cNvGrpSpPr>
          <p:nvPr/>
        </p:nvGrpSpPr>
        <p:grpSpPr bwMode="auto">
          <a:xfrm>
            <a:off x="3276600" y="4686300"/>
            <a:ext cx="2133600" cy="514350"/>
            <a:chOff x="1728" y="1056"/>
            <a:chExt cx="1344" cy="432"/>
          </a:xfrm>
        </p:grpSpPr>
        <p:sp>
          <p:nvSpPr>
            <p:cNvPr id="349647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8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9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6984</a:t>
              </a:r>
            </a:p>
          </p:txBody>
        </p:sp>
        <p:sp>
          <p:nvSpPr>
            <p:cNvPr id="349650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8808</a:t>
              </a:r>
            </a:p>
          </p:txBody>
        </p:sp>
        <p:sp>
          <p:nvSpPr>
            <p:cNvPr id="349651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52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53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9654" name="Line 470"/>
          <p:cNvSpPr>
            <a:spLocks noChangeShapeType="1"/>
          </p:cNvSpPr>
          <p:nvPr/>
        </p:nvSpPr>
        <p:spPr bwMode="auto">
          <a:xfrm>
            <a:off x="3200400" y="2971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5" name="Line 471"/>
          <p:cNvSpPr>
            <a:spLocks noChangeShapeType="1"/>
          </p:cNvSpPr>
          <p:nvPr/>
        </p:nvSpPr>
        <p:spPr bwMode="auto">
          <a:xfrm flipH="1">
            <a:off x="3124200" y="38862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6" name="Line 472"/>
          <p:cNvSpPr>
            <a:spLocks noChangeShapeType="1"/>
          </p:cNvSpPr>
          <p:nvPr/>
        </p:nvSpPr>
        <p:spPr bwMode="auto">
          <a:xfrm>
            <a:off x="3200400" y="5257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7" name="Rectangle 473"/>
          <p:cNvSpPr>
            <a:spLocks noChangeArrowheads="1"/>
          </p:cNvSpPr>
          <p:nvPr/>
        </p:nvSpPr>
        <p:spPr bwMode="auto">
          <a:xfrm>
            <a:off x="3276600" y="36004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30 bytes</a:t>
            </a:r>
          </a:p>
        </p:txBody>
      </p:sp>
      <p:grpSp>
        <p:nvGrpSpPr>
          <p:cNvPr id="349658" name="Group 474"/>
          <p:cNvGrpSpPr>
            <a:grpSpLocks/>
          </p:cNvGrpSpPr>
          <p:nvPr/>
        </p:nvGrpSpPr>
        <p:grpSpPr bwMode="auto">
          <a:xfrm>
            <a:off x="3276600" y="4000500"/>
            <a:ext cx="2133600" cy="514350"/>
            <a:chOff x="1728" y="1056"/>
            <a:chExt cx="1344" cy="432"/>
          </a:xfrm>
        </p:grpSpPr>
        <p:sp>
          <p:nvSpPr>
            <p:cNvPr id="349659" name="Rectangle 47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60" name="Rectangle 47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61" name="Rectangle 47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8807</a:t>
              </a:r>
            </a:p>
          </p:txBody>
        </p:sp>
        <p:sp>
          <p:nvSpPr>
            <p:cNvPr id="349662" name="Rectangle 47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63" name="Rectangle 47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64" name="Rectangle 48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65" name="Rectangle 48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sp>
        <p:nvSpPr>
          <p:cNvPr id="349666" name="Line 482"/>
          <p:cNvSpPr>
            <a:spLocks noChangeShapeType="1"/>
          </p:cNvSpPr>
          <p:nvPr/>
        </p:nvSpPr>
        <p:spPr bwMode="auto">
          <a:xfrm flipH="1">
            <a:off x="3124200" y="45720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83" name="Picture 48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84" name="Picture 4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654" grpId="0" animBg="1"/>
      <p:bldP spid="349655" grpId="0" animBg="1"/>
      <p:bldP spid="349656" grpId="0" animBg="1"/>
      <p:bldP spid="349657" grpId="0" animBg="1"/>
      <p:bldP spid="34966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Portscan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Used to determine the TCP services available on a victim host</a:t>
            </a:r>
          </a:p>
          <a:p>
            <a:r>
              <a:rPr lang="en-US" dirty="0"/>
              <a:t>Most services are statically associated with port numbers (see /</a:t>
            </a:r>
            <a:r>
              <a:rPr lang="en-US" dirty="0" err="1"/>
              <a:t>etc</a:t>
            </a:r>
            <a:r>
              <a:rPr lang="en-US" dirty="0"/>
              <a:t>/services in UNIX systems)</a:t>
            </a:r>
          </a:p>
          <a:p>
            <a:r>
              <a:rPr lang="en-US" dirty="0"/>
              <a:t>In its simplest form (connect() scanning), the attacker tries to open a TCP connection to all  65535 ports of the victim host</a:t>
            </a:r>
          </a:p>
          <a:p>
            <a:r>
              <a:rPr lang="en-US" dirty="0"/>
              <a:t>If the handshake is successful then the service is available</a:t>
            </a:r>
          </a:p>
          <a:p>
            <a:r>
              <a:rPr lang="en-US" dirty="0"/>
              <a:t>Advantage: no need to be root</a:t>
            </a:r>
          </a:p>
          <a:p>
            <a:r>
              <a:rPr lang="en-US" dirty="0"/>
              <a:t>Disadvantage: very noisy</a:t>
            </a:r>
          </a:p>
        </p:txBody>
      </p:sp>
    </p:spTree>
    <p:extLst>
      <p:ext uri="{BB962C8B-B14F-4D97-AF65-F5344CB8AC3E}">
        <p14:creationId xmlns:p14="http://schemas.microsoft.com/office/powerpoint/2010/main" val="9886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connect() Scan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192.168.1.20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 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Interesting ports on  (192.168.1.20):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(The 1500 ports scanned but not shown below are in state: closed)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7/tcp      open        echo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9/tcp      open        discard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11/tcp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systat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13/tcp     open        daytime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15/tcp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netstat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19/tcp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chargen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21/tcp     open        ftp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22/tcp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ssh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23/tcp     open        telnet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512/tcp    open        exec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513/tcp    open        login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514/tcp    open        shell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6000/tcp   open        X11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0 seconds</a:t>
            </a:r>
          </a:p>
        </p:txBody>
      </p:sp>
    </p:spTree>
    <p:extLst>
      <p:ext uri="{BB962C8B-B14F-4D97-AF65-F5344CB8AC3E}">
        <p14:creationId xmlns:p14="http://schemas.microsoft.com/office/powerpoint/2010/main" val="11198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AKA "half-open" scanning</a:t>
            </a:r>
          </a:p>
          <a:p>
            <a:r>
              <a:rPr lang="en-US" dirty="0"/>
              <a:t>The attacker sends a SYN packet</a:t>
            </a:r>
          </a:p>
          <a:p>
            <a:r>
              <a:rPr lang="en-US" dirty="0"/>
              <a:t>If the server answers with a SYN/ACK packet then the port is open or (usually) with a RST packet if the port is closed</a:t>
            </a:r>
          </a:p>
          <a:p>
            <a:r>
              <a:rPr lang="en-US" dirty="0"/>
              <a:t>The attacker sends a RST packet instead of the final ACK</a:t>
            </a:r>
          </a:p>
          <a:p>
            <a:r>
              <a:rPr lang="en-US" dirty="0"/>
              <a:t>The connection is never open and the event is not logged by the operating system/application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Protocol (IP)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IP protocol represents the “glue” of the Internet</a:t>
            </a:r>
          </a:p>
          <a:p>
            <a:r>
              <a:rPr lang="en-US" dirty="0"/>
              <a:t>The IP protocol provides a connectionless, unreliable, best-effort datagram delivery service (delivery, integrity, ordering, non-duplication, and bandwidth is not guaranteed)</a:t>
            </a:r>
          </a:p>
          <a:p>
            <a:r>
              <a:rPr lang="en-US" dirty="0"/>
              <a:t>IP datagrams can be exchanged between any two nodes (provided they both have an IP address)</a:t>
            </a:r>
          </a:p>
          <a:p>
            <a:r>
              <a:rPr lang="en-US" dirty="0"/>
              <a:t>For direct communication IP relies on a number of different lower-level protocols, e.g., Ethernet, Token Ring, FDDI, RS-232, 802.11</a:t>
            </a:r>
          </a:p>
        </p:txBody>
      </p:sp>
    </p:spTree>
    <p:extLst>
      <p:ext uri="{BB962C8B-B14F-4D97-AF65-F5344CB8AC3E}">
        <p14:creationId xmlns:p14="http://schemas.microsoft.com/office/powerpoint/2010/main" val="1134878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128.111.38.78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80/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tcp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    open        http                    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1 second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11:27:32.249220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11:27:32.266914 128.111.48.69.47146 &gt; 128.111.41.38.81: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11:27:32.266918 128.111.48.69.47146 &gt; 128.111.41.38.82: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11:27:32.266923 128.111.48.69.47146 &gt; 128.111.41.38.80: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11:27:32.266925 128.111.48.69.47146 &gt; 128.111.41.38.79: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11:27:32.267904 128.111.41.38.78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11:27:32.267970 128.111.41.38.81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11:27:32.268038 128.111.41.38.82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11:27:32.268106 128.111.41.38.80 &gt; 128.111.48.69.47146: S 1441896698:1441896698(0)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5840 &lt;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mss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1460&gt;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11:27:32.268121 128.111.48.69.47146 &gt; 128.111.41.38.80: R 3886663923:3886663923(0)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11:27:32.268174 128.111.41.38.79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Fingerprinting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OS fingerprinting allows one to determine the operating system of a host by examining the reaction to carefully crafted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Wrong answers to FIN TCP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"Undefined" flags in the TCP header of a request are copied verbatim in the reply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Weird combinations of flags in the TCP header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TCP initial sequence numbers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initial TCP window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Analysis of the use of ICMP messages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Error rate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Amount of offending datagram included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options</a:t>
            </a:r>
          </a:p>
          <a:p>
            <a:pPr>
              <a:lnSpc>
                <a:spcPct val="90000"/>
              </a:lnSpc>
            </a:pPr>
            <a:r>
              <a:rPr lang="en-US" dirty="0"/>
              <a:t>OS fingerprinting also can be performed in a passive way using tools such as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p0f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9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 aimed at impersonating another host when establishing a TCP connection</a:t>
            </a:r>
          </a:p>
          <a:p>
            <a:r>
              <a:rPr lang="en-US" dirty="0"/>
              <a:t>First discussed by R.T. Morris in "A Weakness in the 4.2BSD Unix TCP/IP Software" in 1985</a:t>
            </a:r>
          </a:p>
          <a:p>
            <a:r>
              <a:rPr lang="en-US" dirty="0"/>
              <a:t>Used by </a:t>
            </a:r>
            <a:r>
              <a:rPr lang="en-US" dirty="0" err="1"/>
              <a:t>Mitnick</a:t>
            </a:r>
            <a:r>
              <a:rPr lang="en-US" dirty="0"/>
              <a:t> in his attack against SDSC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Node A trusts node B (e.g., login with no password if the TCP connection comes from a specific IP)</a:t>
            </a:r>
          </a:p>
          <a:p>
            <a:r>
              <a:rPr lang="en-US" dirty="0"/>
              <a:t>Node C wants to impersonate B with respect to A in opening a TCP connection</a:t>
            </a:r>
          </a:p>
          <a:p>
            <a:r>
              <a:rPr lang="en-US" dirty="0"/>
              <a:t>C kills B (flooding, crashing, redirecting) so that B does not send annoying RST segments</a:t>
            </a:r>
          </a:p>
          <a:p>
            <a:r>
              <a:rPr lang="en-US" dirty="0"/>
              <a:t>C sends A a TCP SYN segment in a spoofed IP packet with B’s address as the source IP and </a:t>
            </a:r>
            <a:r>
              <a:rPr lang="en-US" dirty="0" err="1"/>
              <a:t>Sc</a:t>
            </a:r>
            <a:r>
              <a:rPr lang="en-US" dirty="0"/>
              <a:t> as the sequence number</a:t>
            </a:r>
          </a:p>
          <a:p>
            <a:r>
              <a:rPr lang="en-US" dirty="0"/>
              <a:t>A replies with a TCP SYN/ACK segment to B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as the sequence number. B ignores the segment: dead or too busy</a:t>
            </a:r>
          </a:p>
          <a:p>
            <a:r>
              <a:rPr lang="en-US" dirty="0"/>
              <a:t>C </a:t>
            </a:r>
            <a:r>
              <a:rPr lang="en-US" b="1" dirty="0"/>
              <a:t>does not receive this segment </a:t>
            </a:r>
            <a:r>
              <a:rPr lang="en-US" dirty="0"/>
              <a:t>but to finish the handshake it has to send an ACK segment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+ 1 as the acknowledgment number</a:t>
            </a:r>
          </a:p>
          <a:p>
            <a:pPr lvl="1"/>
            <a:r>
              <a:rPr lang="en-US" dirty="0"/>
              <a:t>C eavesdrops the SYN/ACK segment</a:t>
            </a:r>
          </a:p>
          <a:p>
            <a:pPr lvl="1"/>
            <a:r>
              <a:rPr lang="en-US" dirty="0"/>
              <a:t>C guesses the correct sequence number</a:t>
            </a:r>
          </a:p>
        </p:txBody>
      </p:sp>
    </p:spTree>
    <p:extLst>
      <p:ext uri="{BB962C8B-B14F-4D97-AF65-F5344CB8AC3E}">
        <p14:creationId xmlns:p14="http://schemas.microsoft.com/office/powerpoint/2010/main" val="12764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910" y="2200276"/>
            <a:ext cx="794134" cy="51435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066" y="2903316"/>
            <a:ext cx="794134" cy="514350"/>
          </a:xfrm>
          <a:prstGeom prst="rect">
            <a:avLst/>
          </a:prstGeom>
        </p:spPr>
      </p:pic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 Spoofing</a:t>
            </a:r>
            <a:endParaRPr lang="en-US" i="1"/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4191000" y="2971800"/>
            <a:ext cx="44958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</a:bodyPr>
          <a:lstStyle/>
          <a:p>
            <a:pPr marL="306147" indent="-306147" eaLnBrk="0" hangingPunct="0">
              <a:spcBef>
                <a:spcPct val="20000"/>
              </a:spcBef>
            </a:pPr>
            <a:r>
              <a:rPr lang="it-IT" sz="1100">
                <a:solidFill>
                  <a:srgbClr val="003399"/>
                </a:solidFill>
                <a:latin typeface="Roboto Light"/>
                <a:cs typeface="Roboto Light"/>
              </a:rPr>
              <a:t>	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28956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13987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39624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513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28956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seq: 11000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39624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ack</a:t>
            </a:r>
            <a:r>
              <a:rPr lang="it-IT" sz="1100" dirty="0">
                <a:latin typeface="Roboto Light"/>
                <a:cs typeface="Roboto Light"/>
              </a:rPr>
              <a:t>: 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28956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SYN:1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3581400" y="2800350"/>
            <a:ext cx="7620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ACK: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43434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FIN: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grpSp>
        <p:nvGrpSpPr>
          <p:cNvPr id="359435" name="Group 11"/>
          <p:cNvGrpSpPr>
            <a:grpSpLocks/>
          </p:cNvGrpSpPr>
          <p:nvPr/>
        </p:nvGrpSpPr>
        <p:grpSpPr bwMode="auto">
          <a:xfrm>
            <a:off x="5562600" y="4000500"/>
            <a:ext cx="2133600" cy="514350"/>
            <a:chOff x="1728" y="1056"/>
            <a:chExt cx="1344" cy="432"/>
          </a:xfrm>
        </p:grpSpPr>
        <p:sp>
          <p:nvSpPr>
            <p:cNvPr id="359436" name="Rectangle 12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37" name="Rectangle 13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38" name="Rectangle 14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54002</a:t>
              </a:r>
            </a:p>
          </p:txBody>
        </p:sp>
        <p:sp>
          <p:nvSpPr>
            <p:cNvPr id="359439" name="Rectangle 15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11001</a:t>
              </a:r>
            </a:p>
          </p:txBody>
        </p:sp>
        <p:sp>
          <p:nvSpPr>
            <p:cNvPr id="359440" name="Rectangle 16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59441" name="Rectangle 17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42" name="Rectangle 18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59443" name="Group 19"/>
          <p:cNvGrpSpPr>
            <a:grpSpLocks/>
          </p:cNvGrpSpPr>
          <p:nvPr/>
        </p:nvGrpSpPr>
        <p:grpSpPr bwMode="auto">
          <a:xfrm>
            <a:off x="1600200" y="3371850"/>
            <a:ext cx="2133600" cy="514350"/>
            <a:chOff x="1728" y="1056"/>
            <a:chExt cx="1344" cy="432"/>
          </a:xfrm>
        </p:grpSpPr>
        <p:sp>
          <p:nvSpPr>
            <p:cNvPr id="359444" name="Rectangle 20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45" name="Rectangle 21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46" name="Rectangle 22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11001</a:t>
              </a:r>
            </a:p>
          </p:txBody>
        </p:sp>
        <p:sp>
          <p:nvSpPr>
            <p:cNvPr id="359447" name="Rectangle 23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54003</a:t>
              </a:r>
            </a:p>
          </p:txBody>
        </p:sp>
        <p:sp>
          <p:nvSpPr>
            <p:cNvPr id="359448" name="Rectangle 24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59449" name="Rectangle 25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50" name="Rectangle 26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59451" name="Line 27"/>
          <p:cNvSpPr>
            <a:spLocks noChangeShapeType="1"/>
          </p:cNvSpPr>
          <p:nvPr/>
        </p:nvSpPr>
        <p:spPr bwMode="auto">
          <a:xfrm>
            <a:off x="2590800" y="297180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2" name="Line 28"/>
          <p:cNvSpPr>
            <a:spLocks noChangeShapeType="1"/>
          </p:cNvSpPr>
          <p:nvPr/>
        </p:nvSpPr>
        <p:spPr bwMode="auto">
          <a:xfrm>
            <a:off x="5181600" y="3771901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3" name="Rectangle 29"/>
          <p:cNvSpPr>
            <a:spLocks noChangeArrowheads="1"/>
          </p:cNvSpPr>
          <p:nvPr/>
        </p:nvSpPr>
        <p:spPr bwMode="auto">
          <a:xfrm>
            <a:off x="28956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454" name="Rectangle 30"/>
          <p:cNvSpPr>
            <a:spLocks noChangeArrowheads="1"/>
          </p:cNvSpPr>
          <p:nvPr/>
        </p:nvSpPr>
        <p:spPr bwMode="auto">
          <a:xfrm>
            <a:off x="39624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471" name="Rectangle 47"/>
          <p:cNvSpPr>
            <a:spLocks noChangeArrowheads="1"/>
          </p:cNvSpPr>
          <p:nvPr/>
        </p:nvSpPr>
        <p:spPr bwMode="auto">
          <a:xfrm>
            <a:off x="1447800" y="28003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C:117.76.3.3</a:t>
            </a:r>
          </a:p>
        </p:txBody>
      </p:sp>
      <p:sp>
        <p:nvSpPr>
          <p:cNvPr id="359488" name="Rectangle 64"/>
          <p:cNvSpPr>
            <a:spLocks noChangeArrowheads="1"/>
          </p:cNvSpPr>
          <p:nvPr/>
        </p:nvSpPr>
        <p:spPr bwMode="auto">
          <a:xfrm>
            <a:off x="4724400" y="34861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A: 211.3.56.5</a:t>
            </a:r>
          </a:p>
        </p:txBody>
      </p:sp>
      <p:sp>
        <p:nvSpPr>
          <p:cNvPr id="359505" name="Rectangle 81"/>
          <p:cNvSpPr>
            <a:spLocks noChangeArrowheads="1"/>
          </p:cNvSpPr>
          <p:nvPr/>
        </p:nvSpPr>
        <p:spPr bwMode="auto">
          <a:xfrm>
            <a:off x="4572000" y="5536278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B:138.13.2.67</a:t>
            </a:r>
          </a:p>
        </p:txBody>
      </p:sp>
      <p:sp>
        <p:nvSpPr>
          <p:cNvPr id="359506" name="Rectangle 82"/>
          <p:cNvSpPr>
            <a:spLocks noChangeArrowheads="1"/>
          </p:cNvSpPr>
          <p:nvPr/>
        </p:nvSpPr>
        <p:spPr bwMode="auto">
          <a:xfrm>
            <a:off x="55626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07" name="Rectangle 83"/>
          <p:cNvSpPr>
            <a:spLocks noChangeArrowheads="1"/>
          </p:cNvSpPr>
          <p:nvPr/>
        </p:nvSpPr>
        <p:spPr bwMode="auto">
          <a:xfrm>
            <a:off x="66294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8" name="Rectangle 84"/>
          <p:cNvSpPr>
            <a:spLocks noChangeArrowheads="1"/>
          </p:cNvSpPr>
          <p:nvPr/>
        </p:nvSpPr>
        <p:spPr bwMode="auto">
          <a:xfrm>
            <a:off x="16002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9" name="Rectangle 85"/>
          <p:cNvSpPr>
            <a:spLocks noChangeArrowheads="1"/>
          </p:cNvSpPr>
          <p:nvPr/>
        </p:nvSpPr>
        <p:spPr bwMode="auto">
          <a:xfrm>
            <a:off x="26670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10" name="Line 86"/>
          <p:cNvSpPr>
            <a:spLocks noChangeShapeType="1"/>
          </p:cNvSpPr>
          <p:nvPr/>
        </p:nvSpPr>
        <p:spPr bwMode="auto">
          <a:xfrm>
            <a:off x="2514600" y="302895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1" name="Text Box 87"/>
          <p:cNvSpPr txBox="1">
            <a:spLocks noChangeArrowheads="1"/>
          </p:cNvSpPr>
          <p:nvPr/>
        </p:nvSpPr>
        <p:spPr bwMode="auto">
          <a:xfrm>
            <a:off x="2621674" y="2273850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</a:t>
            </a:r>
          </a:p>
        </p:txBody>
      </p:sp>
      <p:sp>
        <p:nvSpPr>
          <p:cNvPr id="359512" name="Text Box 88"/>
          <p:cNvSpPr txBox="1">
            <a:spLocks noChangeArrowheads="1"/>
          </p:cNvSpPr>
          <p:nvPr/>
        </p:nvSpPr>
        <p:spPr bwMode="auto">
          <a:xfrm>
            <a:off x="5285499" y="37835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</a:t>
            </a:r>
          </a:p>
        </p:txBody>
      </p:sp>
      <p:sp>
        <p:nvSpPr>
          <p:cNvPr id="359513" name="Text Box 89"/>
          <p:cNvSpPr txBox="1">
            <a:spLocks noChangeArrowheads="1"/>
          </p:cNvSpPr>
          <p:nvPr/>
        </p:nvSpPr>
        <p:spPr bwMode="auto">
          <a:xfrm>
            <a:off x="3761499" y="32120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</a:t>
            </a:r>
          </a:p>
        </p:txBody>
      </p:sp>
      <p:sp>
        <p:nvSpPr>
          <p:cNvPr id="359514" name="Text Box 90"/>
          <p:cNvSpPr txBox="1">
            <a:spLocks noChangeArrowheads="1"/>
          </p:cNvSpPr>
          <p:nvPr/>
        </p:nvSpPr>
        <p:spPr bwMode="auto">
          <a:xfrm>
            <a:off x="2770899" y="46979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515" name="Freeform 91"/>
          <p:cNvSpPr>
            <a:spLocks/>
          </p:cNvSpPr>
          <p:nvPr/>
        </p:nvSpPr>
        <p:spPr bwMode="auto">
          <a:xfrm>
            <a:off x="1066800" y="2628901"/>
            <a:ext cx="3581400" cy="234315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0"/>
              </a:cxn>
              <a:cxn ang="0">
                <a:pos x="0" y="1968"/>
              </a:cxn>
              <a:cxn ang="0">
                <a:pos x="2256" y="1968"/>
              </a:cxn>
            </a:cxnLst>
            <a:rect l="0" t="0" r="r" b="b"/>
            <a:pathLst>
              <a:path w="2256" h="1968">
                <a:moveTo>
                  <a:pt x="384" y="0"/>
                </a:moveTo>
                <a:lnTo>
                  <a:pt x="0" y="0"/>
                </a:lnTo>
                <a:lnTo>
                  <a:pt x="0" y="1968"/>
                </a:lnTo>
                <a:lnTo>
                  <a:pt x="2256" y="1968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6" name="Text Box 92"/>
          <p:cNvSpPr txBox="1">
            <a:spLocks noChangeArrowheads="1"/>
          </p:cNvSpPr>
          <p:nvPr/>
        </p:nvSpPr>
        <p:spPr bwMode="auto">
          <a:xfrm>
            <a:off x="2057402" y="4972050"/>
            <a:ext cx="1639637" cy="25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Denial-of-Service Attack</a:t>
            </a:r>
          </a:p>
        </p:txBody>
      </p:sp>
      <p:pic>
        <p:nvPicPr>
          <p:cNvPr id="93" name="Picture 92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87" y="4770191"/>
            <a:ext cx="579563" cy="702598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43" y="192048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14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nimBg="1"/>
      <p:bldP spid="359429" grpId="0" animBg="1"/>
      <p:bldP spid="359430" grpId="0" animBg="1"/>
      <p:bldP spid="359431" grpId="0" animBg="1"/>
      <p:bldP spid="359432" grpId="0" animBg="1"/>
      <p:bldP spid="359433" grpId="0" animBg="1"/>
      <p:bldP spid="359434" grpId="0" animBg="1"/>
      <p:bldP spid="359451" grpId="0" animBg="1"/>
      <p:bldP spid="359452" grpId="0" animBg="1"/>
      <p:bldP spid="359453" grpId="0" animBg="1"/>
      <p:bldP spid="359454" grpId="0" animBg="1"/>
      <p:bldP spid="359506" grpId="0" animBg="1"/>
      <p:bldP spid="359507" grpId="0" animBg="1"/>
      <p:bldP spid="359508" grpId="0" animBg="1"/>
      <p:bldP spid="359509" grpId="0" animBg="1"/>
      <p:bldP spid="359510" grpId="0" animBg="1"/>
      <p:bldP spid="359511" grpId="0"/>
      <p:bldP spid="359512" grpId="0"/>
      <p:bldP spid="359513" grpId="0"/>
      <p:bldP spid="359514" grpId="0"/>
      <p:bldP spid="359515" grpId="0" animBg="1"/>
      <p:bldP spid="3595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Powerful technique to take control of an existing TCP connection </a:t>
            </a:r>
          </a:p>
          <a:p>
            <a:r>
              <a:rPr lang="en-US" dirty="0"/>
              <a:t>The attacker uses spoofed TCP segments to</a:t>
            </a:r>
          </a:p>
          <a:p>
            <a:pPr lvl="1"/>
            <a:r>
              <a:rPr lang="en-US" dirty="0"/>
              <a:t>Insert data in the streams</a:t>
            </a:r>
          </a:p>
          <a:p>
            <a:pPr lvl="1"/>
            <a:r>
              <a:rPr lang="en-US" dirty="0"/>
              <a:t>Reset an existing connection (denial of service)</a:t>
            </a:r>
          </a:p>
          <a:p>
            <a:r>
              <a:rPr lang="en-US" dirty="0"/>
              <a:t>The correct sequence/acknowledgment numbers </a:t>
            </a:r>
            <a:r>
              <a:rPr lang="en-US" b="1" dirty="0"/>
              <a:t>must</a:t>
            </a:r>
            <a:r>
              <a:rPr lang="en-US" dirty="0"/>
              <a:t> be used</a:t>
            </a:r>
          </a:p>
          <a:p>
            <a:pPr lvl="1"/>
            <a:r>
              <a:rPr lang="en-US" dirty="0"/>
              <a:t>The attacker can eavesdrop the traffic between client and server</a:t>
            </a:r>
          </a:p>
          <a:p>
            <a:pPr lvl="1"/>
            <a:r>
              <a:rPr lang="en-US" dirty="0"/>
              <a:t>The attacker can guess the correct </a:t>
            </a:r>
            <a:r>
              <a:rPr lang="en-US" dirty="0" err="1"/>
              <a:t>seq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</a:t>
            </a:r>
          </a:p>
          <a:p>
            <a:r>
              <a:rPr lang="en-US" dirty="0"/>
              <a:t>Described in “Simple Active Attack Against TCP” by L. </a:t>
            </a:r>
            <a:r>
              <a:rPr lang="en-US" dirty="0" err="1"/>
              <a:t>Joncheray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attacker waits until the connection is “quiet”</a:t>
            </a:r>
          </a:p>
          <a:p>
            <a:pPr lvl="1"/>
            <a:r>
              <a:rPr lang="en-US" dirty="0"/>
              <a:t>All the transmitted data have been acknowledged (by both endpoints)</a:t>
            </a:r>
          </a:p>
          <a:p>
            <a:r>
              <a:rPr lang="en-US" dirty="0"/>
              <a:t>The attacker injects the data in the stream</a:t>
            </a:r>
          </a:p>
          <a:p>
            <a:pPr lvl="1"/>
            <a:r>
              <a:rPr lang="en-US" dirty="0"/>
              <a:t>“Desynchronizes” the connection</a:t>
            </a:r>
          </a:p>
          <a:p>
            <a:r>
              <a:rPr lang="en-US" dirty="0"/>
              <a:t>The receiver of the injected data sends an acknowledgment to the apparent sender</a:t>
            </a:r>
          </a:p>
          <a:p>
            <a:r>
              <a:rPr lang="en-US" dirty="0"/>
              <a:t>The apparent sender replies with an acknowledgement with the “expected” sequence number </a:t>
            </a:r>
          </a:p>
          <a:p>
            <a:r>
              <a:rPr lang="en-US" dirty="0"/>
              <a:t>The receiver considers this as out-of-sync and sends an an acknowledgement with the “expected” sequence number </a:t>
            </a:r>
          </a:p>
          <a:p>
            <a:r>
              <a:rPr lang="en-US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19096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ACK messages with no data are not retransmitted in case of loss</a:t>
            </a:r>
          </a:p>
          <a:p>
            <a:r>
              <a:rPr lang="en-US" dirty="0"/>
              <a:t>The “ACK storm” continues until one message is lost </a:t>
            </a:r>
          </a:p>
          <a:p>
            <a:r>
              <a:rPr lang="en-US" dirty="0"/>
              <a:t>Any subsequent attempt to communicate will generate an ACK storm</a:t>
            </a:r>
          </a:p>
          <a:p>
            <a:r>
              <a:rPr lang="en-US" dirty="0"/>
              <a:t>ACK storms can be blocked by the attacker using ACK packets with the right numbers</a:t>
            </a:r>
          </a:p>
        </p:txBody>
      </p:sp>
    </p:spTree>
    <p:extLst>
      <p:ext uri="{BB962C8B-B14F-4D97-AF65-F5344CB8AC3E}">
        <p14:creationId xmlns:p14="http://schemas.microsoft.com/office/powerpoint/2010/main" val="13454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3526" name="Line 6"/>
          <p:cNvSpPr>
            <a:spLocks noChangeShapeType="1"/>
          </p:cNvSpPr>
          <p:nvPr/>
        </p:nvSpPr>
        <p:spPr bwMode="auto">
          <a:xfrm flipH="1">
            <a:off x="4624388" y="33147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7" name="Freeform 7"/>
          <p:cNvSpPr>
            <a:spLocks/>
          </p:cNvSpPr>
          <p:nvPr/>
        </p:nvSpPr>
        <p:spPr bwMode="auto">
          <a:xfrm>
            <a:off x="1652588" y="3314701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8" name="Freeform 8"/>
          <p:cNvSpPr>
            <a:spLocks/>
          </p:cNvSpPr>
          <p:nvPr/>
        </p:nvSpPr>
        <p:spPr bwMode="auto">
          <a:xfrm>
            <a:off x="1411289" y="323492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 flipH="1">
            <a:off x="5310189" y="337185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30" name="Freeform 10"/>
          <p:cNvSpPr>
            <a:spLocks/>
          </p:cNvSpPr>
          <p:nvPr/>
        </p:nvSpPr>
        <p:spPr bwMode="auto">
          <a:xfrm flipH="1">
            <a:off x="5029200" y="3771900"/>
            <a:ext cx="1600200" cy="228600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grpSp>
        <p:nvGrpSpPr>
          <p:cNvPr id="363531" name="Group 11"/>
          <p:cNvGrpSpPr>
            <a:grpSpLocks/>
          </p:cNvGrpSpPr>
          <p:nvPr/>
        </p:nvGrpSpPr>
        <p:grpSpPr bwMode="auto">
          <a:xfrm>
            <a:off x="5538791" y="3428997"/>
            <a:ext cx="3152775" cy="261937"/>
            <a:chOff x="3560" y="1866"/>
            <a:chExt cx="1012" cy="220"/>
          </a:xfrm>
        </p:grpSpPr>
        <p:sp>
          <p:nvSpPr>
            <p:cNvPr id="363532" name="Rectangle 12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3" name="Rectangle 13"/>
            <p:cNvSpPr>
              <a:spLocks noChangeArrowheads="1"/>
            </p:cNvSpPr>
            <p:nvPr/>
          </p:nvSpPr>
          <p:spPr bwMode="auto">
            <a:xfrm>
              <a:off x="3830" y="1866"/>
              <a:ext cx="5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(2) ACK=CL_SEQ + 30</a:t>
              </a:r>
            </a:p>
          </p:txBody>
        </p:sp>
      </p:grpSp>
      <p:grpSp>
        <p:nvGrpSpPr>
          <p:cNvPr id="363534" name="Group 14"/>
          <p:cNvGrpSpPr>
            <a:grpSpLocks/>
          </p:cNvGrpSpPr>
          <p:nvPr/>
        </p:nvGrpSpPr>
        <p:grpSpPr bwMode="auto">
          <a:xfrm>
            <a:off x="4705352" y="4057660"/>
            <a:ext cx="2030413" cy="685801"/>
            <a:chOff x="1307" y="1866"/>
            <a:chExt cx="1279" cy="193"/>
          </a:xfrm>
        </p:grpSpPr>
        <p:sp>
          <p:nvSpPr>
            <p:cNvPr id="363535" name="Rectangle 15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6" name="Rectangle 16"/>
            <p:cNvSpPr>
              <a:spLocks noChangeArrowheads="1"/>
            </p:cNvSpPr>
            <p:nvPr/>
          </p:nvSpPr>
          <p:spPr bwMode="auto">
            <a:xfrm>
              <a:off x="1581" y="1866"/>
              <a:ext cx="84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(1) Spoofed TCP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with SEQ=CL_SEQ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and 30 bytes of data</a:t>
              </a:r>
            </a:p>
          </p:txBody>
        </p:sp>
      </p:grpSp>
      <p:grpSp>
        <p:nvGrpSpPr>
          <p:cNvPr id="363537" name="Group 17"/>
          <p:cNvGrpSpPr>
            <a:grpSpLocks/>
          </p:cNvGrpSpPr>
          <p:nvPr/>
        </p:nvGrpSpPr>
        <p:grpSpPr bwMode="auto">
          <a:xfrm>
            <a:off x="2360613" y="2857496"/>
            <a:ext cx="3556000" cy="261937"/>
            <a:chOff x="3518" y="2413"/>
            <a:chExt cx="1012" cy="220"/>
          </a:xfrm>
        </p:grpSpPr>
        <p:sp>
          <p:nvSpPr>
            <p:cNvPr id="363538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9" name="Rectangle 19"/>
            <p:cNvSpPr>
              <a:spLocks noChangeArrowheads="1"/>
            </p:cNvSpPr>
            <p:nvPr/>
          </p:nvSpPr>
          <p:spPr bwMode="auto">
            <a:xfrm>
              <a:off x="3721" y="2413"/>
              <a:ext cx="59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(3) </a:t>
              </a:r>
              <a:r>
                <a:rPr lang="it-IT" sz="1100" dirty="0" err="1">
                  <a:solidFill>
                    <a:srgbClr val="000000"/>
                  </a:solidFill>
                  <a:latin typeface="Roboto Light"/>
                  <a:cs typeface="Roboto Light"/>
                </a:rPr>
                <a:t>Acknowledge</a:t>
              </a:r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 SEQ=CL_SEQ!</a:t>
              </a:r>
            </a:p>
          </p:txBody>
        </p:sp>
      </p:grp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7069139" y="4504137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3429002" y="5483678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Attacker</a:t>
            </a:r>
            <a:endParaRPr lang="it-IT" sz="1200" dirty="0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485775" y="4514852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</a:p>
        </p:txBody>
      </p:sp>
      <p:sp>
        <p:nvSpPr>
          <p:cNvPr id="363543" name="Text Box 23"/>
          <p:cNvSpPr txBox="1">
            <a:spLocks noChangeArrowheads="1"/>
          </p:cNvSpPr>
          <p:nvPr/>
        </p:nvSpPr>
        <p:spPr bwMode="auto">
          <a:xfrm>
            <a:off x="533400" y="2037161"/>
            <a:ext cx="1480940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CL_SEQ = SVR_ACK</a:t>
            </a:r>
          </a:p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SVR_SEQ = CL_ACK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3810937"/>
            <a:ext cx="1180506" cy="7645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694" y="4786081"/>
            <a:ext cx="1180506" cy="764598"/>
          </a:xfrm>
          <a:prstGeom prst="rect">
            <a:avLst/>
          </a:prstGeom>
        </p:spPr>
      </p:pic>
      <p:pic>
        <p:nvPicPr>
          <p:cNvPr id="26" name="Picture 25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051" y="3796740"/>
            <a:ext cx="563938" cy="6836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355" y="4477472"/>
            <a:ext cx="308342" cy="3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6" grpId="0" animBg="1"/>
      <p:bldP spid="363528" grpId="0" animBg="1"/>
      <p:bldP spid="363529" grpId="0" animBg="1"/>
      <p:bldP spid="363530" grpId="0" animBg="1"/>
      <p:bldP spid="36354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technique can be used against both client and server to completely hijack the communication channel (man-in-the-middle attack)</a:t>
            </a:r>
          </a:p>
          <a:p>
            <a:r>
              <a:rPr lang="en-US" dirty="0"/>
              <a:t>"Early desynchronization" can be achieved by the attacker by resetting existing connections and immediately opening new ones (between the same ports) with different initial sequence numbers</a:t>
            </a:r>
          </a:p>
        </p:txBody>
      </p:sp>
    </p:spTree>
    <p:extLst>
      <p:ext uri="{BB962C8B-B14F-4D97-AF65-F5344CB8AC3E}">
        <p14:creationId xmlns:p14="http://schemas.microsoft.com/office/powerpoint/2010/main" val="203620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077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Very common denial-of-service attack, aka Neptune</a:t>
            </a:r>
          </a:p>
          <a:p>
            <a:r>
              <a:rPr lang="en-US" dirty="0"/>
              <a:t>Attacker starts handshake with SYN-marked segment</a:t>
            </a:r>
          </a:p>
          <a:p>
            <a:r>
              <a:rPr lang="en-US" dirty="0"/>
              <a:t>Victim replies with SYN-ACK segment</a:t>
            </a:r>
          </a:p>
          <a:p>
            <a:r>
              <a:rPr lang="en-US" dirty="0"/>
              <a:t>Attacker… stays silent</a:t>
            </a:r>
          </a:p>
          <a:p>
            <a:pPr lvl="1"/>
            <a:r>
              <a:rPr lang="en-US" dirty="0"/>
              <a:t>Note that the source IP of the attacker can be spoofed, since the final ACK is not required</a:t>
            </a:r>
          </a:p>
          <a:p>
            <a:r>
              <a:rPr lang="en-US" dirty="0"/>
              <a:t>A host can keep a limited number of TCP connections in half-open state. </a:t>
            </a:r>
          </a:p>
          <a:p>
            <a:pPr lvl="1"/>
            <a:r>
              <a:rPr lang="en-US" dirty="0"/>
              <a:t>After that limit, it cannot accept any more connections</a:t>
            </a:r>
          </a:p>
        </p:txBody>
      </p:sp>
    </p:spTree>
    <p:extLst>
      <p:ext uri="{BB962C8B-B14F-4D97-AF65-F5344CB8AC3E}">
        <p14:creationId xmlns:p14="http://schemas.microsoft.com/office/powerpoint/2010/main" val="100142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Current solutions</a:t>
            </a:r>
          </a:p>
          <a:p>
            <a:pPr lvl="1"/>
            <a:r>
              <a:rPr lang="en-US" dirty="0"/>
              <a:t>Filtering</a:t>
            </a:r>
          </a:p>
          <a:p>
            <a:pPr lvl="1"/>
            <a:r>
              <a:rPr lang="en-US" dirty="0"/>
              <a:t>Increase the length of the half-open connection queue</a:t>
            </a:r>
          </a:p>
          <a:p>
            <a:pPr lvl="1"/>
            <a:r>
              <a:rPr lang="en-US" dirty="0"/>
              <a:t>Reduce the SYN-received timeout</a:t>
            </a:r>
          </a:p>
          <a:p>
            <a:pPr lvl="1"/>
            <a:r>
              <a:rPr lang="en-US" dirty="0"/>
              <a:t>Drop half-open connections when the limit has been reached and new requests for connection arrive</a:t>
            </a:r>
          </a:p>
          <a:p>
            <a:pPr lvl="1"/>
            <a:r>
              <a:rPr lang="en-US" dirty="0"/>
              <a:t>Limit the number of half-open connections from a specific source </a:t>
            </a:r>
          </a:p>
          <a:p>
            <a:pPr lvl="1"/>
            <a:r>
              <a:rPr lang="en-US" dirty="0"/>
              <a:t>Use SYN cookies</a:t>
            </a:r>
          </a:p>
          <a:p>
            <a:r>
              <a:rPr lang="en-US" dirty="0"/>
              <a:t>See TCP SYN Flooding Attacks and Common Mitigations, RFC 4987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Special algorithm used for determining the initial sequence number of the server</a:t>
            </a:r>
          </a:p>
          <a:p>
            <a:r>
              <a:rPr lang="en-US" dirty="0"/>
              <a:t>The number is </a:t>
            </a:r>
          </a:p>
          <a:p>
            <a:pPr lvl="1"/>
            <a:r>
              <a:rPr lang="en-US" dirty="0"/>
              <a:t>Top 5 bits: t mod 32, where t is a 32-bit time counter that increases every 64 seconds</a:t>
            </a:r>
          </a:p>
          <a:p>
            <a:pPr lvl="1"/>
            <a:r>
              <a:rPr lang="en-US" dirty="0"/>
              <a:t>Following 3 bits: the encoding of the Maximum Segment Size (MSS) chosen by the server in response to the client's MSS </a:t>
            </a:r>
          </a:p>
          <a:p>
            <a:pPr lvl="1"/>
            <a:r>
              <a:rPr lang="en-US" dirty="0"/>
              <a:t>A keyed hash of:</a:t>
            </a:r>
          </a:p>
          <a:p>
            <a:pPr lvl="2"/>
            <a:r>
              <a:rPr lang="en-US" dirty="0"/>
              <a:t>Counter t</a:t>
            </a:r>
          </a:p>
          <a:p>
            <a:pPr lvl="2"/>
            <a:r>
              <a:rPr lang="en-US" dirty="0"/>
              <a:t>Source/Destination IP addresses and ports</a:t>
            </a:r>
          </a:p>
        </p:txBody>
      </p:sp>
    </p:spTree>
    <p:extLst>
      <p:ext uri="{BB962C8B-B14F-4D97-AF65-F5344CB8AC3E}">
        <p14:creationId xmlns:p14="http://schemas.microsoft.com/office/powerpoint/2010/main" val="168715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server that uses SYN cookies sends back a SYN+ACK, exactly as if the SYN queue had been larger</a:t>
            </a:r>
          </a:p>
          <a:p>
            <a:r>
              <a:rPr lang="en-US" dirty="0"/>
              <a:t>When the server receives an ACK, it checks that the secret function works for a recent value of </a:t>
            </a:r>
            <a:r>
              <a:rPr lang="en-US" dirty="0" err="1"/>
              <a:t>t</a:t>
            </a:r>
            <a:r>
              <a:rPr lang="en-US" dirty="0"/>
              <a:t>, and then rebuilds the SYN queue entry (using the encoded MSS info)</a:t>
            </a:r>
          </a:p>
          <a:p>
            <a:r>
              <a:rPr lang="en-US" dirty="0"/>
              <a:t>Drawbacks:</a:t>
            </a:r>
          </a:p>
          <a:p>
            <a:pPr lvl="1"/>
            <a:r>
              <a:rPr lang="en-US" dirty="0"/>
              <a:t>The server sequence number grows faster than normal</a:t>
            </a:r>
          </a:p>
          <a:p>
            <a:pPr lvl="1"/>
            <a:r>
              <a:rPr lang="en-US" dirty="0"/>
              <a:t>The MSS value is limited by the encoding procedure (only 8 possible values)</a:t>
            </a:r>
          </a:p>
          <a:p>
            <a:pPr lvl="1"/>
            <a:r>
              <a:rPr lang="en-US" dirty="0"/>
              <a:t>No data can be included in the initial SYN</a:t>
            </a:r>
          </a:p>
        </p:txBody>
      </p:sp>
    </p:spTree>
    <p:extLst>
      <p:ext uri="{BB962C8B-B14F-4D97-AF65-F5344CB8AC3E}">
        <p14:creationId xmlns:p14="http://schemas.microsoft.com/office/powerpoint/2010/main" val="3795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other attacks that exploit the fact that the server has to maintain a certain amount of memory/resources associated with each open TCP connection</a:t>
            </a:r>
          </a:p>
          <a:p>
            <a:pPr lvl="1"/>
            <a:r>
              <a:rPr lang="en-US" dirty="0"/>
              <a:t>Memory for the socket descriptor</a:t>
            </a:r>
          </a:p>
          <a:p>
            <a:pPr lvl="1"/>
            <a:r>
              <a:rPr lang="en-US" dirty="0"/>
              <a:t>Process or thread to manage the connection</a:t>
            </a:r>
          </a:p>
          <a:p>
            <a:pPr lvl="1"/>
            <a:r>
              <a:rPr lang="en-US" dirty="0"/>
              <a:t>Memory associated with the data in the TCP stream that has not yet been acknowledged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Firewalls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enforce network access policy</a:t>
            </a:r>
          </a:p>
          <a:p>
            <a:r>
              <a:rPr lang="en-US" dirty="0"/>
              <a:t>Policy of what to block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How expressive is the policy?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0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Intrusion Detection System (IDS)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monitor all network traffic to determine evidence of compromise</a:t>
            </a:r>
          </a:p>
          <a:p>
            <a:r>
              <a:rPr lang="en-US" dirty="0"/>
              <a:t>Policy of what to detect?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What to detect?</a:t>
            </a:r>
          </a:p>
          <a:p>
            <a:r>
              <a:rPr lang="en-US" dirty="0"/>
              <a:t>Intrusion Prevention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Security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Defined Networking</a:t>
            </a:r>
          </a:p>
          <a:p>
            <a:r>
              <a:rPr lang="en-US" dirty="0"/>
              <a:t>Firewalls</a:t>
            </a:r>
          </a:p>
          <a:p>
            <a:r>
              <a:rPr lang="en-US" dirty="0"/>
              <a:t>Intrusion Detection Systems</a:t>
            </a:r>
          </a:p>
          <a:p>
            <a:r>
              <a:rPr lang="en-US" dirty="0"/>
              <a:t>IPv6</a:t>
            </a:r>
          </a:p>
          <a:p>
            <a:r>
              <a:rPr lang="en-US" dirty="0"/>
              <a:t>IPSEC</a:t>
            </a:r>
          </a:p>
          <a:p>
            <a:r>
              <a:rPr lang="mr-IN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2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Encapsulation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38290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33600" y="38290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133600" y="30861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657600" y="30861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1336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84582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9794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  <p:bldP spid="63496" grpId="0" animBg="1"/>
    </p:bld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145953</TotalTime>
  <Words>4450</Words>
  <Application>Microsoft Macintosh PowerPoint</Application>
  <PresentationFormat>On-screen Show (4:3)</PresentationFormat>
  <Paragraphs>875</Paragraphs>
  <Slides>77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6" baseType="lpstr">
      <vt:lpstr>MS Mincho</vt:lpstr>
      <vt:lpstr>Arial</vt:lpstr>
      <vt:lpstr>Calibri</vt:lpstr>
      <vt:lpstr>Consolas</vt:lpstr>
      <vt:lpstr>Courier New</vt:lpstr>
      <vt:lpstr>Eurostile</vt:lpstr>
      <vt:lpstr>Mangal</vt:lpstr>
      <vt:lpstr>Roboto Light</vt:lpstr>
      <vt:lpstr>adam_seclab_theme</vt:lpstr>
      <vt:lpstr>Network Security</vt:lpstr>
      <vt:lpstr>The Internet Protocol Suite</vt:lpstr>
      <vt:lpstr>TCP/IP Layering</vt:lpstr>
      <vt:lpstr>IP Addresses</vt:lpstr>
      <vt:lpstr>Classless Inter-Domain Routing (CIDR) </vt:lpstr>
      <vt:lpstr>Internet Protocol (IP)</vt:lpstr>
      <vt:lpstr>IP Datagram – RFC 791</vt:lpstr>
      <vt:lpstr>IP Datagram – RFC 791</vt:lpstr>
      <vt:lpstr>IP Encapsulation</vt:lpstr>
      <vt:lpstr>IP: Direct Delivery</vt:lpstr>
      <vt:lpstr>Ethernet Frame</vt:lpstr>
      <vt:lpstr>Ethernet</vt:lpstr>
      <vt:lpstr>Address Resolution Protocol</vt:lpstr>
      <vt:lpstr>ARP Request</vt:lpstr>
      <vt:lpstr>Local Area Network Attacks</vt:lpstr>
      <vt:lpstr>Hubs vs. Switches</vt:lpstr>
      <vt:lpstr>Network Sniffing</vt:lpstr>
      <vt:lpstr>Why Sniffing?</vt:lpstr>
      <vt:lpstr>Sniffing Tools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IP Spoofing</vt:lpstr>
      <vt:lpstr>Routing: Indirect Delivery</vt:lpstr>
      <vt:lpstr>Routing</vt:lpstr>
      <vt:lpstr>Types of Routing</vt:lpstr>
      <vt:lpstr>Hop-by-hop Routing: The Routing Table</vt:lpstr>
      <vt:lpstr>Routing Mechanism</vt:lpstr>
      <vt:lpstr>TCP/IP Layering</vt:lpstr>
      <vt:lpstr>User Datagram Protocol (UDP)</vt:lpstr>
      <vt:lpstr>UDP Message</vt:lpstr>
      <vt:lpstr>UDP Message</vt:lpstr>
      <vt:lpstr>UDP Encapsulation</vt:lpstr>
      <vt:lpstr>UDP Spoofing</vt:lpstr>
      <vt:lpstr>UDP Hijacking</vt:lpstr>
      <vt:lpstr>UDP Portscan</vt:lpstr>
      <vt:lpstr>UDP Portscan</vt:lpstr>
      <vt:lpstr>Transmission Control Protocol (TCP)</vt:lpstr>
      <vt:lpstr>TCP Segment</vt:lpstr>
      <vt:lpstr>TCP Segment</vt:lpstr>
      <vt:lpstr>TCP Encapsulation</vt:lpstr>
      <vt:lpstr>TCP Seq/Ack Numbers</vt:lpstr>
      <vt:lpstr>TCP Flags</vt:lpstr>
      <vt:lpstr>TCP Virtual Circuit: Setup</vt:lpstr>
      <vt:lpstr>What Initial Sequence Number?</vt:lpstr>
      <vt:lpstr>TCP: Three-way Handshake</vt:lpstr>
      <vt:lpstr>TCP Virtual Circuit: Data Exchange</vt:lpstr>
      <vt:lpstr>TCP Virtual Circuit: Data Exchange</vt:lpstr>
      <vt:lpstr>TCP Virtual Circuit: Shutdown</vt:lpstr>
      <vt:lpstr>TCP Virtual Circuit: Shutdown</vt:lpstr>
      <vt:lpstr>TCP Portscan</vt:lpstr>
      <vt:lpstr>connect() Scan</vt:lpstr>
      <vt:lpstr>TCP SYN Scanning</vt:lpstr>
      <vt:lpstr>TCP SYN Scanning</vt:lpstr>
      <vt:lpstr>OS Fingerprinting</vt:lpstr>
      <vt:lpstr>TCP Spoofing</vt:lpstr>
      <vt:lpstr>TCP Spoofing</vt:lpstr>
      <vt:lpstr>TCP Spoofing</vt:lpstr>
      <vt:lpstr>TCP Hijacking</vt:lpstr>
      <vt:lpstr>TCP Hijacking</vt:lpstr>
      <vt:lpstr>TCP Hijacking</vt:lpstr>
      <vt:lpstr>TCP Hijacking</vt:lpstr>
      <vt:lpstr>TCP Hijacking</vt:lpstr>
      <vt:lpstr>SYN-flooding Attack</vt:lpstr>
      <vt:lpstr>SYN-flooding Attack</vt:lpstr>
      <vt:lpstr>SYN Cookies</vt:lpstr>
      <vt:lpstr>SYN Cookies</vt:lpstr>
      <vt:lpstr>State Attacks</vt:lpstr>
      <vt:lpstr>Firewalls</vt:lpstr>
      <vt:lpstr>Intrusion Detection System (IDS)</vt:lpstr>
      <vt:lpstr>Network Security Research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Microsoft Office User</cp:lastModifiedBy>
  <cp:revision>3255</cp:revision>
  <cp:lastPrinted>2011-10-05T20:20:50Z</cp:lastPrinted>
  <dcterms:created xsi:type="dcterms:W3CDTF">2011-09-20T20:28:25Z</dcterms:created>
  <dcterms:modified xsi:type="dcterms:W3CDTF">2018-10-30T18:45:40Z</dcterms:modified>
</cp:coreProperties>
</file>