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78"/>
  </p:notesMasterIdLst>
  <p:handoutMasterIdLst>
    <p:handoutMasterId r:id="rId79"/>
  </p:handoutMasterIdLst>
  <p:sldIdLst>
    <p:sldId id="256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53" r:id="rId31"/>
    <p:sldId id="354" r:id="rId32"/>
    <p:sldId id="355" r:id="rId33"/>
    <p:sldId id="356" r:id="rId34"/>
    <p:sldId id="357" r:id="rId35"/>
    <p:sldId id="313" r:id="rId36"/>
    <p:sldId id="311" r:id="rId37"/>
    <p:sldId id="312" r:id="rId38"/>
    <p:sldId id="315" r:id="rId39"/>
    <p:sldId id="314" r:id="rId40"/>
    <p:sldId id="316" r:id="rId41"/>
    <p:sldId id="317" r:id="rId42"/>
    <p:sldId id="318" r:id="rId43"/>
    <p:sldId id="319" r:id="rId44"/>
    <p:sldId id="320" r:id="rId45"/>
    <p:sldId id="321" r:id="rId46"/>
    <p:sldId id="322" r:id="rId47"/>
    <p:sldId id="323" r:id="rId48"/>
    <p:sldId id="324" r:id="rId49"/>
    <p:sldId id="325" r:id="rId50"/>
    <p:sldId id="326" r:id="rId51"/>
    <p:sldId id="327" r:id="rId52"/>
    <p:sldId id="328" r:id="rId53"/>
    <p:sldId id="330" r:id="rId54"/>
    <p:sldId id="331" r:id="rId55"/>
    <p:sldId id="332" r:id="rId56"/>
    <p:sldId id="333" r:id="rId57"/>
    <p:sldId id="334" r:id="rId58"/>
    <p:sldId id="335" r:id="rId59"/>
    <p:sldId id="336" r:id="rId60"/>
    <p:sldId id="337" r:id="rId61"/>
    <p:sldId id="338" r:id="rId62"/>
    <p:sldId id="339" r:id="rId63"/>
    <p:sldId id="340" r:id="rId64"/>
    <p:sldId id="341" r:id="rId65"/>
    <p:sldId id="342" r:id="rId66"/>
    <p:sldId id="343" r:id="rId67"/>
    <p:sldId id="344" r:id="rId68"/>
    <p:sldId id="345" r:id="rId69"/>
    <p:sldId id="346" r:id="rId70"/>
    <p:sldId id="347" r:id="rId71"/>
    <p:sldId id="348" r:id="rId72"/>
    <p:sldId id="349" r:id="rId73"/>
    <p:sldId id="350" r:id="rId74"/>
    <p:sldId id="351" r:id="rId75"/>
    <p:sldId id="352" r:id="rId76"/>
    <p:sldId id="282" r:id="rId7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7" autoAdjust="0"/>
    <p:restoredTop sz="90099" autoAdjust="0"/>
  </p:normalViewPr>
  <p:slideViewPr>
    <p:cSldViewPr snapToGrid="0" snapToObjects="1">
      <p:cViewPr>
        <p:scale>
          <a:sx n="130" d="100"/>
          <a:sy n="130" d="100"/>
        </p:scale>
        <p:origin x="448" y="1312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presProps" Target="presProps.xml"/><Relationship Id="rId81" Type="http://schemas.openxmlformats.org/officeDocument/2006/relationships/viewProps" Target="viewProps.xml"/><Relationship Id="rId82" Type="http://schemas.openxmlformats.org/officeDocument/2006/relationships/theme" Target="theme/theme1.xml"/><Relationship Id="rId83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notesMaster" Target="notesMasters/notesMaster1.xml"/><Relationship Id="rId79" Type="http://schemas.openxmlformats.org/officeDocument/2006/relationships/handoutMaster" Target="handoutMasters/handoutMaster1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11/2/17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11/2/17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2C1E70-3EDB-4348-8D03-BAEE679A7DE5}" type="slidenum">
              <a:rPr lang="en-US"/>
              <a:pPr/>
              <a:t>11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267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BBCF7E-A8BF-064B-8E66-1EEAEC8AEFC6}" type="slidenum">
              <a:rPr lang="en-US"/>
              <a:pPr/>
              <a:t>12</a:t>
            </a:fld>
            <a:endParaRPr lang="en-US"/>
          </a:p>
        </p:txBody>
      </p:sp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16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F5B16F-D688-8142-813C-A83BEEE9A55F}" type="slidenum">
              <a:rPr lang="en-US"/>
              <a:pPr/>
              <a:t>13</a:t>
            </a:fld>
            <a:endParaRPr lang="en-US"/>
          </a:p>
        </p:txBody>
      </p:sp>
      <p:sp>
        <p:nvSpPr>
          <p:cNvPr id="52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127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6F9954-79A7-B04F-9343-C4C45081C1E7}" type="slidenum">
              <a:rPr lang="en-US"/>
              <a:pPr/>
              <a:t>14</a:t>
            </a:fld>
            <a:endParaRPr lang="en-US"/>
          </a:p>
        </p:txBody>
      </p:sp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793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63F764-B95F-374E-BE40-7F88CD87DE01}" type="slidenum">
              <a:rPr lang="en-US"/>
              <a:pPr/>
              <a:t>15</a:t>
            </a:fld>
            <a:endParaRPr lang="en-US"/>
          </a:p>
        </p:txBody>
      </p:sp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32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71E2A3-7744-B54C-850D-8DB1E0F6C3E8}" type="slidenum">
              <a:rPr lang="en-US"/>
              <a:pPr/>
              <a:t>17</a:t>
            </a:fld>
            <a:endParaRPr lang="en-US"/>
          </a:p>
        </p:txBody>
      </p:sp>
      <p:sp>
        <p:nvSpPr>
          <p:cNvPr id="53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852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2BAF9C-BA15-A044-81DF-D1EED3084B41}" type="slidenum">
              <a:rPr lang="en-US"/>
              <a:pPr/>
              <a:t>18</a:t>
            </a:fld>
            <a:endParaRPr lang="en-US"/>
          </a:p>
        </p:txBody>
      </p:sp>
      <p:sp>
        <p:nvSpPr>
          <p:cNvPr id="53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728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89DFA5-F941-7445-AB11-9683DDF287B5}" type="slidenum">
              <a:rPr lang="en-US"/>
              <a:pPr/>
              <a:t>28</a:t>
            </a:fld>
            <a:endParaRPr lang="en-US"/>
          </a:p>
        </p:txBody>
      </p:sp>
      <p:sp>
        <p:nvSpPr>
          <p:cNvPr id="5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004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30EA2F-0BA3-194F-AAF5-9C0CDA43D15F}" type="slidenum">
              <a:rPr lang="en-US"/>
              <a:pPr/>
              <a:t>29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658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C44011-AA04-B44D-9920-25E716E56C60}" type="slidenum">
              <a:rPr lang="en-US"/>
              <a:pPr/>
              <a:t>30</a:t>
            </a:fld>
            <a:endParaRPr lang="en-US"/>
          </a:p>
        </p:txBody>
      </p:sp>
      <p:sp>
        <p:nvSpPr>
          <p:cNvPr id="563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5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14D0D3-70AB-B94D-B653-EA64DA6FB2A6}" type="slidenum">
              <a:rPr lang="en-US"/>
              <a:pPr/>
              <a:t>2</a:t>
            </a:fld>
            <a:endParaRPr lang="en-US"/>
          </a:p>
        </p:txBody>
      </p:sp>
      <p:sp>
        <p:nvSpPr>
          <p:cNvPr id="5140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40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35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652B99-3652-7044-8A35-7890B6DEB896}" type="slidenum">
              <a:rPr lang="en-US"/>
              <a:pPr/>
              <a:t>31</a:t>
            </a:fld>
            <a:endParaRPr lang="en-US"/>
          </a:p>
        </p:txBody>
      </p:sp>
      <p:sp>
        <p:nvSpPr>
          <p:cNvPr id="564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20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12ED2F-4038-9E48-AF30-6503B49A2D01}" type="slidenum">
              <a:rPr lang="en-US"/>
              <a:pPr/>
              <a:t>32</a:t>
            </a:fld>
            <a:endParaRPr lang="en-US"/>
          </a:p>
        </p:txBody>
      </p:sp>
      <p:sp>
        <p:nvSpPr>
          <p:cNvPr id="56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725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8F74F2-0B65-0442-85F8-82FF7CD46056}" type="slidenum">
              <a:rPr lang="en-US"/>
              <a:pPr/>
              <a:t>33</a:t>
            </a:fld>
            <a:endParaRPr lang="en-US"/>
          </a:p>
        </p:txBody>
      </p:sp>
      <p:sp>
        <p:nvSpPr>
          <p:cNvPr id="566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832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A36EC-2D09-DB4D-9663-5406D0C8D811}" type="slidenum">
              <a:rPr lang="en-US"/>
              <a:pPr/>
              <a:t>34</a:t>
            </a:fld>
            <a:endParaRPr lang="en-US"/>
          </a:p>
        </p:txBody>
      </p:sp>
      <p:sp>
        <p:nvSpPr>
          <p:cNvPr id="567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92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B4152B-96AB-A24D-A763-1AD9C35A5D2A}" type="slidenum">
              <a:rPr lang="en-US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000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F6E2C4-C969-1245-8596-42D71B003C8A}" type="slidenum">
              <a:rPr lang="en-US"/>
              <a:pPr/>
              <a:t>37</a:t>
            </a:fld>
            <a:endParaRPr lang="en-US"/>
          </a:p>
        </p:txBody>
      </p:sp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400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F6E2C4-C969-1245-8596-42D71B003C8A}" type="slidenum">
              <a:rPr lang="en-US"/>
              <a:pPr/>
              <a:t>38</a:t>
            </a:fld>
            <a:endParaRPr lang="en-US"/>
          </a:p>
        </p:txBody>
      </p:sp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517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D65840-1C13-4842-8B0A-2F6E2F34C412}" type="slidenum">
              <a:rPr lang="en-US"/>
              <a:pPr/>
              <a:t>39</a:t>
            </a:fld>
            <a:endParaRPr lang="en-US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25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C03039-8FC2-8041-8D1B-97F70771097C}" type="slidenum">
              <a:rPr lang="en-US"/>
              <a:pPr/>
              <a:t>40</a:t>
            </a:fld>
            <a:endParaRPr lang="en-US"/>
          </a:p>
        </p:txBody>
      </p:sp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9624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225DF7-7948-3E4C-B5FC-BB7C62AF822E}" type="slidenum">
              <a:rPr lang="en-US"/>
              <a:pPr/>
              <a:t>41</a:t>
            </a:fld>
            <a:endParaRPr lang="en-US"/>
          </a:p>
        </p:txBody>
      </p:sp>
      <p:sp>
        <p:nvSpPr>
          <p:cNvPr id="602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27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A208C5-1B3F-F944-8AA0-8585A8A5F024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978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887EF-AFB5-9241-8A6C-971A470BE827}" type="slidenum">
              <a:rPr lang="en-US"/>
              <a:pPr/>
              <a:t>42</a:t>
            </a:fld>
            <a:endParaRPr lang="en-US"/>
          </a:p>
        </p:txBody>
      </p:sp>
      <p:sp>
        <p:nvSpPr>
          <p:cNvPr id="60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21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9B940A-4127-B64B-940D-D07DE962FD48}" type="slidenum">
              <a:rPr lang="en-US"/>
              <a:pPr/>
              <a:t>43</a:t>
            </a:fld>
            <a:endParaRPr lang="en-US"/>
          </a:p>
        </p:txBody>
      </p:sp>
      <p:sp>
        <p:nvSpPr>
          <p:cNvPr id="60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348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FBF0C-A9C9-CA43-962E-9BFA8DBDD7CF}" type="slidenum">
              <a:rPr lang="en-US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12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E4C49D-229C-4645-B0F8-AC516402AD69}" type="slidenum">
              <a:rPr lang="en-US"/>
              <a:pPr/>
              <a:t>45</a:t>
            </a:fld>
            <a:endParaRPr lang="en-US"/>
          </a:p>
        </p:txBody>
      </p:sp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5736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E4C49D-229C-4645-B0F8-AC516402AD69}" type="slidenum">
              <a:rPr lang="en-US"/>
              <a:pPr/>
              <a:t>46</a:t>
            </a:fld>
            <a:endParaRPr lang="en-US"/>
          </a:p>
        </p:txBody>
      </p:sp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684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EBA658-5257-A745-BE51-18998FFE7C5F}" type="slidenum">
              <a:rPr lang="en-US"/>
              <a:pPr/>
              <a:t>47</a:t>
            </a:fld>
            <a:endParaRPr lang="en-US"/>
          </a:p>
        </p:txBody>
      </p:sp>
      <p:sp>
        <p:nvSpPr>
          <p:cNvPr id="61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9030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BE5890-8FAE-334C-B6C8-889CA422873B}" type="slidenum">
              <a:rPr lang="en-US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0001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00F16F-F009-2B4E-853E-A46597CB58AE}" type="slidenum">
              <a:rPr lang="en-US"/>
              <a:pPr/>
              <a:t>49</a:t>
            </a:fld>
            <a:endParaRPr lang="en-US"/>
          </a:p>
        </p:txBody>
      </p:sp>
      <p:sp>
        <p:nvSpPr>
          <p:cNvPr id="612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8609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77D2BA-D4CE-5E43-8449-1C2A645270E0}" type="slidenum">
              <a:rPr lang="en-US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5396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02EA0F-BA8B-DA49-BAFD-0DB69E4BA1A4}" type="slidenum">
              <a:rPr lang="en-US"/>
              <a:pPr/>
              <a:t>51</a:t>
            </a:fld>
            <a:endParaRPr lang="en-US"/>
          </a:p>
        </p:txBody>
      </p:sp>
      <p:sp>
        <p:nvSpPr>
          <p:cNvPr id="61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6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5E4948-C6DD-0A4D-A0AF-312BA1A11B6C}" type="slidenum">
              <a:rPr lang="en-US"/>
              <a:pPr/>
              <a:t>5</a:t>
            </a:fld>
            <a:endParaRPr lang="en-US"/>
          </a:p>
        </p:txBody>
      </p:sp>
      <p:sp>
        <p:nvSpPr>
          <p:cNvPr id="517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9158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EC3FBA-3CC8-8744-9CD4-BFF951EEFE52}" type="slidenum">
              <a:rPr lang="en-US"/>
              <a:pPr/>
              <a:t>52</a:t>
            </a:fld>
            <a:endParaRPr lang="en-US"/>
          </a:p>
        </p:txBody>
      </p:sp>
      <p:sp>
        <p:nvSpPr>
          <p:cNvPr id="614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507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0F5445-CF30-3E46-81D6-8A5BC45CF860}" type="slidenum">
              <a:rPr lang="en-US"/>
              <a:pPr/>
              <a:t>53</a:t>
            </a:fld>
            <a:endParaRPr lang="en-US"/>
          </a:p>
        </p:txBody>
      </p:sp>
      <p:sp>
        <p:nvSpPr>
          <p:cNvPr id="616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569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4961CE-F6F5-D74C-80E4-00E7E3F12CFD}" type="slidenum">
              <a:rPr lang="en-US"/>
              <a:pPr/>
              <a:t>54</a:t>
            </a:fld>
            <a:endParaRPr lang="en-US"/>
          </a:p>
        </p:txBody>
      </p:sp>
      <p:sp>
        <p:nvSpPr>
          <p:cNvPr id="617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8834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D4DF1D-959B-DD4D-8A24-3DE09B52A629}" type="slidenum">
              <a:rPr lang="en-US"/>
              <a:pPr/>
              <a:t>55</a:t>
            </a:fld>
            <a:endParaRPr lang="en-US"/>
          </a:p>
        </p:txBody>
      </p:sp>
      <p:sp>
        <p:nvSpPr>
          <p:cNvPr id="61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378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D10FB2-1D78-0A49-9CD0-AE7573055FEF}" type="slidenum">
              <a:rPr lang="en-US"/>
              <a:pPr/>
              <a:t>56</a:t>
            </a:fld>
            <a:endParaRPr lang="en-US"/>
          </a:p>
        </p:txBody>
      </p:sp>
      <p:sp>
        <p:nvSpPr>
          <p:cNvPr id="620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812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E807BB-F82E-8C4E-B7BC-52418C20D4B5}" type="slidenum">
              <a:rPr lang="en-US"/>
              <a:pPr/>
              <a:t>57</a:t>
            </a:fld>
            <a:endParaRPr lang="en-US"/>
          </a:p>
        </p:txBody>
      </p:sp>
      <p:sp>
        <p:nvSpPr>
          <p:cNvPr id="622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5923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F2BDA-5531-034D-A498-C40FAE03E8C8}" type="slidenum">
              <a:rPr lang="en-US"/>
              <a:pPr/>
              <a:t>58</a:t>
            </a:fld>
            <a:endParaRPr lang="en-US"/>
          </a:p>
        </p:txBody>
      </p:sp>
      <p:sp>
        <p:nvSpPr>
          <p:cNvPr id="623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8916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2B1437-5F18-2548-8881-AEA800215571}" type="slidenum">
              <a:rPr lang="en-US"/>
              <a:pPr/>
              <a:t>59</a:t>
            </a:fld>
            <a:endParaRPr lang="en-US"/>
          </a:p>
        </p:txBody>
      </p:sp>
      <p:sp>
        <p:nvSpPr>
          <p:cNvPr id="624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6547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779FAA-8384-D243-924D-02B4EDED57B1}" type="slidenum">
              <a:rPr lang="en-US"/>
              <a:pPr/>
              <a:t>60</a:t>
            </a:fld>
            <a:endParaRPr lang="en-US"/>
          </a:p>
        </p:txBody>
      </p:sp>
      <p:sp>
        <p:nvSpPr>
          <p:cNvPr id="625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841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44D851-DC46-5A4B-8D67-35798A21B199}" type="slidenum">
              <a:rPr lang="en-US"/>
              <a:pPr/>
              <a:t>61</a:t>
            </a:fld>
            <a:endParaRPr lang="en-US"/>
          </a:p>
        </p:txBody>
      </p:sp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618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0255A5-64BE-404E-B1E9-35646E066903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6045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75061C-A6A0-604C-9176-CABD4463DA7D}" type="slidenum">
              <a:rPr lang="en-US"/>
              <a:pPr/>
              <a:t>62</a:t>
            </a:fld>
            <a:endParaRPr lang="en-US"/>
          </a:p>
        </p:txBody>
      </p:sp>
      <p:sp>
        <p:nvSpPr>
          <p:cNvPr id="631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8699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C3F6A-BC4F-9842-A2EE-F710F2440E4E}" type="slidenum">
              <a:rPr lang="en-US"/>
              <a:pPr/>
              <a:t>63</a:t>
            </a:fld>
            <a:endParaRPr lang="en-US"/>
          </a:p>
        </p:txBody>
      </p:sp>
      <p:sp>
        <p:nvSpPr>
          <p:cNvPr id="632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888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C8548E-D101-E84E-A9C2-EE73482C26D1}" type="slidenum">
              <a:rPr lang="en-US"/>
              <a:pPr/>
              <a:t>64</a:t>
            </a:fld>
            <a:endParaRPr lang="en-US"/>
          </a:p>
        </p:txBody>
      </p:sp>
      <p:sp>
        <p:nvSpPr>
          <p:cNvPr id="63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3508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2AC62E-3ACE-6640-8C1D-BA62314B5EBB}" type="slidenum">
              <a:rPr lang="en-US"/>
              <a:pPr/>
              <a:t>65</a:t>
            </a:fld>
            <a:endParaRPr lang="en-US"/>
          </a:p>
        </p:txBody>
      </p:sp>
      <p:sp>
        <p:nvSpPr>
          <p:cNvPr id="64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0005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9ACEFD-8C49-7540-AF65-FF0B3F003E38}" type="slidenum">
              <a:rPr lang="en-US"/>
              <a:pPr/>
              <a:t>66</a:t>
            </a:fld>
            <a:endParaRPr lang="en-US"/>
          </a:p>
        </p:txBody>
      </p:sp>
      <p:sp>
        <p:nvSpPr>
          <p:cNvPr id="64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1113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14567-F87B-684A-803C-94F11A87B878}" type="slidenum">
              <a:rPr lang="en-US"/>
              <a:pPr/>
              <a:t>67</a:t>
            </a:fld>
            <a:endParaRPr lang="en-US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712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09CF7E-EB9D-8145-B374-7B54271E2516}" type="slidenum">
              <a:rPr lang="en-US"/>
              <a:pPr/>
              <a:t>68</a:t>
            </a:fld>
            <a:endParaRPr lang="en-US"/>
          </a:p>
        </p:txBody>
      </p:sp>
      <p:sp>
        <p:nvSpPr>
          <p:cNvPr id="64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3762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55CEE4-0041-3544-A1D7-619DA542DB05}" type="slidenum">
              <a:rPr lang="en-US"/>
              <a:pPr/>
              <a:t>69</a:t>
            </a:fld>
            <a:endParaRPr lang="en-US"/>
          </a:p>
        </p:txBody>
      </p:sp>
      <p:sp>
        <p:nvSpPr>
          <p:cNvPr id="65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552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871CEB-74F9-CA40-B955-193B7E170B37}" type="slidenum">
              <a:rPr lang="en-US"/>
              <a:pPr/>
              <a:t>70</a:t>
            </a:fld>
            <a:endParaRPr lang="en-US"/>
          </a:p>
        </p:txBody>
      </p:sp>
      <p:sp>
        <p:nvSpPr>
          <p:cNvPr id="65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6570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95FC7-A82F-3540-B88E-B95091C7F78E}" type="slidenum">
              <a:rPr lang="en-US"/>
              <a:pPr/>
              <a:t>72</a:t>
            </a:fld>
            <a:endParaRPr lang="en-US"/>
          </a:p>
        </p:txBody>
      </p:sp>
      <p:sp>
        <p:nvSpPr>
          <p:cNvPr id="65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43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53D87B-4338-0E48-A8A7-007FE664435E}" type="slidenum">
              <a:rPr lang="en-US"/>
              <a:pPr/>
              <a:t>7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9289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655C69-6514-FF49-A311-4CF7A8B9A47F}" type="slidenum">
              <a:rPr lang="en-US"/>
              <a:pPr/>
              <a:t>73</a:t>
            </a:fld>
            <a:endParaRPr lang="en-US"/>
          </a:p>
        </p:txBody>
      </p:sp>
      <p:sp>
        <p:nvSpPr>
          <p:cNvPr id="65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98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53D87B-4338-0E48-A8A7-007FE664435E}" type="slidenum">
              <a:rPr lang="en-US"/>
              <a:pPr/>
              <a:t>8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35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FE1F75-55EF-9545-97DA-56D08F910311}" type="slidenum">
              <a:rPr lang="en-US"/>
              <a:pPr/>
              <a:t>9</a:t>
            </a:fld>
            <a:endParaRPr lang="en-US"/>
          </a:p>
        </p:txBody>
      </p:sp>
      <p:sp>
        <p:nvSpPr>
          <p:cNvPr id="522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21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30EA2F-0BA3-194F-AAF5-9C0CDA43D15F}" type="slidenum">
              <a:rPr lang="en-US"/>
              <a:pPr/>
              <a:t>10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14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Information Assurance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7.png"/><Relationship Id="rId5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7.png"/><Relationship Id="rId5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1.png"/><Relationship Id="rId5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1.png"/><Relationship Id="rId5" Type="http://schemas.openxmlformats.org/officeDocument/2006/relationships/image" Target="../media/image9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Security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465 </a:t>
            </a:r>
            <a:r>
              <a:rPr lang="en-US" dirty="0" smtClean="0"/>
              <a:t>– Information Assurance</a:t>
            </a:r>
          </a:p>
          <a:p>
            <a:r>
              <a:rPr lang="en-US" dirty="0" smtClean="0"/>
              <a:t>Fall 2017</a:t>
            </a:r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8" y="3333414"/>
            <a:ext cx="4759342" cy="2177706"/>
          </a:xfrm>
          <a:prstGeom prst="rect">
            <a:avLst/>
          </a:prstGeom>
        </p:spPr>
      </p:pic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IP: Direct Delivery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71701"/>
            <a:ext cx="8686800" cy="1096566"/>
          </a:xfrm>
        </p:spPr>
        <p:txBody>
          <a:bodyPr/>
          <a:lstStyle/>
          <a:p>
            <a:r>
              <a:rPr lang="en-US" sz="1800" dirty="0"/>
              <a:t>If two hosts are in the same physical network the IP datagram is encapsulated in a lower level protocol and delivered directly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3646266" y="3456387"/>
            <a:ext cx="1273051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111.10.20.14</a:t>
            </a: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844391" y="3389839"/>
            <a:ext cx="1365399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111.10.20.121</a:t>
            </a: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6629402" y="3429001"/>
            <a:ext cx="1680833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From</a:t>
            </a:r>
            <a:r>
              <a:rPr lang="en-US" sz="1100" dirty="0">
                <a:latin typeface="Courier New" charset="0"/>
              </a:rPr>
              <a:t> 111.10.20.121</a:t>
            </a:r>
          </a:p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To</a:t>
            </a:r>
            <a:r>
              <a:rPr lang="en-US" sz="1100" dirty="0"/>
              <a:t>    </a:t>
            </a:r>
            <a:r>
              <a:rPr lang="en-US" sz="1100" dirty="0">
                <a:latin typeface="Courier New" charset="0"/>
              </a:rPr>
              <a:t> 111.10.20.14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1840648" y="2859111"/>
            <a:ext cx="1834577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err="1">
                <a:latin typeface="Roboto Light"/>
                <a:cs typeface="Roboto Light"/>
              </a:rPr>
              <a:t>Subnetwork</a:t>
            </a:r>
            <a:r>
              <a:rPr lang="en-US" sz="1200" dirty="0"/>
              <a:t> </a:t>
            </a:r>
            <a:r>
              <a:rPr lang="en-US" sz="1200" dirty="0">
                <a:latin typeface="Courier New" charset="0"/>
              </a:rPr>
              <a:t>111.10.20</a:t>
            </a:r>
            <a:r>
              <a:rPr lang="en-US" sz="1200" dirty="0"/>
              <a:t> </a:t>
            </a:r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6324602" y="3373042"/>
            <a:ext cx="346075" cy="8334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3579033" y="5104770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3706034" y="5114296"/>
            <a:ext cx="346075" cy="83344"/>
          </a:xfrm>
          <a:prstGeom prst="rect">
            <a:avLst/>
          </a:prstGeom>
          <a:solidFill>
            <a:srgbClr val="953735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8" name="Rectangle 16"/>
          <p:cNvSpPr>
            <a:spLocks noChangeArrowheads="1"/>
          </p:cNvSpPr>
          <p:nvPr/>
        </p:nvSpPr>
        <p:spPr bwMode="auto">
          <a:xfrm>
            <a:off x="6324600" y="4046467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6705603" y="4217919"/>
            <a:ext cx="2019443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From</a:t>
            </a:r>
            <a:r>
              <a:rPr lang="en-US" sz="1100" dirty="0">
                <a:latin typeface="Courier New" charset="0"/>
              </a:rPr>
              <a:t> 09:45:FA:07:22:23</a:t>
            </a:r>
          </a:p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To</a:t>
            </a:r>
            <a:r>
              <a:rPr lang="en-US" sz="1100" dirty="0"/>
              <a:t>    </a:t>
            </a:r>
            <a:r>
              <a:rPr lang="en-US" sz="1100" dirty="0">
                <a:latin typeface="Courier New" charset="0"/>
              </a:rPr>
              <a:t> 0A:12:33:B2:C4:11</a:t>
            </a:r>
          </a:p>
        </p:txBody>
      </p:sp>
      <p:sp>
        <p:nvSpPr>
          <p:cNvPr id="3" name="Freeform 2"/>
          <p:cNvSpPr/>
          <p:nvPr/>
        </p:nvSpPr>
        <p:spPr>
          <a:xfrm>
            <a:off x="1327124" y="4621904"/>
            <a:ext cx="3157640" cy="400495"/>
          </a:xfrm>
          <a:custGeom>
            <a:avLst/>
            <a:gdLst>
              <a:gd name="connsiteX0" fmla="*/ 0 w 3157640"/>
              <a:gd name="connsiteY0" fmla="*/ 0 h 400495"/>
              <a:gd name="connsiteX1" fmla="*/ 0 w 3157640"/>
              <a:gd name="connsiteY1" fmla="*/ 400495 h 400495"/>
              <a:gd name="connsiteX2" fmla="*/ 3157640 w 3157640"/>
              <a:gd name="connsiteY2" fmla="*/ 400495 h 400495"/>
              <a:gd name="connsiteX3" fmla="*/ 3157640 w 3157640"/>
              <a:gd name="connsiteY3" fmla="*/ 11443 h 400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57640" h="400495">
                <a:moveTo>
                  <a:pt x="0" y="0"/>
                </a:moveTo>
                <a:lnTo>
                  <a:pt x="0" y="400495"/>
                </a:lnTo>
                <a:lnTo>
                  <a:pt x="3157640" y="400495"/>
                </a:lnTo>
                <a:lnTo>
                  <a:pt x="3157640" y="11443"/>
                </a:lnTo>
              </a:path>
            </a:pathLst>
          </a:custGeom>
          <a:ln>
            <a:solidFill>
              <a:schemeClr val="accent3">
                <a:lumMod val="75000"/>
              </a:schemeClr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87929" y="4285754"/>
            <a:ext cx="1754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urier New" charset="0"/>
              </a:rPr>
              <a:t>09:45:FA:07:22:23</a:t>
            </a:r>
            <a:endParaRPr lang="en-US" sz="1200" dirty="0">
              <a:latin typeface="Roboto Light"/>
              <a:cs typeface="Roboto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27386" y="4314559"/>
            <a:ext cx="1754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urier New" charset="0"/>
              </a:rPr>
              <a:t>0A:12:33:B2:C4:11</a:t>
            </a:r>
          </a:p>
          <a:p>
            <a:pPr algn="ctr"/>
            <a:endParaRPr lang="en-US" sz="1200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64011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  <p:bldP spid="64517" grpId="0"/>
      <p:bldP spid="64520" grpId="0"/>
      <p:bldP spid="64522" grpId="0"/>
      <p:bldP spid="64523" grpId="0"/>
      <p:bldP spid="64524" grpId="0" animBg="1"/>
      <p:bldP spid="64525" grpId="0" animBg="1"/>
      <p:bldP spid="64526" grpId="0" animBg="1"/>
      <p:bldP spid="64528" grpId="0" animBg="1"/>
      <p:bldP spid="64529" grpId="0"/>
      <p:bldP spid="3" grpId="0" animBg="1"/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Ethernet Frame</a:t>
            </a:r>
          </a:p>
        </p:txBody>
      </p:sp>
      <p:sp>
        <p:nvSpPr>
          <p:cNvPr id="224284" name="Rectangle 28"/>
          <p:cNvSpPr>
            <a:spLocks noChangeArrowheads="1"/>
          </p:cNvSpPr>
          <p:nvPr/>
        </p:nvSpPr>
        <p:spPr bwMode="auto">
          <a:xfrm>
            <a:off x="533400" y="2457450"/>
            <a:ext cx="1219200" cy="342900"/>
          </a:xfrm>
          <a:prstGeom prst="rect">
            <a:avLst/>
          </a:prstGeom>
          <a:solidFill>
            <a:srgbClr val="FADC7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dest (6)</a:t>
            </a:r>
          </a:p>
        </p:txBody>
      </p:sp>
      <p:sp>
        <p:nvSpPr>
          <p:cNvPr id="224285" name="Rectangle 29"/>
          <p:cNvSpPr>
            <a:spLocks noChangeArrowheads="1"/>
          </p:cNvSpPr>
          <p:nvPr/>
        </p:nvSpPr>
        <p:spPr bwMode="auto">
          <a:xfrm>
            <a:off x="1752600" y="2457450"/>
            <a:ext cx="1143000" cy="342900"/>
          </a:xfrm>
          <a:prstGeom prst="rect">
            <a:avLst/>
          </a:prstGeom>
          <a:solidFill>
            <a:srgbClr val="FADC7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latin typeface="Roboto Light"/>
                <a:cs typeface="Roboto Light"/>
              </a:rPr>
              <a:t>src</a:t>
            </a:r>
            <a:r>
              <a:rPr lang="en-US" dirty="0">
                <a:latin typeface="Roboto Light"/>
                <a:cs typeface="Roboto Light"/>
              </a:rPr>
              <a:t> (6)</a:t>
            </a:r>
          </a:p>
        </p:txBody>
      </p:sp>
      <p:sp>
        <p:nvSpPr>
          <p:cNvPr id="224286" name="Rectangle 30"/>
          <p:cNvSpPr>
            <a:spLocks noChangeArrowheads="1"/>
          </p:cNvSpPr>
          <p:nvPr/>
        </p:nvSpPr>
        <p:spPr bwMode="auto">
          <a:xfrm>
            <a:off x="2895600" y="2457450"/>
            <a:ext cx="1143000" cy="3429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type (2)</a:t>
            </a:r>
          </a:p>
        </p:txBody>
      </p:sp>
      <p:sp>
        <p:nvSpPr>
          <p:cNvPr id="224287" name="Rectangle 31"/>
          <p:cNvSpPr>
            <a:spLocks noChangeArrowheads="1"/>
          </p:cNvSpPr>
          <p:nvPr/>
        </p:nvSpPr>
        <p:spPr bwMode="auto">
          <a:xfrm>
            <a:off x="4038600" y="2457450"/>
            <a:ext cx="3352800" cy="342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Roboto Light"/>
                <a:cs typeface="Roboto Light"/>
              </a:rPr>
              <a:t>data (46-1500)</a:t>
            </a:r>
          </a:p>
        </p:txBody>
      </p:sp>
      <p:sp>
        <p:nvSpPr>
          <p:cNvPr id="224288" name="Rectangle 32"/>
          <p:cNvSpPr>
            <a:spLocks noChangeArrowheads="1"/>
          </p:cNvSpPr>
          <p:nvPr/>
        </p:nvSpPr>
        <p:spPr bwMode="auto">
          <a:xfrm>
            <a:off x="7391400" y="2457450"/>
            <a:ext cx="1143000" cy="3429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Roboto Light"/>
                <a:cs typeface="Roboto Light"/>
              </a:rPr>
              <a:t>CRC (4)</a:t>
            </a:r>
          </a:p>
        </p:txBody>
      </p:sp>
      <p:sp>
        <p:nvSpPr>
          <p:cNvPr id="224291" name="Rectangle 35"/>
          <p:cNvSpPr>
            <a:spLocks noChangeArrowheads="1"/>
          </p:cNvSpPr>
          <p:nvPr/>
        </p:nvSpPr>
        <p:spPr bwMode="auto">
          <a:xfrm>
            <a:off x="2895600" y="3200400"/>
            <a:ext cx="1143000" cy="3429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latin typeface="Roboto Light"/>
                <a:cs typeface="Roboto Light"/>
              </a:rPr>
              <a:t>0x0800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224292" name="Rectangle 36"/>
          <p:cNvSpPr>
            <a:spLocks noChangeArrowheads="1"/>
          </p:cNvSpPr>
          <p:nvPr/>
        </p:nvSpPr>
        <p:spPr bwMode="auto">
          <a:xfrm>
            <a:off x="4038600" y="3200400"/>
            <a:ext cx="3352800" cy="342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IP datagram</a:t>
            </a:r>
          </a:p>
        </p:txBody>
      </p:sp>
      <p:sp>
        <p:nvSpPr>
          <p:cNvPr id="224294" name="Rectangle 38"/>
          <p:cNvSpPr>
            <a:spLocks noChangeArrowheads="1"/>
          </p:cNvSpPr>
          <p:nvPr/>
        </p:nvSpPr>
        <p:spPr bwMode="auto">
          <a:xfrm>
            <a:off x="2895600" y="3886200"/>
            <a:ext cx="1143000" cy="3429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latin typeface="Roboto Light"/>
                <a:cs typeface="Roboto Light"/>
              </a:rPr>
              <a:t>0x0806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224295" name="Rectangle 39"/>
          <p:cNvSpPr>
            <a:spLocks noChangeArrowheads="1"/>
          </p:cNvSpPr>
          <p:nvPr/>
        </p:nvSpPr>
        <p:spPr bwMode="auto">
          <a:xfrm>
            <a:off x="4038600" y="3886200"/>
            <a:ext cx="1600200" cy="342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ARP (28)</a:t>
            </a:r>
          </a:p>
        </p:txBody>
      </p:sp>
      <p:sp>
        <p:nvSpPr>
          <p:cNvPr id="224298" name="Rectangle 42"/>
          <p:cNvSpPr>
            <a:spLocks noChangeArrowheads="1"/>
          </p:cNvSpPr>
          <p:nvPr/>
        </p:nvSpPr>
        <p:spPr bwMode="auto">
          <a:xfrm>
            <a:off x="2895600" y="4572001"/>
            <a:ext cx="1143000" cy="3429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latin typeface="Roboto Light"/>
                <a:cs typeface="Roboto Light"/>
              </a:rPr>
              <a:t>0x0808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224299" name="Rectangle 43"/>
          <p:cNvSpPr>
            <a:spLocks noChangeArrowheads="1"/>
          </p:cNvSpPr>
          <p:nvPr/>
        </p:nvSpPr>
        <p:spPr bwMode="auto">
          <a:xfrm>
            <a:off x="4038600" y="4572001"/>
            <a:ext cx="1600200" cy="342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RARP (28)</a:t>
            </a:r>
          </a:p>
        </p:txBody>
      </p:sp>
      <p:sp>
        <p:nvSpPr>
          <p:cNvPr id="224300" name="Rectangle 44"/>
          <p:cNvSpPr>
            <a:spLocks noChangeArrowheads="1"/>
          </p:cNvSpPr>
          <p:nvPr/>
        </p:nvSpPr>
        <p:spPr bwMode="auto">
          <a:xfrm>
            <a:off x="5638800" y="3886200"/>
            <a:ext cx="17526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PAD (18)</a:t>
            </a:r>
          </a:p>
        </p:txBody>
      </p:sp>
      <p:sp>
        <p:nvSpPr>
          <p:cNvPr id="224301" name="Rectangle 45"/>
          <p:cNvSpPr>
            <a:spLocks noChangeArrowheads="1"/>
          </p:cNvSpPr>
          <p:nvPr/>
        </p:nvSpPr>
        <p:spPr bwMode="auto">
          <a:xfrm>
            <a:off x="5638800" y="4572001"/>
            <a:ext cx="17526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PAD (18)</a:t>
            </a:r>
          </a:p>
        </p:txBody>
      </p:sp>
    </p:spTree>
    <p:extLst>
      <p:ext uri="{BB962C8B-B14F-4D97-AF65-F5344CB8AC3E}">
        <p14:creationId xmlns:p14="http://schemas.microsoft.com/office/powerpoint/2010/main" val="105636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84" grpId="0" animBg="1"/>
      <p:bldP spid="224285" grpId="0" animBg="1"/>
      <p:bldP spid="224286" grpId="0" animBg="1"/>
      <p:bldP spid="224287" grpId="0" animBg="1"/>
      <p:bldP spid="224288" grpId="0" animBg="1"/>
      <p:bldP spid="224291" grpId="0" animBg="1"/>
      <p:bldP spid="224292" grpId="0" animBg="1"/>
      <p:bldP spid="224294" grpId="0" animBg="1"/>
      <p:bldP spid="224295" grpId="0" animBg="1"/>
      <p:bldP spid="224298" grpId="0" animBg="1"/>
      <p:bldP spid="224299" grpId="0" animBg="1"/>
      <p:bldP spid="224300" grpId="0" animBg="1"/>
      <p:bldP spid="22430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Ethernet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Widely-used link-layer protocol</a:t>
            </a:r>
          </a:p>
          <a:p>
            <a:r>
              <a:rPr lang="en-US" dirty="0"/>
              <a:t>Uses CSMA/CD (Carrier Sense, Multiple Access with Collision Detection)</a:t>
            </a:r>
          </a:p>
          <a:p>
            <a:r>
              <a:rPr lang="en-US" dirty="0"/>
              <a:t>Destination address: 48 bits (e.g., 09:45:FA:07:22:23)</a:t>
            </a:r>
          </a:p>
          <a:p>
            <a:r>
              <a:rPr lang="en-US" dirty="0"/>
              <a:t>Source address: 48 bits</a:t>
            </a:r>
          </a:p>
          <a:p>
            <a:r>
              <a:rPr lang="en-US" dirty="0"/>
              <a:t>Type: 2 bytes (IP, ARP, RARP)</a:t>
            </a:r>
          </a:p>
          <a:p>
            <a:r>
              <a:rPr lang="en-US" dirty="0"/>
              <a:t>Data: </a:t>
            </a:r>
          </a:p>
          <a:p>
            <a:pPr lvl="1"/>
            <a:r>
              <a:rPr lang="en-US" dirty="0"/>
              <a:t>Min 46 bytes (padding may be needed)</a:t>
            </a:r>
          </a:p>
          <a:p>
            <a:pPr lvl="1"/>
            <a:r>
              <a:rPr lang="en-US" dirty="0"/>
              <a:t>Max 1500 bytes</a:t>
            </a:r>
          </a:p>
          <a:p>
            <a:r>
              <a:rPr lang="en-US" dirty="0"/>
              <a:t>CRC: Cyclic Redundancy Check, 4 bytes</a:t>
            </a:r>
          </a:p>
        </p:txBody>
      </p:sp>
    </p:spTree>
    <p:extLst>
      <p:ext uri="{BB962C8B-B14F-4D97-AF65-F5344CB8AC3E}">
        <p14:creationId xmlns:p14="http://schemas.microsoft.com/office/powerpoint/2010/main" val="81412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 Resolution Protocol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address resolution </a:t>
            </a:r>
            <a:r>
              <a:rPr lang="en-US" dirty="0" smtClean="0"/>
              <a:t>protocol (ARP) </a:t>
            </a:r>
            <a:r>
              <a:rPr lang="en-US" dirty="0"/>
              <a:t>allows a host to map IP addresses to the link-level addresses associated with the peer’s hardware interface (e.g., Ethernet) to be used in direct delivery</a:t>
            </a:r>
          </a:p>
          <a:p>
            <a:pPr>
              <a:lnSpc>
                <a:spcPct val="90000"/>
              </a:lnSpc>
            </a:pPr>
            <a:r>
              <a:rPr lang="en-US" dirty="0"/>
              <a:t>ARP messages are encapsulated in the underlying link level protocol</a:t>
            </a:r>
          </a:p>
        </p:txBody>
      </p:sp>
    </p:spTree>
    <p:extLst>
      <p:ext uri="{BB962C8B-B14F-4D97-AF65-F5344CB8AC3E}">
        <p14:creationId xmlns:p14="http://schemas.microsoft.com/office/powerpoint/2010/main" val="15311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3424" y="5107693"/>
            <a:ext cx="1340523" cy="1068387"/>
          </a:xfrm>
          <a:prstGeom prst="rect">
            <a:avLst/>
          </a:prstGeom>
        </p:spPr>
      </p:pic>
      <p:sp>
        <p:nvSpPr>
          <p:cNvPr id="247831" name="Rectangle 1047"/>
          <p:cNvSpPr>
            <a:spLocks noChangeArrowheads="1"/>
          </p:cNvSpPr>
          <p:nvPr/>
        </p:nvSpPr>
        <p:spPr bwMode="auto">
          <a:xfrm>
            <a:off x="166687" y="1224448"/>
            <a:ext cx="8520113" cy="2883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1640" tIns="40819" rIns="81640" bIns="40819">
            <a:prstTxWarp prst="textNoShape">
              <a:avLst/>
            </a:prstTxWarp>
            <a:spAutoFit/>
          </a:bodyPr>
          <a:lstStyle/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hosta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-a</a:t>
            </a:r>
          </a:p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hosta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# ping 192.168.1.10</a:t>
            </a:r>
          </a:p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8:0:46:7:4:a3 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ff:ff:ff:ff:ff:ff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60: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who-has 192.168.1.10 tell 192.168.1.100</a:t>
            </a:r>
          </a:p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0:1:3:1d:98:b8 8:0:46:7:4:a3    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60: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reply 192.168.1.10 is-at 0:1:3:1d:98:b8</a:t>
            </a:r>
          </a:p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8:0:46:7:4:a3  0:1:3:1d:98:b8   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ip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 98: 192.168.1.100 &gt; 192.168.1.10: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icmp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: echo request</a:t>
            </a:r>
          </a:p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0:1:3:1d:98:b8 8:0:46:7:4:a3    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ip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 98: 192.168.1.10 &gt; 192.168.1.100: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icmp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: echo reply</a:t>
            </a:r>
          </a:p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hosta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-a</a:t>
            </a:r>
          </a:p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hostb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(192.168.1.10) at 00:01:03:1D:98:B8 [ether] on eth0</a:t>
            </a:r>
            <a:br>
              <a:rPr lang="en-US" sz="1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hostb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-a</a:t>
            </a:r>
          </a:p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hosta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(192.168.1.100) at 08:00:46:07:04:A3 [ether] on eth0</a:t>
            </a:r>
          </a:p>
          <a:p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111" y="4735531"/>
            <a:ext cx="1743408" cy="1125139"/>
          </a:xfrm>
          <a:prstGeom prst="rect">
            <a:avLst/>
          </a:prstGeom>
        </p:spPr>
      </p:pic>
      <p:sp>
        <p:nvSpPr>
          <p:cNvPr id="2478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ARP Request</a:t>
            </a:r>
          </a:p>
        </p:txBody>
      </p:sp>
      <p:sp>
        <p:nvSpPr>
          <p:cNvPr id="247814" name="Line 1030"/>
          <p:cNvSpPr>
            <a:spLocks noChangeShapeType="1"/>
          </p:cNvSpPr>
          <p:nvPr/>
        </p:nvSpPr>
        <p:spPr bwMode="auto">
          <a:xfrm flipH="1">
            <a:off x="4953000" y="4344017"/>
            <a:ext cx="14288" cy="97512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sp>
        <p:nvSpPr>
          <p:cNvPr id="247815" name="Freeform 1031"/>
          <p:cNvSpPr>
            <a:spLocks/>
          </p:cNvSpPr>
          <p:nvPr/>
        </p:nvSpPr>
        <p:spPr bwMode="auto">
          <a:xfrm>
            <a:off x="1995488" y="4344018"/>
            <a:ext cx="6005512" cy="435768"/>
          </a:xfrm>
          <a:custGeom>
            <a:avLst/>
            <a:gdLst/>
            <a:ahLst/>
            <a:cxnLst>
              <a:cxn ang="0">
                <a:pos x="0" y="365"/>
              </a:cxn>
              <a:cxn ang="0">
                <a:pos x="0" y="0"/>
              </a:cxn>
              <a:cxn ang="0">
                <a:pos x="4098" y="0"/>
              </a:cxn>
              <a:cxn ang="0">
                <a:pos x="4098" y="201"/>
              </a:cxn>
            </a:cxnLst>
            <a:rect l="0" t="0" r="r" b="b"/>
            <a:pathLst>
              <a:path w="4099" h="366">
                <a:moveTo>
                  <a:pt x="0" y="365"/>
                </a:moveTo>
                <a:lnTo>
                  <a:pt x="0" y="0"/>
                </a:lnTo>
                <a:lnTo>
                  <a:pt x="4098" y="0"/>
                </a:lnTo>
                <a:lnTo>
                  <a:pt x="4098" y="20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sp>
        <p:nvSpPr>
          <p:cNvPr id="247816" name="Freeform 1032"/>
          <p:cNvSpPr>
            <a:spLocks/>
          </p:cNvSpPr>
          <p:nvPr/>
        </p:nvSpPr>
        <p:spPr bwMode="auto">
          <a:xfrm>
            <a:off x="1754189" y="4264246"/>
            <a:ext cx="6100763" cy="401241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0"/>
              </a:cxn>
              <a:cxn ang="0">
                <a:pos x="4162" y="0"/>
              </a:cxn>
            </a:cxnLst>
            <a:rect l="0" t="0" r="r" b="b"/>
            <a:pathLst>
              <a:path w="4163" h="337">
                <a:moveTo>
                  <a:pt x="0" y="336"/>
                </a:moveTo>
                <a:lnTo>
                  <a:pt x="0" y="0"/>
                </a:lnTo>
                <a:lnTo>
                  <a:pt x="416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sp>
        <p:nvSpPr>
          <p:cNvPr id="247817" name="Line 1033"/>
          <p:cNvSpPr>
            <a:spLocks noChangeShapeType="1"/>
          </p:cNvSpPr>
          <p:nvPr/>
        </p:nvSpPr>
        <p:spPr bwMode="auto">
          <a:xfrm flipH="1">
            <a:off x="5257801" y="4276151"/>
            <a:ext cx="33339" cy="8715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sp>
        <p:nvSpPr>
          <p:cNvPr id="247818" name="Line 1034"/>
          <p:cNvSpPr>
            <a:spLocks noChangeShapeType="1"/>
          </p:cNvSpPr>
          <p:nvPr/>
        </p:nvSpPr>
        <p:spPr bwMode="auto">
          <a:xfrm flipH="1">
            <a:off x="5659440" y="4560710"/>
            <a:ext cx="19510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grpSp>
        <p:nvGrpSpPr>
          <p:cNvPr id="247819" name="Group 1035"/>
          <p:cNvGrpSpPr>
            <a:grpSpLocks/>
          </p:cNvGrpSpPr>
          <p:nvPr/>
        </p:nvGrpSpPr>
        <p:grpSpPr bwMode="auto">
          <a:xfrm>
            <a:off x="6454779" y="3818960"/>
            <a:ext cx="1482726" cy="336949"/>
            <a:chOff x="4184" y="1143"/>
            <a:chExt cx="1012" cy="283"/>
          </a:xfrm>
        </p:grpSpPr>
        <p:sp>
          <p:nvSpPr>
            <p:cNvPr id="247820" name="Rectangle 1036"/>
            <p:cNvSpPr>
              <a:spLocks noChangeArrowheads="1"/>
            </p:cNvSpPr>
            <p:nvPr/>
          </p:nvSpPr>
          <p:spPr bwMode="auto">
            <a:xfrm>
              <a:off x="4184" y="1157"/>
              <a:ext cx="1012" cy="2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Eurostile"/>
                <a:cs typeface="Eurostile"/>
              </a:endParaRPr>
            </a:p>
          </p:txBody>
        </p:sp>
        <p:sp>
          <p:nvSpPr>
            <p:cNvPr id="247821" name="Rectangle 1037"/>
            <p:cNvSpPr>
              <a:spLocks noChangeArrowheads="1"/>
            </p:cNvSpPr>
            <p:nvPr/>
          </p:nvSpPr>
          <p:spPr bwMode="auto">
            <a:xfrm>
              <a:off x="4287" y="1143"/>
              <a:ext cx="789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500" dirty="0">
                  <a:latin typeface="Roboto Light"/>
                  <a:cs typeface="Roboto Light"/>
                </a:rPr>
                <a:t>ARP </a:t>
              </a:r>
              <a:r>
                <a:rPr lang="it-IT" sz="1500" dirty="0" err="1">
                  <a:latin typeface="Roboto Light"/>
                  <a:cs typeface="Roboto Light"/>
                </a:rPr>
                <a:t>request</a:t>
              </a:r>
              <a:endParaRPr lang="it-IT" sz="1500" dirty="0">
                <a:latin typeface="Roboto Light"/>
                <a:cs typeface="Roboto Light"/>
              </a:endParaRPr>
            </a:p>
          </p:txBody>
        </p:sp>
      </p:grpSp>
      <p:grpSp>
        <p:nvGrpSpPr>
          <p:cNvPr id="247822" name="Group 1038"/>
          <p:cNvGrpSpPr>
            <a:grpSpLocks/>
          </p:cNvGrpSpPr>
          <p:nvPr/>
        </p:nvGrpSpPr>
        <p:grpSpPr bwMode="auto">
          <a:xfrm>
            <a:off x="5540377" y="4679775"/>
            <a:ext cx="1482725" cy="323849"/>
            <a:chOff x="3560" y="1866"/>
            <a:chExt cx="1012" cy="272"/>
          </a:xfrm>
        </p:grpSpPr>
        <p:sp>
          <p:nvSpPr>
            <p:cNvPr id="247823" name="Rectangle 1039"/>
            <p:cNvSpPr>
              <a:spLocks noChangeArrowheads="1"/>
            </p:cNvSpPr>
            <p:nvPr/>
          </p:nvSpPr>
          <p:spPr bwMode="auto">
            <a:xfrm>
              <a:off x="3560" y="1875"/>
              <a:ext cx="1012" cy="26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Roboto Light"/>
                <a:cs typeface="Roboto Light"/>
              </a:endParaRPr>
            </a:p>
          </p:txBody>
        </p:sp>
        <p:sp>
          <p:nvSpPr>
            <p:cNvPr id="247824" name="Rectangle 1040"/>
            <p:cNvSpPr>
              <a:spLocks noChangeArrowheads="1"/>
            </p:cNvSpPr>
            <p:nvPr/>
          </p:nvSpPr>
          <p:spPr bwMode="auto">
            <a:xfrm>
              <a:off x="3742" y="1866"/>
              <a:ext cx="682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500" dirty="0">
                  <a:latin typeface="Roboto Light"/>
                  <a:cs typeface="Roboto Light"/>
                </a:rPr>
                <a:t>ARP </a:t>
              </a:r>
              <a:r>
                <a:rPr lang="it-IT" sz="1500" dirty="0" err="1">
                  <a:latin typeface="Roboto Light"/>
                  <a:cs typeface="Roboto Light"/>
                </a:rPr>
                <a:t>reply</a:t>
              </a:r>
              <a:endParaRPr lang="it-IT" sz="1500" dirty="0">
                <a:latin typeface="Roboto Light"/>
                <a:cs typeface="Roboto Light"/>
              </a:endParaRPr>
            </a:p>
          </p:txBody>
        </p:sp>
      </p:grpSp>
      <p:sp>
        <p:nvSpPr>
          <p:cNvPr id="247828" name="Rectangle 1044"/>
          <p:cNvSpPr>
            <a:spLocks noChangeArrowheads="1"/>
          </p:cNvSpPr>
          <p:nvPr/>
        </p:nvSpPr>
        <p:spPr bwMode="auto">
          <a:xfrm>
            <a:off x="6954843" y="5593052"/>
            <a:ext cx="1965325" cy="637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 </a:t>
            </a:r>
            <a:r>
              <a:rPr lang="en-US" sz="1200" dirty="0">
                <a:latin typeface="Roboto Light"/>
                <a:cs typeface="Roboto Light"/>
              </a:rPr>
              <a:t>0:1:3:1d:98:b8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247829" name="Rectangle 1045"/>
          <p:cNvSpPr>
            <a:spLocks noChangeArrowheads="1"/>
          </p:cNvSpPr>
          <p:nvPr/>
        </p:nvSpPr>
        <p:spPr bwMode="auto">
          <a:xfrm>
            <a:off x="3810002" y="5950119"/>
            <a:ext cx="2179639" cy="26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</a:p>
        </p:txBody>
      </p:sp>
      <p:sp>
        <p:nvSpPr>
          <p:cNvPr id="247830" name="Rectangle 1046"/>
          <p:cNvSpPr>
            <a:spLocks noChangeArrowheads="1"/>
          </p:cNvSpPr>
          <p:nvPr/>
        </p:nvSpPr>
        <p:spPr bwMode="auto">
          <a:xfrm>
            <a:off x="623888" y="5658599"/>
            <a:ext cx="2133600" cy="637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r>
              <a:rPr lang="it-IT" sz="1200" i="1" dirty="0">
                <a:latin typeface="Roboto Light"/>
                <a:cs typeface="Roboto Light"/>
              </a:rPr>
              <a:t/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08:00:46:07:04:A3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2668" y="4628182"/>
            <a:ext cx="876665" cy="9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92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4" grpId="0" animBg="1"/>
      <p:bldP spid="247815" grpId="0" animBg="1"/>
      <p:bldP spid="247816" grpId="0" animBg="1"/>
      <p:bldP spid="247817" grpId="0" animBg="1"/>
      <p:bldP spid="247818" grpId="0" animBg="1"/>
      <p:bldP spid="247828" grpId="0"/>
      <p:bldP spid="2478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Area Network Attacks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Goals</a:t>
            </a:r>
          </a:p>
          <a:p>
            <a:pPr lvl="1"/>
            <a:r>
              <a:rPr lang="en-US" dirty="0"/>
              <a:t>Impersonation of a host</a:t>
            </a:r>
          </a:p>
          <a:p>
            <a:pPr lvl="1"/>
            <a:r>
              <a:rPr lang="en-US" dirty="0"/>
              <a:t>Denial of service</a:t>
            </a:r>
          </a:p>
          <a:p>
            <a:pPr lvl="1"/>
            <a:r>
              <a:rPr lang="en-US" dirty="0"/>
              <a:t>Access to information</a:t>
            </a:r>
          </a:p>
          <a:p>
            <a:pPr lvl="1"/>
            <a:r>
              <a:rPr lang="en-US" dirty="0"/>
              <a:t>Tampering with delivery </a:t>
            </a:r>
            <a:r>
              <a:rPr lang="en-US" dirty="0" smtClean="0"/>
              <a:t>mechanisms</a:t>
            </a:r>
          </a:p>
          <a:p>
            <a:r>
              <a:rPr lang="en-US" dirty="0" smtClean="0"/>
              <a:t>Sniffing</a:t>
            </a:r>
            <a:endParaRPr lang="en-US" dirty="0"/>
          </a:p>
          <a:p>
            <a:r>
              <a:rPr lang="en-US" dirty="0"/>
              <a:t>Spoofing</a:t>
            </a:r>
          </a:p>
          <a:p>
            <a:r>
              <a:rPr lang="en-US" dirty="0" smtClean="0"/>
              <a:t>Hijacking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8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Hubs vs. 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network switches were simple hubs</a:t>
            </a:r>
          </a:p>
          <a:p>
            <a:pPr lvl="1"/>
            <a:r>
              <a:rPr lang="en-US" dirty="0" smtClean="0"/>
              <a:t>All traffic is broadcasted to all ports</a:t>
            </a:r>
          </a:p>
          <a:p>
            <a:r>
              <a:rPr lang="en-US" dirty="0" smtClean="0"/>
              <a:t>Modern network switches keep track of which interface is connected to each port</a:t>
            </a:r>
          </a:p>
          <a:p>
            <a:pPr lvl="1"/>
            <a:r>
              <a:rPr lang="en-US" dirty="0" smtClean="0"/>
              <a:t>All broadcast traffic is sent to all connected hosts</a:t>
            </a:r>
          </a:p>
          <a:p>
            <a:pPr lvl="1"/>
            <a:r>
              <a:rPr lang="en-US" dirty="0" smtClean="0"/>
              <a:t>All directed traffic is sent to the ports associated with the referenced hardware address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15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19" name="Rectangle 3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Network Sniffing</a:t>
            </a:r>
            <a:endParaRPr lang="en-US"/>
          </a:p>
        </p:txBody>
      </p:sp>
      <p:sp>
        <p:nvSpPr>
          <p:cNvPr id="97320" name="Rectangle 4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Technique at the basis of many attacks</a:t>
            </a:r>
          </a:p>
          <a:p>
            <a:r>
              <a:rPr lang="en-US" dirty="0" smtClean="0"/>
              <a:t>The attacker sets his/her network interface in promiscuous mode</a:t>
            </a:r>
          </a:p>
          <a:p>
            <a:r>
              <a:rPr lang="en-US" dirty="0" smtClean="0"/>
              <a:t>If switched </a:t>
            </a:r>
            <a:r>
              <a:rPr lang="en-US" dirty="0"/>
              <a:t>E</a:t>
            </a:r>
            <a:r>
              <a:rPr lang="en-US" dirty="0" smtClean="0"/>
              <a:t>thernet is used, then the switch must be “convinced” that a copy of the traffic needs to be sent to the port of the sniffing host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497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Sniffing?</a:t>
            </a:r>
            <a:endParaRPr lang="en-US"/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 protocols (FTP, POP, HTTP, IMAP) transfer authentication information in the clear</a:t>
            </a:r>
          </a:p>
          <a:p>
            <a:r>
              <a:rPr lang="en-US" dirty="0" smtClean="0"/>
              <a:t>By sniffing the traffic it is possible to collect usernames/passwords, files, mail, etc.</a:t>
            </a:r>
          </a:p>
          <a:p>
            <a:r>
              <a:rPr lang="en-US" dirty="0" smtClean="0"/>
              <a:t>Usually traffic is copied to a file for later analysis</a:t>
            </a:r>
          </a:p>
        </p:txBody>
      </p:sp>
    </p:spTree>
    <p:extLst>
      <p:ext uri="{BB962C8B-B14F-4D97-AF65-F5344CB8AC3E}">
        <p14:creationId xmlns:p14="http://schemas.microsoft.com/office/powerpoint/2010/main" val="176512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Sniffing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Tools to collect, analyze, and reply traffic</a:t>
            </a:r>
          </a:p>
          <a:p>
            <a:r>
              <a:rPr lang="en-US" dirty="0" smtClean="0"/>
              <a:t>Routinely used for traffic analysis and troubleshooting</a:t>
            </a:r>
          </a:p>
          <a:p>
            <a:r>
              <a:rPr lang="en-US" dirty="0" smtClean="0"/>
              <a:t>Command-line tools </a:t>
            </a:r>
          </a:p>
          <a:p>
            <a:pPr lvl="1"/>
            <a:r>
              <a:rPr lang="en-US" dirty="0" err="1" smtClean="0"/>
              <a:t>tcpdump</a:t>
            </a:r>
            <a:r>
              <a:rPr lang="en-US" dirty="0" smtClean="0"/>
              <a:t>: collects traffic</a:t>
            </a:r>
          </a:p>
          <a:p>
            <a:pPr lvl="1"/>
            <a:r>
              <a:rPr lang="en-US" dirty="0" err="1"/>
              <a:t>t</a:t>
            </a:r>
            <a:r>
              <a:rPr lang="en-US" dirty="0" err="1" smtClean="0"/>
              <a:t>cpflow</a:t>
            </a:r>
            <a:r>
              <a:rPr lang="en-US" dirty="0" smtClean="0"/>
              <a:t>: </a:t>
            </a:r>
            <a:r>
              <a:rPr lang="en-US" dirty="0" err="1" smtClean="0"/>
              <a:t>reassemblesTCP</a:t>
            </a:r>
            <a:r>
              <a:rPr lang="en-US" dirty="0" smtClean="0"/>
              <a:t> flows</a:t>
            </a:r>
          </a:p>
          <a:p>
            <a:pPr lvl="1"/>
            <a:r>
              <a:rPr lang="en-US" dirty="0" err="1"/>
              <a:t>t</a:t>
            </a:r>
            <a:r>
              <a:rPr lang="en-US" dirty="0" err="1" smtClean="0"/>
              <a:t>cpreplay</a:t>
            </a:r>
            <a:r>
              <a:rPr lang="en-US" dirty="0" smtClean="0"/>
              <a:t>: re-sends recorded traffic</a:t>
            </a:r>
          </a:p>
          <a:p>
            <a:r>
              <a:rPr lang="en-US" dirty="0" smtClean="0"/>
              <a:t>Graphical tools</a:t>
            </a:r>
          </a:p>
          <a:p>
            <a:pPr lvl="1"/>
            <a:r>
              <a:rPr lang="en-US" dirty="0" err="1" smtClean="0"/>
              <a:t>Wireshark</a:t>
            </a:r>
            <a:endParaRPr lang="en-US" dirty="0" smtClean="0"/>
          </a:p>
          <a:p>
            <a:pPr lvl="2"/>
            <a:r>
              <a:rPr lang="en-US" dirty="0" smtClean="0"/>
              <a:t>Supports TCP reassembling</a:t>
            </a:r>
          </a:p>
          <a:p>
            <a:pPr lvl="2"/>
            <a:r>
              <a:rPr lang="en-US" dirty="0" smtClean="0"/>
              <a:t>Provides parsers for a number of protocols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60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73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Internet </a:t>
            </a:r>
            <a:r>
              <a:rPr lang="en-US" dirty="0"/>
              <a:t>Protocol Suite</a:t>
            </a:r>
          </a:p>
        </p:txBody>
      </p:sp>
      <p:sp>
        <p:nvSpPr>
          <p:cNvPr id="57374" name="Rectangle 30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Set of protocols used to transport data between nodes of a network</a:t>
            </a:r>
          </a:p>
          <a:p>
            <a:r>
              <a:rPr lang="en-US" dirty="0" smtClean="0"/>
              <a:t>Also known as the TCP/IP Protocol Suite</a:t>
            </a:r>
          </a:p>
          <a:p>
            <a:r>
              <a:rPr lang="en-US" dirty="0" smtClean="0"/>
              <a:t>Based on abstraction and encapsulation</a:t>
            </a:r>
          </a:p>
          <a:p>
            <a:r>
              <a:rPr lang="en-US" dirty="0" smtClean="0"/>
              <a:t>Link protocols</a:t>
            </a:r>
          </a:p>
          <a:p>
            <a:r>
              <a:rPr lang="en-US" dirty="0" smtClean="0"/>
              <a:t>Internet protocols</a:t>
            </a:r>
          </a:p>
          <a:p>
            <a:r>
              <a:rPr lang="en-US" dirty="0" smtClean="0"/>
              <a:t>Transport protocols</a:t>
            </a:r>
          </a:p>
          <a:p>
            <a:r>
              <a:rPr lang="en-US" dirty="0" smtClean="0"/>
              <a:t>Application protocols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819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Spoofing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Goal: sniff all traffic between two hosts in a switched environment</a:t>
            </a:r>
          </a:p>
          <a:p>
            <a:r>
              <a:rPr lang="en-US" dirty="0" smtClean="0"/>
              <a:t>The attack leverages the stateless nature of the ARP protocol</a:t>
            </a:r>
          </a:p>
          <a:p>
            <a:pPr lvl="1"/>
            <a:r>
              <a:rPr lang="en-US" dirty="0" smtClean="0"/>
              <a:t>Replies without a request will be accepted</a:t>
            </a:r>
          </a:p>
          <a:p>
            <a:r>
              <a:rPr lang="en-US" dirty="0" smtClean="0"/>
              <a:t>The attacker host sends spoofed ARP messages to the two victim hosts, poisoning their cache</a:t>
            </a:r>
          </a:p>
          <a:p>
            <a:r>
              <a:rPr lang="en-US" dirty="0" smtClean="0"/>
              <a:t>The victim host sends their IP packets to the attacker host</a:t>
            </a:r>
          </a:p>
          <a:p>
            <a:r>
              <a:rPr lang="en-US" dirty="0" smtClean="0"/>
              <a:t>The attacker host acts has a router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91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Spoofing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r>
              <a:rPr lang="it-IT" sz="1200" i="1" dirty="0">
                <a:latin typeface="Roboto Light"/>
                <a:cs typeface="Roboto Light"/>
              </a:rPr>
              <a:t/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r>
              <a:rPr lang="it-IT" sz="1200" i="1" dirty="0">
                <a:latin typeface="Roboto Light"/>
                <a:cs typeface="Roboto Light"/>
              </a:rPr>
              <a:t/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63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/>
      <p:bldP spid="15" grpId="0"/>
      <p:bldP spid="16" grpId="0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Spoofing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r>
              <a:rPr lang="it-IT" sz="1200" i="1" dirty="0">
                <a:latin typeface="Roboto Light"/>
                <a:cs typeface="Roboto Light"/>
              </a:rPr>
              <a:t/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r>
              <a:rPr lang="it-IT" sz="1200" i="1" dirty="0">
                <a:latin typeface="Roboto Light"/>
                <a:cs typeface="Roboto Light"/>
              </a:rPr>
              <a:t/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>
            <a:off x="1560287" y="2680608"/>
            <a:ext cx="2775857" cy="879929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39830" y="2843597"/>
            <a:ext cx="21723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ARP Reply: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192.168.1.10 is at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15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Spoofing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r>
              <a:rPr lang="it-IT" sz="1200" i="1" dirty="0">
                <a:latin typeface="Roboto Light"/>
                <a:cs typeface="Roboto Light"/>
              </a:rPr>
              <a:t/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r>
              <a:rPr lang="it-IT" sz="1200" i="1" dirty="0">
                <a:latin typeface="Roboto Light"/>
                <a:cs typeface="Roboto Light"/>
              </a:rPr>
              <a:t/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>
            <a:off x="1560287" y="2680608"/>
            <a:ext cx="2775857" cy="879929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39830" y="2843597"/>
            <a:ext cx="21723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ARP Reply:</a:t>
            </a:r>
          </a:p>
          <a:p>
            <a:pPr algn="ctr"/>
            <a:r>
              <a:rPr lang="en-US" sz="900">
                <a:latin typeface="Roboto Light"/>
                <a:cs typeface="Roboto Light"/>
              </a:rPr>
              <a:t>192.168.1.10 </a:t>
            </a:r>
            <a:r>
              <a:rPr lang="en-US" sz="900" dirty="0">
                <a:latin typeface="Roboto Light"/>
                <a:cs typeface="Roboto Light"/>
              </a:rPr>
              <a:t>is at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95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Spoofing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r>
              <a:rPr lang="it-IT" sz="1200" i="1" dirty="0">
                <a:latin typeface="Roboto Light"/>
                <a:cs typeface="Roboto Light"/>
              </a:rPr>
              <a:t/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r>
              <a:rPr lang="it-IT" sz="1200" i="1" dirty="0">
                <a:latin typeface="Roboto Light"/>
                <a:cs typeface="Roboto Light"/>
              </a:rPr>
              <a:t/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 flipH="1">
            <a:off x="4662715" y="2640771"/>
            <a:ext cx="2503715" cy="919766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24768" y="2771026"/>
            <a:ext cx="22300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ARP Reply: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192.168.1.100 is at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06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Spoofing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r>
              <a:rPr lang="it-IT" sz="1200" i="1" dirty="0">
                <a:latin typeface="Roboto Light"/>
                <a:cs typeface="Roboto Light"/>
              </a:rPr>
              <a:t/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r>
              <a:rPr lang="it-IT" sz="1200" i="1" dirty="0">
                <a:latin typeface="Roboto Light"/>
                <a:cs typeface="Roboto Light"/>
              </a:rPr>
              <a:t/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 flipH="1">
            <a:off x="4662715" y="2640771"/>
            <a:ext cx="2503715" cy="919766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24768" y="2771026"/>
            <a:ext cx="22300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ARP Reply: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192.168.1.100 is at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32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Spoofing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r>
              <a:rPr lang="it-IT" sz="1200" i="1" dirty="0">
                <a:latin typeface="Roboto Light"/>
                <a:cs typeface="Roboto Light"/>
              </a:rPr>
              <a:t/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r>
              <a:rPr lang="it-IT" sz="1200" i="1" dirty="0">
                <a:latin typeface="Roboto Light"/>
                <a:cs typeface="Roboto Light"/>
              </a:rPr>
              <a:t/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>
            <a:off x="1206501" y="2640771"/>
            <a:ext cx="3057071" cy="919766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20005" y="2695538"/>
            <a:ext cx="1771639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Ethernet: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IP: 192.168.1.100</a:t>
            </a:r>
            <a:br>
              <a:rPr lang="en-US" sz="900" dirty="0">
                <a:latin typeface="Roboto Light"/>
                <a:cs typeface="Roboto Light"/>
              </a:rPr>
            </a:br>
            <a:r>
              <a:rPr lang="en-US" sz="900" dirty="0">
                <a:latin typeface="Roboto Light"/>
                <a:cs typeface="Roboto Light"/>
              </a:rPr>
              <a:t>Data: SECRET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Spoofing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r>
              <a:rPr lang="it-IT" sz="1200" i="1" dirty="0">
                <a:latin typeface="Roboto Light"/>
                <a:cs typeface="Roboto Light"/>
              </a:rPr>
              <a:t/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r>
              <a:rPr lang="it-IT" sz="1200" i="1" dirty="0">
                <a:latin typeface="Roboto Light"/>
                <a:cs typeface="Roboto Light"/>
              </a:rPr>
              <a:t/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95278" y="2722751"/>
            <a:ext cx="1569660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Ethernet: 00:01:03:1D:98:B8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IP: 192.168.1.10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Data: SECRET</a:t>
            </a:r>
          </a:p>
        </p:txBody>
      </p:sp>
      <p:sp>
        <p:nvSpPr>
          <p:cNvPr id="26" name="Freeform 25"/>
          <p:cNvSpPr/>
          <p:nvPr/>
        </p:nvSpPr>
        <p:spPr>
          <a:xfrm flipH="1">
            <a:off x="4662715" y="2640771"/>
            <a:ext cx="2503715" cy="919766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</a:t>
            </a:r>
            <a:r>
              <a:rPr lang="en-US" dirty="0" smtClean="0"/>
              <a:t>Spoofing</a:t>
            </a:r>
            <a:endParaRPr lang="en-US" dirty="0"/>
          </a:p>
        </p:txBody>
      </p:sp>
      <p:sp>
        <p:nvSpPr>
          <p:cNvPr id="264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Legitimate ARP </a:t>
            </a:r>
            <a:r>
              <a:rPr lang="en-US" dirty="0" smtClean="0"/>
              <a:t>replies </a:t>
            </a:r>
            <a:r>
              <a:rPr lang="en-US" dirty="0"/>
              <a:t>might restore the ARP cache to the correct value</a:t>
            </a:r>
          </a:p>
          <a:p>
            <a:r>
              <a:rPr lang="en-US" dirty="0" smtClean="0"/>
              <a:t>Most </a:t>
            </a:r>
            <a:r>
              <a:rPr lang="en-US" dirty="0"/>
              <a:t>ARP-spoofing tool repeatedly send spoofed ARP replies to keep the ARP cache </a:t>
            </a:r>
            <a:r>
              <a:rPr lang="en-US" dirty="0" smtClean="0"/>
              <a:t>in </a:t>
            </a:r>
            <a:r>
              <a:rPr lang="en-US" dirty="0"/>
              <a:t>the desired state</a:t>
            </a:r>
          </a:p>
        </p:txBody>
      </p:sp>
    </p:spTree>
    <p:extLst>
      <p:ext uri="{BB962C8B-B14F-4D97-AF65-F5344CB8AC3E}">
        <p14:creationId xmlns:p14="http://schemas.microsoft.com/office/powerpoint/2010/main" val="53632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8" y="3333414"/>
            <a:ext cx="4759342" cy="2177706"/>
          </a:xfrm>
          <a:prstGeom prst="rect">
            <a:avLst/>
          </a:prstGeom>
        </p:spPr>
      </p:pic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Spoofing</a:t>
            </a: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71701"/>
            <a:ext cx="8686800" cy="109656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In an IP spoofing attack a host impersonates another host by sending a datagram with the address of the impersonated host as the source address 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3646266" y="3456387"/>
            <a:ext cx="1273051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111.10.20.14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4864200" y="3673804"/>
            <a:ext cx="1273051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111.10.20.76</a:t>
            </a: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844391" y="3389839"/>
            <a:ext cx="1365399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111.10.20.121</a:t>
            </a: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6629402" y="3429001"/>
            <a:ext cx="1596181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From</a:t>
            </a:r>
            <a:r>
              <a:rPr lang="en-US" sz="1100" dirty="0">
                <a:latin typeface="Courier New" charset="0"/>
              </a:rPr>
              <a:t> 111.10.20.76</a:t>
            </a:r>
          </a:p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To</a:t>
            </a:r>
            <a:r>
              <a:rPr lang="en-US" sz="1100" dirty="0"/>
              <a:t>    </a:t>
            </a:r>
            <a:r>
              <a:rPr lang="en-US" sz="1100" dirty="0">
                <a:latin typeface="Courier New" charset="0"/>
              </a:rPr>
              <a:t> 111.10.20.14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1840648" y="2859111"/>
            <a:ext cx="1834577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err="1">
                <a:latin typeface="Roboto Light"/>
                <a:cs typeface="Roboto Light"/>
              </a:rPr>
              <a:t>Subnetwork</a:t>
            </a:r>
            <a:r>
              <a:rPr lang="en-US" sz="1200" dirty="0"/>
              <a:t> </a:t>
            </a:r>
            <a:r>
              <a:rPr lang="en-US" sz="1200" dirty="0">
                <a:latin typeface="Courier New" charset="0"/>
              </a:rPr>
              <a:t>111.10.20</a:t>
            </a:r>
            <a:r>
              <a:rPr lang="en-US" sz="1200" dirty="0"/>
              <a:t> </a:t>
            </a:r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6324602" y="3373042"/>
            <a:ext cx="346075" cy="8334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3579033" y="5104770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3706034" y="5114296"/>
            <a:ext cx="346075" cy="83344"/>
          </a:xfrm>
          <a:prstGeom prst="rect">
            <a:avLst/>
          </a:prstGeom>
          <a:solidFill>
            <a:srgbClr val="953735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8" name="Rectangle 16"/>
          <p:cNvSpPr>
            <a:spLocks noChangeArrowheads="1"/>
          </p:cNvSpPr>
          <p:nvPr/>
        </p:nvSpPr>
        <p:spPr bwMode="auto">
          <a:xfrm>
            <a:off x="6324600" y="4046467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6705603" y="4217919"/>
            <a:ext cx="2019443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From</a:t>
            </a:r>
            <a:r>
              <a:rPr lang="en-US" sz="1100" dirty="0">
                <a:latin typeface="Courier New" charset="0"/>
              </a:rPr>
              <a:t> 09:45:FA:07:22:23</a:t>
            </a:r>
          </a:p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To</a:t>
            </a:r>
            <a:r>
              <a:rPr lang="en-US" sz="1100" dirty="0"/>
              <a:t>    </a:t>
            </a:r>
            <a:r>
              <a:rPr lang="en-US" sz="1100" dirty="0">
                <a:latin typeface="Courier New" charset="0"/>
              </a:rPr>
              <a:t> 0A:12:33:B2:C4:11</a:t>
            </a:r>
          </a:p>
        </p:txBody>
      </p:sp>
      <p:sp>
        <p:nvSpPr>
          <p:cNvPr id="3" name="Freeform 2"/>
          <p:cNvSpPr/>
          <p:nvPr/>
        </p:nvSpPr>
        <p:spPr>
          <a:xfrm>
            <a:off x="1327124" y="4621904"/>
            <a:ext cx="3157640" cy="400495"/>
          </a:xfrm>
          <a:custGeom>
            <a:avLst/>
            <a:gdLst>
              <a:gd name="connsiteX0" fmla="*/ 0 w 3157640"/>
              <a:gd name="connsiteY0" fmla="*/ 0 h 400495"/>
              <a:gd name="connsiteX1" fmla="*/ 0 w 3157640"/>
              <a:gd name="connsiteY1" fmla="*/ 400495 h 400495"/>
              <a:gd name="connsiteX2" fmla="*/ 3157640 w 3157640"/>
              <a:gd name="connsiteY2" fmla="*/ 400495 h 400495"/>
              <a:gd name="connsiteX3" fmla="*/ 3157640 w 3157640"/>
              <a:gd name="connsiteY3" fmla="*/ 11443 h 400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57640" h="400495">
                <a:moveTo>
                  <a:pt x="0" y="0"/>
                </a:moveTo>
                <a:lnTo>
                  <a:pt x="0" y="400495"/>
                </a:lnTo>
                <a:lnTo>
                  <a:pt x="3157640" y="400495"/>
                </a:lnTo>
                <a:lnTo>
                  <a:pt x="3157640" y="11443"/>
                </a:lnTo>
              </a:path>
            </a:pathLst>
          </a:custGeom>
          <a:ln>
            <a:solidFill>
              <a:schemeClr val="accent3">
                <a:lumMod val="75000"/>
              </a:schemeClr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87929" y="4285754"/>
            <a:ext cx="1754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urier New" charset="0"/>
              </a:rPr>
              <a:t>09:45:FA:07:22:23</a:t>
            </a:r>
            <a:endParaRPr lang="en-US" sz="1200" dirty="0">
              <a:latin typeface="Roboto Light"/>
              <a:cs typeface="Roboto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27386" y="4314559"/>
            <a:ext cx="1754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urier New" charset="0"/>
              </a:rPr>
              <a:t>0A:12:33:B2:C4:11</a:t>
            </a:r>
          </a:p>
          <a:p>
            <a:pPr algn="ctr"/>
            <a:endParaRPr lang="en-US" sz="1200" dirty="0">
              <a:latin typeface="Roboto Light"/>
              <a:cs typeface="Roboto Light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017" y="3669594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15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/>
      <p:bldP spid="64518" grpId="0"/>
      <p:bldP spid="64520" grpId="0"/>
      <p:bldP spid="64522" grpId="0"/>
      <p:bldP spid="64524" grpId="0" animBg="1"/>
      <p:bldP spid="64525" grpId="0" animBg="1"/>
      <p:bldP spid="64526" grpId="0" animBg="1"/>
      <p:bldP spid="64528" grpId="0" animBg="1"/>
      <p:bldP spid="64529" grpId="0"/>
      <p:bldP spid="3" grpId="0" animBg="1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TCP/IP Layering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75429" y="3438515"/>
            <a:ext cx="1015604" cy="456777"/>
          </a:xfrm>
          <a:prstGeom prst="rect">
            <a:avLst/>
          </a:prstGeom>
          <a:solidFill>
            <a:srgbClr val="C3D69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TCP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169615" y="3438515"/>
            <a:ext cx="1053703" cy="456777"/>
          </a:xfrm>
          <a:prstGeom prst="rect">
            <a:avLst/>
          </a:prstGeom>
          <a:solidFill>
            <a:srgbClr val="C3D69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UDP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789679" y="4123679"/>
            <a:ext cx="2743200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IP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3064714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 rot="16200000">
            <a:off x="2768735" y="2533608"/>
            <a:ext cx="1049159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9029" tIns="34515" rIns="69029" bIns="34515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>
                <a:latin typeface="Roboto Light"/>
                <a:cs typeface="Roboto Light"/>
              </a:rPr>
              <a:t>HTTP</a:t>
            </a: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4732779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 rot="16200000">
            <a:off x="4687172" y="2562752"/>
            <a:ext cx="569850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 dirty="0">
                <a:latin typeface="Roboto Light"/>
                <a:cs typeface="Roboto Light"/>
              </a:rPr>
              <a:t>NFS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2789679" y="4820741"/>
            <a:ext cx="2743200" cy="444881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it-IT" dirty="0">
                <a:latin typeface="Roboto Light"/>
                <a:cs typeface="Roboto Light"/>
              </a:rPr>
              <a:t>Hardware Interface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636214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 rot="16200000">
            <a:off x="3472616" y="2530040"/>
            <a:ext cx="755823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>
                <a:latin typeface="Roboto Light"/>
                <a:cs typeface="Roboto Light"/>
              </a:rPr>
              <a:t>SMTP</a:t>
            </a: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4218429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 rot="16200000">
            <a:off x="4139294" y="2531229"/>
            <a:ext cx="601184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 dirty="0">
                <a:latin typeface="Roboto Light"/>
                <a:cs typeface="Roboto Light"/>
              </a:rPr>
              <a:t>DNS</a:t>
            </a:r>
          </a:p>
        </p:txBody>
      </p:sp>
      <p:sp>
        <p:nvSpPr>
          <p:cNvPr id="16" name="Rectangle 25"/>
          <p:cNvSpPr>
            <a:spLocks noChangeArrowheads="1"/>
          </p:cNvSpPr>
          <p:nvPr/>
        </p:nvSpPr>
        <p:spPr bwMode="auto">
          <a:xfrm>
            <a:off x="1360931" y="4123679"/>
            <a:ext cx="775097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IGMP</a:t>
            </a: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6218681" y="4123679"/>
            <a:ext cx="775097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ICMP</a:t>
            </a:r>
          </a:p>
        </p:txBody>
      </p:sp>
      <p:sp>
        <p:nvSpPr>
          <p:cNvPr id="18" name="Rectangle 32"/>
          <p:cNvSpPr>
            <a:spLocks noChangeArrowheads="1"/>
          </p:cNvSpPr>
          <p:nvPr/>
        </p:nvSpPr>
        <p:spPr bwMode="auto">
          <a:xfrm>
            <a:off x="1246629" y="5379817"/>
            <a:ext cx="5886450" cy="44488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Physical Layer</a:t>
            </a:r>
          </a:p>
        </p:txBody>
      </p:sp>
      <p:sp>
        <p:nvSpPr>
          <p:cNvPr id="19" name="Rectangle 36"/>
          <p:cNvSpPr>
            <a:spLocks noChangeArrowheads="1"/>
          </p:cNvSpPr>
          <p:nvPr/>
        </p:nvSpPr>
        <p:spPr bwMode="auto">
          <a:xfrm>
            <a:off x="1360931" y="4808844"/>
            <a:ext cx="775097" cy="43417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ARP</a:t>
            </a:r>
          </a:p>
        </p:txBody>
      </p:sp>
      <p:sp>
        <p:nvSpPr>
          <p:cNvPr id="20" name="Rectangle 39"/>
          <p:cNvSpPr>
            <a:spLocks noChangeArrowheads="1"/>
          </p:cNvSpPr>
          <p:nvPr/>
        </p:nvSpPr>
        <p:spPr bwMode="auto">
          <a:xfrm>
            <a:off x="6218681" y="4808844"/>
            <a:ext cx="775097" cy="43417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RARP</a:t>
            </a:r>
          </a:p>
        </p:txBody>
      </p:sp>
      <p:sp>
        <p:nvSpPr>
          <p:cNvPr id="21" name="Line 43"/>
          <p:cNvSpPr>
            <a:spLocks noChangeShapeType="1"/>
          </p:cNvSpPr>
          <p:nvPr/>
        </p:nvSpPr>
        <p:spPr bwMode="auto">
          <a:xfrm>
            <a:off x="2161029" y="5037233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2" name="Line 44"/>
          <p:cNvSpPr>
            <a:spLocks noChangeShapeType="1"/>
          </p:cNvSpPr>
          <p:nvPr/>
        </p:nvSpPr>
        <p:spPr bwMode="auto">
          <a:xfrm>
            <a:off x="5590029" y="5037233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3" name="Rectangle 45"/>
          <p:cNvSpPr>
            <a:spLocks noChangeArrowheads="1"/>
          </p:cNvSpPr>
          <p:nvPr/>
        </p:nvSpPr>
        <p:spPr bwMode="auto">
          <a:xfrm>
            <a:off x="1246629" y="4751748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4" name="Line 46"/>
          <p:cNvSpPr>
            <a:spLocks noChangeShapeType="1"/>
          </p:cNvSpPr>
          <p:nvPr/>
        </p:nvSpPr>
        <p:spPr bwMode="auto">
          <a:xfrm>
            <a:off x="2161029" y="4352068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5" name="Line 47"/>
          <p:cNvSpPr>
            <a:spLocks noChangeShapeType="1"/>
          </p:cNvSpPr>
          <p:nvPr/>
        </p:nvSpPr>
        <p:spPr bwMode="auto">
          <a:xfrm>
            <a:off x="5590029" y="4352068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6" name="Rectangle 48"/>
          <p:cNvSpPr>
            <a:spLocks noChangeArrowheads="1"/>
          </p:cNvSpPr>
          <p:nvPr/>
        </p:nvSpPr>
        <p:spPr bwMode="auto">
          <a:xfrm>
            <a:off x="1246629" y="4066583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7" name="Rectangle 52"/>
          <p:cNvSpPr>
            <a:spLocks noChangeArrowheads="1"/>
          </p:cNvSpPr>
          <p:nvPr/>
        </p:nvSpPr>
        <p:spPr bwMode="auto">
          <a:xfrm>
            <a:off x="1246629" y="3381418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8" name="Rectangle 53"/>
          <p:cNvSpPr>
            <a:spLocks noChangeArrowheads="1"/>
          </p:cNvSpPr>
          <p:nvPr/>
        </p:nvSpPr>
        <p:spPr bwMode="auto">
          <a:xfrm>
            <a:off x="1246629" y="2125281"/>
            <a:ext cx="5886450" cy="114194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02150" y="487368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Link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402150" y="4188523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Internet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02149" y="3464606"/>
            <a:ext cx="107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Transport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02150" y="2607985"/>
            <a:ext cx="1312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147432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/>
      <p:bldP spid="11" grpId="0" animBg="1"/>
      <p:bldP spid="12" grpId="0" animBg="1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1" grpId="0"/>
      <p:bldP spid="32" grpId="0"/>
      <p:bldP spid="3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Routing: Indirect Delivery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two hosts are in different physical networks the IP datagram is encapsulated in a lower level protocol and delivered to the directly connected gateway</a:t>
            </a:r>
          </a:p>
          <a:p>
            <a:r>
              <a:rPr lang="en-US" dirty="0"/>
              <a:t>The gateway decides which is the next step in the delivery process </a:t>
            </a:r>
          </a:p>
          <a:p>
            <a:r>
              <a:rPr lang="en-US" dirty="0"/>
              <a:t>This step is repeated until a gateway that is in the same physical subnetwork of the destination host is reached</a:t>
            </a:r>
          </a:p>
          <a:p>
            <a:r>
              <a:rPr lang="en-US" dirty="0"/>
              <a:t>Then direct delivery is used</a:t>
            </a:r>
          </a:p>
        </p:txBody>
      </p:sp>
    </p:spTree>
    <p:extLst>
      <p:ext uri="{BB962C8B-B14F-4D97-AF65-F5344CB8AC3E}">
        <p14:creationId xmlns:p14="http://schemas.microsoft.com/office/powerpoint/2010/main" val="5427962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</a:t>
            </a:r>
          </a:p>
        </p:txBody>
      </p:sp>
      <p:sp>
        <p:nvSpPr>
          <p:cNvPr id="280579" name="Line 3"/>
          <p:cNvSpPr>
            <a:spLocks noChangeShapeType="1"/>
          </p:cNvSpPr>
          <p:nvPr/>
        </p:nvSpPr>
        <p:spPr bwMode="auto">
          <a:xfrm flipV="1">
            <a:off x="1600772" y="2416969"/>
            <a:ext cx="1447229" cy="146326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0" name="Line 4"/>
          <p:cNvSpPr>
            <a:spLocks noChangeShapeType="1"/>
          </p:cNvSpPr>
          <p:nvPr/>
        </p:nvSpPr>
        <p:spPr bwMode="auto">
          <a:xfrm>
            <a:off x="3352800" y="2416969"/>
            <a:ext cx="2454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1" name="Line 5"/>
          <p:cNvSpPr>
            <a:spLocks noChangeShapeType="1"/>
          </p:cNvSpPr>
          <p:nvPr/>
        </p:nvSpPr>
        <p:spPr bwMode="auto">
          <a:xfrm flipV="1">
            <a:off x="2819400" y="3331369"/>
            <a:ext cx="3700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4" name="Line 8"/>
          <p:cNvSpPr>
            <a:spLocks noChangeShapeType="1"/>
          </p:cNvSpPr>
          <p:nvPr/>
        </p:nvSpPr>
        <p:spPr bwMode="auto">
          <a:xfrm>
            <a:off x="6019800" y="2359819"/>
            <a:ext cx="1828801" cy="165734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6" name="Text Box 10"/>
          <p:cNvSpPr txBox="1">
            <a:spLocks noChangeArrowheads="1"/>
          </p:cNvSpPr>
          <p:nvPr/>
        </p:nvSpPr>
        <p:spPr bwMode="auto">
          <a:xfrm>
            <a:off x="7525435" y="5200652"/>
            <a:ext cx="1211485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800" dirty="0">
                <a:latin typeface="Courier New" charset="0"/>
              </a:rPr>
              <a:t>128.111.41.10</a:t>
            </a:r>
            <a:br>
              <a:rPr lang="en-US" sz="800" dirty="0">
                <a:latin typeface="Courier New" charset="0"/>
              </a:rPr>
            </a:br>
            <a:r>
              <a:rPr lang="en-US" sz="800" dirty="0">
                <a:latin typeface="Courier New" charset="0"/>
              </a:rPr>
              <a:t>11:21:31:41:51:61</a:t>
            </a:r>
          </a:p>
        </p:txBody>
      </p:sp>
      <p:sp>
        <p:nvSpPr>
          <p:cNvPr id="280587" name="Line 11"/>
          <p:cNvSpPr>
            <a:spLocks noChangeShapeType="1"/>
          </p:cNvSpPr>
          <p:nvPr/>
        </p:nvSpPr>
        <p:spPr bwMode="auto">
          <a:xfrm flipV="1">
            <a:off x="2209800" y="4017168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9" name="Rectangle 13"/>
          <p:cNvSpPr>
            <a:spLocks noChangeArrowheads="1"/>
          </p:cNvSpPr>
          <p:nvPr/>
        </p:nvSpPr>
        <p:spPr bwMode="auto">
          <a:xfrm>
            <a:off x="3352800" y="3159919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0" name="Rectangle 14"/>
          <p:cNvSpPr>
            <a:spLocks noChangeArrowheads="1"/>
          </p:cNvSpPr>
          <p:nvPr/>
        </p:nvSpPr>
        <p:spPr bwMode="auto">
          <a:xfrm>
            <a:off x="3479801" y="3169444"/>
            <a:ext cx="346075" cy="83344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2" name="Rectangle 16"/>
          <p:cNvSpPr>
            <a:spLocks noChangeArrowheads="1"/>
          </p:cNvSpPr>
          <p:nvPr/>
        </p:nvSpPr>
        <p:spPr bwMode="auto">
          <a:xfrm>
            <a:off x="5334000" y="3159919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3" name="Rectangle 17"/>
          <p:cNvSpPr>
            <a:spLocks noChangeArrowheads="1"/>
          </p:cNvSpPr>
          <p:nvPr/>
        </p:nvSpPr>
        <p:spPr bwMode="auto">
          <a:xfrm>
            <a:off x="5461001" y="3169444"/>
            <a:ext cx="346075" cy="83344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4" name="Line 18"/>
          <p:cNvSpPr>
            <a:spLocks noChangeShapeType="1"/>
          </p:cNvSpPr>
          <p:nvPr/>
        </p:nvSpPr>
        <p:spPr bwMode="auto">
          <a:xfrm flipH="1" flipV="1">
            <a:off x="1600200" y="418861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5" name="Line 19"/>
          <p:cNvSpPr>
            <a:spLocks noChangeShapeType="1"/>
          </p:cNvSpPr>
          <p:nvPr/>
        </p:nvSpPr>
        <p:spPr bwMode="auto">
          <a:xfrm flipH="1" flipV="1">
            <a:off x="1600200" y="5045869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8" name="Line 22"/>
          <p:cNvSpPr>
            <a:spLocks noChangeShapeType="1"/>
          </p:cNvSpPr>
          <p:nvPr/>
        </p:nvSpPr>
        <p:spPr bwMode="auto">
          <a:xfrm flipH="1" flipV="1">
            <a:off x="7239000" y="418861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9" name="Line 23"/>
          <p:cNvSpPr>
            <a:spLocks noChangeShapeType="1"/>
          </p:cNvSpPr>
          <p:nvPr/>
        </p:nvSpPr>
        <p:spPr bwMode="auto">
          <a:xfrm flipH="1" flipV="1">
            <a:off x="7239000" y="5045869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0" name="Line 24"/>
          <p:cNvSpPr>
            <a:spLocks noChangeShapeType="1"/>
          </p:cNvSpPr>
          <p:nvPr/>
        </p:nvSpPr>
        <p:spPr bwMode="auto">
          <a:xfrm flipV="1">
            <a:off x="7239000" y="3902869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2" name="Rectangle 26"/>
          <p:cNvSpPr>
            <a:spLocks noChangeArrowheads="1"/>
          </p:cNvSpPr>
          <p:nvPr/>
        </p:nvSpPr>
        <p:spPr bwMode="auto">
          <a:xfrm rot="18399265">
            <a:off x="1362075" y="3598069"/>
            <a:ext cx="400050" cy="1524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3" name="Rectangle 27"/>
          <p:cNvSpPr>
            <a:spLocks noChangeArrowheads="1"/>
          </p:cNvSpPr>
          <p:nvPr/>
        </p:nvSpPr>
        <p:spPr bwMode="auto">
          <a:xfrm rot="18399265">
            <a:off x="1440881" y="3593910"/>
            <a:ext cx="259556" cy="111125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5" name="Rectangle 29"/>
          <p:cNvSpPr>
            <a:spLocks noChangeArrowheads="1"/>
          </p:cNvSpPr>
          <p:nvPr/>
        </p:nvSpPr>
        <p:spPr bwMode="auto">
          <a:xfrm rot="3043589">
            <a:off x="7572375" y="3626644"/>
            <a:ext cx="400050" cy="1524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6" name="Rectangle 30"/>
          <p:cNvSpPr>
            <a:spLocks noChangeArrowheads="1"/>
          </p:cNvSpPr>
          <p:nvPr/>
        </p:nvSpPr>
        <p:spPr bwMode="auto">
          <a:xfrm rot="3043589">
            <a:off x="7664594" y="3661614"/>
            <a:ext cx="259556" cy="111125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8" name="Rectangle 32"/>
          <p:cNvSpPr>
            <a:spLocks noChangeArrowheads="1"/>
          </p:cNvSpPr>
          <p:nvPr/>
        </p:nvSpPr>
        <p:spPr bwMode="auto">
          <a:xfrm rot="16200000">
            <a:off x="2162175" y="4598194"/>
            <a:ext cx="400050" cy="1524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9" name="Rectangle 33"/>
          <p:cNvSpPr>
            <a:spLocks noChangeArrowheads="1"/>
          </p:cNvSpPr>
          <p:nvPr/>
        </p:nvSpPr>
        <p:spPr bwMode="auto">
          <a:xfrm rot="16200000">
            <a:off x="2224484" y="4593829"/>
            <a:ext cx="259556" cy="111125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11" name="Rectangle 35"/>
          <p:cNvSpPr>
            <a:spLocks noChangeArrowheads="1"/>
          </p:cNvSpPr>
          <p:nvPr/>
        </p:nvSpPr>
        <p:spPr bwMode="auto">
          <a:xfrm rot="16200000">
            <a:off x="6886575" y="4541044"/>
            <a:ext cx="400050" cy="1524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12" name="Rectangle 36"/>
          <p:cNvSpPr>
            <a:spLocks noChangeArrowheads="1"/>
          </p:cNvSpPr>
          <p:nvPr/>
        </p:nvSpPr>
        <p:spPr bwMode="auto">
          <a:xfrm rot="16200000">
            <a:off x="6948884" y="4536679"/>
            <a:ext cx="259556" cy="111125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13" name="Text Box 37"/>
          <p:cNvSpPr txBox="1">
            <a:spLocks noChangeArrowheads="1"/>
          </p:cNvSpPr>
          <p:nvPr/>
        </p:nvSpPr>
        <p:spPr bwMode="auto">
          <a:xfrm>
            <a:off x="817354" y="5200652"/>
            <a:ext cx="1216444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800" dirty="0">
                <a:latin typeface="Courier New" charset="0"/>
              </a:rPr>
              <a:t>111.10.20.121</a:t>
            </a:r>
            <a:br>
              <a:rPr lang="en-US" sz="800" dirty="0">
                <a:latin typeface="Courier New" charset="0"/>
              </a:rPr>
            </a:br>
            <a:r>
              <a:rPr lang="en-US" sz="800" dirty="0">
                <a:latin typeface="Courier New" charset="0"/>
              </a:rPr>
              <a:t>AA:BB:CC:DD:EE:FF</a:t>
            </a:r>
          </a:p>
        </p:txBody>
      </p:sp>
      <p:sp>
        <p:nvSpPr>
          <p:cNvPr id="280614" name="Text Box 38"/>
          <p:cNvSpPr txBox="1">
            <a:spLocks noChangeArrowheads="1"/>
          </p:cNvSpPr>
          <p:nvPr/>
        </p:nvSpPr>
        <p:spPr bwMode="auto">
          <a:xfrm>
            <a:off x="4054477" y="3629027"/>
            <a:ext cx="1273051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800">
                <a:latin typeface="Courier New" charset="0"/>
              </a:rPr>
              <a:t>From 111.10.20.121</a:t>
            </a:r>
          </a:p>
          <a:p>
            <a:pPr eaLnBrk="0" hangingPunct="0"/>
            <a:r>
              <a:rPr lang="en-US" sz="800">
                <a:latin typeface="Courier New" charset="0"/>
              </a:rPr>
              <a:t>To   128.111.41.10</a:t>
            </a:r>
          </a:p>
        </p:txBody>
      </p:sp>
      <p:sp>
        <p:nvSpPr>
          <p:cNvPr id="280615" name="Rectangle 39"/>
          <p:cNvSpPr>
            <a:spLocks noChangeArrowheads="1"/>
          </p:cNvSpPr>
          <p:nvPr/>
        </p:nvSpPr>
        <p:spPr bwMode="auto">
          <a:xfrm>
            <a:off x="3749677" y="3571876"/>
            <a:ext cx="346075" cy="83344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16" name="Text Box 40"/>
          <p:cNvSpPr txBox="1">
            <a:spLocks noChangeArrowheads="1"/>
          </p:cNvSpPr>
          <p:nvPr/>
        </p:nvSpPr>
        <p:spPr bwMode="auto">
          <a:xfrm>
            <a:off x="3187679" y="4171951"/>
            <a:ext cx="3129532" cy="119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marL="171450" indent="-171450" eaLnBrk="0" hangingPunct="0"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Source/Destination IP addresses are the same</a:t>
            </a:r>
            <a:b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</a:b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 for every copy of the datagram</a:t>
            </a:r>
          </a:p>
          <a:p>
            <a:pPr marL="171450" indent="-171450" eaLnBrk="0" hangingPunct="0"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TTL field is decreased at every step</a:t>
            </a:r>
          </a:p>
          <a:p>
            <a:pPr marL="171450" indent="-171450" eaLnBrk="0" hangingPunct="0"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Link level addresses change at every step</a:t>
            </a:r>
          </a:p>
          <a:p>
            <a:pPr marL="171450" indent="-171450" eaLnBrk="0" hangingPunct="0"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The delivery process is based on the </a:t>
            </a:r>
            <a:b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</a:b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destination address only</a:t>
            </a:r>
          </a:p>
        </p:txBody>
      </p:sp>
      <p:sp>
        <p:nvSpPr>
          <p:cNvPr id="280632" name="Rectangle 56"/>
          <p:cNvSpPr>
            <a:spLocks noChangeArrowheads="1"/>
          </p:cNvSpPr>
          <p:nvPr/>
        </p:nvSpPr>
        <p:spPr bwMode="auto">
          <a:xfrm>
            <a:off x="533402" y="4343401"/>
            <a:ext cx="1211485" cy="20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r>
              <a:rPr lang="en-US" sz="800" dirty="0">
                <a:latin typeface="Courier New" charset="0"/>
              </a:rPr>
              <a:t>A0:B0:C0:D0:E0:F0</a:t>
            </a:r>
          </a:p>
        </p:txBody>
      </p:sp>
      <p:sp>
        <p:nvSpPr>
          <p:cNvPr id="280633" name="Rectangle 57"/>
          <p:cNvSpPr>
            <a:spLocks noChangeArrowheads="1"/>
          </p:cNvSpPr>
          <p:nvPr/>
        </p:nvSpPr>
        <p:spPr bwMode="auto">
          <a:xfrm>
            <a:off x="7391402" y="4400551"/>
            <a:ext cx="1211485" cy="20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r>
              <a:rPr lang="en-US" sz="800">
                <a:latin typeface="Courier New" charset="0"/>
              </a:rPr>
              <a:t>A1:B1:C1:D1:E1:F1</a:t>
            </a:r>
          </a:p>
        </p:txBody>
      </p:sp>
      <p:sp>
        <p:nvSpPr>
          <p:cNvPr id="280634" name="Line 58"/>
          <p:cNvSpPr>
            <a:spLocks noChangeShapeType="1"/>
          </p:cNvSpPr>
          <p:nvPr/>
        </p:nvSpPr>
        <p:spPr bwMode="auto">
          <a:xfrm>
            <a:off x="2362200" y="4857750"/>
            <a:ext cx="533400" cy="62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35" name="Text Box 59"/>
          <p:cNvSpPr txBox="1">
            <a:spLocks noChangeArrowheads="1"/>
          </p:cNvSpPr>
          <p:nvPr/>
        </p:nvSpPr>
        <p:spPr bwMode="auto">
          <a:xfrm>
            <a:off x="2933701" y="5486401"/>
            <a:ext cx="1524221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800">
                <a:latin typeface="Courier New" charset="0"/>
              </a:rPr>
              <a:t>From AA:BB:CC:DD:EE:FF</a:t>
            </a:r>
            <a:br>
              <a:rPr lang="en-US" sz="800">
                <a:latin typeface="Courier New" charset="0"/>
              </a:rPr>
            </a:br>
            <a:r>
              <a:rPr lang="en-US" sz="800">
                <a:latin typeface="Courier New" charset="0"/>
              </a:rPr>
              <a:t>To   A0:B0:C0:D0:E0:F0</a:t>
            </a:r>
          </a:p>
        </p:txBody>
      </p:sp>
      <p:sp>
        <p:nvSpPr>
          <p:cNvPr id="280636" name="Text Box 60"/>
          <p:cNvSpPr txBox="1">
            <a:spLocks noChangeArrowheads="1"/>
          </p:cNvSpPr>
          <p:nvPr/>
        </p:nvSpPr>
        <p:spPr bwMode="auto">
          <a:xfrm>
            <a:off x="5257800" y="5486401"/>
            <a:ext cx="1519312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800">
                <a:latin typeface="Courier New" charset="0"/>
              </a:rPr>
              <a:t>From A1:B1:C1:D1:E1:F1</a:t>
            </a:r>
            <a:br>
              <a:rPr lang="en-US" sz="800">
                <a:latin typeface="Courier New" charset="0"/>
              </a:rPr>
            </a:br>
            <a:r>
              <a:rPr lang="en-US" sz="800">
                <a:latin typeface="Courier New" charset="0"/>
              </a:rPr>
              <a:t>To   11:21:31:41:51:61</a:t>
            </a:r>
          </a:p>
        </p:txBody>
      </p:sp>
      <p:sp>
        <p:nvSpPr>
          <p:cNvPr id="280637" name="Line 61"/>
          <p:cNvSpPr>
            <a:spLocks noChangeShapeType="1"/>
          </p:cNvSpPr>
          <p:nvPr/>
        </p:nvSpPr>
        <p:spPr bwMode="auto">
          <a:xfrm flipH="1">
            <a:off x="6553200" y="4743450"/>
            <a:ext cx="533400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4664453"/>
            <a:ext cx="860606" cy="557403"/>
          </a:xfrm>
          <a:prstGeom prst="rect">
            <a:avLst/>
          </a:prstGeom>
        </p:spPr>
      </p:pic>
      <p:pic>
        <p:nvPicPr>
          <p:cNvPr id="3" name="Picture 2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214" y="3938929"/>
            <a:ext cx="896025" cy="435518"/>
          </a:xfrm>
          <a:prstGeom prst="rect">
            <a:avLst/>
          </a:prstGeom>
        </p:spPr>
      </p:pic>
      <p:pic>
        <p:nvPicPr>
          <p:cNvPr id="64" name="Picture 63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1" y="2225857"/>
            <a:ext cx="896025" cy="435518"/>
          </a:xfrm>
          <a:prstGeom prst="rect">
            <a:avLst/>
          </a:prstGeom>
        </p:spPr>
      </p:pic>
      <p:pic>
        <p:nvPicPr>
          <p:cNvPr id="65" name="Picture 64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901" y="2225857"/>
            <a:ext cx="896025" cy="435518"/>
          </a:xfrm>
          <a:prstGeom prst="rect">
            <a:avLst/>
          </a:prstGeom>
        </p:spPr>
      </p:pic>
      <p:pic>
        <p:nvPicPr>
          <p:cNvPr id="67" name="Picture 66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388" y="3111297"/>
            <a:ext cx="896025" cy="435518"/>
          </a:xfrm>
          <a:prstGeom prst="rect">
            <a:avLst/>
          </a:prstGeom>
        </p:spPr>
      </p:pic>
      <p:pic>
        <p:nvPicPr>
          <p:cNvPr id="68" name="Picture 67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222" y="3120512"/>
            <a:ext cx="896025" cy="435518"/>
          </a:xfrm>
          <a:prstGeom prst="rect">
            <a:avLst/>
          </a:prstGeom>
        </p:spPr>
      </p:pic>
      <p:pic>
        <p:nvPicPr>
          <p:cNvPr id="69" name="Picture 68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100" y="3169444"/>
            <a:ext cx="896025" cy="435518"/>
          </a:xfrm>
          <a:prstGeom prst="rect">
            <a:avLst/>
          </a:prstGeom>
        </p:spPr>
      </p:pic>
      <p:pic>
        <p:nvPicPr>
          <p:cNvPr id="70" name="Picture 69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1" y="3965033"/>
            <a:ext cx="896025" cy="43551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2671" y="4664453"/>
            <a:ext cx="860606" cy="55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81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6" grpId="0"/>
      <p:bldP spid="280589" grpId="0" animBg="1"/>
      <p:bldP spid="280593" grpId="0" animBg="1"/>
      <p:bldP spid="280602" grpId="0" animBg="1"/>
      <p:bldP spid="280606" grpId="0" animBg="1"/>
      <p:bldP spid="280609" grpId="0" animBg="1"/>
      <p:bldP spid="280612" grpId="0" animBg="1"/>
      <p:bldP spid="280613" grpId="0"/>
      <p:bldP spid="280614" grpId="0"/>
      <p:bldP spid="280615" grpId="0" animBg="1"/>
      <p:bldP spid="280634" grpId="0" animBg="1"/>
      <p:bldP spid="280635" grpId="0"/>
      <p:bldP spid="280636" grpId="0"/>
      <p:bldP spid="28063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Routing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Hop-by-hop routing</a:t>
            </a:r>
          </a:p>
          <a:p>
            <a:pPr lvl="1"/>
            <a:r>
              <a:rPr lang="en-US" dirty="0" smtClean="0"/>
              <a:t>The delivery route is determined by the gateways that participate in the delivery process</a:t>
            </a:r>
            <a:endParaRPr lang="en-US" sz="1100" b="1" dirty="0"/>
          </a:p>
          <a:p>
            <a:r>
              <a:rPr lang="en-US" dirty="0" smtClean="0"/>
              <a:t>Source </a:t>
            </a:r>
            <a:r>
              <a:rPr lang="en-US" dirty="0"/>
              <a:t>routing</a:t>
            </a:r>
          </a:p>
          <a:p>
            <a:pPr lvl="1"/>
            <a:r>
              <a:rPr lang="en-US" dirty="0"/>
              <a:t>The originator of a datagram determines the route to follow independently before sending the datagram (IP source routing option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14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Hop-by-hop Routing: The Routing Table</a:t>
            </a:r>
          </a:p>
        </p:txBody>
      </p:sp>
      <p:sp>
        <p:nvSpPr>
          <p:cNvPr id="392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information about delivery is maintained in the </a:t>
            </a:r>
            <a:r>
              <a:rPr lang="en-US" dirty="0" smtClean="0"/>
              <a:t>routing table</a:t>
            </a:r>
          </a:p>
          <a:p>
            <a:pPr marL="0" indent="0">
              <a:buNone/>
            </a:pPr>
            <a:r>
              <a:rPr lang="en-US" sz="2000" b="1" dirty="0" smtClean="0">
                <a:latin typeface="Consolas" charset="0"/>
                <a:ea typeface="Consolas" charset="0"/>
                <a:cs typeface="Consolas" charset="0"/>
              </a:rPr>
              <a:t>$ route –n</a:t>
            </a:r>
          </a:p>
          <a:p>
            <a:pPr marL="0" indent="0">
              <a:buNone/>
            </a:pPr>
            <a:r>
              <a:rPr lang="en-US" sz="2000" b="1" dirty="0" smtClean="0">
                <a:latin typeface="Consolas" charset="0"/>
                <a:ea typeface="Consolas" charset="0"/>
                <a:cs typeface="Consolas" charset="0"/>
              </a:rPr>
              <a:t>Kernel </a:t>
            </a: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IP routing </a:t>
            </a:r>
            <a:r>
              <a:rPr lang="en-US" sz="2000" b="1" dirty="0" smtClean="0">
                <a:latin typeface="Consolas" charset="0"/>
                <a:ea typeface="Consolas" charset="0"/>
                <a:cs typeface="Consolas" charset="0"/>
              </a:rPr>
              <a:t>table</a:t>
            </a:r>
          </a:p>
          <a:p>
            <a:pPr marL="0" indent="0">
              <a:buNone/>
            </a:pPr>
            <a:r>
              <a:rPr lang="en-US" sz="2000" b="1" dirty="0" smtClean="0">
                <a:latin typeface="Consolas" charset="0"/>
                <a:ea typeface="Consolas" charset="0"/>
                <a:cs typeface="Consolas" charset="0"/>
              </a:rPr>
              <a:t>Destination     </a:t>
            </a: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Gateway         </a:t>
            </a:r>
            <a:r>
              <a:rPr lang="en-US" sz="2000" b="1" dirty="0" err="1">
                <a:latin typeface="Consolas" charset="0"/>
                <a:ea typeface="Consolas" charset="0"/>
                <a:cs typeface="Consolas" charset="0"/>
              </a:rPr>
              <a:t>Genmask</a:t>
            </a: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         Flags </a:t>
            </a:r>
            <a:r>
              <a:rPr lang="en-US" sz="2000" b="1" dirty="0" err="1" smtClean="0">
                <a:latin typeface="Consolas" charset="0"/>
                <a:ea typeface="Consolas" charset="0"/>
                <a:cs typeface="Consolas" charset="0"/>
              </a:rPr>
              <a:t>Iface</a:t>
            </a:r>
            <a:endParaRPr lang="en-US" sz="2000" b="1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nsolas" charset="0"/>
                <a:ea typeface="Consolas" charset="0"/>
                <a:cs typeface="Consolas" charset="0"/>
              </a:rPr>
              <a:t>192.168.1.24    </a:t>
            </a: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0.0.0.0         255.255.255.255 UH    </a:t>
            </a:r>
            <a:r>
              <a:rPr lang="en-US" sz="2000" b="1" dirty="0" smtClean="0">
                <a:latin typeface="Consolas" charset="0"/>
                <a:ea typeface="Consolas" charset="0"/>
                <a:cs typeface="Consolas" charset="0"/>
              </a:rPr>
              <a:t>eth0</a:t>
            </a:r>
          </a:p>
          <a:p>
            <a:pPr marL="0" indent="0">
              <a:buNone/>
            </a:pPr>
            <a:r>
              <a:rPr lang="en-US" sz="2000" b="1" dirty="0" smtClean="0">
                <a:latin typeface="Consolas" charset="0"/>
                <a:ea typeface="Consolas" charset="0"/>
                <a:cs typeface="Consolas" charset="0"/>
              </a:rPr>
              <a:t>192.168.1.0     </a:t>
            </a: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0.0.0.0         255.255.255.0   U     </a:t>
            </a:r>
            <a:r>
              <a:rPr lang="en-US" sz="2000" b="1" dirty="0" smtClean="0">
                <a:latin typeface="Consolas" charset="0"/>
                <a:ea typeface="Consolas" charset="0"/>
                <a:cs typeface="Consolas" charset="0"/>
              </a:rPr>
              <a:t>eth0</a:t>
            </a:r>
          </a:p>
          <a:p>
            <a:pPr marL="0" indent="0">
              <a:buNone/>
            </a:pPr>
            <a:r>
              <a:rPr lang="en-US" sz="2000" b="1" dirty="0" smtClean="0">
                <a:latin typeface="Consolas" charset="0"/>
                <a:ea typeface="Consolas" charset="0"/>
                <a:cs typeface="Consolas" charset="0"/>
              </a:rPr>
              <a:t>127.0.0.0       </a:t>
            </a: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0.0.0.0         255.0.0.0       U     </a:t>
            </a:r>
            <a:r>
              <a:rPr lang="en-US" sz="2000" b="1" dirty="0" smtClean="0">
                <a:latin typeface="Consolas" charset="0"/>
                <a:ea typeface="Consolas" charset="0"/>
                <a:cs typeface="Consolas" charset="0"/>
              </a:rPr>
              <a:t>lo</a:t>
            </a:r>
          </a:p>
          <a:p>
            <a:pPr marL="0" indent="0">
              <a:buNone/>
            </a:pPr>
            <a:r>
              <a:rPr lang="en-US" sz="2000" b="1" dirty="0" smtClean="0">
                <a:latin typeface="Consolas" charset="0"/>
                <a:ea typeface="Consolas" charset="0"/>
                <a:cs typeface="Consolas" charset="0"/>
              </a:rPr>
              <a:t>0.0.0.0         </a:t>
            </a: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192.168.1.1     0.0.0.0         UG    eth0</a:t>
            </a:r>
            <a:endParaRPr lang="en-US" sz="40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/>
              <a:t>Flags</a:t>
            </a:r>
          </a:p>
          <a:p>
            <a:pPr lvl="1"/>
            <a:r>
              <a:rPr lang="en-US" dirty="0"/>
              <a:t>U: the route is up</a:t>
            </a:r>
          </a:p>
          <a:p>
            <a:pPr lvl="1"/>
            <a:r>
              <a:rPr lang="en-US" dirty="0"/>
              <a:t>G: the destination is a gateway</a:t>
            </a:r>
          </a:p>
          <a:p>
            <a:pPr lvl="1"/>
            <a:r>
              <a:rPr lang="en-US" dirty="0"/>
              <a:t>H: the route is to a host (if not set, the route is to a network)</a:t>
            </a:r>
          </a:p>
          <a:p>
            <a:pPr lvl="1"/>
            <a:r>
              <a:rPr lang="en-US" dirty="0"/>
              <a:t>D: the route was created by a redirect</a:t>
            </a:r>
            <a:r>
              <a:rPr lang="en-US" i="1" dirty="0"/>
              <a:t> </a:t>
            </a:r>
            <a:r>
              <a:rPr lang="en-US" dirty="0"/>
              <a:t>message</a:t>
            </a:r>
          </a:p>
          <a:p>
            <a:pPr lvl="1"/>
            <a:r>
              <a:rPr lang="en-US" dirty="0"/>
              <a:t>M: the route was modified by a redirect </a:t>
            </a:r>
            <a:r>
              <a:rPr lang="en-US" dirty="0" smtClean="0"/>
              <a:t>message</a:t>
            </a:r>
            <a:r>
              <a:rPr lang="en-US" dirty="0"/>
              <a:t/>
            </a:r>
            <a:br>
              <a:rPr lang="en-US" dirty="0"/>
            </a:br>
            <a:endParaRPr lang="en-US" sz="800" b="1" dirty="0">
              <a:latin typeface="Courier New" charset="0"/>
              <a:ea typeface="MS Mincho" pitchFamily="49" charset="-128"/>
              <a:cs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89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Mechanism</a:t>
            </a:r>
          </a:p>
        </p:txBody>
      </p:sp>
      <p:sp>
        <p:nvSpPr>
          <p:cNvPr id="3932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Search for a matching host address</a:t>
            </a:r>
          </a:p>
          <a:p>
            <a:r>
              <a:rPr lang="en-US" dirty="0"/>
              <a:t>Search for a matching network address</a:t>
            </a:r>
          </a:p>
          <a:p>
            <a:r>
              <a:rPr lang="en-US" dirty="0"/>
              <a:t>Search for a default entry</a:t>
            </a:r>
          </a:p>
          <a:p>
            <a:r>
              <a:rPr lang="en-US" dirty="0"/>
              <a:t>If a match is not found a message of “host unreachable” or “network unreachable” is returned (by the kernel or by a remote gateway by using ICMP) </a:t>
            </a:r>
          </a:p>
          <a:p>
            <a:r>
              <a:rPr lang="en-US" dirty="0"/>
              <a:t>Routing tables can be set</a:t>
            </a:r>
          </a:p>
          <a:p>
            <a:pPr lvl="1"/>
            <a:r>
              <a:rPr lang="en-US" dirty="0"/>
              <a:t>Statically (at startup, or by using the </a:t>
            </a:r>
            <a:r>
              <a:rPr lang="en-US" dirty="0" smtClean="0"/>
              <a:t>"route" or "</a:t>
            </a:r>
            <a:r>
              <a:rPr lang="en-US" dirty="0" err="1" smtClean="0"/>
              <a:t>ip</a:t>
            </a:r>
            <a:r>
              <a:rPr lang="en-US" dirty="0" smtClean="0"/>
              <a:t> route" </a:t>
            </a:r>
            <a:r>
              <a:rPr lang="en-US" dirty="0"/>
              <a:t>command)</a:t>
            </a:r>
          </a:p>
          <a:p>
            <a:pPr lvl="1"/>
            <a:r>
              <a:rPr lang="en-US" dirty="0"/>
              <a:t>Dynamically (using routing protocols)</a:t>
            </a:r>
          </a:p>
        </p:txBody>
      </p:sp>
    </p:spTree>
    <p:extLst>
      <p:ext uri="{BB962C8B-B14F-4D97-AF65-F5344CB8AC3E}">
        <p14:creationId xmlns:p14="http://schemas.microsoft.com/office/powerpoint/2010/main" val="18861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TCP/IP Layering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75429" y="3438515"/>
            <a:ext cx="1015604" cy="456777"/>
          </a:xfrm>
          <a:prstGeom prst="rect">
            <a:avLst/>
          </a:prstGeom>
          <a:solidFill>
            <a:srgbClr val="C3D69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TCP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169615" y="3438515"/>
            <a:ext cx="1053703" cy="456777"/>
          </a:xfrm>
          <a:prstGeom prst="rect">
            <a:avLst/>
          </a:prstGeom>
          <a:solidFill>
            <a:srgbClr val="C3D69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UDP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789679" y="4123679"/>
            <a:ext cx="2743200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IP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3064714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 rot="16200000">
            <a:off x="2768735" y="2533608"/>
            <a:ext cx="1049159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9029" tIns="34515" rIns="69029" bIns="34515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>
                <a:latin typeface="Roboto Light"/>
                <a:cs typeface="Roboto Light"/>
              </a:rPr>
              <a:t>HTTP</a:t>
            </a: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4732779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 rot="16200000">
            <a:off x="4687172" y="2562752"/>
            <a:ext cx="569850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 dirty="0">
                <a:latin typeface="Roboto Light"/>
                <a:cs typeface="Roboto Light"/>
              </a:rPr>
              <a:t>NFS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2789679" y="4820741"/>
            <a:ext cx="2743200" cy="444881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it-IT" dirty="0">
                <a:latin typeface="Roboto Light"/>
                <a:cs typeface="Roboto Light"/>
              </a:rPr>
              <a:t>Hardware Interface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636214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 rot="16200000">
            <a:off x="3472616" y="2530040"/>
            <a:ext cx="755823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>
                <a:latin typeface="Roboto Light"/>
                <a:cs typeface="Roboto Light"/>
              </a:rPr>
              <a:t>SMTP</a:t>
            </a: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4218429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 rot="16200000">
            <a:off x="4139294" y="2531229"/>
            <a:ext cx="601184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 dirty="0">
                <a:latin typeface="Roboto Light"/>
                <a:cs typeface="Roboto Light"/>
              </a:rPr>
              <a:t>DNS</a:t>
            </a:r>
          </a:p>
        </p:txBody>
      </p:sp>
      <p:sp>
        <p:nvSpPr>
          <p:cNvPr id="16" name="Rectangle 25"/>
          <p:cNvSpPr>
            <a:spLocks noChangeArrowheads="1"/>
          </p:cNvSpPr>
          <p:nvPr/>
        </p:nvSpPr>
        <p:spPr bwMode="auto">
          <a:xfrm>
            <a:off x="1360931" y="4123679"/>
            <a:ext cx="775097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IGMP</a:t>
            </a: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6218681" y="4123679"/>
            <a:ext cx="775097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ICMP</a:t>
            </a:r>
          </a:p>
        </p:txBody>
      </p:sp>
      <p:sp>
        <p:nvSpPr>
          <p:cNvPr id="18" name="Rectangle 32"/>
          <p:cNvSpPr>
            <a:spLocks noChangeArrowheads="1"/>
          </p:cNvSpPr>
          <p:nvPr/>
        </p:nvSpPr>
        <p:spPr bwMode="auto">
          <a:xfrm>
            <a:off x="1246629" y="5379817"/>
            <a:ext cx="5886450" cy="44488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Physical Layer</a:t>
            </a:r>
          </a:p>
        </p:txBody>
      </p:sp>
      <p:sp>
        <p:nvSpPr>
          <p:cNvPr id="19" name="Rectangle 36"/>
          <p:cNvSpPr>
            <a:spLocks noChangeArrowheads="1"/>
          </p:cNvSpPr>
          <p:nvPr/>
        </p:nvSpPr>
        <p:spPr bwMode="auto">
          <a:xfrm>
            <a:off x="1360931" y="4808844"/>
            <a:ext cx="775097" cy="43417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ARP</a:t>
            </a:r>
          </a:p>
        </p:txBody>
      </p:sp>
      <p:sp>
        <p:nvSpPr>
          <p:cNvPr id="20" name="Rectangle 39"/>
          <p:cNvSpPr>
            <a:spLocks noChangeArrowheads="1"/>
          </p:cNvSpPr>
          <p:nvPr/>
        </p:nvSpPr>
        <p:spPr bwMode="auto">
          <a:xfrm>
            <a:off x="6218681" y="4808844"/>
            <a:ext cx="775097" cy="43417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RARP</a:t>
            </a:r>
          </a:p>
        </p:txBody>
      </p:sp>
      <p:sp>
        <p:nvSpPr>
          <p:cNvPr id="21" name="Line 43"/>
          <p:cNvSpPr>
            <a:spLocks noChangeShapeType="1"/>
          </p:cNvSpPr>
          <p:nvPr/>
        </p:nvSpPr>
        <p:spPr bwMode="auto">
          <a:xfrm>
            <a:off x="2161029" y="5037233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2" name="Line 44"/>
          <p:cNvSpPr>
            <a:spLocks noChangeShapeType="1"/>
          </p:cNvSpPr>
          <p:nvPr/>
        </p:nvSpPr>
        <p:spPr bwMode="auto">
          <a:xfrm>
            <a:off x="5590029" y="5037233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3" name="Rectangle 45"/>
          <p:cNvSpPr>
            <a:spLocks noChangeArrowheads="1"/>
          </p:cNvSpPr>
          <p:nvPr/>
        </p:nvSpPr>
        <p:spPr bwMode="auto">
          <a:xfrm>
            <a:off x="1246629" y="4751748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4" name="Line 46"/>
          <p:cNvSpPr>
            <a:spLocks noChangeShapeType="1"/>
          </p:cNvSpPr>
          <p:nvPr/>
        </p:nvSpPr>
        <p:spPr bwMode="auto">
          <a:xfrm>
            <a:off x="2161029" y="4352068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5" name="Line 47"/>
          <p:cNvSpPr>
            <a:spLocks noChangeShapeType="1"/>
          </p:cNvSpPr>
          <p:nvPr/>
        </p:nvSpPr>
        <p:spPr bwMode="auto">
          <a:xfrm>
            <a:off x="5590029" y="4352068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6" name="Rectangle 48"/>
          <p:cNvSpPr>
            <a:spLocks noChangeArrowheads="1"/>
          </p:cNvSpPr>
          <p:nvPr/>
        </p:nvSpPr>
        <p:spPr bwMode="auto">
          <a:xfrm>
            <a:off x="1246629" y="4066583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7" name="Rectangle 52"/>
          <p:cNvSpPr>
            <a:spLocks noChangeArrowheads="1"/>
          </p:cNvSpPr>
          <p:nvPr/>
        </p:nvSpPr>
        <p:spPr bwMode="auto">
          <a:xfrm>
            <a:off x="1246629" y="3381418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8" name="Rectangle 53"/>
          <p:cNvSpPr>
            <a:spLocks noChangeArrowheads="1"/>
          </p:cNvSpPr>
          <p:nvPr/>
        </p:nvSpPr>
        <p:spPr bwMode="auto">
          <a:xfrm>
            <a:off x="1246629" y="2125281"/>
            <a:ext cx="5886450" cy="114194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02150" y="487368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Link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402150" y="4188523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Internet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02149" y="3464606"/>
            <a:ext cx="107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Transport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02150" y="2607985"/>
            <a:ext cx="1312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116530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/>
      <p:bldP spid="11" grpId="0" animBg="1"/>
      <p:bldP spid="12" grpId="0" animBg="1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1" grpId="0"/>
      <p:bldP spid="32" grpId="0"/>
      <p:bldP spid="3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User Datagram Protocol (UDP)</a:t>
            </a:r>
            <a:endParaRPr lang="en-US"/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UDP protocol relies on IP to provide a connectionless, unreliable, best-effort datagram delivery service (delivery, integrity, non-duplication, ordering, and bandwidth is not guaranteed)</a:t>
            </a:r>
          </a:p>
          <a:p>
            <a:r>
              <a:rPr lang="en-US" dirty="0" smtClean="0"/>
              <a:t>Introduces the port abstraction that allows one to address different message destinations for the same IP address</a:t>
            </a:r>
          </a:p>
          <a:p>
            <a:r>
              <a:rPr lang="en-US" dirty="0" smtClean="0"/>
              <a:t>Often used for multimedia (more efficient than TCP) and for services based on request/reply schema (DNS, NFS, RPC)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5824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Message</a:t>
            </a:r>
          </a:p>
        </p:txBody>
      </p:sp>
      <p:sp>
        <p:nvSpPr>
          <p:cNvPr id="326659" name="Rectangle 3"/>
          <p:cNvSpPr>
            <a:spLocks noChangeArrowheads="1"/>
          </p:cNvSpPr>
          <p:nvPr/>
        </p:nvSpPr>
        <p:spPr bwMode="auto">
          <a:xfrm>
            <a:off x="685800" y="2628901"/>
            <a:ext cx="388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UDP source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0" name="Rectangle 4"/>
          <p:cNvSpPr>
            <a:spLocks noChangeArrowheads="1"/>
          </p:cNvSpPr>
          <p:nvPr/>
        </p:nvSpPr>
        <p:spPr bwMode="auto">
          <a:xfrm>
            <a:off x="4572000" y="291465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Checksum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1" name="Rectangle 5"/>
          <p:cNvSpPr>
            <a:spLocks noChangeArrowheads="1"/>
          </p:cNvSpPr>
          <p:nvPr/>
        </p:nvSpPr>
        <p:spPr bwMode="auto">
          <a:xfrm>
            <a:off x="685800" y="2914650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UDP message length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2" name="Rectangle 6"/>
          <p:cNvSpPr>
            <a:spLocks noChangeArrowheads="1"/>
          </p:cNvSpPr>
          <p:nvPr/>
        </p:nvSpPr>
        <p:spPr bwMode="auto">
          <a:xfrm>
            <a:off x="685800" y="32004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Data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3" name="Rectangle 7"/>
          <p:cNvSpPr>
            <a:spLocks noChangeArrowheads="1"/>
          </p:cNvSpPr>
          <p:nvPr/>
        </p:nvSpPr>
        <p:spPr bwMode="auto">
          <a:xfrm>
            <a:off x="4572000" y="2628901"/>
            <a:ext cx="38100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UDP destination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4" name="Text Box 8"/>
          <p:cNvSpPr txBox="1">
            <a:spLocks noChangeArrowheads="1"/>
          </p:cNvSpPr>
          <p:nvPr/>
        </p:nvSpPr>
        <p:spPr bwMode="auto">
          <a:xfrm>
            <a:off x="6282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5" name="Text Box 9"/>
          <p:cNvSpPr txBox="1">
            <a:spLocks noChangeArrowheads="1"/>
          </p:cNvSpPr>
          <p:nvPr/>
        </p:nvSpPr>
        <p:spPr bwMode="auto">
          <a:xfrm>
            <a:off x="1618899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6" name="Text Box 10"/>
          <p:cNvSpPr txBox="1">
            <a:spLocks noChangeArrowheads="1"/>
          </p:cNvSpPr>
          <p:nvPr/>
        </p:nvSpPr>
        <p:spPr bwMode="auto">
          <a:xfrm>
            <a:off x="26094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7" name="Text Box 11"/>
          <p:cNvSpPr txBox="1">
            <a:spLocks noChangeArrowheads="1"/>
          </p:cNvSpPr>
          <p:nvPr/>
        </p:nvSpPr>
        <p:spPr bwMode="auto">
          <a:xfrm>
            <a:off x="3399609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12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8" name="Text Box 12"/>
          <p:cNvSpPr txBox="1">
            <a:spLocks noChangeArrowheads="1"/>
          </p:cNvSpPr>
          <p:nvPr/>
        </p:nvSpPr>
        <p:spPr bwMode="auto">
          <a:xfrm>
            <a:off x="4523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16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9" name="Text Box 13"/>
          <p:cNvSpPr txBox="1">
            <a:spLocks noChangeArrowheads="1"/>
          </p:cNvSpPr>
          <p:nvPr/>
        </p:nvSpPr>
        <p:spPr bwMode="auto">
          <a:xfrm>
            <a:off x="5437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20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0" name="Text Box 14"/>
          <p:cNvSpPr txBox="1">
            <a:spLocks noChangeArrowheads="1"/>
          </p:cNvSpPr>
          <p:nvPr/>
        </p:nvSpPr>
        <p:spPr bwMode="auto">
          <a:xfrm>
            <a:off x="62761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24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1" name="Text Box 15"/>
          <p:cNvSpPr txBox="1">
            <a:spLocks noChangeArrowheads="1"/>
          </p:cNvSpPr>
          <p:nvPr/>
        </p:nvSpPr>
        <p:spPr bwMode="auto">
          <a:xfrm>
            <a:off x="7190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28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2" name="Text Box 16"/>
          <p:cNvSpPr txBox="1">
            <a:spLocks noChangeArrowheads="1"/>
          </p:cNvSpPr>
          <p:nvPr/>
        </p:nvSpPr>
        <p:spPr bwMode="auto">
          <a:xfrm>
            <a:off x="8104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31</a:t>
            </a:r>
            <a:endParaRPr lang="en-US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10644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animBg="1"/>
      <p:bldP spid="326660" grpId="0" animBg="1"/>
      <p:bldP spid="326661" grpId="0" animBg="1"/>
      <p:bldP spid="326662" grpId="0" animBg="1"/>
      <p:bldP spid="32666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Message</a:t>
            </a:r>
          </a:p>
        </p:txBody>
      </p:sp>
      <p:sp>
        <p:nvSpPr>
          <p:cNvPr id="326659" name="Rectangle 3"/>
          <p:cNvSpPr>
            <a:spLocks noChangeArrowheads="1"/>
          </p:cNvSpPr>
          <p:nvPr/>
        </p:nvSpPr>
        <p:spPr bwMode="auto">
          <a:xfrm>
            <a:off x="685800" y="2628901"/>
            <a:ext cx="3886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UDP source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0" name="Rectangle 4"/>
          <p:cNvSpPr>
            <a:spLocks noChangeArrowheads="1"/>
          </p:cNvSpPr>
          <p:nvPr/>
        </p:nvSpPr>
        <p:spPr bwMode="auto">
          <a:xfrm>
            <a:off x="4572000" y="291465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Checksum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1" name="Rectangle 5"/>
          <p:cNvSpPr>
            <a:spLocks noChangeArrowheads="1"/>
          </p:cNvSpPr>
          <p:nvPr/>
        </p:nvSpPr>
        <p:spPr bwMode="auto">
          <a:xfrm>
            <a:off x="685800" y="2914650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UDP message length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2" name="Rectangle 6"/>
          <p:cNvSpPr>
            <a:spLocks noChangeArrowheads="1"/>
          </p:cNvSpPr>
          <p:nvPr/>
        </p:nvSpPr>
        <p:spPr bwMode="auto">
          <a:xfrm>
            <a:off x="685800" y="32004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Data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3" name="Rectangle 7"/>
          <p:cNvSpPr>
            <a:spLocks noChangeArrowheads="1"/>
          </p:cNvSpPr>
          <p:nvPr/>
        </p:nvSpPr>
        <p:spPr bwMode="auto">
          <a:xfrm>
            <a:off x="4572000" y="2628901"/>
            <a:ext cx="38100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UDP destination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4" name="Text Box 8"/>
          <p:cNvSpPr txBox="1">
            <a:spLocks noChangeArrowheads="1"/>
          </p:cNvSpPr>
          <p:nvPr/>
        </p:nvSpPr>
        <p:spPr bwMode="auto">
          <a:xfrm>
            <a:off x="6282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5" name="Text Box 9"/>
          <p:cNvSpPr txBox="1">
            <a:spLocks noChangeArrowheads="1"/>
          </p:cNvSpPr>
          <p:nvPr/>
        </p:nvSpPr>
        <p:spPr bwMode="auto">
          <a:xfrm>
            <a:off x="1618899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6" name="Text Box 10"/>
          <p:cNvSpPr txBox="1">
            <a:spLocks noChangeArrowheads="1"/>
          </p:cNvSpPr>
          <p:nvPr/>
        </p:nvSpPr>
        <p:spPr bwMode="auto">
          <a:xfrm>
            <a:off x="26094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7" name="Text Box 11"/>
          <p:cNvSpPr txBox="1">
            <a:spLocks noChangeArrowheads="1"/>
          </p:cNvSpPr>
          <p:nvPr/>
        </p:nvSpPr>
        <p:spPr bwMode="auto">
          <a:xfrm>
            <a:off x="3399609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12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8" name="Text Box 12"/>
          <p:cNvSpPr txBox="1">
            <a:spLocks noChangeArrowheads="1"/>
          </p:cNvSpPr>
          <p:nvPr/>
        </p:nvSpPr>
        <p:spPr bwMode="auto">
          <a:xfrm>
            <a:off x="4523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16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9" name="Text Box 13"/>
          <p:cNvSpPr txBox="1">
            <a:spLocks noChangeArrowheads="1"/>
          </p:cNvSpPr>
          <p:nvPr/>
        </p:nvSpPr>
        <p:spPr bwMode="auto">
          <a:xfrm>
            <a:off x="5437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20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0" name="Text Box 14"/>
          <p:cNvSpPr txBox="1">
            <a:spLocks noChangeArrowheads="1"/>
          </p:cNvSpPr>
          <p:nvPr/>
        </p:nvSpPr>
        <p:spPr bwMode="auto">
          <a:xfrm>
            <a:off x="62761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24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1" name="Text Box 15"/>
          <p:cNvSpPr txBox="1">
            <a:spLocks noChangeArrowheads="1"/>
          </p:cNvSpPr>
          <p:nvPr/>
        </p:nvSpPr>
        <p:spPr bwMode="auto">
          <a:xfrm>
            <a:off x="7190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28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2" name="Text Box 16"/>
          <p:cNvSpPr txBox="1">
            <a:spLocks noChangeArrowheads="1"/>
          </p:cNvSpPr>
          <p:nvPr/>
        </p:nvSpPr>
        <p:spPr bwMode="auto">
          <a:xfrm>
            <a:off x="8104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31</a:t>
            </a:r>
            <a:endParaRPr lang="en-US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6831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animBg="1"/>
      <p:bldP spid="326660" grpId="0" animBg="1"/>
      <p:bldP spid="326661" grpId="0" animBg="1"/>
      <p:bldP spid="326662" grpId="0" animBg="1"/>
      <p:bldP spid="32666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Encapsulation</a:t>
            </a:r>
          </a:p>
        </p:txBody>
      </p:sp>
      <p:sp>
        <p:nvSpPr>
          <p:cNvPr id="327683" name="Rectangle 3"/>
          <p:cNvSpPr>
            <a:spLocks noChangeArrowheads="1"/>
          </p:cNvSpPr>
          <p:nvPr/>
        </p:nvSpPr>
        <p:spPr bwMode="auto">
          <a:xfrm>
            <a:off x="533400" y="44005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header</a:t>
            </a:r>
          </a:p>
        </p:txBody>
      </p:sp>
      <p:sp>
        <p:nvSpPr>
          <p:cNvPr id="327684" name="Rectangle 4"/>
          <p:cNvSpPr>
            <a:spLocks noChangeArrowheads="1"/>
          </p:cNvSpPr>
          <p:nvPr/>
        </p:nvSpPr>
        <p:spPr bwMode="auto">
          <a:xfrm>
            <a:off x="2057400" y="4400550"/>
            <a:ext cx="6324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27685" name="Rectangle 5"/>
          <p:cNvSpPr>
            <a:spLocks noChangeArrowheads="1"/>
          </p:cNvSpPr>
          <p:nvPr/>
        </p:nvSpPr>
        <p:spPr bwMode="auto">
          <a:xfrm>
            <a:off x="2057400" y="365760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header </a:t>
            </a:r>
          </a:p>
        </p:txBody>
      </p:sp>
      <p:sp>
        <p:nvSpPr>
          <p:cNvPr id="327686" name="Rectangle 6"/>
          <p:cNvSpPr>
            <a:spLocks noChangeArrowheads="1"/>
          </p:cNvSpPr>
          <p:nvPr/>
        </p:nvSpPr>
        <p:spPr bwMode="auto">
          <a:xfrm>
            <a:off x="3581400" y="3657600"/>
            <a:ext cx="4800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27687" name="Line 7"/>
          <p:cNvSpPr>
            <a:spLocks noChangeShapeType="1"/>
          </p:cNvSpPr>
          <p:nvPr/>
        </p:nvSpPr>
        <p:spPr bwMode="auto">
          <a:xfrm>
            <a:off x="2209800" y="4114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27688" name="Line 8"/>
          <p:cNvSpPr>
            <a:spLocks noChangeShapeType="1"/>
          </p:cNvSpPr>
          <p:nvPr/>
        </p:nvSpPr>
        <p:spPr bwMode="auto">
          <a:xfrm>
            <a:off x="8229600" y="4114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27689" name="Rectangle 9"/>
          <p:cNvSpPr>
            <a:spLocks noChangeArrowheads="1"/>
          </p:cNvSpPr>
          <p:nvPr/>
        </p:nvSpPr>
        <p:spPr bwMode="auto">
          <a:xfrm>
            <a:off x="3581400" y="29146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UDP header </a:t>
            </a:r>
          </a:p>
        </p:txBody>
      </p:sp>
      <p:sp>
        <p:nvSpPr>
          <p:cNvPr id="327690" name="Rectangle 10"/>
          <p:cNvSpPr>
            <a:spLocks noChangeArrowheads="1"/>
          </p:cNvSpPr>
          <p:nvPr/>
        </p:nvSpPr>
        <p:spPr bwMode="auto">
          <a:xfrm>
            <a:off x="5105400" y="2914650"/>
            <a:ext cx="3276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UDP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27691" name="Line 11"/>
          <p:cNvSpPr>
            <a:spLocks noChangeShapeType="1"/>
          </p:cNvSpPr>
          <p:nvPr/>
        </p:nvSpPr>
        <p:spPr bwMode="auto">
          <a:xfrm>
            <a:off x="3733800" y="33718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27692" name="Line 12"/>
          <p:cNvSpPr>
            <a:spLocks noChangeShapeType="1"/>
          </p:cNvSpPr>
          <p:nvPr/>
        </p:nvSpPr>
        <p:spPr bwMode="auto">
          <a:xfrm>
            <a:off x="8229600" y="33718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28962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3" grpId="0" animBg="1"/>
      <p:bldP spid="327684" grpId="0" animBg="1"/>
      <p:bldP spid="327685" grpId="0" animBg="1"/>
      <p:bldP spid="327686" grpId="0" animBg="1"/>
      <p:bldP spid="327687" grpId="0" animBg="1"/>
      <p:bldP spid="327688" grpId="0" animBg="1"/>
      <p:bldP spid="327689" grpId="0" animBg="1"/>
      <p:bldP spid="327690" grpId="0" animBg="1"/>
      <p:bldP spid="327691" grpId="0" animBg="1"/>
      <p:bldP spid="3276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 Addresses</a:t>
            </a:r>
            <a:endParaRPr lang="en-US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Each host has one or more IP addresses for each network interface</a:t>
            </a:r>
          </a:p>
          <a:p>
            <a:r>
              <a:rPr lang="en-US" dirty="0" smtClean="0"/>
              <a:t>IPv4 addresses are composed of 32 bits (</a:t>
            </a:r>
            <a:r>
              <a:rPr lang="en-US" dirty="0" err="1" smtClean="0"/>
              <a:t>class+netid+hostid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Represented in dotted-decimal notation: </a:t>
            </a:r>
            <a:r>
              <a:rPr lang="nb-NO" dirty="0"/>
              <a:t>149.169.175.207</a:t>
            </a:r>
            <a:r>
              <a:rPr lang="en-US" dirty="0" smtClean="0"/>
              <a:t> </a:t>
            </a:r>
          </a:p>
          <a:p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Class A (0): </a:t>
            </a:r>
            <a:r>
              <a:rPr lang="en-US" dirty="0" err="1" smtClean="0"/>
              <a:t>netid</a:t>
            </a:r>
            <a:r>
              <a:rPr lang="en-US" dirty="0" smtClean="0"/>
              <a:t>=7 bit (128 networks, actually 1-126), </a:t>
            </a:r>
            <a:r>
              <a:rPr lang="en-US" dirty="0" err="1" smtClean="0"/>
              <a:t>hostid</a:t>
            </a:r>
            <a:r>
              <a:rPr lang="en-US" dirty="0" smtClean="0"/>
              <a:t>=24 bit (16777216 hosts)</a:t>
            </a:r>
          </a:p>
          <a:p>
            <a:pPr lvl="1"/>
            <a:r>
              <a:rPr lang="en-US" dirty="0" smtClean="0"/>
              <a:t>Class B (10): </a:t>
            </a:r>
            <a:r>
              <a:rPr lang="en-US" dirty="0" err="1" smtClean="0"/>
              <a:t>netid</a:t>
            </a:r>
            <a:r>
              <a:rPr lang="en-US" dirty="0" smtClean="0"/>
              <a:t>=14 bit (16384 networks), </a:t>
            </a:r>
            <a:r>
              <a:rPr lang="en-US" dirty="0" err="1" smtClean="0"/>
              <a:t>hostid</a:t>
            </a:r>
            <a:r>
              <a:rPr lang="en-US" dirty="0" smtClean="0"/>
              <a:t>=16 bit (65536 hosts)</a:t>
            </a:r>
          </a:p>
          <a:p>
            <a:pPr lvl="1"/>
            <a:r>
              <a:rPr lang="en-US" dirty="0" smtClean="0"/>
              <a:t>Class C (110): </a:t>
            </a:r>
            <a:r>
              <a:rPr lang="en-US" dirty="0" err="1" smtClean="0"/>
              <a:t>netid</a:t>
            </a:r>
            <a:r>
              <a:rPr lang="en-US" dirty="0" smtClean="0"/>
              <a:t>=21 bit (2097152 networks), </a:t>
            </a:r>
            <a:r>
              <a:rPr lang="en-US" dirty="0" err="1" smtClean="0"/>
              <a:t>hostid</a:t>
            </a:r>
            <a:r>
              <a:rPr lang="en-US" dirty="0" smtClean="0"/>
              <a:t>=8 bit (256 hosts)</a:t>
            </a:r>
          </a:p>
          <a:p>
            <a:pPr lvl="1"/>
            <a:r>
              <a:rPr lang="en-US" dirty="0" smtClean="0"/>
              <a:t>Class D - Multicast (1110): multicast addresses</a:t>
            </a:r>
          </a:p>
          <a:p>
            <a:pPr lvl="1"/>
            <a:r>
              <a:rPr lang="en-US" dirty="0" smtClean="0"/>
              <a:t>Class E (1111): reserved or future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8973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Spoofing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Basically IP </a:t>
            </a:r>
            <a:r>
              <a:rPr lang="en-US" dirty="0" smtClean="0"/>
              <a:t>spoofing</a:t>
            </a:r>
            <a:endParaRPr lang="en-US" dirty="0"/>
          </a:p>
        </p:txBody>
      </p:sp>
      <p:sp>
        <p:nvSpPr>
          <p:cNvPr id="328711" name="Line 7"/>
          <p:cNvSpPr>
            <a:spLocks noChangeShapeType="1"/>
          </p:cNvSpPr>
          <p:nvPr/>
        </p:nvSpPr>
        <p:spPr bwMode="auto">
          <a:xfrm flipH="1">
            <a:off x="4953000" y="314325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712" name="Freeform 8"/>
          <p:cNvSpPr>
            <a:spLocks/>
          </p:cNvSpPr>
          <p:nvPr/>
        </p:nvSpPr>
        <p:spPr bwMode="auto">
          <a:xfrm>
            <a:off x="1981202" y="3143251"/>
            <a:ext cx="6005513" cy="435768"/>
          </a:xfrm>
          <a:custGeom>
            <a:avLst/>
            <a:gdLst/>
            <a:ahLst/>
            <a:cxnLst>
              <a:cxn ang="0">
                <a:pos x="0" y="365"/>
              </a:cxn>
              <a:cxn ang="0">
                <a:pos x="0" y="0"/>
              </a:cxn>
              <a:cxn ang="0">
                <a:pos x="4098" y="0"/>
              </a:cxn>
              <a:cxn ang="0">
                <a:pos x="4098" y="201"/>
              </a:cxn>
            </a:cxnLst>
            <a:rect l="0" t="0" r="r" b="b"/>
            <a:pathLst>
              <a:path w="4099" h="366">
                <a:moveTo>
                  <a:pt x="0" y="365"/>
                </a:moveTo>
                <a:lnTo>
                  <a:pt x="0" y="0"/>
                </a:lnTo>
                <a:lnTo>
                  <a:pt x="4098" y="0"/>
                </a:lnTo>
                <a:lnTo>
                  <a:pt x="4098" y="20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713" name="Freeform 9"/>
          <p:cNvSpPr>
            <a:spLocks/>
          </p:cNvSpPr>
          <p:nvPr/>
        </p:nvSpPr>
        <p:spPr bwMode="auto">
          <a:xfrm>
            <a:off x="5334003" y="3063479"/>
            <a:ext cx="2506663" cy="1337072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0"/>
              </a:cxn>
              <a:cxn ang="0">
                <a:pos x="4162" y="0"/>
              </a:cxn>
            </a:cxnLst>
            <a:rect l="0" t="0" r="r" b="b"/>
            <a:pathLst>
              <a:path w="4163" h="337">
                <a:moveTo>
                  <a:pt x="0" y="336"/>
                </a:moveTo>
                <a:lnTo>
                  <a:pt x="0" y="0"/>
                </a:lnTo>
                <a:lnTo>
                  <a:pt x="416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8714" name="Line 10"/>
          <p:cNvSpPr>
            <a:spLocks noChangeShapeType="1"/>
          </p:cNvSpPr>
          <p:nvPr/>
        </p:nvSpPr>
        <p:spPr bwMode="auto">
          <a:xfrm flipH="1" flipV="1">
            <a:off x="2209800" y="3314700"/>
            <a:ext cx="5410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28715" name="Group 11"/>
          <p:cNvGrpSpPr>
            <a:grpSpLocks/>
          </p:cNvGrpSpPr>
          <p:nvPr/>
        </p:nvGrpSpPr>
        <p:grpSpPr bwMode="auto">
          <a:xfrm>
            <a:off x="5394326" y="2725344"/>
            <a:ext cx="2374900" cy="277415"/>
            <a:chOff x="4184" y="1233"/>
            <a:chExt cx="1012" cy="233"/>
          </a:xfrm>
        </p:grpSpPr>
        <p:sp>
          <p:nvSpPr>
            <p:cNvPr id="328716" name="Rectangle 12"/>
            <p:cNvSpPr>
              <a:spLocks noChangeArrowheads="1"/>
            </p:cNvSpPr>
            <p:nvPr/>
          </p:nvSpPr>
          <p:spPr bwMode="auto">
            <a:xfrm>
              <a:off x="4184" y="124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8717" name="Rectangle 13"/>
            <p:cNvSpPr>
              <a:spLocks noChangeArrowheads="1"/>
            </p:cNvSpPr>
            <p:nvPr/>
          </p:nvSpPr>
          <p:spPr bwMode="auto">
            <a:xfrm>
              <a:off x="4382" y="1233"/>
              <a:ext cx="64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Spoofed UDP request</a:t>
              </a:r>
            </a:p>
          </p:txBody>
        </p:sp>
      </p:grpSp>
      <p:sp>
        <p:nvSpPr>
          <p:cNvPr id="328718" name="Rectangle 14"/>
          <p:cNvSpPr>
            <a:spLocks noChangeArrowheads="1"/>
          </p:cNvSpPr>
          <p:nvPr/>
        </p:nvSpPr>
        <p:spPr bwMode="auto">
          <a:xfrm>
            <a:off x="7205204" y="4504135"/>
            <a:ext cx="1587500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 dirty="0">
                <a:latin typeface="Roboto Light"/>
                <a:cs typeface="Roboto Light"/>
              </a:rPr>
              <a:t>Server</a:t>
            </a:r>
          </a:p>
        </p:txBody>
      </p:sp>
      <p:sp>
        <p:nvSpPr>
          <p:cNvPr id="328719" name="Rectangle 15"/>
          <p:cNvSpPr>
            <a:spLocks noChangeArrowheads="1"/>
          </p:cNvSpPr>
          <p:nvPr/>
        </p:nvSpPr>
        <p:spPr bwMode="auto">
          <a:xfrm>
            <a:off x="3757615" y="5257801"/>
            <a:ext cx="2179637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>
                <a:latin typeface="Roboto Light"/>
                <a:cs typeface="Roboto Light"/>
              </a:rPr>
              <a:t>Attacker</a:t>
            </a:r>
          </a:p>
        </p:txBody>
      </p:sp>
      <p:sp>
        <p:nvSpPr>
          <p:cNvPr id="328720" name="Rectangle 16"/>
          <p:cNvSpPr>
            <a:spLocks noChangeArrowheads="1"/>
          </p:cNvSpPr>
          <p:nvPr/>
        </p:nvSpPr>
        <p:spPr bwMode="auto">
          <a:xfrm>
            <a:off x="814389" y="4343401"/>
            <a:ext cx="1587500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 dirty="0" err="1">
                <a:latin typeface="Roboto Light"/>
                <a:cs typeface="Roboto Light"/>
              </a:rPr>
              <a:t>Trusted</a:t>
            </a:r>
            <a:r>
              <a:rPr lang="it-IT" sz="1400" dirty="0">
                <a:latin typeface="Roboto Light"/>
                <a:cs typeface="Roboto Light"/>
              </a:rPr>
              <a:t> client</a:t>
            </a:r>
          </a:p>
        </p:txBody>
      </p:sp>
      <p:grpSp>
        <p:nvGrpSpPr>
          <p:cNvPr id="328721" name="Group 17"/>
          <p:cNvGrpSpPr>
            <a:grpSpLocks/>
          </p:cNvGrpSpPr>
          <p:nvPr/>
        </p:nvGrpSpPr>
        <p:grpSpPr bwMode="auto">
          <a:xfrm>
            <a:off x="2590802" y="3371854"/>
            <a:ext cx="1484313" cy="277416"/>
            <a:chOff x="3518" y="2413"/>
            <a:chExt cx="1012" cy="233"/>
          </a:xfrm>
        </p:grpSpPr>
        <p:sp>
          <p:nvSpPr>
            <p:cNvPr id="328722" name="Rectangle 18"/>
            <p:cNvSpPr>
              <a:spLocks noChangeArrowheads="1"/>
            </p:cNvSpPr>
            <p:nvPr/>
          </p:nvSpPr>
          <p:spPr bwMode="auto">
            <a:xfrm>
              <a:off x="3518" y="242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8723" name="Rectangle 19"/>
            <p:cNvSpPr>
              <a:spLocks noChangeArrowheads="1"/>
            </p:cNvSpPr>
            <p:nvPr/>
          </p:nvSpPr>
          <p:spPr bwMode="auto">
            <a:xfrm>
              <a:off x="3749" y="2413"/>
              <a:ext cx="58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UDP reply</a:t>
              </a:r>
            </a:p>
          </p:txBody>
        </p:sp>
      </p:grpSp>
      <p:pic>
        <p:nvPicPr>
          <p:cNvPr id="2" name="Picture 1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514" y="3406332"/>
            <a:ext cx="914400" cy="110851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758" y="3627331"/>
            <a:ext cx="1105582" cy="71607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1401" y="4541731"/>
            <a:ext cx="1105582" cy="71607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0086" y="4802590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23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11" grpId="0" animBg="1"/>
      <p:bldP spid="328713" grpId="0" animBg="1"/>
      <p:bldP spid="328714" grpId="0" animBg="1"/>
      <p:bldP spid="32871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Hijacking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Variation of the UDP spoofing attack</a:t>
            </a:r>
          </a:p>
        </p:txBody>
      </p:sp>
      <p:sp>
        <p:nvSpPr>
          <p:cNvPr id="329735" name="Line 7"/>
          <p:cNvSpPr>
            <a:spLocks noChangeShapeType="1"/>
          </p:cNvSpPr>
          <p:nvPr/>
        </p:nvSpPr>
        <p:spPr bwMode="auto">
          <a:xfrm flipH="1">
            <a:off x="4953000" y="314325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36" name="Freeform 8"/>
          <p:cNvSpPr>
            <a:spLocks/>
          </p:cNvSpPr>
          <p:nvPr/>
        </p:nvSpPr>
        <p:spPr bwMode="auto">
          <a:xfrm>
            <a:off x="1981202" y="3143251"/>
            <a:ext cx="6005513" cy="435768"/>
          </a:xfrm>
          <a:custGeom>
            <a:avLst/>
            <a:gdLst/>
            <a:ahLst/>
            <a:cxnLst>
              <a:cxn ang="0">
                <a:pos x="0" y="365"/>
              </a:cxn>
              <a:cxn ang="0">
                <a:pos x="0" y="0"/>
              </a:cxn>
              <a:cxn ang="0">
                <a:pos x="4098" y="0"/>
              </a:cxn>
              <a:cxn ang="0">
                <a:pos x="4098" y="201"/>
              </a:cxn>
            </a:cxnLst>
            <a:rect l="0" t="0" r="r" b="b"/>
            <a:pathLst>
              <a:path w="4099" h="366">
                <a:moveTo>
                  <a:pt x="0" y="365"/>
                </a:moveTo>
                <a:lnTo>
                  <a:pt x="0" y="0"/>
                </a:lnTo>
                <a:lnTo>
                  <a:pt x="4098" y="0"/>
                </a:lnTo>
                <a:lnTo>
                  <a:pt x="4098" y="20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37" name="Freeform 9"/>
          <p:cNvSpPr>
            <a:spLocks/>
          </p:cNvSpPr>
          <p:nvPr/>
        </p:nvSpPr>
        <p:spPr bwMode="auto">
          <a:xfrm>
            <a:off x="1739901" y="3063479"/>
            <a:ext cx="6100763" cy="40124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0"/>
              </a:cxn>
              <a:cxn ang="0">
                <a:pos x="4162" y="0"/>
              </a:cxn>
            </a:cxnLst>
            <a:rect l="0" t="0" r="r" b="b"/>
            <a:pathLst>
              <a:path w="4163" h="337">
                <a:moveTo>
                  <a:pt x="0" y="336"/>
                </a:moveTo>
                <a:lnTo>
                  <a:pt x="0" y="0"/>
                </a:lnTo>
                <a:lnTo>
                  <a:pt x="416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38" name="Line 10"/>
          <p:cNvSpPr>
            <a:spLocks noChangeShapeType="1"/>
          </p:cNvSpPr>
          <p:nvPr/>
        </p:nvSpPr>
        <p:spPr bwMode="auto">
          <a:xfrm>
            <a:off x="5276849" y="3075385"/>
            <a:ext cx="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39" name="Line 11"/>
          <p:cNvSpPr>
            <a:spLocks noChangeShapeType="1"/>
          </p:cNvSpPr>
          <p:nvPr/>
        </p:nvSpPr>
        <p:spPr bwMode="auto">
          <a:xfrm flipH="1">
            <a:off x="5645151" y="3359944"/>
            <a:ext cx="1951039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40" name="Freeform 12"/>
          <p:cNvSpPr>
            <a:spLocks/>
          </p:cNvSpPr>
          <p:nvPr/>
        </p:nvSpPr>
        <p:spPr bwMode="auto">
          <a:xfrm>
            <a:off x="2490790" y="3349230"/>
            <a:ext cx="2073275" cy="1154906"/>
          </a:xfrm>
          <a:custGeom>
            <a:avLst/>
            <a:gdLst/>
            <a:ahLst/>
            <a:cxnLst>
              <a:cxn ang="0">
                <a:pos x="1414" y="969"/>
              </a:cxn>
              <a:cxn ang="0">
                <a:pos x="1414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415" h="970">
                <a:moveTo>
                  <a:pt x="1414" y="969"/>
                </a:moveTo>
                <a:lnTo>
                  <a:pt x="1414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grpSp>
        <p:nvGrpSpPr>
          <p:cNvPr id="329741" name="Group 13"/>
          <p:cNvGrpSpPr>
            <a:grpSpLocks/>
          </p:cNvGrpSpPr>
          <p:nvPr/>
        </p:nvGrpSpPr>
        <p:grpSpPr bwMode="auto">
          <a:xfrm>
            <a:off x="6440489" y="2725344"/>
            <a:ext cx="1482725" cy="277415"/>
            <a:chOff x="4184" y="1233"/>
            <a:chExt cx="1012" cy="233"/>
          </a:xfrm>
        </p:grpSpPr>
        <p:sp>
          <p:nvSpPr>
            <p:cNvPr id="329742" name="Rectangle 14"/>
            <p:cNvSpPr>
              <a:spLocks noChangeArrowheads="1"/>
            </p:cNvSpPr>
            <p:nvPr/>
          </p:nvSpPr>
          <p:spPr bwMode="auto">
            <a:xfrm>
              <a:off x="4184" y="124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9743" name="Rectangle 15"/>
            <p:cNvSpPr>
              <a:spLocks noChangeArrowheads="1"/>
            </p:cNvSpPr>
            <p:nvPr/>
          </p:nvSpPr>
          <p:spPr bwMode="auto">
            <a:xfrm>
              <a:off x="4376" y="1233"/>
              <a:ext cx="66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UDP request</a:t>
              </a:r>
            </a:p>
          </p:txBody>
        </p:sp>
      </p:grpSp>
      <p:grpSp>
        <p:nvGrpSpPr>
          <p:cNvPr id="329744" name="Group 16"/>
          <p:cNvGrpSpPr>
            <a:grpSpLocks/>
          </p:cNvGrpSpPr>
          <p:nvPr/>
        </p:nvGrpSpPr>
        <p:grpSpPr bwMode="auto">
          <a:xfrm>
            <a:off x="5526089" y="3479009"/>
            <a:ext cx="1482725" cy="277416"/>
            <a:chOff x="3560" y="1866"/>
            <a:chExt cx="1012" cy="233"/>
          </a:xfrm>
        </p:grpSpPr>
        <p:sp>
          <p:nvSpPr>
            <p:cNvPr id="329745" name="Rectangle 17"/>
            <p:cNvSpPr>
              <a:spLocks noChangeArrowheads="1"/>
            </p:cNvSpPr>
            <p:nvPr/>
          </p:nvSpPr>
          <p:spPr bwMode="auto">
            <a:xfrm>
              <a:off x="3560" y="1875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791" y="1866"/>
              <a:ext cx="58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UDP reply</a:t>
              </a:r>
            </a:p>
          </p:txBody>
        </p:sp>
      </p:grpSp>
      <p:grpSp>
        <p:nvGrpSpPr>
          <p:cNvPr id="329747" name="Group 19"/>
          <p:cNvGrpSpPr>
            <a:grpSpLocks/>
          </p:cNvGrpSpPr>
          <p:nvPr/>
        </p:nvGrpSpPr>
        <p:grpSpPr bwMode="auto">
          <a:xfrm>
            <a:off x="2224706" y="3479009"/>
            <a:ext cx="1874688" cy="277416"/>
            <a:chOff x="1307" y="1866"/>
            <a:chExt cx="1279" cy="233"/>
          </a:xfrm>
        </p:grpSpPr>
        <p:sp>
          <p:nvSpPr>
            <p:cNvPr id="329748" name="Rectangle 20"/>
            <p:cNvSpPr>
              <a:spLocks noChangeArrowheads="1"/>
            </p:cNvSpPr>
            <p:nvPr/>
          </p:nvSpPr>
          <p:spPr bwMode="auto">
            <a:xfrm>
              <a:off x="1307" y="1875"/>
              <a:ext cx="1279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9749" name="Rectangle 21"/>
            <p:cNvSpPr>
              <a:spLocks noChangeArrowheads="1"/>
            </p:cNvSpPr>
            <p:nvPr/>
          </p:nvSpPr>
          <p:spPr bwMode="auto">
            <a:xfrm>
              <a:off x="1489" y="1866"/>
              <a:ext cx="95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Spoofed UDP reply</a:t>
              </a:r>
            </a:p>
          </p:txBody>
        </p:sp>
      </p:grpSp>
      <p:grpSp>
        <p:nvGrpSpPr>
          <p:cNvPr id="329750" name="Group 22"/>
          <p:cNvGrpSpPr>
            <a:grpSpLocks/>
          </p:cNvGrpSpPr>
          <p:nvPr/>
        </p:nvGrpSpPr>
        <p:grpSpPr bwMode="auto">
          <a:xfrm>
            <a:off x="5464178" y="4130282"/>
            <a:ext cx="1484313" cy="277415"/>
            <a:chOff x="3518" y="2413"/>
            <a:chExt cx="1012" cy="233"/>
          </a:xfrm>
        </p:grpSpPr>
        <p:sp>
          <p:nvSpPr>
            <p:cNvPr id="329751" name="Rectangle 23"/>
            <p:cNvSpPr>
              <a:spLocks noChangeArrowheads="1"/>
            </p:cNvSpPr>
            <p:nvPr/>
          </p:nvSpPr>
          <p:spPr bwMode="auto">
            <a:xfrm>
              <a:off x="3518" y="242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9752" name="Rectangle 24"/>
            <p:cNvSpPr>
              <a:spLocks noChangeArrowheads="1"/>
            </p:cNvSpPr>
            <p:nvPr/>
          </p:nvSpPr>
          <p:spPr bwMode="auto">
            <a:xfrm>
              <a:off x="3709" y="2413"/>
              <a:ext cx="66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UDP request</a:t>
              </a:r>
            </a:p>
          </p:txBody>
        </p:sp>
      </p:grpSp>
      <p:sp>
        <p:nvSpPr>
          <p:cNvPr id="329753" name="Rectangle 25"/>
          <p:cNvSpPr>
            <a:spLocks noChangeArrowheads="1"/>
          </p:cNvSpPr>
          <p:nvPr/>
        </p:nvSpPr>
        <p:spPr bwMode="auto">
          <a:xfrm>
            <a:off x="7196133" y="4504135"/>
            <a:ext cx="1587500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 dirty="0">
                <a:latin typeface="Roboto Light"/>
                <a:cs typeface="Roboto Light"/>
              </a:rPr>
              <a:t>Server</a:t>
            </a:r>
          </a:p>
        </p:txBody>
      </p:sp>
      <p:sp>
        <p:nvSpPr>
          <p:cNvPr id="329754" name="Rectangle 26"/>
          <p:cNvSpPr>
            <a:spLocks noChangeArrowheads="1"/>
          </p:cNvSpPr>
          <p:nvPr/>
        </p:nvSpPr>
        <p:spPr bwMode="auto">
          <a:xfrm>
            <a:off x="3757615" y="5257801"/>
            <a:ext cx="2179637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>
                <a:latin typeface="Roboto Light"/>
                <a:cs typeface="Roboto Light"/>
              </a:rPr>
              <a:t>Attacker</a:t>
            </a:r>
          </a:p>
        </p:txBody>
      </p:sp>
      <p:sp>
        <p:nvSpPr>
          <p:cNvPr id="329755" name="Rectangle 27"/>
          <p:cNvSpPr>
            <a:spLocks noChangeArrowheads="1"/>
          </p:cNvSpPr>
          <p:nvPr/>
        </p:nvSpPr>
        <p:spPr bwMode="auto">
          <a:xfrm>
            <a:off x="814389" y="4343400"/>
            <a:ext cx="1587500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>
                <a:latin typeface="Roboto Light"/>
                <a:cs typeface="Roboto Light"/>
              </a:rPr>
              <a:t>Client</a:t>
            </a:r>
          </a:p>
        </p:txBody>
      </p:sp>
      <p:pic>
        <p:nvPicPr>
          <p:cNvPr id="28" name="Picture 27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514" y="3406332"/>
            <a:ext cx="914400" cy="110851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758" y="3627331"/>
            <a:ext cx="1105582" cy="71607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1401" y="4541731"/>
            <a:ext cx="1105582" cy="71607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0086" y="4802590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27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7" grpId="0" animBg="1"/>
      <p:bldP spid="329738" grpId="0" animBg="1"/>
      <p:bldP spid="329739" grpId="0" animBg="1"/>
      <p:bldP spid="32974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UDP Portscan</a:t>
            </a:r>
            <a:endParaRPr lang="en-US"/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Used to determine which UDP services are available</a:t>
            </a:r>
          </a:p>
          <a:p>
            <a:r>
              <a:rPr lang="en-US" dirty="0" smtClean="0"/>
              <a:t>A zero-length UDP packet is sent to each port</a:t>
            </a:r>
          </a:p>
          <a:p>
            <a:r>
              <a:rPr lang="en-US" dirty="0" smtClean="0"/>
              <a:t>If an ICMP error message "port unreachable" is received the service is assumed to be unavailable</a:t>
            </a:r>
          </a:p>
          <a:p>
            <a:r>
              <a:rPr lang="en-US" dirty="0" smtClean="0"/>
              <a:t>Many TCP/IP stack implementations implement a limit on the error message rate, therefore this type of scan can be slow (e.g., Linux limit is 80 messages every 4 seconds)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35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Portscan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%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-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sU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b="1" dirty="0" smtClean="0">
                <a:latin typeface="Consolas" charset="0"/>
                <a:ea typeface="Consolas" charset="0"/>
                <a:cs typeface="Consolas" charset="0"/>
              </a:rPr>
              <a:t>192.168.1.10</a:t>
            </a: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16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Starting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by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fyodor@insecure.org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(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www.insecure.org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/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/ </a:t>
            </a:r>
            <a:r>
              <a:rPr lang="en-US" sz="1600" b="1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>
              <a:buFontTx/>
              <a:buNone/>
            </a:pPr>
            <a:r>
              <a:rPr lang="en-US" sz="1600" b="1" dirty="0" smtClean="0">
                <a:latin typeface="Consolas" charset="0"/>
                <a:ea typeface="Consolas" charset="0"/>
                <a:cs typeface="Consolas" charset="0"/>
              </a:rPr>
              <a:t>	Interesting 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ports on  (192.168.1.10</a:t>
            </a:r>
            <a:r>
              <a:rPr lang="en-US" sz="1600" b="1" dirty="0" smtClean="0">
                <a:latin typeface="Consolas" charset="0"/>
                <a:ea typeface="Consolas" charset="0"/>
                <a:cs typeface="Consolas" charset="0"/>
              </a:rPr>
              <a:t>):</a:t>
            </a:r>
          </a:p>
          <a:p>
            <a:pPr>
              <a:buFontTx/>
              <a:buNone/>
            </a:pPr>
            <a:r>
              <a:rPr lang="en-US" sz="1600" b="1" dirty="0" smtClean="0">
                <a:latin typeface="Consolas" charset="0"/>
                <a:ea typeface="Consolas" charset="0"/>
                <a:cs typeface="Consolas" charset="0"/>
              </a:rPr>
              <a:t>	(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The 1445 ports scanned but not shown below are in state: </a:t>
            </a:r>
            <a:r>
              <a:rPr lang="en-US" sz="1600" b="1" dirty="0" smtClean="0">
                <a:latin typeface="Consolas" charset="0"/>
                <a:ea typeface="Consolas" charset="0"/>
                <a:cs typeface="Consolas" charset="0"/>
              </a:rPr>
              <a:t>closed)</a:t>
            </a: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1600" b="1" dirty="0" smtClean="0">
                <a:latin typeface="Consolas" charset="0"/>
                <a:ea typeface="Consolas" charset="0"/>
                <a:cs typeface="Consolas" charset="0"/>
              </a:rPr>
              <a:t>Port       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State       </a:t>
            </a:r>
            <a:r>
              <a:rPr lang="en-US" sz="1600" b="1" dirty="0" smtClean="0">
                <a:latin typeface="Consolas" charset="0"/>
                <a:ea typeface="Consolas" charset="0"/>
                <a:cs typeface="Consolas" charset="0"/>
              </a:rPr>
              <a:t>Service</a:t>
            </a:r>
          </a:p>
          <a:p>
            <a:pPr>
              <a:buFontTx/>
              <a:buNone/>
            </a:pPr>
            <a:r>
              <a:rPr lang="en-US" sz="1600" b="1" dirty="0" smtClean="0">
                <a:latin typeface="Consolas" charset="0"/>
                <a:ea typeface="Consolas" charset="0"/>
                <a:cs typeface="Consolas" charset="0"/>
              </a:rPr>
              <a:t>	137/</a:t>
            </a:r>
            <a:r>
              <a:rPr lang="en-US" sz="1600" b="1" dirty="0" err="1" smtClean="0">
                <a:latin typeface="Consolas" charset="0"/>
                <a:ea typeface="Consolas" charset="0"/>
                <a:cs typeface="Consolas" charset="0"/>
              </a:rPr>
              <a:t>udp</a:t>
            </a:r>
            <a:r>
              <a:rPr lang="en-US" sz="1600" b="1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open        </a:t>
            </a:r>
            <a:r>
              <a:rPr lang="en-US" sz="1600" b="1" dirty="0" err="1" smtClean="0">
                <a:latin typeface="Consolas" charset="0"/>
                <a:ea typeface="Consolas" charset="0"/>
                <a:cs typeface="Consolas" charset="0"/>
              </a:rPr>
              <a:t>netbios</a:t>
            </a:r>
            <a:r>
              <a:rPr lang="en-US" sz="1600" b="1" dirty="0" smtClean="0">
                <a:latin typeface="Consolas" charset="0"/>
                <a:ea typeface="Consolas" charset="0"/>
                <a:cs typeface="Consolas" charset="0"/>
              </a:rPr>
              <a:t>-ns</a:t>
            </a:r>
          </a:p>
          <a:p>
            <a:pPr>
              <a:buFontTx/>
              <a:buNone/>
            </a:pPr>
            <a:r>
              <a:rPr lang="en-US" sz="1600" b="1" dirty="0" smtClean="0">
                <a:latin typeface="Consolas" charset="0"/>
                <a:ea typeface="Consolas" charset="0"/>
                <a:cs typeface="Consolas" charset="0"/>
              </a:rPr>
              <a:t>	138/</a:t>
            </a:r>
            <a:r>
              <a:rPr lang="en-US" sz="1600" b="1" dirty="0" err="1" smtClean="0">
                <a:latin typeface="Consolas" charset="0"/>
                <a:ea typeface="Consolas" charset="0"/>
                <a:cs typeface="Consolas" charset="0"/>
              </a:rPr>
              <a:t>udp</a:t>
            </a:r>
            <a:r>
              <a:rPr lang="en-US" sz="1600" b="1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open        </a:t>
            </a:r>
            <a:r>
              <a:rPr lang="en-US" sz="1600" b="1" dirty="0" err="1" smtClean="0">
                <a:latin typeface="Consolas" charset="0"/>
                <a:ea typeface="Consolas" charset="0"/>
                <a:cs typeface="Consolas" charset="0"/>
              </a:rPr>
              <a:t>netbios-dgm</a:t>
            </a:r>
            <a:endParaRPr lang="en-US" sz="1600" b="1" dirty="0" smtClean="0">
              <a:latin typeface="Consolas" charset="0"/>
              <a:ea typeface="Consolas" charset="0"/>
              <a:cs typeface="Consolas" charset="0"/>
            </a:endParaRPr>
          </a:p>
          <a:p>
            <a:pPr>
              <a:buFontTx/>
              <a:buNone/>
            </a:pPr>
            <a:r>
              <a:rPr lang="en-US" sz="1600" b="1" dirty="0" smtClean="0">
                <a:latin typeface="Consolas" charset="0"/>
                <a:ea typeface="Consolas" charset="0"/>
                <a:cs typeface="Consolas" charset="0"/>
              </a:rPr>
              <a:t>           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16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run completed -- 1 IP address (1 host up) scanned in 4 seconds</a:t>
            </a:r>
            <a:br>
              <a:rPr lang="en-US" sz="16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16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4000" dirty="0">
                <a:latin typeface="Consolas" charset="0"/>
                <a:ea typeface="Consolas" charset="0"/>
                <a:cs typeface="Consolas" charset="0"/>
              </a:rPr>
              <a:t> </a:t>
            </a:r>
          </a:p>
          <a:p>
            <a:endParaRPr lang="en-US" sz="40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0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Transmission Control Protocol (TCP)</a:t>
            </a:r>
            <a:endParaRPr lang="en-US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TCP protocol relies on IP to provide a connection-oriented, reliable stream delivery service (no loss, no duplication, no transmission errors, correct ordering)</a:t>
            </a:r>
          </a:p>
          <a:p>
            <a:r>
              <a:rPr lang="en-US" dirty="0" smtClean="0"/>
              <a:t>TCP, as UDP, provides the port abstraction</a:t>
            </a:r>
          </a:p>
          <a:p>
            <a:r>
              <a:rPr lang="en-US" dirty="0" smtClean="0"/>
              <a:t>TCP allows two nodes to establish a virtual circuit, identified by source IP address, destination IP address, source TCP port, destination TCP port</a:t>
            </a:r>
          </a:p>
          <a:p>
            <a:r>
              <a:rPr lang="en-US" dirty="0" smtClean="0"/>
              <a:t>The virtual circuit is composed of two streams (full-duplex connection)</a:t>
            </a:r>
          </a:p>
          <a:p>
            <a:r>
              <a:rPr lang="en-US" dirty="0" smtClean="0"/>
              <a:t>The couple IP address/port number is sometimes called a socket (and the two streams are called a socket pair)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009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Segment</a:t>
            </a:r>
          </a:p>
        </p:txBody>
      </p:sp>
      <p:sp>
        <p:nvSpPr>
          <p:cNvPr id="335875" name="Rectangle 3"/>
          <p:cNvSpPr>
            <a:spLocks noChangeArrowheads="1"/>
          </p:cNvSpPr>
          <p:nvPr/>
        </p:nvSpPr>
        <p:spPr bwMode="auto">
          <a:xfrm>
            <a:off x="685800" y="2628901"/>
            <a:ext cx="7696200" cy="2343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5876" name="Rectangle 4"/>
          <p:cNvSpPr>
            <a:spLocks noChangeArrowheads="1"/>
          </p:cNvSpPr>
          <p:nvPr/>
        </p:nvSpPr>
        <p:spPr bwMode="auto">
          <a:xfrm>
            <a:off x="685800" y="3200401"/>
            <a:ext cx="76962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Acknowledgment number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7" name="Rectangle 5"/>
          <p:cNvSpPr>
            <a:spLocks noChangeArrowheads="1"/>
          </p:cNvSpPr>
          <p:nvPr/>
        </p:nvSpPr>
        <p:spPr bwMode="auto">
          <a:xfrm>
            <a:off x="685800" y="2914650"/>
            <a:ext cx="76962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Sequence number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8" name="Rectangle 6"/>
          <p:cNvSpPr>
            <a:spLocks noChangeArrowheads="1"/>
          </p:cNvSpPr>
          <p:nvPr/>
        </p:nvSpPr>
        <p:spPr bwMode="auto">
          <a:xfrm>
            <a:off x="685800" y="3486150"/>
            <a:ext cx="9144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HLEN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9" name="Rectangle 7"/>
          <p:cNvSpPr>
            <a:spLocks noChangeArrowheads="1"/>
          </p:cNvSpPr>
          <p:nvPr/>
        </p:nvSpPr>
        <p:spPr bwMode="auto">
          <a:xfrm>
            <a:off x="685800" y="3771901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Checksum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0" name="Rectangle 8"/>
          <p:cNvSpPr>
            <a:spLocks noChangeArrowheads="1"/>
          </p:cNvSpPr>
          <p:nvPr/>
        </p:nvSpPr>
        <p:spPr bwMode="auto">
          <a:xfrm>
            <a:off x="685800" y="4057650"/>
            <a:ext cx="5334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Options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1" name="Rectangle 9"/>
          <p:cNvSpPr>
            <a:spLocks noChangeArrowheads="1"/>
          </p:cNvSpPr>
          <p:nvPr/>
        </p:nvSpPr>
        <p:spPr bwMode="auto">
          <a:xfrm>
            <a:off x="6019800" y="4057650"/>
            <a:ext cx="2362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Padding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2" name="Rectangle 10"/>
          <p:cNvSpPr>
            <a:spLocks noChangeArrowheads="1"/>
          </p:cNvSpPr>
          <p:nvPr/>
        </p:nvSpPr>
        <p:spPr bwMode="auto">
          <a:xfrm>
            <a:off x="685800" y="43434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Data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3" name="Rectangle 11"/>
          <p:cNvSpPr>
            <a:spLocks noChangeArrowheads="1"/>
          </p:cNvSpPr>
          <p:nvPr/>
        </p:nvSpPr>
        <p:spPr bwMode="auto">
          <a:xfrm>
            <a:off x="4572000" y="2628901"/>
            <a:ext cx="38100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Destination port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4" name="Text Box 12"/>
          <p:cNvSpPr txBox="1">
            <a:spLocks noChangeArrowheads="1"/>
          </p:cNvSpPr>
          <p:nvPr/>
        </p:nvSpPr>
        <p:spPr bwMode="auto">
          <a:xfrm>
            <a:off x="6282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0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5" name="Text Box 13"/>
          <p:cNvSpPr txBox="1">
            <a:spLocks noChangeArrowheads="1"/>
          </p:cNvSpPr>
          <p:nvPr/>
        </p:nvSpPr>
        <p:spPr bwMode="auto">
          <a:xfrm>
            <a:off x="1618899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4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6" name="Text Box 14"/>
          <p:cNvSpPr txBox="1">
            <a:spLocks noChangeArrowheads="1"/>
          </p:cNvSpPr>
          <p:nvPr/>
        </p:nvSpPr>
        <p:spPr bwMode="auto">
          <a:xfrm>
            <a:off x="26094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8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7" name="Text Box 15"/>
          <p:cNvSpPr txBox="1">
            <a:spLocks noChangeArrowheads="1"/>
          </p:cNvSpPr>
          <p:nvPr/>
        </p:nvSpPr>
        <p:spPr bwMode="auto">
          <a:xfrm>
            <a:off x="3399609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12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8" name="Text Box 16"/>
          <p:cNvSpPr txBox="1">
            <a:spLocks noChangeArrowheads="1"/>
          </p:cNvSpPr>
          <p:nvPr/>
        </p:nvSpPr>
        <p:spPr bwMode="auto">
          <a:xfrm>
            <a:off x="4523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16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9" name="Text Box 17"/>
          <p:cNvSpPr txBox="1">
            <a:spLocks noChangeArrowheads="1"/>
          </p:cNvSpPr>
          <p:nvPr/>
        </p:nvSpPr>
        <p:spPr bwMode="auto">
          <a:xfrm>
            <a:off x="5437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20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0" name="Text Box 18"/>
          <p:cNvSpPr txBox="1">
            <a:spLocks noChangeArrowheads="1"/>
          </p:cNvSpPr>
          <p:nvPr/>
        </p:nvSpPr>
        <p:spPr bwMode="auto">
          <a:xfrm>
            <a:off x="62761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24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1" name="Text Box 19"/>
          <p:cNvSpPr txBox="1">
            <a:spLocks noChangeArrowheads="1"/>
          </p:cNvSpPr>
          <p:nvPr/>
        </p:nvSpPr>
        <p:spPr bwMode="auto">
          <a:xfrm>
            <a:off x="7190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28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2" name="Text Box 20"/>
          <p:cNvSpPr txBox="1">
            <a:spLocks noChangeArrowheads="1"/>
          </p:cNvSpPr>
          <p:nvPr/>
        </p:nvSpPr>
        <p:spPr bwMode="auto">
          <a:xfrm>
            <a:off x="8104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31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3" name="Rectangle 21"/>
          <p:cNvSpPr>
            <a:spLocks noChangeArrowheads="1"/>
          </p:cNvSpPr>
          <p:nvPr/>
        </p:nvSpPr>
        <p:spPr bwMode="auto">
          <a:xfrm>
            <a:off x="685800" y="2628901"/>
            <a:ext cx="388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Source port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4" name="Rectangle 22"/>
          <p:cNvSpPr>
            <a:spLocks noChangeArrowheads="1"/>
          </p:cNvSpPr>
          <p:nvPr/>
        </p:nvSpPr>
        <p:spPr bwMode="auto">
          <a:xfrm>
            <a:off x="2895600" y="3486150"/>
            <a:ext cx="1676400" cy="2857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Flags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5" name="Rectangle 23"/>
          <p:cNvSpPr>
            <a:spLocks noChangeArrowheads="1"/>
          </p:cNvSpPr>
          <p:nvPr/>
        </p:nvSpPr>
        <p:spPr bwMode="auto">
          <a:xfrm>
            <a:off x="4572000" y="348615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Window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6" name="Rectangle 24"/>
          <p:cNvSpPr>
            <a:spLocks noChangeArrowheads="1"/>
          </p:cNvSpPr>
          <p:nvPr/>
        </p:nvSpPr>
        <p:spPr bwMode="auto">
          <a:xfrm>
            <a:off x="4572000" y="3771901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Urgent pointer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7" name="Rectangle 25"/>
          <p:cNvSpPr>
            <a:spLocks noChangeArrowheads="1"/>
          </p:cNvSpPr>
          <p:nvPr/>
        </p:nvSpPr>
        <p:spPr bwMode="auto">
          <a:xfrm>
            <a:off x="1600200" y="3486150"/>
            <a:ext cx="12954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Reserved</a:t>
            </a:r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51711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nimBg="1"/>
      <p:bldP spid="335877" grpId="0" animBg="1"/>
      <p:bldP spid="335878" grpId="0" animBg="1"/>
      <p:bldP spid="335879" grpId="0" animBg="1"/>
      <p:bldP spid="335880" grpId="0" animBg="1"/>
      <p:bldP spid="335881" grpId="0" animBg="1"/>
      <p:bldP spid="335882" grpId="0" animBg="1"/>
      <p:bldP spid="335883" grpId="0" animBg="1"/>
      <p:bldP spid="335893" grpId="0" animBg="1"/>
      <p:bldP spid="335894" grpId="0" animBg="1"/>
      <p:bldP spid="335895" grpId="0" animBg="1"/>
      <p:bldP spid="335896" grpId="0" animBg="1"/>
      <p:bldP spid="33589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Segment</a:t>
            </a:r>
          </a:p>
        </p:txBody>
      </p:sp>
      <p:sp>
        <p:nvSpPr>
          <p:cNvPr id="335875" name="Rectangle 3"/>
          <p:cNvSpPr>
            <a:spLocks noChangeArrowheads="1"/>
          </p:cNvSpPr>
          <p:nvPr/>
        </p:nvSpPr>
        <p:spPr bwMode="auto">
          <a:xfrm>
            <a:off x="685800" y="2628901"/>
            <a:ext cx="7696200" cy="2343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5876" name="Rectangle 4"/>
          <p:cNvSpPr>
            <a:spLocks noChangeArrowheads="1"/>
          </p:cNvSpPr>
          <p:nvPr/>
        </p:nvSpPr>
        <p:spPr bwMode="auto">
          <a:xfrm>
            <a:off x="685800" y="3200401"/>
            <a:ext cx="76962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Acknowledgment number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7" name="Rectangle 5"/>
          <p:cNvSpPr>
            <a:spLocks noChangeArrowheads="1"/>
          </p:cNvSpPr>
          <p:nvPr/>
        </p:nvSpPr>
        <p:spPr bwMode="auto">
          <a:xfrm>
            <a:off x="685800" y="2914650"/>
            <a:ext cx="7696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Sequence number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8" name="Rectangle 6"/>
          <p:cNvSpPr>
            <a:spLocks noChangeArrowheads="1"/>
          </p:cNvSpPr>
          <p:nvPr/>
        </p:nvSpPr>
        <p:spPr bwMode="auto">
          <a:xfrm>
            <a:off x="685800" y="3486150"/>
            <a:ext cx="9144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HLEN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9" name="Rectangle 7"/>
          <p:cNvSpPr>
            <a:spLocks noChangeArrowheads="1"/>
          </p:cNvSpPr>
          <p:nvPr/>
        </p:nvSpPr>
        <p:spPr bwMode="auto">
          <a:xfrm>
            <a:off x="685800" y="3771901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Checksum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0" name="Rectangle 8"/>
          <p:cNvSpPr>
            <a:spLocks noChangeArrowheads="1"/>
          </p:cNvSpPr>
          <p:nvPr/>
        </p:nvSpPr>
        <p:spPr bwMode="auto">
          <a:xfrm>
            <a:off x="685800" y="4057650"/>
            <a:ext cx="5334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Options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1" name="Rectangle 9"/>
          <p:cNvSpPr>
            <a:spLocks noChangeArrowheads="1"/>
          </p:cNvSpPr>
          <p:nvPr/>
        </p:nvSpPr>
        <p:spPr bwMode="auto">
          <a:xfrm>
            <a:off x="6019800" y="4057650"/>
            <a:ext cx="2362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Padding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2" name="Rectangle 10"/>
          <p:cNvSpPr>
            <a:spLocks noChangeArrowheads="1"/>
          </p:cNvSpPr>
          <p:nvPr/>
        </p:nvSpPr>
        <p:spPr bwMode="auto">
          <a:xfrm>
            <a:off x="685800" y="43434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Data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3" name="Rectangle 11"/>
          <p:cNvSpPr>
            <a:spLocks noChangeArrowheads="1"/>
          </p:cNvSpPr>
          <p:nvPr/>
        </p:nvSpPr>
        <p:spPr bwMode="auto">
          <a:xfrm>
            <a:off x="4572000" y="2628901"/>
            <a:ext cx="38100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Destination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84" name="Text Box 12"/>
          <p:cNvSpPr txBox="1">
            <a:spLocks noChangeArrowheads="1"/>
          </p:cNvSpPr>
          <p:nvPr/>
        </p:nvSpPr>
        <p:spPr bwMode="auto">
          <a:xfrm>
            <a:off x="6282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0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5" name="Text Box 13"/>
          <p:cNvSpPr txBox="1">
            <a:spLocks noChangeArrowheads="1"/>
          </p:cNvSpPr>
          <p:nvPr/>
        </p:nvSpPr>
        <p:spPr bwMode="auto">
          <a:xfrm>
            <a:off x="1618899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4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6" name="Text Box 14"/>
          <p:cNvSpPr txBox="1">
            <a:spLocks noChangeArrowheads="1"/>
          </p:cNvSpPr>
          <p:nvPr/>
        </p:nvSpPr>
        <p:spPr bwMode="auto">
          <a:xfrm>
            <a:off x="26094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8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7" name="Text Box 15"/>
          <p:cNvSpPr txBox="1">
            <a:spLocks noChangeArrowheads="1"/>
          </p:cNvSpPr>
          <p:nvPr/>
        </p:nvSpPr>
        <p:spPr bwMode="auto">
          <a:xfrm>
            <a:off x="3399609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12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8" name="Text Box 16"/>
          <p:cNvSpPr txBox="1">
            <a:spLocks noChangeArrowheads="1"/>
          </p:cNvSpPr>
          <p:nvPr/>
        </p:nvSpPr>
        <p:spPr bwMode="auto">
          <a:xfrm>
            <a:off x="4523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16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9" name="Text Box 17"/>
          <p:cNvSpPr txBox="1">
            <a:spLocks noChangeArrowheads="1"/>
          </p:cNvSpPr>
          <p:nvPr/>
        </p:nvSpPr>
        <p:spPr bwMode="auto">
          <a:xfrm>
            <a:off x="5437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20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0" name="Text Box 18"/>
          <p:cNvSpPr txBox="1">
            <a:spLocks noChangeArrowheads="1"/>
          </p:cNvSpPr>
          <p:nvPr/>
        </p:nvSpPr>
        <p:spPr bwMode="auto">
          <a:xfrm>
            <a:off x="62761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24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1" name="Text Box 19"/>
          <p:cNvSpPr txBox="1">
            <a:spLocks noChangeArrowheads="1"/>
          </p:cNvSpPr>
          <p:nvPr/>
        </p:nvSpPr>
        <p:spPr bwMode="auto">
          <a:xfrm>
            <a:off x="7190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28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2" name="Text Box 20"/>
          <p:cNvSpPr txBox="1">
            <a:spLocks noChangeArrowheads="1"/>
          </p:cNvSpPr>
          <p:nvPr/>
        </p:nvSpPr>
        <p:spPr bwMode="auto">
          <a:xfrm>
            <a:off x="8104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31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3" name="Rectangle 21"/>
          <p:cNvSpPr>
            <a:spLocks noChangeArrowheads="1"/>
          </p:cNvSpPr>
          <p:nvPr/>
        </p:nvSpPr>
        <p:spPr bwMode="auto">
          <a:xfrm>
            <a:off x="685800" y="2628901"/>
            <a:ext cx="3886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Source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94" name="Rectangle 22"/>
          <p:cNvSpPr>
            <a:spLocks noChangeArrowheads="1"/>
          </p:cNvSpPr>
          <p:nvPr/>
        </p:nvSpPr>
        <p:spPr bwMode="auto">
          <a:xfrm>
            <a:off x="2895600" y="3486150"/>
            <a:ext cx="16764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Flags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95" name="Rectangle 23"/>
          <p:cNvSpPr>
            <a:spLocks noChangeArrowheads="1"/>
          </p:cNvSpPr>
          <p:nvPr/>
        </p:nvSpPr>
        <p:spPr bwMode="auto">
          <a:xfrm>
            <a:off x="4572000" y="348615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Window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6" name="Rectangle 24"/>
          <p:cNvSpPr>
            <a:spLocks noChangeArrowheads="1"/>
          </p:cNvSpPr>
          <p:nvPr/>
        </p:nvSpPr>
        <p:spPr bwMode="auto">
          <a:xfrm>
            <a:off x="4572000" y="3771901"/>
            <a:ext cx="38100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Urgent pointer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97" name="Rectangle 25"/>
          <p:cNvSpPr>
            <a:spLocks noChangeArrowheads="1"/>
          </p:cNvSpPr>
          <p:nvPr/>
        </p:nvSpPr>
        <p:spPr bwMode="auto">
          <a:xfrm>
            <a:off x="1600200" y="3486150"/>
            <a:ext cx="12954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Reserved</a:t>
            </a:r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59870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nimBg="1"/>
      <p:bldP spid="335877" grpId="0" animBg="1"/>
      <p:bldP spid="335878" grpId="0" animBg="1"/>
      <p:bldP spid="335879" grpId="0" animBg="1"/>
      <p:bldP spid="335880" grpId="0" animBg="1"/>
      <p:bldP spid="335881" grpId="0" animBg="1"/>
      <p:bldP spid="335882" grpId="0" animBg="1"/>
      <p:bldP spid="335883" grpId="0" animBg="1"/>
      <p:bldP spid="335893" grpId="0" animBg="1"/>
      <p:bldP spid="335894" grpId="0" animBg="1"/>
      <p:bldP spid="335895" grpId="0" animBg="1"/>
      <p:bldP spid="335896" grpId="0" animBg="1"/>
      <p:bldP spid="33589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Encapsulation</a:t>
            </a:r>
          </a:p>
        </p:txBody>
      </p:sp>
      <p:sp>
        <p:nvSpPr>
          <p:cNvPr id="336899" name="Rectangle 3"/>
          <p:cNvSpPr>
            <a:spLocks noChangeArrowheads="1"/>
          </p:cNvSpPr>
          <p:nvPr/>
        </p:nvSpPr>
        <p:spPr bwMode="auto">
          <a:xfrm>
            <a:off x="533400" y="44005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header</a:t>
            </a:r>
          </a:p>
        </p:txBody>
      </p:sp>
      <p:sp>
        <p:nvSpPr>
          <p:cNvPr id="336900" name="Rectangle 4"/>
          <p:cNvSpPr>
            <a:spLocks noChangeArrowheads="1"/>
          </p:cNvSpPr>
          <p:nvPr/>
        </p:nvSpPr>
        <p:spPr bwMode="auto">
          <a:xfrm>
            <a:off x="2057400" y="4400550"/>
            <a:ext cx="6324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36901" name="Rectangle 5"/>
          <p:cNvSpPr>
            <a:spLocks noChangeArrowheads="1"/>
          </p:cNvSpPr>
          <p:nvPr/>
        </p:nvSpPr>
        <p:spPr bwMode="auto">
          <a:xfrm>
            <a:off x="2057400" y="365760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header</a:t>
            </a:r>
          </a:p>
        </p:txBody>
      </p:sp>
      <p:sp>
        <p:nvSpPr>
          <p:cNvPr id="336902" name="Rectangle 6"/>
          <p:cNvSpPr>
            <a:spLocks noChangeArrowheads="1"/>
          </p:cNvSpPr>
          <p:nvPr/>
        </p:nvSpPr>
        <p:spPr bwMode="auto">
          <a:xfrm>
            <a:off x="3581400" y="3657600"/>
            <a:ext cx="4800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36903" name="Line 7"/>
          <p:cNvSpPr>
            <a:spLocks noChangeShapeType="1"/>
          </p:cNvSpPr>
          <p:nvPr/>
        </p:nvSpPr>
        <p:spPr bwMode="auto">
          <a:xfrm>
            <a:off x="2209800" y="4114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6904" name="Line 8"/>
          <p:cNvSpPr>
            <a:spLocks noChangeShapeType="1"/>
          </p:cNvSpPr>
          <p:nvPr/>
        </p:nvSpPr>
        <p:spPr bwMode="auto">
          <a:xfrm>
            <a:off x="8229600" y="4114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6905" name="Rectangle 9"/>
          <p:cNvSpPr>
            <a:spLocks noChangeArrowheads="1"/>
          </p:cNvSpPr>
          <p:nvPr/>
        </p:nvSpPr>
        <p:spPr bwMode="auto">
          <a:xfrm>
            <a:off x="3581400" y="29146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TCP header</a:t>
            </a:r>
          </a:p>
        </p:txBody>
      </p:sp>
      <p:sp>
        <p:nvSpPr>
          <p:cNvPr id="336906" name="Rectangle 10"/>
          <p:cNvSpPr>
            <a:spLocks noChangeArrowheads="1"/>
          </p:cNvSpPr>
          <p:nvPr/>
        </p:nvSpPr>
        <p:spPr bwMode="auto">
          <a:xfrm>
            <a:off x="5105400" y="2914650"/>
            <a:ext cx="3276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TCP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36907" name="Line 11"/>
          <p:cNvSpPr>
            <a:spLocks noChangeShapeType="1"/>
          </p:cNvSpPr>
          <p:nvPr/>
        </p:nvSpPr>
        <p:spPr bwMode="auto">
          <a:xfrm>
            <a:off x="3733800" y="33718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6908" name="Line 12"/>
          <p:cNvSpPr>
            <a:spLocks noChangeShapeType="1"/>
          </p:cNvSpPr>
          <p:nvPr/>
        </p:nvSpPr>
        <p:spPr bwMode="auto">
          <a:xfrm>
            <a:off x="8229600" y="33718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73833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9" grpId="0" animBg="1"/>
      <p:bldP spid="336900" grpId="0" animBg="1"/>
      <p:bldP spid="336901" grpId="0" animBg="1"/>
      <p:bldP spid="336902" grpId="0" animBg="1"/>
      <p:bldP spid="336903" grpId="0" animBg="1"/>
      <p:bldP spid="336904" grpId="0" animBg="1"/>
      <p:bldP spid="336907" grpId="0" animBg="1"/>
      <p:bldP spid="33690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Seq/Ack Numbers</a:t>
            </a:r>
            <a:endParaRPr lang="en-US"/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sequence number specifies the position of the segment data in the communication stream </a:t>
            </a:r>
            <a:br>
              <a:rPr lang="en-US" dirty="0" smtClean="0"/>
            </a:br>
            <a:r>
              <a:rPr lang="en-US" dirty="0" smtClean="0"/>
              <a:t>(SYN=13423 means: the payload of this segment contains the data from byte 13423 to byte 13458)</a:t>
            </a:r>
          </a:p>
          <a:p>
            <a:r>
              <a:rPr lang="en-US" dirty="0" smtClean="0"/>
              <a:t>The acknowledgment number specifies the position of the next byte expected from the communication partner </a:t>
            </a:r>
            <a:br>
              <a:rPr lang="en-US" dirty="0" smtClean="0"/>
            </a:br>
            <a:r>
              <a:rPr lang="en-US" dirty="0" smtClean="0"/>
              <a:t>(ACK = 16754 means: I have received correctly up to byte 16753 in the stream, I expect the next byte to be 16754)</a:t>
            </a:r>
          </a:p>
          <a:p>
            <a:r>
              <a:rPr lang="en-US" dirty="0" smtClean="0"/>
              <a:t>These numbers are used to manage retransmission of lost segments, duplication, flow control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2229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Flags</a:t>
            </a:r>
            <a:endParaRPr lang="en-US"/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Flags are used to manage the establishment and shutdown of a virtual circuit</a:t>
            </a:r>
          </a:p>
          <a:p>
            <a:pPr lvl="1"/>
            <a:r>
              <a:rPr lang="en-US" dirty="0" smtClean="0"/>
              <a:t>SYN: request for the synchronization of </a:t>
            </a:r>
            <a:r>
              <a:rPr lang="en-US" dirty="0" err="1" smtClean="0"/>
              <a:t>syn</a:t>
            </a:r>
            <a:r>
              <a:rPr lang="en-US" dirty="0" smtClean="0"/>
              <a:t>/</a:t>
            </a:r>
            <a:r>
              <a:rPr lang="en-US" dirty="0" err="1" smtClean="0"/>
              <a:t>ack</a:t>
            </a:r>
            <a:r>
              <a:rPr lang="en-US" dirty="0" smtClean="0"/>
              <a:t> numbers (used in connection setup)</a:t>
            </a:r>
          </a:p>
          <a:p>
            <a:pPr lvl="1"/>
            <a:r>
              <a:rPr lang="en-US" dirty="0" smtClean="0"/>
              <a:t>ACK: states the acknowledgment number is valid (all segment in a virtual circuit have this flag set, except for the first one)</a:t>
            </a:r>
          </a:p>
          <a:p>
            <a:pPr lvl="1"/>
            <a:r>
              <a:rPr lang="en-US" dirty="0" smtClean="0"/>
              <a:t>FIN: request to shutdown one stream</a:t>
            </a:r>
          </a:p>
          <a:p>
            <a:pPr lvl="1"/>
            <a:r>
              <a:rPr lang="en-US" dirty="0" smtClean="0"/>
              <a:t>RST: request to immediately reset the virtual circuit</a:t>
            </a:r>
          </a:p>
          <a:p>
            <a:pPr lvl="1"/>
            <a:r>
              <a:rPr lang="en-US" dirty="0" smtClean="0"/>
              <a:t>URG: states that the Urgent Pointer is valid</a:t>
            </a:r>
          </a:p>
          <a:p>
            <a:pPr lvl="1"/>
            <a:r>
              <a:rPr lang="en-US" dirty="0" smtClean="0"/>
              <a:t>PSH: request a “push” operation on the stream (that is, the stream data should be passed to the user application as soon as possible)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9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Classless Inter-Domain Routing (CIDR) </a:t>
            </a:r>
            <a:endParaRPr lang="en-US"/>
          </a:p>
        </p:txBody>
      </p:sp>
      <p:sp>
        <p:nvSpPr>
          <p:cNvPr id="2703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Allocation of large chunks of IP addresses wasted an enormous number of IP addresses</a:t>
            </a:r>
          </a:p>
          <a:p>
            <a:r>
              <a:rPr lang="en-US" dirty="0" smtClean="0"/>
              <a:t>Number of hosts is increasing</a:t>
            </a:r>
          </a:p>
          <a:p>
            <a:r>
              <a:rPr lang="en-US" dirty="0" smtClean="0"/>
              <a:t>IPv6 provides a larger address space but adoption is slow</a:t>
            </a:r>
          </a:p>
          <a:p>
            <a:r>
              <a:rPr lang="en-US" dirty="0" smtClean="0"/>
              <a:t>CIDR is an addressing scheme from 1993 for the Internet which allows for more efficient allocation of IP addresses than the old “Class A, B, and C” address scheme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netid</a:t>
            </a:r>
            <a:r>
              <a:rPr lang="en-US" dirty="0" smtClean="0"/>
              <a:t>/</a:t>
            </a:r>
            <a:r>
              <a:rPr lang="en-US" dirty="0" err="1" smtClean="0"/>
              <a:t>hostid</a:t>
            </a:r>
            <a:r>
              <a:rPr lang="en-US" dirty="0" smtClean="0"/>
              <a:t> boundary can be placed on any bit between 13 and 27</a:t>
            </a:r>
          </a:p>
          <a:p>
            <a:pPr lvl="1"/>
            <a:r>
              <a:rPr lang="en-US" dirty="0" smtClean="0"/>
              <a:t>32 hosts minimum </a:t>
            </a:r>
          </a:p>
          <a:p>
            <a:pPr lvl="1"/>
            <a:r>
              <a:rPr lang="en-US" dirty="0" smtClean="0"/>
              <a:t>524,288  hosts maximum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61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Virtual Circuit: Setup</a:t>
            </a:r>
            <a:endParaRPr lang="en-US"/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server, listening to a specific port, receives a connection request from a client: The segment containing the request is marked with the SYN flag and contains a random initial sequence number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c</a:t>
            </a:r>
            <a:endParaRPr lang="en-US" baseline="-25000" dirty="0" smtClean="0"/>
          </a:p>
          <a:p>
            <a:r>
              <a:rPr lang="en-US" dirty="0" smtClean="0"/>
              <a:t>The server answers with a segment marked with both the SYN  and ACK flags and containing</a:t>
            </a:r>
          </a:p>
          <a:p>
            <a:pPr lvl="1"/>
            <a:r>
              <a:rPr lang="en-US" dirty="0" smtClean="0"/>
              <a:t>an initial random sequence number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s</a:t>
            </a:r>
            <a:endParaRPr lang="en-US" baseline="-25000" dirty="0" smtClean="0"/>
          </a:p>
          <a:p>
            <a:pPr lvl="1"/>
            <a:r>
              <a:rPr lang="en-US" dirty="0" err="1" smtClean="0"/>
              <a:t>S</a:t>
            </a:r>
            <a:r>
              <a:rPr lang="en-US" baseline="-25000" dirty="0" err="1" smtClean="0"/>
              <a:t>c</a:t>
            </a:r>
            <a:r>
              <a:rPr lang="en-US" baseline="-25000" dirty="0" smtClean="0"/>
              <a:t> </a:t>
            </a:r>
            <a:r>
              <a:rPr lang="en-US" dirty="0" smtClean="0"/>
              <a:t>+ 1 as the acknowledgment number</a:t>
            </a:r>
          </a:p>
          <a:p>
            <a:r>
              <a:rPr lang="en-US" dirty="0" smtClean="0"/>
              <a:t>The client sends a segment with the ACK flag set and with sequence number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c</a:t>
            </a:r>
            <a:r>
              <a:rPr lang="en-US" baseline="-25000" dirty="0" smtClean="0"/>
              <a:t> </a:t>
            </a:r>
            <a:r>
              <a:rPr lang="en-US" dirty="0" smtClean="0"/>
              <a:t>+ 1 and acknowledgment number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s</a:t>
            </a:r>
            <a:r>
              <a:rPr lang="en-US" baseline="-25000" dirty="0" smtClean="0"/>
              <a:t> </a:t>
            </a:r>
            <a:r>
              <a:rPr lang="en-US" dirty="0" smtClean="0"/>
              <a:t>+ 1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725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Initial Sequence Number?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TCP standard (RFC 793) specifies that the sequence number should be incremented every 4 microseconds</a:t>
            </a:r>
          </a:p>
          <a:p>
            <a:r>
              <a:rPr lang="en-US" dirty="0"/>
              <a:t>BSD UNIX systems initially used a number that is incremented by 64,000 every half second (8 microseconds increments) and by 64,000 each time a connection is established</a:t>
            </a:r>
          </a:p>
        </p:txBody>
      </p:sp>
    </p:spTree>
    <p:extLst>
      <p:ext uri="{BB962C8B-B14F-4D97-AF65-F5344CB8AC3E}">
        <p14:creationId xmlns:p14="http://schemas.microsoft.com/office/powerpoint/2010/main" val="72614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82207" tIns="41104" rIns="82207" bIns="41104" rtlCol="0" anchor="ctr">
            <a:normAutofit/>
          </a:bodyPr>
          <a:lstStyle/>
          <a:p>
            <a:r>
              <a:rPr lang="en-US"/>
              <a:t>TCP: Three-way Handshake</a:t>
            </a:r>
          </a:p>
        </p:txBody>
      </p:sp>
      <p:sp>
        <p:nvSpPr>
          <p:cNvPr id="343482" name="Rectangle 442"/>
          <p:cNvSpPr>
            <a:spLocks noChangeArrowheads="1"/>
          </p:cNvSpPr>
          <p:nvPr/>
        </p:nvSpPr>
        <p:spPr bwMode="auto">
          <a:xfrm>
            <a:off x="1880513" y="4305300"/>
            <a:ext cx="46807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 dirty="0">
                <a:solidFill>
                  <a:srgbClr val="000000"/>
                </a:solidFill>
                <a:latin typeface="Roboto Light"/>
                <a:cs typeface="Roboto Light"/>
              </a:rPr>
              <a:t>Client</a:t>
            </a:r>
            <a:endParaRPr lang="it-IT" dirty="0">
              <a:latin typeface="Roboto Light"/>
              <a:cs typeface="Roboto Light"/>
            </a:endParaRPr>
          </a:p>
        </p:txBody>
      </p:sp>
      <p:sp>
        <p:nvSpPr>
          <p:cNvPr id="343483" name="Rectangle 443"/>
          <p:cNvSpPr>
            <a:spLocks noChangeArrowheads="1"/>
          </p:cNvSpPr>
          <p:nvPr/>
        </p:nvSpPr>
        <p:spPr bwMode="auto">
          <a:xfrm>
            <a:off x="6662695" y="4391025"/>
            <a:ext cx="50173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Server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3484" name="Line 444"/>
          <p:cNvSpPr>
            <a:spLocks noChangeShapeType="1"/>
          </p:cNvSpPr>
          <p:nvPr/>
        </p:nvSpPr>
        <p:spPr bwMode="auto">
          <a:xfrm>
            <a:off x="2895601" y="2686051"/>
            <a:ext cx="1588" cy="23622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3485" name="Line 445"/>
          <p:cNvSpPr>
            <a:spLocks noChangeShapeType="1"/>
          </p:cNvSpPr>
          <p:nvPr/>
        </p:nvSpPr>
        <p:spPr bwMode="auto">
          <a:xfrm>
            <a:off x="5791201" y="2628901"/>
            <a:ext cx="1588" cy="232291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grpSp>
        <p:nvGrpSpPr>
          <p:cNvPr id="343486" name="Group 446"/>
          <p:cNvGrpSpPr>
            <a:grpSpLocks/>
          </p:cNvGrpSpPr>
          <p:nvPr/>
        </p:nvGrpSpPr>
        <p:grpSpPr bwMode="auto">
          <a:xfrm>
            <a:off x="3276600" y="2857500"/>
            <a:ext cx="2133600" cy="514350"/>
            <a:chOff x="1728" y="1056"/>
            <a:chExt cx="1344" cy="432"/>
          </a:xfrm>
        </p:grpSpPr>
        <p:sp>
          <p:nvSpPr>
            <p:cNvPr id="343487" name="Rectangle 447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3488" name="Rectangle 448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3489" name="Rectangle 449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6574</a:t>
              </a:r>
            </a:p>
          </p:txBody>
        </p:sp>
        <p:sp>
          <p:nvSpPr>
            <p:cNvPr id="343490" name="Rectangle 450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 err="1">
                  <a:latin typeface="Roboto Light"/>
                  <a:cs typeface="Roboto Light"/>
                </a:rPr>
                <a:t>ack</a:t>
              </a:r>
              <a:r>
                <a:rPr lang="it-IT" sz="1100" dirty="0">
                  <a:latin typeface="Roboto Light"/>
                  <a:cs typeface="Roboto Light"/>
                </a:rPr>
                <a:t>: 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3491" name="Rectangle 451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SYN:1</a:t>
              </a:r>
            </a:p>
          </p:txBody>
        </p:sp>
        <p:sp>
          <p:nvSpPr>
            <p:cNvPr id="343492" name="Rectangle 452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ACK: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3493" name="Rectangle 453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3494" name="Group 454"/>
          <p:cNvGrpSpPr>
            <a:grpSpLocks/>
          </p:cNvGrpSpPr>
          <p:nvPr/>
        </p:nvGrpSpPr>
        <p:grpSpPr bwMode="auto">
          <a:xfrm>
            <a:off x="3276600" y="3543300"/>
            <a:ext cx="2133600" cy="514350"/>
            <a:chOff x="1728" y="1056"/>
            <a:chExt cx="1344" cy="432"/>
          </a:xfrm>
        </p:grpSpPr>
        <p:sp>
          <p:nvSpPr>
            <p:cNvPr id="343495" name="Rectangle 455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3496" name="Rectangle 456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3497" name="Rectangle 457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7611</a:t>
              </a:r>
            </a:p>
          </p:txBody>
        </p:sp>
        <p:sp>
          <p:nvSpPr>
            <p:cNvPr id="343498" name="Rectangle 458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6575</a:t>
              </a:r>
            </a:p>
          </p:txBody>
        </p:sp>
        <p:sp>
          <p:nvSpPr>
            <p:cNvPr id="343499" name="Rectangle 459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SYN:1</a:t>
              </a:r>
            </a:p>
          </p:txBody>
        </p:sp>
        <p:sp>
          <p:nvSpPr>
            <p:cNvPr id="343500" name="Rectangle 460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3501" name="Rectangle 461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3502" name="Group 462"/>
          <p:cNvGrpSpPr>
            <a:grpSpLocks/>
          </p:cNvGrpSpPr>
          <p:nvPr/>
        </p:nvGrpSpPr>
        <p:grpSpPr bwMode="auto">
          <a:xfrm>
            <a:off x="3276600" y="4229100"/>
            <a:ext cx="2133600" cy="514350"/>
            <a:chOff x="1728" y="1056"/>
            <a:chExt cx="1344" cy="432"/>
          </a:xfrm>
        </p:grpSpPr>
        <p:sp>
          <p:nvSpPr>
            <p:cNvPr id="343503" name="Rectangle 463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3504" name="Rectangle 464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3505" name="Rectangle 465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6575</a:t>
              </a:r>
            </a:p>
          </p:txBody>
        </p:sp>
        <p:sp>
          <p:nvSpPr>
            <p:cNvPr id="343506" name="Rectangle 466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7612</a:t>
              </a:r>
            </a:p>
          </p:txBody>
        </p:sp>
        <p:sp>
          <p:nvSpPr>
            <p:cNvPr id="343507" name="Rectangle 467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3508" name="Rectangle 468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3509" name="Rectangle 469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sp>
        <p:nvSpPr>
          <p:cNvPr id="343510" name="Line 470"/>
          <p:cNvSpPr>
            <a:spLocks noChangeShapeType="1"/>
          </p:cNvSpPr>
          <p:nvPr/>
        </p:nvSpPr>
        <p:spPr bwMode="auto">
          <a:xfrm>
            <a:off x="3200400" y="34290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3511" name="Line 471"/>
          <p:cNvSpPr>
            <a:spLocks noChangeShapeType="1"/>
          </p:cNvSpPr>
          <p:nvPr/>
        </p:nvSpPr>
        <p:spPr bwMode="auto">
          <a:xfrm flipH="1">
            <a:off x="3124200" y="4114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3512" name="Line 472"/>
          <p:cNvSpPr>
            <a:spLocks noChangeShapeType="1"/>
          </p:cNvSpPr>
          <p:nvPr/>
        </p:nvSpPr>
        <p:spPr bwMode="auto">
          <a:xfrm>
            <a:off x="3200400" y="48006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pic>
        <p:nvPicPr>
          <p:cNvPr id="473" name="Picture 472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872" y="3160491"/>
            <a:ext cx="914400" cy="1108518"/>
          </a:xfrm>
          <a:prstGeom prst="rect">
            <a:avLst/>
          </a:prstGeom>
        </p:spPr>
      </p:pic>
      <p:pic>
        <p:nvPicPr>
          <p:cNvPr id="474" name="Picture 47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4330" y="3513030"/>
            <a:ext cx="1105582" cy="71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060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510" grpId="0" animBg="1"/>
      <p:bldP spid="343511" grpId="0" animBg="1"/>
      <p:bldP spid="34351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TCP Virtual Circuit: Data Exchange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partner sends in each packet the acknowledgment of the previous segment and its own sequence number increased of the number of transmitted bytes</a:t>
            </a:r>
          </a:p>
          <a:p>
            <a:r>
              <a:rPr lang="en-US" dirty="0"/>
              <a:t>A partner accepts a segment of the other partner only if the numbers are inside the transmission window</a:t>
            </a:r>
          </a:p>
          <a:p>
            <a:r>
              <a:rPr lang="en-US" dirty="0"/>
              <a:t>An empty segment may be used to acknowledge the received data </a:t>
            </a:r>
          </a:p>
        </p:txBody>
      </p:sp>
    </p:spTree>
    <p:extLst>
      <p:ext uri="{BB962C8B-B14F-4D97-AF65-F5344CB8AC3E}">
        <p14:creationId xmlns:p14="http://schemas.microsoft.com/office/powerpoint/2010/main" val="62955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TCP Virtual Circuit: Data Exchange</a:t>
            </a:r>
          </a:p>
        </p:txBody>
      </p:sp>
      <p:sp>
        <p:nvSpPr>
          <p:cNvPr id="346554" name="Rectangle 442"/>
          <p:cNvSpPr>
            <a:spLocks noChangeArrowheads="1"/>
          </p:cNvSpPr>
          <p:nvPr/>
        </p:nvSpPr>
        <p:spPr bwMode="auto">
          <a:xfrm>
            <a:off x="1880513" y="4305300"/>
            <a:ext cx="46807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Client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6555" name="Rectangle 443"/>
          <p:cNvSpPr>
            <a:spLocks noChangeArrowheads="1"/>
          </p:cNvSpPr>
          <p:nvPr/>
        </p:nvSpPr>
        <p:spPr bwMode="auto">
          <a:xfrm>
            <a:off x="6662695" y="4391025"/>
            <a:ext cx="50173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Server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6556" name="Line 444"/>
          <p:cNvSpPr>
            <a:spLocks noChangeShapeType="1"/>
          </p:cNvSpPr>
          <p:nvPr/>
        </p:nvSpPr>
        <p:spPr bwMode="auto">
          <a:xfrm>
            <a:off x="2895601" y="2686051"/>
            <a:ext cx="1588" cy="23622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6557" name="Line 445"/>
          <p:cNvSpPr>
            <a:spLocks noChangeShapeType="1"/>
          </p:cNvSpPr>
          <p:nvPr/>
        </p:nvSpPr>
        <p:spPr bwMode="auto">
          <a:xfrm>
            <a:off x="5791201" y="2628901"/>
            <a:ext cx="1588" cy="232291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grpSp>
        <p:nvGrpSpPr>
          <p:cNvPr id="346558" name="Group 446"/>
          <p:cNvGrpSpPr>
            <a:grpSpLocks/>
          </p:cNvGrpSpPr>
          <p:nvPr/>
        </p:nvGrpSpPr>
        <p:grpSpPr bwMode="auto">
          <a:xfrm>
            <a:off x="3276600" y="2686050"/>
            <a:ext cx="2133600" cy="514350"/>
            <a:chOff x="1728" y="1056"/>
            <a:chExt cx="1344" cy="432"/>
          </a:xfrm>
        </p:grpSpPr>
        <p:sp>
          <p:nvSpPr>
            <p:cNvPr id="346559" name="Rectangle 447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6560" name="Rectangle 448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6561" name="Rectangle 449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6575</a:t>
              </a:r>
            </a:p>
          </p:txBody>
        </p:sp>
        <p:sp>
          <p:nvSpPr>
            <p:cNvPr id="346562" name="Rectangle 450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ack:7612</a:t>
              </a:r>
            </a:p>
          </p:txBody>
        </p:sp>
        <p:sp>
          <p:nvSpPr>
            <p:cNvPr id="346563" name="Rectangle 451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6564" name="Rectangle 452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6565" name="Rectangle 453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6566" name="Group 454"/>
          <p:cNvGrpSpPr>
            <a:grpSpLocks/>
          </p:cNvGrpSpPr>
          <p:nvPr/>
        </p:nvGrpSpPr>
        <p:grpSpPr bwMode="auto">
          <a:xfrm>
            <a:off x="3276600" y="3657600"/>
            <a:ext cx="2133600" cy="514350"/>
            <a:chOff x="1728" y="1056"/>
            <a:chExt cx="1344" cy="432"/>
          </a:xfrm>
        </p:grpSpPr>
        <p:sp>
          <p:nvSpPr>
            <p:cNvPr id="346567" name="Rectangle 455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6568" name="Rectangle 456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6569" name="Rectangle 457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7612</a:t>
              </a:r>
            </a:p>
          </p:txBody>
        </p:sp>
        <p:sp>
          <p:nvSpPr>
            <p:cNvPr id="346570" name="Rectangle 458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6600</a:t>
              </a:r>
            </a:p>
          </p:txBody>
        </p:sp>
        <p:sp>
          <p:nvSpPr>
            <p:cNvPr id="346571" name="Rectangle 459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6572" name="Rectangle 460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6573" name="Rectangle 461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6574" name="Group 462"/>
          <p:cNvGrpSpPr>
            <a:grpSpLocks/>
          </p:cNvGrpSpPr>
          <p:nvPr/>
        </p:nvGrpSpPr>
        <p:grpSpPr bwMode="auto">
          <a:xfrm>
            <a:off x="3276600" y="4629150"/>
            <a:ext cx="2133600" cy="514350"/>
            <a:chOff x="1728" y="1056"/>
            <a:chExt cx="1344" cy="432"/>
          </a:xfrm>
        </p:grpSpPr>
        <p:sp>
          <p:nvSpPr>
            <p:cNvPr id="346575" name="Rectangle 463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6576" name="Rectangle 464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6577" name="Rectangle 465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6600</a:t>
              </a:r>
            </a:p>
          </p:txBody>
        </p:sp>
        <p:sp>
          <p:nvSpPr>
            <p:cNvPr id="346578" name="Rectangle 466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7642</a:t>
              </a:r>
            </a:p>
          </p:txBody>
        </p:sp>
        <p:sp>
          <p:nvSpPr>
            <p:cNvPr id="346579" name="Rectangle 467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6580" name="Rectangle 468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6581" name="Rectangle 469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sp>
        <p:nvSpPr>
          <p:cNvPr id="346582" name="Line 470"/>
          <p:cNvSpPr>
            <a:spLocks noChangeShapeType="1"/>
          </p:cNvSpPr>
          <p:nvPr/>
        </p:nvSpPr>
        <p:spPr bwMode="auto">
          <a:xfrm>
            <a:off x="3200400" y="348615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6583" name="Line 471"/>
          <p:cNvSpPr>
            <a:spLocks noChangeShapeType="1"/>
          </p:cNvSpPr>
          <p:nvPr/>
        </p:nvSpPr>
        <p:spPr bwMode="auto">
          <a:xfrm flipH="1">
            <a:off x="3124200" y="44577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6584" name="Line 472"/>
          <p:cNvSpPr>
            <a:spLocks noChangeShapeType="1"/>
          </p:cNvSpPr>
          <p:nvPr/>
        </p:nvSpPr>
        <p:spPr bwMode="auto">
          <a:xfrm>
            <a:off x="3200400" y="520065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6585" name="Rectangle 473"/>
          <p:cNvSpPr>
            <a:spLocks noChangeArrowheads="1"/>
          </p:cNvSpPr>
          <p:nvPr/>
        </p:nvSpPr>
        <p:spPr bwMode="auto">
          <a:xfrm>
            <a:off x="3276600" y="3200400"/>
            <a:ext cx="2133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25 bytes</a:t>
            </a:r>
          </a:p>
        </p:txBody>
      </p:sp>
      <p:sp>
        <p:nvSpPr>
          <p:cNvPr id="346586" name="Rectangle 474"/>
          <p:cNvSpPr>
            <a:spLocks noChangeArrowheads="1"/>
          </p:cNvSpPr>
          <p:nvPr/>
        </p:nvSpPr>
        <p:spPr bwMode="auto">
          <a:xfrm>
            <a:off x="3276600" y="4171950"/>
            <a:ext cx="2133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30 </a:t>
            </a:r>
            <a:r>
              <a:rPr lang="it-IT" sz="1100" dirty="0" err="1">
                <a:latin typeface="Roboto Light"/>
                <a:cs typeface="Roboto Light"/>
              </a:rPr>
              <a:t>bytes</a:t>
            </a:r>
            <a:endParaRPr lang="it-IT" sz="1100" dirty="0">
              <a:latin typeface="Roboto Light"/>
              <a:cs typeface="Roboto Light"/>
            </a:endParaRPr>
          </a:p>
        </p:txBody>
      </p:sp>
      <p:pic>
        <p:nvPicPr>
          <p:cNvPr id="475" name="Picture 474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872" y="3160491"/>
            <a:ext cx="914400" cy="1108518"/>
          </a:xfrm>
          <a:prstGeom prst="rect">
            <a:avLst/>
          </a:prstGeom>
        </p:spPr>
      </p:pic>
      <p:pic>
        <p:nvPicPr>
          <p:cNvPr id="476" name="Picture 47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4330" y="3513030"/>
            <a:ext cx="1105582" cy="71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60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582" grpId="0" animBg="1"/>
      <p:bldP spid="346583" grpId="0" animBg="1"/>
      <p:bldP spid="346584" grpId="0" animBg="1"/>
      <p:bldP spid="346585" grpId="0" animBg="1"/>
      <p:bldP spid="34658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Virtual Circuit: Shutdown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One of the partners, </a:t>
            </a:r>
            <a:r>
              <a:rPr lang="en-US" dirty="0" smtClean="0"/>
              <a:t>A</a:t>
            </a:r>
            <a:r>
              <a:rPr lang="en-US" dirty="0"/>
              <a:t>, can terminate its stream by sending a segment with the FIN flag set</a:t>
            </a:r>
          </a:p>
          <a:p>
            <a:r>
              <a:rPr lang="en-US" dirty="0"/>
              <a:t>The other partner, </a:t>
            </a:r>
            <a:r>
              <a:rPr lang="en-US" dirty="0" smtClean="0"/>
              <a:t>B</a:t>
            </a:r>
            <a:r>
              <a:rPr lang="en-US" dirty="0"/>
              <a:t>, answers with an ACK segment </a:t>
            </a:r>
          </a:p>
          <a:p>
            <a:r>
              <a:rPr lang="en-US" dirty="0"/>
              <a:t>From that point on, A will not send any data to B: it will just acknowledge data sent by B</a:t>
            </a:r>
          </a:p>
          <a:p>
            <a:r>
              <a:rPr lang="en-US" dirty="0"/>
              <a:t>When B shutdowns its stream the virtual circuit is considered closed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54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Virtual Circuit: Shutdown</a:t>
            </a:r>
          </a:p>
        </p:txBody>
      </p:sp>
      <p:sp>
        <p:nvSpPr>
          <p:cNvPr id="349626" name="Rectangle 442"/>
          <p:cNvSpPr>
            <a:spLocks noChangeArrowheads="1"/>
          </p:cNvSpPr>
          <p:nvPr/>
        </p:nvSpPr>
        <p:spPr bwMode="auto">
          <a:xfrm>
            <a:off x="1880513" y="4305300"/>
            <a:ext cx="46807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Client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9627" name="Rectangle 443"/>
          <p:cNvSpPr>
            <a:spLocks noChangeArrowheads="1"/>
          </p:cNvSpPr>
          <p:nvPr/>
        </p:nvSpPr>
        <p:spPr bwMode="auto">
          <a:xfrm>
            <a:off x="6662695" y="4391025"/>
            <a:ext cx="50173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Server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9628" name="Line 444"/>
          <p:cNvSpPr>
            <a:spLocks noChangeShapeType="1"/>
          </p:cNvSpPr>
          <p:nvPr/>
        </p:nvSpPr>
        <p:spPr bwMode="auto">
          <a:xfrm>
            <a:off x="2895601" y="2686051"/>
            <a:ext cx="1588" cy="23622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9629" name="Line 445"/>
          <p:cNvSpPr>
            <a:spLocks noChangeShapeType="1"/>
          </p:cNvSpPr>
          <p:nvPr/>
        </p:nvSpPr>
        <p:spPr bwMode="auto">
          <a:xfrm>
            <a:off x="5791201" y="2628901"/>
            <a:ext cx="1588" cy="232291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grpSp>
        <p:nvGrpSpPr>
          <p:cNvPr id="349630" name="Group 446"/>
          <p:cNvGrpSpPr>
            <a:grpSpLocks/>
          </p:cNvGrpSpPr>
          <p:nvPr/>
        </p:nvGrpSpPr>
        <p:grpSpPr bwMode="auto">
          <a:xfrm>
            <a:off x="3276600" y="2400300"/>
            <a:ext cx="2133600" cy="514350"/>
            <a:chOff x="1728" y="1056"/>
            <a:chExt cx="1344" cy="432"/>
          </a:xfrm>
        </p:grpSpPr>
        <p:sp>
          <p:nvSpPr>
            <p:cNvPr id="349631" name="Rectangle 447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9632" name="Rectangle 448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9633" name="Rectangle 449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6983</a:t>
              </a:r>
            </a:p>
          </p:txBody>
        </p:sp>
        <p:sp>
          <p:nvSpPr>
            <p:cNvPr id="349634" name="Rectangle 450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ack:8777</a:t>
              </a:r>
            </a:p>
          </p:txBody>
        </p:sp>
        <p:sp>
          <p:nvSpPr>
            <p:cNvPr id="349635" name="Rectangle 451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9636" name="Rectangle 452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9637" name="Rectangle 453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FIN:1</a:t>
              </a:r>
            </a:p>
          </p:txBody>
        </p:sp>
      </p:grpSp>
      <p:grpSp>
        <p:nvGrpSpPr>
          <p:cNvPr id="349638" name="Group 454"/>
          <p:cNvGrpSpPr>
            <a:grpSpLocks/>
          </p:cNvGrpSpPr>
          <p:nvPr/>
        </p:nvGrpSpPr>
        <p:grpSpPr bwMode="auto">
          <a:xfrm>
            <a:off x="3276600" y="3086100"/>
            <a:ext cx="2133600" cy="514350"/>
            <a:chOff x="1728" y="1056"/>
            <a:chExt cx="1344" cy="432"/>
          </a:xfrm>
        </p:grpSpPr>
        <p:sp>
          <p:nvSpPr>
            <p:cNvPr id="349639" name="Rectangle 455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9640" name="Rectangle 456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9641" name="Rectangle 457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8777</a:t>
              </a:r>
            </a:p>
          </p:txBody>
        </p:sp>
        <p:sp>
          <p:nvSpPr>
            <p:cNvPr id="349642" name="Rectangle 458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6984</a:t>
              </a:r>
            </a:p>
          </p:txBody>
        </p:sp>
        <p:sp>
          <p:nvSpPr>
            <p:cNvPr id="349643" name="Rectangle 459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9644" name="Rectangle 460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9645" name="Rectangle 461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9646" name="Group 462"/>
          <p:cNvGrpSpPr>
            <a:grpSpLocks/>
          </p:cNvGrpSpPr>
          <p:nvPr/>
        </p:nvGrpSpPr>
        <p:grpSpPr bwMode="auto">
          <a:xfrm>
            <a:off x="3276600" y="4686300"/>
            <a:ext cx="2133600" cy="514350"/>
            <a:chOff x="1728" y="1056"/>
            <a:chExt cx="1344" cy="432"/>
          </a:xfrm>
        </p:grpSpPr>
        <p:sp>
          <p:nvSpPr>
            <p:cNvPr id="349647" name="Rectangle 463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9648" name="Rectangle 464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9649" name="Rectangle 465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6984</a:t>
              </a:r>
            </a:p>
          </p:txBody>
        </p:sp>
        <p:sp>
          <p:nvSpPr>
            <p:cNvPr id="349650" name="Rectangle 466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8808</a:t>
              </a:r>
            </a:p>
          </p:txBody>
        </p:sp>
        <p:sp>
          <p:nvSpPr>
            <p:cNvPr id="349651" name="Rectangle 467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9652" name="Rectangle 468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9653" name="Rectangle 469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sp>
        <p:nvSpPr>
          <p:cNvPr id="349654" name="Line 470"/>
          <p:cNvSpPr>
            <a:spLocks noChangeShapeType="1"/>
          </p:cNvSpPr>
          <p:nvPr/>
        </p:nvSpPr>
        <p:spPr bwMode="auto">
          <a:xfrm>
            <a:off x="3200400" y="29718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9655" name="Line 471"/>
          <p:cNvSpPr>
            <a:spLocks noChangeShapeType="1"/>
          </p:cNvSpPr>
          <p:nvPr/>
        </p:nvSpPr>
        <p:spPr bwMode="auto">
          <a:xfrm flipH="1">
            <a:off x="3124200" y="38862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9656" name="Line 472"/>
          <p:cNvSpPr>
            <a:spLocks noChangeShapeType="1"/>
          </p:cNvSpPr>
          <p:nvPr/>
        </p:nvSpPr>
        <p:spPr bwMode="auto">
          <a:xfrm>
            <a:off x="3200400" y="52578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9657" name="Rectangle 473"/>
          <p:cNvSpPr>
            <a:spLocks noChangeArrowheads="1"/>
          </p:cNvSpPr>
          <p:nvPr/>
        </p:nvSpPr>
        <p:spPr bwMode="auto">
          <a:xfrm>
            <a:off x="3276600" y="3600450"/>
            <a:ext cx="2133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30 bytes</a:t>
            </a:r>
          </a:p>
        </p:txBody>
      </p:sp>
      <p:grpSp>
        <p:nvGrpSpPr>
          <p:cNvPr id="349658" name="Group 474"/>
          <p:cNvGrpSpPr>
            <a:grpSpLocks/>
          </p:cNvGrpSpPr>
          <p:nvPr/>
        </p:nvGrpSpPr>
        <p:grpSpPr bwMode="auto">
          <a:xfrm>
            <a:off x="3276600" y="4000500"/>
            <a:ext cx="2133600" cy="514350"/>
            <a:chOff x="1728" y="1056"/>
            <a:chExt cx="1344" cy="432"/>
          </a:xfrm>
        </p:grpSpPr>
        <p:sp>
          <p:nvSpPr>
            <p:cNvPr id="349659" name="Rectangle 475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9660" name="Rectangle 476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9661" name="Rectangle 477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8807</a:t>
              </a:r>
            </a:p>
          </p:txBody>
        </p:sp>
        <p:sp>
          <p:nvSpPr>
            <p:cNvPr id="349662" name="Rectangle 478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6984</a:t>
              </a:r>
            </a:p>
          </p:txBody>
        </p:sp>
        <p:sp>
          <p:nvSpPr>
            <p:cNvPr id="349663" name="Rectangle 479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9664" name="Rectangle 480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9665" name="Rectangle 481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FIN:1</a:t>
              </a:r>
            </a:p>
          </p:txBody>
        </p:sp>
      </p:grpSp>
      <p:sp>
        <p:nvSpPr>
          <p:cNvPr id="349666" name="Line 482"/>
          <p:cNvSpPr>
            <a:spLocks noChangeShapeType="1"/>
          </p:cNvSpPr>
          <p:nvPr/>
        </p:nvSpPr>
        <p:spPr bwMode="auto">
          <a:xfrm flipH="1">
            <a:off x="3124200" y="45720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pic>
        <p:nvPicPr>
          <p:cNvPr id="483" name="Picture 482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872" y="3160491"/>
            <a:ext cx="914400" cy="1108518"/>
          </a:xfrm>
          <a:prstGeom prst="rect">
            <a:avLst/>
          </a:prstGeom>
        </p:spPr>
      </p:pic>
      <p:pic>
        <p:nvPicPr>
          <p:cNvPr id="484" name="Picture 48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4330" y="3513030"/>
            <a:ext cx="1105582" cy="71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59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654" grpId="0" animBg="1"/>
      <p:bldP spid="349655" grpId="0" animBg="1"/>
      <p:bldP spid="349656" grpId="0" animBg="1"/>
      <p:bldP spid="349657" grpId="0" animBg="1"/>
      <p:bldP spid="34966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Portscan</a:t>
            </a:r>
            <a:endParaRPr lang="en-US"/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Used to determine the TCP services available on a victim host</a:t>
            </a:r>
          </a:p>
          <a:p>
            <a:r>
              <a:rPr lang="en-US" dirty="0" smtClean="0"/>
              <a:t>Most services are statically associated with port numbers (see /</a:t>
            </a:r>
            <a:r>
              <a:rPr lang="en-US" dirty="0" err="1" smtClean="0"/>
              <a:t>etc</a:t>
            </a:r>
            <a:r>
              <a:rPr lang="en-US" dirty="0" smtClean="0"/>
              <a:t>/services in UNIX systems)</a:t>
            </a:r>
          </a:p>
          <a:p>
            <a:r>
              <a:rPr lang="en-US" dirty="0" smtClean="0"/>
              <a:t>In its simplest form (connect() scanning), the attacker tries to open a TCP connection to all  65535 ports of the victim host</a:t>
            </a:r>
          </a:p>
          <a:p>
            <a:r>
              <a:rPr lang="en-US" dirty="0" smtClean="0"/>
              <a:t>If the handshake is successful then the service is available</a:t>
            </a:r>
          </a:p>
          <a:p>
            <a:r>
              <a:rPr lang="en-US" dirty="0" smtClean="0"/>
              <a:t>Advantage: no need to be root</a:t>
            </a:r>
          </a:p>
          <a:p>
            <a:r>
              <a:rPr lang="en-US" dirty="0" smtClean="0"/>
              <a:t>Disadvantage: very noisy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1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connect() Scan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smtClean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-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sT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192.168.1.20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Starting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by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fyodor@insecure.org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(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www.insecure.org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/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/ )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Interesting ports on  (192.168.1.20):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(The 1500 ports scanned but not shown below are in state: closed)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Port       State       Service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7/tcp      open        echo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9/tcp      open        discard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11/tcp     open       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systat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13/tcp     open        daytime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15/tcp     open       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netstat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19/tcp     open       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chargen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21/tcp     open        ftp 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22/tcp     open       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ssh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23/tcp     open        telnet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512/tcp    open        exec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513/tcp    open        login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514/tcp    open        shell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6000/tcp   open        X11 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run completed -- 1 IP address (1 host up) scanned in 0 seconds</a:t>
            </a:r>
          </a:p>
        </p:txBody>
      </p:sp>
    </p:spTree>
    <p:extLst>
      <p:ext uri="{BB962C8B-B14F-4D97-AF65-F5344CB8AC3E}">
        <p14:creationId xmlns:p14="http://schemas.microsoft.com/office/powerpoint/2010/main" val="111989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SYN Scanning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AKA </a:t>
            </a:r>
            <a:r>
              <a:rPr lang="en-US" dirty="0" smtClean="0"/>
              <a:t>"half-open</a:t>
            </a:r>
            <a:r>
              <a:rPr lang="en-US" dirty="0"/>
              <a:t>"</a:t>
            </a:r>
            <a:r>
              <a:rPr lang="en-US" dirty="0" smtClean="0"/>
              <a:t> </a:t>
            </a:r>
            <a:r>
              <a:rPr lang="en-US" dirty="0"/>
              <a:t>scanning</a:t>
            </a:r>
          </a:p>
          <a:p>
            <a:r>
              <a:rPr lang="en-US" dirty="0"/>
              <a:t>The attacker sends a SYN packet</a:t>
            </a:r>
          </a:p>
          <a:p>
            <a:r>
              <a:rPr lang="en-US" dirty="0"/>
              <a:t>If the server answers with a SYN/ACK packet then the port is open or (usually) with a RST packet if the port is closed</a:t>
            </a:r>
          </a:p>
          <a:p>
            <a:r>
              <a:rPr lang="en-US" dirty="0"/>
              <a:t>The attacker sends a RST packet instead of the final ACK</a:t>
            </a:r>
          </a:p>
          <a:p>
            <a:r>
              <a:rPr lang="en-US" dirty="0"/>
              <a:t>The connection is never open and the event is not logged by the operating system/application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36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Internet Protocol (IP)</a:t>
            </a:r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IP protocol represents the “glue” of the Internet</a:t>
            </a:r>
          </a:p>
          <a:p>
            <a:r>
              <a:rPr lang="en-US" dirty="0"/>
              <a:t>The IP protocol provides a connectionless, unreliable, best-effort datagram delivery service (delivery, integrity, ordering, non-duplication, and bandwidth is not guaranteed)</a:t>
            </a:r>
          </a:p>
          <a:p>
            <a:r>
              <a:rPr lang="en-US" dirty="0"/>
              <a:t>IP datagrams can be exchanged between any two nodes (provided they both have an IP address)</a:t>
            </a:r>
          </a:p>
          <a:p>
            <a:r>
              <a:rPr lang="en-US" dirty="0"/>
              <a:t>For direct communication IP relies on a number of different lower-level protocols, e.g., Ethernet, Token Ring, FDDI, </a:t>
            </a:r>
            <a:r>
              <a:rPr lang="en-US" dirty="0" smtClean="0"/>
              <a:t>RS-232, 802.11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878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SYN Scanning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-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sS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128.111.38.78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Port       State       Service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80/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tcp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    open        http                    </a:t>
            </a:r>
          </a:p>
          <a:p>
            <a:pPr>
              <a:buFontTx/>
              <a:buNone/>
            </a:pPr>
            <a:endParaRPr lang="en-US" sz="1200" b="1" dirty="0">
              <a:latin typeface="Consolas" charset="0"/>
              <a:ea typeface="Consolas" charset="0"/>
              <a:cs typeface="Consolas" charset="0"/>
            </a:endParaRPr>
          </a:p>
          <a:p>
            <a:pPr>
              <a:buFontTx/>
              <a:buNone/>
            </a:pP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run completed -- 1 IP address (1 host up) scanned in 1 second</a:t>
            </a:r>
          </a:p>
          <a:p>
            <a:pPr>
              <a:buFontTx/>
              <a:buNone/>
            </a:pPr>
            <a:endParaRPr lang="en-US" sz="1200" b="1" dirty="0">
              <a:latin typeface="Consolas" charset="0"/>
              <a:ea typeface="Consolas" charset="0"/>
              <a:cs typeface="Consolas" charset="0"/>
            </a:endParaRP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11:27:32.249220 128.111.48.69.47146 &gt; 128.111.41.38.78: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11:27:32.266910 128.111.48.69.47146 &gt; 128.111.41.38.78: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11:27:32.266914 128.111.48.69.47146 &gt; 128.111.41.38.81: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11:27:32.266918 128.111.48.69.47146 &gt; 128.111.41.38.82: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11:27:32.266923 128.111.48.69.47146 &gt; 128.111.41.38.80: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11:27:32.266925 128.111.48.69.47146 &gt; 128.111.41.38.79: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11:27:32.267904 128.111.41.38.78 &gt; 128.111.48.69.47146: R 0:0(0)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0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11:27:32.267970 128.111.41.38.81 &gt; 128.111.48.69.47146: R 0:0(0)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0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11:27:32.268038 128.111.41.38.82 &gt; 128.111.48.69.47146: R 0:0(0)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0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11:27:32.268106 128.111.41.38.80 &gt; 128.111.48.69.47146: S 1441896698:1441896698(0)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5840 &lt;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mss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1460&gt;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11:27:32.268121 128.111.48.69.47146 &gt; 128.111.41.38.80: R 3886663923:3886663923(0) win 0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11:27:32.268174 128.111.41.38.79 &gt; 128.111.48.69.47146: R 0:0(0)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0 (DF)</a:t>
            </a:r>
          </a:p>
          <a:p>
            <a:pPr>
              <a:buFontTx/>
              <a:buNone/>
            </a:pPr>
            <a:endParaRPr lang="en-US" sz="1200" b="1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44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 Fingerprinting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OS fingerprinting allows one to determine the operating system of a host by examining the reaction to carefully crafted packets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Wrong answers to FIN TCP packets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"Undefined" </a:t>
            </a:r>
            <a:r>
              <a:rPr lang="en-US" dirty="0"/>
              <a:t>flags in the TCP header of a request are copied verbatim in the reply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Weird combinations of flags in the TCP header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Selection of TCP initial sequence numbers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Selection of initial TCP window size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Analysis of the use of ICMP messages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Error rate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Amount of offending datagram included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TCP </a:t>
            </a:r>
            <a:r>
              <a:rPr lang="en-US" dirty="0" smtClean="0"/>
              <a:t>options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OS fingerprinting also can be performed in a passive way using tools such as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p0f 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9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Spoofing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Attack aimed at impersonating another host when establishing a TCP connection</a:t>
            </a:r>
          </a:p>
          <a:p>
            <a:r>
              <a:rPr lang="en-US" dirty="0"/>
              <a:t>First discussed by R.T. Morris in </a:t>
            </a:r>
            <a:r>
              <a:rPr lang="en-US" dirty="0" smtClean="0"/>
              <a:t>"A </a:t>
            </a:r>
            <a:r>
              <a:rPr lang="en-US" dirty="0"/>
              <a:t>Weakness in the 4.2BSD Unix TCP/IP </a:t>
            </a:r>
            <a:r>
              <a:rPr lang="en-US" dirty="0" smtClean="0"/>
              <a:t>Software" </a:t>
            </a:r>
            <a:r>
              <a:rPr lang="en-US" dirty="0"/>
              <a:t>in 1985</a:t>
            </a:r>
          </a:p>
          <a:p>
            <a:r>
              <a:rPr lang="en-US" dirty="0"/>
              <a:t>Used by </a:t>
            </a:r>
            <a:r>
              <a:rPr lang="en-US" dirty="0" err="1"/>
              <a:t>Mitnick</a:t>
            </a:r>
            <a:r>
              <a:rPr lang="en-US" dirty="0"/>
              <a:t> in his attack against SDSC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8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Spoofing</a:t>
            </a:r>
            <a:endParaRPr lang="en-US"/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Node A trusts node B (e.g., login with no password if the TCP connection comes from a specific IP)</a:t>
            </a:r>
          </a:p>
          <a:p>
            <a:r>
              <a:rPr lang="en-US" dirty="0" smtClean="0"/>
              <a:t>Node C wants to impersonate B with respect to A in opening a TCP connection</a:t>
            </a:r>
          </a:p>
          <a:p>
            <a:r>
              <a:rPr lang="en-US" dirty="0" smtClean="0"/>
              <a:t>C kills B (flooding, crashing, redirecting) so that B does not send annoying RST segments</a:t>
            </a:r>
          </a:p>
          <a:p>
            <a:r>
              <a:rPr lang="en-US" dirty="0" smtClean="0"/>
              <a:t>C sends A a TCP SYN segment in a spoofed IP packet with B’s address as the source IP and </a:t>
            </a:r>
            <a:r>
              <a:rPr lang="en-US" dirty="0" err="1" smtClean="0"/>
              <a:t>Sc</a:t>
            </a:r>
            <a:r>
              <a:rPr lang="en-US" dirty="0" smtClean="0"/>
              <a:t> as the sequence number</a:t>
            </a:r>
          </a:p>
          <a:p>
            <a:r>
              <a:rPr lang="en-US" dirty="0" smtClean="0"/>
              <a:t>A replies with a TCP SYN/ACK segment to B with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s</a:t>
            </a:r>
            <a:r>
              <a:rPr lang="en-US" dirty="0" smtClean="0"/>
              <a:t> as the sequence number. B ignores the segment: dead or too busy</a:t>
            </a:r>
          </a:p>
          <a:p>
            <a:r>
              <a:rPr lang="en-US" dirty="0" smtClean="0"/>
              <a:t>C </a:t>
            </a:r>
            <a:r>
              <a:rPr lang="en-US" b="1" dirty="0" smtClean="0"/>
              <a:t>does not receive this segment </a:t>
            </a:r>
            <a:r>
              <a:rPr lang="en-US" dirty="0" smtClean="0"/>
              <a:t>but to finish the handshake it has to send an ACK segment with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s</a:t>
            </a:r>
            <a:r>
              <a:rPr lang="en-US" dirty="0" smtClean="0"/>
              <a:t> + 1 as the acknowledgment number</a:t>
            </a:r>
          </a:p>
          <a:p>
            <a:pPr lvl="1"/>
            <a:r>
              <a:rPr lang="en-US" dirty="0" smtClean="0"/>
              <a:t>C eavesdrops the SYN/ACK segment</a:t>
            </a:r>
          </a:p>
          <a:p>
            <a:pPr lvl="1"/>
            <a:r>
              <a:rPr lang="en-US" dirty="0" smtClean="0"/>
              <a:t>C guesses the correct sequence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47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9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0910" y="2200276"/>
            <a:ext cx="794134" cy="514350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7066" y="2903316"/>
            <a:ext cx="794134" cy="514350"/>
          </a:xfrm>
          <a:prstGeom prst="rect">
            <a:avLst/>
          </a:prstGeom>
        </p:spPr>
      </p:pic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82207" tIns="41104" rIns="82207" bIns="41104" rtlCol="0" anchor="ctr">
            <a:normAutofit/>
          </a:bodyPr>
          <a:lstStyle/>
          <a:p>
            <a:r>
              <a:rPr lang="en-US"/>
              <a:t>TCP Spoofing</a:t>
            </a:r>
            <a:endParaRPr lang="en-US" i="1"/>
          </a:p>
        </p:txBody>
      </p:sp>
      <p:sp>
        <p:nvSpPr>
          <p:cNvPr id="359427" name="Rectangle 3"/>
          <p:cNvSpPr>
            <a:spLocks noChangeArrowheads="1"/>
          </p:cNvSpPr>
          <p:nvPr/>
        </p:nvSpPr>
        <p:spPr bwMode="auto">
          <a:xfrm>
            <a:off x="4191000" y="2971800"/>
            <a:ext cx="44958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</a:bodyPr>
          <a:lstStyle/>
          <a:p>
            <a:pPr marL="306147" indent="-306147" eaLnBrk="0" hangingPunct="0">
              <a:spcBef>
                <a:spcPct val="20000"/>
              </a:spcBef>
            </a:pPr>
            <a:r>
              <a:rPr lang="it-IT" sz="1100">
                <a:solidFill>
                  <a:srgbClr val="003399"/>
                </a:solidFill>
                <a:latin typeface="Roboto Light"/>
                <a:cs typeface="Roboto Light"/>
              </a:rPr>
              <a:t>	</a:t>
            </a:r>
          </a:p>
        </p:txBody>
      </p:sp>
      <p:sp>
        <p:nvSpPr>
          <p:cNvPr id="359428" name="Rectangle 4"/>
          <p:cNvSpPr>
            <a:spLocks noChangeArrowheads="1"/>
          </p:cNvSpPr>
          <p:nvPr/>
        </p:nvSpPr>
        <p:spPr bwMode="auto">
          <a:xfrm>
            <a:off x="2895600" y="245745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13987</a:t>
            </a:r>
          </a:p>
        </p:txBody>
      </p:sp>
      <p:sp>
        <p:nvSpPr>
          <p:cNvPr id="359429" name="Rectangle 5"/>
          <p:cNvSpPr>
            <a:spLocks noChangeArrowheads="1"/>
          </p:cNvSpPr>
          <p:nvPr/>
        </p:nvSpPr>
        <p:spPr bwMode="auto">
          <a:xfrm>
            <a:off x="3962400" y="245745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513</a:t>
            </a:r>
          </a:p>
        </p:txBody>
      </p:sp>
      <p:sp>
        <p:nvSpPr>
          <p:cNvPr id="359430" name="Rectangle 6"/>
          <p:cNvSpPr>
            <a:spLocks noChangeArrowheads="1"/>
          </p:cNvSpPr>
          <p:nvPr/>
        </p:nvSpPr>
        <p:spPr bwMode="auto">
          <a:xfrm>
            <a:off x="2895600" y="262890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seq: 11000</a:t>
            </a:r>
          </a:p>
        </p:txBody>
      </p:sp>
      <p:sp>
        <p:nvSpPr>
          <p:cNvPr id="359431" name="Rectangle 7"/>
          <p:cNvSpPr>
            <a:spLocks noChangeArrowheads="1"/>
          </p:cNvSpPr>
          <p:nvPr/>
        </p:nvSpPr>
        <p:spPr bwMode="auto">
          <a:xfrm>
            <a:off x="3962400" y="262890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 err="1">
                <a:latin typeface="Roboto Light"/>
                <a:cs typeface="Roboto Light"/>
              </a:rPr>
              <a:t>ack</a:t>
            </a:r>
            <a:r>
              <a:rPr lang="it-IT" sz="1100" dirty="0">
                <a:latin typeface="Roboto Light"/>
                <a:cs typeface="Roboto Light"/>
              </a:rPr>
              <a:t>: </a:t>
            </a:r>
            <a:r>
              <a:rPr lang="it-IT" sz="1100" dirty="0" err="1">
                <a:latin typeface="Roboto Light"/>
                <a:cs typeface="Roboto Light"/>
              </a:rPr>
              <a:t>0</a:t>
            </a:r>
            <a:endParaRPr lang="it-IT" sz="1100" dirty="0">
              <a:latin typeface="Roboto Light"/>
              <a:cs typeface="Roboto Light"/>
            </a:endParaRPr>
          </a:p>
        </p:txBody>
      </p:sp>
      <p:sp>
        <p:nvSpPr>
          <p:cNvPr id="359432" name="Rectangle 8"/>
          <p:cNvSpPr>
            <a:spLocks noChangeArrowheads="1"/>
          </p:cNvSpPr>
          <p:nvPr/>
        </p:nvSpPr>
        <p:spPr bwMode="auto">
          <a:xfrm>
            <a:off x="2895600" y="2800350"/>
            <a:ext cx="685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SYN:1</a:t>
            </a:r>
          </a:p>
        </p:txBody>
      </p:sp>
      <p:sp>
        <p:nvSpPr>
          <p:cNvPr id="359433" name="Rectangle 9"/>
          <p:cNvSpPr>
            <a:spLocks noChangeArrowheads="1"/>
          </p:cNvSpPr>
          <p:nvPr/>
        </p:nvSpPr>
        <p:spPr bwMode="auto">
          <a:xfrm>
            <a:off x="3581400" y="2800350"/>
            <a:ext cx="7620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ACK:</a:t>
            </a:r>
            <a:r>
              <a:rPr lang="it-IT" sz="1100" dirty="0" err="1">
                <a:latin typeface="Roboto Light"/>
                <a:cs typeface="Roboto Light"/>
              </a:rPr>
              <a:t>0</a:t>
            </a:r>
            <a:endParaRPr lang="it-IT" sz="1100" dirty="0">
              <a:latin typeface="Roboto Light"/>
              <a:cs typeface="Roboto Light"/>
            </a:endParaRPr>
          </a:p>
        </p:txBody>
      </p:sp>
      <p:sp>
        <p:nvSpPr>
          <p:cNvPr id="359434" name="Rectangle 10"/>
          <p:cNvSpPr>
            <a:spLocks noChangeArrowheads="1"/>
          </p:cNvSpPr>
          <p:nvPr/>
        </p:nvSpPr>
        <p:spPr bwMode="auto">
          <a:xfrm>
            <a:off x="4343400" y="2800350"/>
            <a:ext cx="685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FIN:</a:t>
            </a:r>
            <a:r>
              <a:rPr lang="it-IT" sz="1100" dirty="0" err="1">
                <a:latin typeface="Roboto Light"/>
                <a:cs typeface="Roboto Light"/>
              </a:rPr>
              <a:t>0</a:t>
            </a:r>
            <a:endParaRPr lang="it-IT" sz="1100" dirty="0">
              <a:latin typeface="Roboto Light"/>
              <a:cs typeface="Roboto Light"/>
            </a:endParaRPr>
          </a:p>
        </p:txBody>
      </p:sp>
      <p:grpSp>
        <p:nvGrpSpPr>
          <p:cNvPr id="359435" name="Group 11"/>
          <p:cNvGrpSpPr>
            <a:grpSpLocks/>
          </p:cNvGrpSpPr>
          <p:nvPr/>
        </p:nvGrpSpPr>
        <p:grpSpPr bwMode="auto">
          <a:xfrm>
            <a:off x="5562600" y="4000500"/>
            <a:ext cx="2133600" cy="514350"/>
            <a:chOff x="1728" y="1056"/>
            <a:chExt cx="1344" cy="432"/>
          </a:xfrm>
        </p:grpSpPr>
        <p:sp>
          <p:nvSpPr>
            <p:cNvPr id="359436" name="Rectangle 12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513</a:t>
              </a:r>
            </a:p>
          </p:txBody>
        </p:sp>
        <p:sp>
          <p:nvSpPr>
            <p:cNvPr id="359437" name="Rectangle 13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59438" name="Rectangle 14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54002</a:t>
              </a:r>
            </a:p>
          </p:txBody>
        </p:sp>
        <p:sp>
          <p:nvSpPr>
            <p:cNvPr id="359439" name="Rectangle 15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11001</a:t>
              </a:r>
            </a:p>
          </p:txBody>
        </p:sp>
        <p:sp>
          <p:nvSpPr>
            <p:cNvPr id="359440" name="Rectangle 16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SYN:1</a:t>
              </a:r>
            </a:p>
          </p:txBody>
        </p:sp>
        <p:sp>
          <p:nvSpPr>
            <p:cNvPr id="359441" name="Rectangle 17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59442" name="Rectangle 18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59443" name="Group 19"/>
          <p:cNvGrpSpPr>
            <a:grpSpLocks/>
          </p:cNvGrpSpPr>
          <p:nvPr/>
        </p:nvGrpSpPr>
        <p:grpSpPr bwMode="auto">
          <a:xfrm>
            <a:off x="1600200" y="3371850"/>
            <a:ext cx="2133600" cy="514350"/>
            <a:chOff x="1728" y="1056"/>
            <a:chExt cx="1344" cy="432"/>
          </a:xfrm>
        </p:grpSpPr>
        <p:sp>
          <p:nvSpPr>
            <p:cNvPr id="359444" name="Rectangle 20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59445" name="Rectangle 21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513</a:t>
              </a:r>
            </a:p>
          </p:txBody>
        </p:sp>
        <p:sp>
          <p:nvSpPr>
            <p:cNvPr id="359446" name="Rectangle 22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11001</a:t>
              </a:r>
            </a:p>
          </p:txBody>
        </p:sp>
        <p:sp>
          <p:nvSpPr>
            <p:cNvPr id="359447" name="Rectangle 23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54003</a:t>
              </a:r>
            </a:p>
          </p:txBody>
        </p:sp>
        <p:sp>
          <p:nvSpPr>
            <p:cNvPr id="359448" name="Rectangle 24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59449" name="Rectangle 25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59450" name="Rectangle 26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sp>
        <p:nvSpPr>
          <p:cNvPr id="359451" name="Line 27"/>
          <p:cNvSpPr>
            <a:spLocks noChangeShapeType="1"/>
          </p:cNvSpPr>
          <p:nvPr/>
        </p:nvSpPr>
        <p:spPr bwMode="auto">
          <a:xfrm>
            <a:off x="2590800" y="2971800"/>
            <a:ext cx="2362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59452" name="Line 28"/>
          <p:cNvSpPr>
            <a:spLocks noChangeShapeType="1"/>
          </p:cNvSpPr>
          <p:nvPr/>
        </p:nvSpPr>
        <p:spPr bwMode="auto">
          <a:xfrm>
            <a:off x="5181600" y="3771901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59453" name="Rectangle 29"/>
          <p:cNvSpPr>
            <a:spLocks noChangeArrowheads="1"/>
          </p:cNvSpPr>
          <p:nvPr/>
        </p:nvSpPr>
        <p:spPr bwMode="auto">
          <a:xfrm>
            <a:off x="2895600" y="2286000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138.13.2.67</a:t>
            </a:r>
          </a:p>
        </p:txBody>
      </p:sp>
      <p:sp>
        <p:nvSpPr>
          <p:cNvPr id="359454" name="Rectangle 30"/>
          <p:cNvSpPr>
            <a:spLocks noChangeArrowheads="1"/>
          </p:cNvSpPr>
          <p:nvPr/>
        </p:nvSpPr>
        <p:spPr bwMode="auto">
          <a:xfrm>
            <a:off x="3962400" y="2286000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211.3.56.5</a:t>
            </a:r>
          </a:p>
        </p:txBody>
      </p:sp>
      <p:sp>
        <p:nvSpPr>
          <p:cNvPr id="359471" name="Rectangle 47"/>
          <p:cNvSpPr>
            <a:spLocks noChangeArrowheads="1"/>
          </p:cNvSpPr>
          <p:nvPr/>
        </p:nvSpPr>
        <p:spPr bwMode="auto">
          <a:xfrm>
            <a:off x="1447800" y="2800350"/>
            <a:ext cx="1066800" cy="171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C:117.76.3.3</a:t>
            </a:r>
          </a:p>
        </p:txBody>
      </p:sp>
      <p:sp>
        <p:nvSpPr>
          <p:cNvPr id="359488" name="Rectangle 64"/>
          <p:cNvSpPr>
            <a:spLocks noChangeArrowheads="1"/>
          </p:cNvSpPr>
          <p:nvPr/>
        </p:nvSpPr>
        <p:spPr bwMode="auto">
          <a:xfrm>
            <a:off x="4724400" y="3486150"/>
            <a:ext cx="1066800" cy="171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A: 211.3.56.5</a:t>
            </a:r>
          </a:p>
        </p:txBody>
      </p:sp>
      <p:sp>
        <p:nvSpPr>
          <p:cNvPr id="359505" name="Rectangle 81"/>
          <p:cNvSpPr>
            <a:spLocks noChangeArrowheads="1"/>
          </p:cNvSpPr>
          <p:nvPr/>
        </p:nvSpPr>
        <p:spPr bwMode="auto">
          <a:xfrm>
            <a:off x="4572000" y="5536278"/>
            <a:ext cx="1066800" cy="171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B:138.13.2.67</a:t>
            </a:r>
          </a:p>
        </p:txBody>
      </p:sp>
      <p:sp>
        <p:nvSpPr>
          <p:cNvPr id="359506" name="Rectangle 82"/>
          <p:cNvSpPr>
            <a:spLocks noChangeArrowheads="1"/>
          </p:cNvSpPr>
          <p:nvPr/>
        </p:nvSpPr>
        <p:spPr bwMode="auto">
          <a:xfrm>
            <a:off x="5562600" y="382905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211.3.56.5</a:t>
            </a:r>
          </a:p>
        </p:txBody>
      </p:sp>
      <p:sp>
        <p:nvSpPr>
          <p:cNvPr id="359507" name="Rectangle 83"/>
          <p:cNvSpPr>
            <a:spLocks noChangeArrowheads="1"/>
          </p:cNvSpPr>
          <p:nvPr/>
        </p:nvSpPr>
        <p:spPr bwMode="auto">
          <a:xfrm>
            <a:off x="6629400" y="382905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138.13.2.67</a:t>
            </a:r>
          </a:p>
        </p:txBody>
      </p:sp>
      <p:sp>
        <p:nvSpPr>
          <p:cNvPr id="359508" name="Rectangle 84"/>
          <p:cNvSpPr>
            <a:spLocks noChangeArrowheads="1"/>
          </p:cNvSpPr>
          <p:nvPr/>
        </p:nvSpPr>
        <p:spPr bwMode="auto">
          <a:xfrm>
            <a:off x="1600200" y="320040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138.13.2.67</a:t>
            </a:r>
          </a:p>
        </p:txBody>
      </p:sp>
      <p:sp>
        <p:nvSpPr>
          <p:cNvPr id="359509" name="Rectangle 85"/>
          <p:cNvSpPr>
            <a:spLocks noChangeArrowheads="1"/>
          </p:cNvSpPr>
          <p:nvPr/>
        </p:nvSpPr>
        <p:spPr bwMode="auto">
          <a:xfrm>
            <a:off x="2667000" y="320040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211.3.56.5</a:t>
            </a:r>
          </a:p>
        </p:txBody>
      </p:sp>
      <p:sp>
        <p:nvSpPr>
          <p:cNvPr id="359510" name="Line 86"/>
          <p:cNvSpPr>
            <a:spLocks noChangeShapeType="1"/>
          </p:cNvSpPr>
          <p:nvPr/>
        </p:nvSpPr>
        <p:spPr bwMode="auto">
          <a:xfrm>
            <a:off x="2514600" y="3028950"/>
            <a:ext cx="2362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59511" name="Text Box 87"/>
          <p:cNvSpPr txBox="1">
            <a:spLocks noChangeArrowheads="1"/>
          </p:cNvSpPr>
          <p:nvPr/>
        </p:nvSpPr>
        <p:spPr bwMode="auto">
          <a:xfrm>
            <a:off x="2621674" y="2273850"/>
            <a:ext cx="243052" cy="251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</a:t>
            </a:r>
          </a:p>
        </p:txBody>
      </p:sp>
      <p:sp>
        <p:nvSpPr>
          <p:cNvPr id="359512" name="Text Box 88"/>
          <p:cNvSpPr txBox="1">
            <a:spLocks noChangeArrowheads="1"/>
          </p:cNvSpPr>
          <p:nvPr/>
        </p:nvSpPr>
        <p:spPr bwMode="auto">
          <a:xfrm>
            <a:off x="5285499" y="3783562"/>
            <a:ext cx="243052" cy="251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2</a:t>
            </a:r>
          </a:p>
        </p:txBody>
      </p:sp>
      <p:sp>
        <p:nvSpPr>
          <p:cNvPr id="359513" name="Text Box 89"/>
          <p:cNvSpPr txBox="1">
            <a:spLocks noChangeArrowheads="1"/>
          </p:cNvSpPr>
          <p:nvPr/>
        </p:nvSpPr>
        <p:spPr bwMode="auto">
          <a:xfrm>
            <a:off x="3761499" y="3212062"/>
            <a:ext cx="243052" cy="251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3</a:t>
            </a:r>
          </a:p>
        </p:txBody>
      </p:sp>
      <p:sp>
        <p:nvSpPr>
          <p:cNvPr id="359514" name="Text Box 90"/>
          <p:cNvSpPr txBox="1">
            <a:spLocks noChangeArrowheads="1"/>
          </p:cNvSpPr>
          <p:nvPr/>
        </p:nvSpPr>
        <p:spPr bwMode="auto">
          <a:xfrm>
            <a:off x="2770899" y="4697962"/>
            <a:ext cx="243052" cy="251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100" dirty="0" err="1">
                <a:latin typeface="Roboto Light"/>
                <a:cs typeface="Roboto Light"/>
              </a:rPr>
              <a:t>0</a:t>
            </a:r>
            <a:endParaRPr lang="it-IT" sz="1100" dirty="0">
              <a:latin typeface="Roboto Light"/>
              <a:cs typeface="Roboto Light"/>
            </a:endParaRPr>
          </a:p>
        </p:txBody>
      </p:sp>
      <p:sp>
        <p:nvSpPr>
          <p:cNvPr id="359515" name="Freeform 91"/>
          <p:cNvSpPr>
            <a:spLocks/>
          </p:cNvSpPr>
          <p:nvPr/>
        </p:nvSpPr>
        <p:spPr bwMode="auto">
          <a:xfrm>
            <a:off x="1066800" y="2628901"/>
            <a:ext cx="3581400" cy="2343150"/>
          </a:xfrm>
          <a:custGeom>
            <a:avLst/>
            <a:gdLst/>
            <a:ahLst/>
            <a:cxnLst>
              <a:cxn ang="0">
                <a:pos x="384" y="0"/>
              </a:cxn>
              <a:cxn ang="0">
                <a:pos x="0" y="0"/>
              </a:cxn>
              <a:cxn ang="0">
                <a:pos x="0" y="1968"/>
              </a:cxn>
              <a:cxn ang="0">
                <a:pos x="2256" y="1968"/>
              </a:cxn>
            </a:cxnLst>
            <a:rect l="0" t="0" r="r" b="b"/>
            <a:pathLst>
              <a:path w="2256" h="1968">
                <a:moveTo>
                  <a:pt x="384" y="0"/>
                </a:moveTo>
                <a:lnTo>
                  <a:pt x="0" y="0"/>
                </a:lnTo>
                <a:lnTo>
                  <a:pt x="0" y="1968"/>
                </a:lnTo>
                <a:lnTo>
                  <a:pt x="2256" y="1968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59516" name="Text Box 92"/>
          <p:cNvSpPr txBox="1">
            <a:spLocks noChangeArrowheads="1"/>
          </p:cNvSpPr>
          <p:nvPr/>
        </p:nvSpPr>
        <p:spPr bwMode="auto">
          <a:xfrm>
            <a:off x="2057402" y="4972050"/>
            <a:ext cx="1639637" cy="25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Denial-of-Service Attack</a:t>
            </a:r>
          </a:p>
        </p:txBody>
      </p:sp>
      <p:pic>
        <p:nvPicPr>
          <p:cNvPr id="93" name="Picture 92" descr="server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287" y="4770191"/>
            <a:ext cx="579563" cy="702598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4943" y="1920480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5142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8" grpId="0" animBg="1"/>
      <p:bldP spid="359429" grpId="0" animBg="1"/>
      <p:bldP spid="359430" grpId="0" animBg="1"/>
      <p:bldP spid="359431" grpId="0" animBg="1"/>
      <p:bldP spid="359432" grpId="0" animBg="1"/>
      <p:bldP spid="359433" grpId="0" animBg="1"/>
      <p:bldP spid="359434" grpId="0" animBg="1"/>
      <p:bldP spid="359451" grpId="0" animBg="1"/>
      <p:bldP spid="359452" grpId="0" animBg="1"/>
      <p:bldP spid="359453" grpId="0" animBg="1"/>
      <p:bldP spid="359454" grpId="0" animBg="1"/>
      <p:bldP spid="359506" grpId="0" animBg="1"/>
      <p:bldP spid="359507" grpId="0" animBg="1"/>
      <p:bldP spid="359508" grpId="0" animBg="1"/>
      <p:bldP spid="359509" grpId="0" animBg="1"/>
      <p:bldP spid="359510" grpId="0" animBg="1"/>
      <p:bldP spid="359511" grpId="0"/>
      <p:bldP spid="359512" grpId="0"/>
      <p:bldP spid="359513" grpId="0"/>
      <p:bldP spid="359514" grpId="0"/>
      <p:bldP spid="359515" grpId="0" animBg="1"/>
      <p:bldP spid="359516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Powerful technique to take control of an existing TCP connection </a:t>
            </a:r>
          </a:p>
          <a:p>
            <a:r>
              <a:rPr lang="en-US" dirty="0"/>
              <a:t>The attacker uses spoofed TCP segments to</a:t>
            </a:r>
          </a:p>
          <a:p>
            <a:pPr lvl="1"/>
            <a:r>
              <a:rPr lang="en-US" dirty="0"/>
              <a:t>Insert data in the streams</a:t>
            </a:r>
          </a:p>
          <a:p>
            <a:pPr lvl="1"/>
            <a:r>
              <a:rPr lang="en-US" dirty="0"/>
              <a:t>Reset an existing connection (denial of service)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correct sequence/acknowledgment numbers </a:t>
            </a:r>
            <a:r>
              <a:rPr lang="en-US" b="1" dirty="0"/>
              <a:t>must</a:t>
            </a:r>
            <a:r>
              <a:rPr lang="en-US" dirty="0"/>
              <a:t> be used</a:t>
            </a:r>
          </a:p>
          <a:p>
            <a:pPr lvl="1"/>
            <a:r>
              <a:rPr lang="en-US" dirty="0"/>
              <a:t>The attacker can eavesdrop the traffic between client and server</a:t>
            </a:r>
          </a:p>
          <a:p>
            <a:pPr lvl="1"/>
            <a:r>
              <a:rPr lang="en-US" dirty="0"/>
              <a:t>The attacker can guess the correct </a:t>
            </a:r>
            <a:r>
              <a:rPr lang="en-US" dirty="0" err="1"/>
              <a:t>seq</a:t>
            </a:r>
            <a:r>
              <a:rPr lang="en-US" dirty="0"/>
              <a:t>/</a:t>
            </a:r>
            <a:r>
              <a:rPr lang="en-US" dirty="0" err="1"/>
              <a:t>ack</a:t>
            </a:r>
            <a:r>
              <a:rPr lang="en-US" dirty="0"/>
              <a:t> numbers</a:t>
            </a:r>
          </a:p>
          <a:p>
            <a:r>
              <a:rPr lang="en-US" dirty="0"/>
              <a:t>Described in “Simple Active Attack Against TCP” by L. </a:t>
            </a:r>
            <a:r>
              <a:rPr lang="en-US" dirty="0" err="1"/>
              <a:t>Joncheray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5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attacker waits until the connection is “</a:t>
            </a:r>
            <a:r>
              <a:rPr lang="en-US" dirty="0" smtClean="0"/>
              <a:t>quiet”</a:t>
            </a:r>
            <a:endParaRPr lang="en-US" dirty="0"/>
          </a:p>
          <a:p>
            <a:pPr lvl="1"/>
            <a:r>
              <a:rPr lang="en-US" dirty="0"/>
              <a:t>All the transmitted data have been acknowledged (by both endpoints)</a:t>
            </a:r>
          </a:p>
          <a:p>
            <a:r>
              <a:rPr lang="en-US" dirty="0"/>
              <a:t>The attacker injects the data in the stream</a:t>
            </a:r>
          </a:p>
          <a:p>
            <a:pPr lvl="1"/>
            <a:r>
              <a:rPr lang="en-US" dirty="0"/>
              <a:t>“</a:t>
            </a:r>
            <a:r>
              <a:rPr lang="en-US" dirty="0" smtClean="0"/>
              <a:t>Desynchronizes” </a:t>
            </a:r>
            <a:r>
              <a:rPr lang="en-US" dirty="0"/>
              <a:t>the connection</a:t>
            </a:r>
          </a:p>
          <a:p>
            <a:r>
              <a:rPr lang="en-US" dirty="0"/>
              <a:t>The receiver of the injected data sends an acknowledgment to the apparent sender</a:t>
            </a:r>
          </a:p>
          <a:p>
            <a:r>
              <a:rPr lang="en-US" dirty="0"/>
              <a:t>The apparent sender replies with an acknowledgement with the “expected” sequence number </a:t>
            </a:r>
          </a:p>
          <a:p>
            <a:r>
              <a:rPr lang="en-US" dirty="0"/>
              <a:t>The receiver considers this as out-of-sync and sends an an acknowledgement with the “expected” sequence number </a:t>
            </a:r>
          </a:p>
          <a:p>
            <a:r>
              <a:rPr lang="en-US" dirty="0"/>
              <a:t>....</a:t>
            </a:r>
          </a:p>
        </p:txBody>
      </p:sp>
    </p:spTree>
    <p:extLst>
      <p:ext uri="{BB962C8B-B14F-4D97-AF65-F5344CB8AC3E}">
        <p14:creationId xmlns:p14="http://schemas.microsoft.com/office/powerpoint/2010/main" val="190963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ACK messages with no data are not retransmitted in case of loss</a:t>
            </a:r>
          </a:p>
          <a:p>
            <a:r>
              <a:rPr lang="en-US" dirty="0"/>
              <a:t>The “ACK storm” continues until one message is lost </a:t>
            </a:r>
          </a:p>
          <a:p>
            <a:r>
              <a:rPr lang="en-US" dirty="0"/>
              <a:t>Any subsequent attempt to communicate will generate an ACK storm</a:t>
            </a:r>
          </a:p>
          <a:p>
            <a:r>
              <a:rPr lang="en-US" dirty="0"/>
              <a:t>ACK storms can be blocked by the attacker using ACK packets with the right numbers</a:t>
            </a:r>
          </a:p>
        </p:txBody>
      </p:sp>
    </p:spTree>
    <p:extLst>
      <p:ext uri="{BB962C8B-B14F-4D97-AF65-F5344CB8AC3E}">
        <p14:creationId xmlns:p14="http://schemas.microsoft.com/office/powerpoint/2010/main" val="134546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3526" name="Line 6"/>
          <p:cNvSpPr>
            <a:spLocks noChangeShapeType="1"/>
          </p:cNvSpPr>
          <p:nvPr/>
        </p:nvSpPr>
        <p:spPr bwMode="auto">
          <a:xfrm flipH="1">
            <a:off x="4624388" y="331470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27" name="Freeform 7"/>
          <p:cNvSpPr>
            <a:spLocks/>
          </p:cNvSpPr>
          <p:nvPr/>
        </p:nvSpPr>
        <p:spPr bwMode="auto">
          <a:xfrm>
            <a:off x="1652588" y="3314701"/>
            <a:ext cx="6005512" cy="435768"/>
          </a:xfrm>
          <a:custGeom>
            <a:avLst/>
            <a:gdLst/>
            <a:ahLst/>
            <a:cxnLst>
              <a:cxn ang="0">
                <a:pos x="0" y="365"/>
              </a:cxn>
              <a:cxn ang="0">
                <a:pos x="0" y="0"/>
              </a:cxn>
              <a:cxn ang="0">
                <a:pos x="4098" y="0"/>
              </a:cxn>
              <a:cxn ang="0">
                <a:pos x="4098" y="201"/>
              </a:cxn>
            </a:cxnLst>
            <a:rect l="0" t="0" r="r" b="b"/>
            <a:pathLst>
              <a:path w="4099" h="366">
                <a:moveTo>
                  <a:pt x="0" y="365"/>
                </a:moveTo>
                <a:lnTo>
                  <a:pt x="0" y="0"/>
                </a:lnTo>
                <a:lnTo>
                  <a:pt x="4098" y="0"/>
                </a:lnTo>
                <a:lnTo>
                  <a:pt x="4098" y="20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28" name="Freeform 8"/>
          <p:cNvSpPr>
            <a:spLocks/>
          </p:cNvSpPr>
          <p:nvPr/>
        </p:nvSpPr>
        <p:spPr bwMode="auto">
          <a:xfrm>
            <a:off x="1411289" y="3234929"/>
            <a:ext cx="6100763" cy="40124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0"/>
              </a:cxn>
              <a:cxn ang="0">
                <a:pos x="4162" y="0"/>
              </a:cxn>
            </a:cxnLst>
            <a:rect l="0" t="0" r="r" b="b"/>
            <a:pathLst>
              <a:path w="4163" h="337">
                <a:moveTo>
                  <a:pt x="0" y="336"/>
                </a:moveTo>
                <a:lnTo>
                  <a:pt x="0" y="0"/>
                </a:lnTo>
                <a:lnTo>
                  <a:pt x="416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29" name="Line 9"/>
          <p:cNvSpPr>
            <a:spLocks noChangeShapeType="1"/>
          </p:cNvSpPr>
          <p:nvPr/>
        </p:nvSpPr>
        <p:spPr bwMode="auto">
          <a:xfrm flipH="1">
            <a:off x="5310189" y="3371850"/>
            <a:ext cx="19510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30" name="Freeform 10"/>
          <p:cNvSpPr>
            <a:spLocks/>
          </p:cNvSpPr>
          <p:nvPr/>
        </p:nvSpPr>
        <p:spPr bwMode="auto">
          <a:xfrm flipH="1">
            <a:off x="5029200" y="3771900"/>
            <a:ext cx="1600200" cy="228600"/>
          </a:xfrm>
          <a:custGeom>
            <a:avLst/>
            <a:gdLst/>
            <a:ahLst/>
            <a:cxnLst>
              <a:cxn ang="0">
                <a:pos x="1414" y="969"/>
              </a:cxn>
              <a:cxn ang="0">
                <a:pos x="1414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415" h="970">
                <a:moveTo>
                  <a:pt x="1414" y="969"/>
                </a:moveTo>
                <a:lnTo>
                  <a:pt x="1414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grpSp>
        <p:nvGrpSpPr>
          <p:cNvPr id="363531" name="Group 11"/>
          <p:cNvGrpSpPr>
            <a:grpSpLocks/>
          </p:cNvGrpSpPr>
          <p:nvPr/>
        </p:nvGrpSpPr>
        <p:grpSpPr bwMode="auto">
          <a:xfrm>
            <a:off x="5538791" y="3428997"/>
            <a:ext cx="3152775" cy="261937"/>
            <a:chOff x="3560" y="1866"/>
            <a:chExt cx="1012" cy="220"/>
          </a:xfrm>
        </p:grpSpPr>
        <p:sp>
          <p:nvSpPr>
            <p:cNvPr id="363532" name="Rectangle 12"/>
            <p:cNvSpPr>
              <a:spLocks noChangeArrowheads="1"/>
            </p:cNvSpPr>
            <p:nvPr/>
          </p:nvSpPr>
          <p:spPr bwMode="auto">
            <a:xfrm>
              <a:off x="3560" y="1875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100">
                <a:solidFill>
                  <a:srgbClr val="000000"/>
                </a:solidFill>
                <a:latin typeface="Roboto Light"/>
                <a:cs typeface="Roboto Light"/>
              </a:endParaRPr>
            </a:p>
          </p:txBody>
        </p:sp>
        <p:sp>
          <p:nvSpPr>
            <p:cNvPr id="363533" name="Rectangle 13"/>
            <p:cNvSpPr>
              <a:spLocks noChangeArrowheads="1"/>
            </p:cNvSpPr>
            <p:nvPr/>
          </p:nvSpPr>
          <p:spPr bwMode="auto">
            <a:xfrm>
              <a:off x="3830" y="1866"/>
              <a:ext cx="506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100">
                  <a:solidFill>
                    <a:srgbClr val="000000"/>
                  </a:solidFill>
                  <a:latin typeface="Roboto Light"/>
                  <a:cs typeface="Roboto Light"/>
                </a:rPr>
                <a:t>(2) ACK=CL_SEQ + 30</a:t>
              </a:r>
            </a:p>
          </p:txBody>
        </p:sp>
      </p:grpSp>
      <p:grpSp>
        <p:nvGrpSpPr>
          <p:cNvPr id="363534" name="Group 14"/>
          <p:cNvGrpSpPr>
            <a:grpSpLocks/>
          </p:cNvGrpSpPr>
          <p:nvPr/>
        </p:nvGrpSpPr>
        <p:grpSpPr bwMode="auto">
          <a:xfrm>
            <a:off x="4705352" y="4057660"/>
            <a:ext cx="2030413" cy="685801"/>
            <a:chOff x="1307" y="1866"/>
            <a:chExt cx="1279" cy="193"/>
          </a:xfrm>
        </p:grpSpPr>
        <p:sp>
          <p:nvSpPr>
            <p:cNvPr id="363535" name="Rectangle 15"/>
            <p:cNvSpPr>
              <a:spLocks noChangeArrowheads="1"/>
            </p:cNvSpPr>
            <p:nvPr/>
          </p:nvSpPr>
          <p:spPr bwMode="auto">
            <a:xfrm>
              <a:off x="1307" y="1875"/>
              <a:ext cx="1279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100">
                <a:solidFill>
                  <a:srgbClr val="000000"/>
                </a:solidFill>
                <a:latin typeface="Roboto Light"/>
                <a:cs typeface="Roboto Light"/>
              </a:endParaRPr>
            </a:p>
          </p:txBody>
        </p:sp>
        <p:sp>
          <p:nvSpPr>
            <p:cNvPr id="363536" name="Rectangle 16"/>
            <p:cNvSpPr>
              <a:spLocks noChangeArrowheads="1"/>
            </p:cNvSpPr>
            <p:nvPr/>
          </p:nvSpPr>
          <p:spPr bwMode="auto">
            <a:xfrm>
              <a:off x="1581" y="1866"/>
              <a:ext cx="843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100">
                  <a:solidFill>
                    <a:srgbClr val="000000"/>
                  </a:solidFill>
                  <a:latin typeface="Roboto Light"/>
                  <a:cs typeface="Roboto Light"/>
                </a:rPr>
                <a:t>(1) Spoofed TCP</a:t>
              </a:r>
            </a:p>
            <a:p>
              <a:pPr algn="ctr" eaLnBrk="0" hangingPunct="0"/>
              <a:r>
                <a:rPr lang="it-IT" sz="1100">
                  <a:solidFill>
                    <a:srgbClr val="000000"/>
                  </a:solidFill>
                  <a:latin typeface="Roboto Light"/>
                  <a:cs typeface="Roboto Light"/>
                </a:rPr>
                <a:t>with SEQ=CL_SEQ</a:t>
              </a:r>
            </a:p>
            <a:p>
              <a:pPr algn="ctr" eaLnBrk="0" hangingPunct="0"/>
              <a:r>
                <a:rPr lang="it-IT" sz="1100">
                  <a:solidFill>
                    <a:srgbClr val="000000"/>
                  </a:solidFill>
                  <a:latin typeface="Roboto Light"/>
                  <a:cs typeface="Roboto Light"/>
                </a:rPr>
                <a:t>and 30 bytes of data</a:t>
              </a:r>
            </a:p>
          </p:txBody>
        </p:sp>
      </p:grpSp>
      <p:grpSp>
        <p:nvGrpSpPr>
          <p:cNvPr id="363537" name="Group 17"/>
          <p:cNvGrpSpPr>
            <a:grpSpLocks/>
          </p:cNvGrpSpPr>
          <p:nvPr/>
        </p:nvGrpSpPr>
        <p:grpSpPr bwMode="auto">
          <a:xfrm>
            <a:off x="2360613" y="2857496"/>
            <a:ext cx="3556000" cy="261937"/>
            <a:chOff x="3518" y="2413"/>
            <a:chExt cx="1012" cy="220"/>
          </a:xfrm>
        </p:grpSpPr>
        <p:sp>
          <p:nvSpPr>
            <p:cNvPr id="363538" name="Rectangle 18"/>
            <p:cNvSpPr>
              <a:spLocks noChangeArrowheads="1"/>
            </p:cNvSpPr>
            <p:nvPr/>
          </p:nvSpPr>
          <p:spPr bwMode="auto">
            <a:xfrm>
              <a:off x="3518" y="242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100">
                <a:solidFill>
                  <a:srgbClr val="000000"/>
                </a:solidFill>
                <a:latin typeface="Roboto Light"/>
                <a:cs typeface="Roboto Light"/>
              </a:endParaRPr>
            </a:p>
          </p:txBody>
        </p:sp>
        <p:sp>
          <p:nvSpPr>
            <p:cNvPr id="363539" name="Rectangle 19"/>
            <p:cNvSpPr>
              <a:spLocks noChangeArrowheads="1"/>
            </p:cNvSpPr>
            <p:nvPr/>
          </p:nvSpPr>
          <p:spPr bwMode="auto">
            <a:xfrm>
              <a:off x="3721" y="2413"/>
              <a:ext cx="599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100" dirty="0">
                  <a:solidFill>
                    <a:srgbClr val="000000"/>
                  </a:solidFill>
                  <a:latin typeface="Roboto Light"/>
                  <a:cs typeface="Roboto Light"/>
                </a:rPr>
                <a:t>(3) </a:t>
              </a:r>
              <a:r>
                <a:rPr lang="it-IT" sz="1100" dirty="0" err="1">
                  <a:solidFill>
                    <a:srgbClr val="000000"/>
                  </a:solidFill>
                  <a:latin typeface="Roboto Light"/>
                  <a:cs typeface="Roboto Light"/>
                </a:rPr>
                <a:t>Acknowledge</a:t>
              </a:r>
              <a:r>
                <a:rPr lang="it-IT" sz="1100" dirty="0">
                  <a:solidFill>
                    <a:srgbClr val="000000"/>
                  </a:solidFill>
                  <a:latin typeface="Roboto Light"/>
                  <a:cs typeface="Roboto Light"/>
                </a:rPr>
                <a:t> SEQ=CL_SEQ!</a:t>
              </a:r>
            </a:p>
          </p:txBody>
        </p:sp>
      </p:grpSp>
      <p:sp>
        <p:nvSpPr>
          <p:cNvPr id="363540" name="Rectangle 20"/>
          <p:cNvSpPr>
            <a:spLocks noChangeArrowheads="1"/>
          </p:cNvSpPr>
          <p:nvPr/>
        </p:nvSpPr>
        <p:spPr bwMode="auto">
          <a:xfrm>
            <a:off x="7069139" y="4504137"/>
            <a:ext cx="1587500" cy="26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>
                <a:solidFill>
                  <a:srgbClr val="000000"/>
                </a:solidFill>
                <a:latin typeface="Roboto Light"/>
                <a:cs typeface="Roboto Light"/>
              </a:rPr>
              <a:t>Server</a:t>
            </a:r>
          </a:p>
        </p:txBody>
      </p:sp>
      <p:sp>
        <p:nvSpPr>
          <p:cNvPr id="363541" name="Rectangle 21"/>
          <p:cNvSpPr>
            <a:spLocks noChangeArrowheads="1"/>
          </p:cNvSpPr>
          <p:nvPr/>
        </p:nvSpPr>
        <p:spPr bwMode="auto">
          <a:xfrm>
            <a:off x="3429002" y="5483678"/>
            <a:ext cx="2179639" cy="26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>
                <a:solidFill>
                  <a:srgbClr val="000000"/>
                </a:solidFill>
                <a:latin typeface="Roboto Light"/>
                <a:cs typeface="Roboto Light"/>
              </a:rPr>
              <a:t>Attacker</a:t>
            </a:r>
            <a:endParaRPr lang="it-IT" sz="1200" dirty="0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42" name="Rectangle 22"/>
          <p:cNvSpPr>
            <a:spLocks noChangeArrowheads="1"/>
          </p:cNvSpPr>
          <p:nvPr/>
        </p:nvSpPr>
        <p:spPr bwMode="auto">
          <a:xfrm>
            <a:off x="485775" y="4514852"/>
            <a:ext cx="1587500" cy="26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solidFill>
                  <a:srgbClr val="000000"/>
                </a:solidFill>
                <a:latin typeface="Roboto Light"/>
                <a:cs typeface="Roboto Light"/>
              </a:rPr>
              <a:t>Client</a:t>
            </a:r>
          </a:p>
        </p:txBody>
      </p:sp>
      <p:sp>
        <p:nvSpPr>
          <p:cNvPr id="363543" name="Text Box 23"/>
          <p:cNvSpPr txBox="1">
            <a:spLocks noChangeArrowheads="1"/>
          </p:cNvSpPr>
          <p:nvPr/>
        </p:nvSpPr>
        <p:spPr bwMode="auto">
          <a:xfrm>
            <a:off x="533400" y="2037161"/>
            <a:ext cx="1480940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Roboto Light"/>
                <a:cs typeface="Roboto Light"/>
              </a:rPr>
              <a:t>CL_SEQ = SVR_ACK</a:t>
            </a:r>
          </a:p>
          <a:p>
            <a:r>
              <a:rPr lang="en-US" sz="1100" dirty="0">
                <a:solidFill>
                  <a:srgbClr val="000000"/>
                </a:solidFill>
                <a:latin typeface="Roboto Light"/>
                <a:cs typeface="Roboto Light"/>
              </a:rPr>
              <a:t>SVR_SEQ = CL_ACK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3810937"/>
            <a:ext cx="1180506" cy="76459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8694" y="4786081"/>
            <a:ext cx="1180506" cy="764598"/>
          </a:xfrm>
          <a:prstGeom prst="rect">
            <a:avLst/>
          </a:prstGeom>
        </p:spPr>
      </p:pic>
      <p:pic>
        <p:nvPicPr>
          <p:cNvPr id="26" name="Picture 25" descr="server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051" y="3796740"/>
            <a:ext cx="563938" cy="68365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00355" y="4477472"/>
            <a:ext cx="308342" cy="35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35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6" grpId="0" animBg="1"/>
      <p:bldP spid="363528" grpId="0" animBg="1"/>
      <p:bldP spid="363529" grpId="0" animBg="1"/>
      <p:bldP spid="363530" grpId="0" animBg="1"/>
      <p:bldP spid="363541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technique can be used against both client and server to completely hijack the communication channel (man-in-the-middle attack)</a:t>
            </a:r>
          </a:p>
          <a:p>
            <a:r>
              <a:rPr lang="en-US" dirty="0" smtClean="0"/>
              <a:t>"Early desynchronization" </a:t>
            </a:r>
            <a:r>
              <a:rPr lang="en-US" dirty="0"/>
              <a:t>can be achieved by the attacker by resetting existing connections and immediately opening new ones (between the same ports) with different initial sequence numbers</a:t>
            </a:r>
          </a:p>
        </p:txBody>
      </p:sp>
    </p:spTree>
    <p:extLst>
      <p:ext uri="{BB962C8B-B14F-4D97-AF65-F5344CB8AC3E}">
        <p14:creationId xmlns:p14="http://schemas.microsoft.com/office/powerpoint/2010/main" val="203620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</a:t>
            </a:r>
            <a:r>
              <a:rPr lang="en-US" dirty="0" smtClean="0"/>
              <a:t>Datagram – RFC 791</a:t>
            </a:r>
            <a:endParaRPr lang="en-US" dirty="0"/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762000" y="2743201"/>
            <a:ext cx="7696200" cy="2343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762000" y="2743200"/>
            <a:ext cx="9906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Version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752600" y="2743200"/>
            <a:ext cx="9906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HL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743200" y="2743200"/>
            <a:ext cx="1905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Service type (TOS)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4648200" y="331470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Header checksum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762000" y="3028951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Identifier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4648200" y="3028951"/>
            <a:ext cx="838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Flags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5486400" y="3028951"/>
            <a:ext cx="29718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Fragment offset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762000" y="3314700"/>
            <a:ext cx="1981200" cy="285750"/>
          </a:xfrm>
          <a:prstGeom prst="rect">
            <a:avLst/>
          </a:prstGeom>
          <a:solidFill>
            <a:srgbClr val="77933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Time To Live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2743200" y="3314700"/>
            <a:ext cx="19050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Protocol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762000" y="3600450"/>
            <a:ext cx="769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Source IP address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762000" y="3886201"/>
            <a:ext cx="769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Destination IP address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9" name="Rectangle 15"/>
          <p:cNvSpPr>
            <a:spLocks noChangeArrowheads="1"/>
          </p:cNvSpPr>
          <p:nvPr/>
        </p:nvSpPr>
        <p:spPr bwMode="auto">
          <a:xfrm>
            <a:off x="762000" y="4171950"/>
            <a:ext cx="5334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Options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0" name="Rectangle 16"/>
          <p:cNvSpPr>
            <a:spLocks noChangeArrowheads="1"/>
          </p:cNvSpPr>
          <p:nvPr/>
        </p:nvSpPr>
        <p:spPr bwMode="auto">
          <a:xfrm>
            <a:off x="6096000" y="4171950"/>
            <a:ext cx="2362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Padding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1" name="Rectangle 17"/>
          <p:cNvSpPr>
            <a:spLocks noChangeArrowheads="1"/>
          </p:cNvSpPr>
          <p:nvPr/>
        </p:nvSpPr>
        <p:spPr bwMode="auto">
          <a:xfrm>
            <a:off x="762000" y="44577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Data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2" name="Rectangle 18"/>
          <p:cNvSpPr>
            <a:spLocks noChangeArrowheads="1"/>
          </p:cNvSpPr>
          <p:nvPr/>
        </p:nvSpPr>
        <p:spPr bwMode="auto">
          <a:xfrm>
            <a:off x="4648200" y="274320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Total length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718390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1708990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2699644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3503388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12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7" name="Text Box 23"/>
          <p:cNvSpPr txBox="1">
            <a:spLocks noChangeArrowheads="1"/>
          </p:cNvSpPr>
          <p:nvPr/>
        </p:nvSpPr>
        <p:spPr bwMode="auto">
          <a:xfrm>
            <a:off x="46272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16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8" name="Text Box 24"/>
          <p:cNvSpPr txBox="1">
            <a:spLocks noChangeArrowheads="1"/>
          </p:cNvSpPr>
          <p:nvPr/>
        </p:nvSpPr>
        <p:spPr bwMode="auto">
          <a:xfrm>
            <a:off x="55416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20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63798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24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7294337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28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8208737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31</a:t>
            </a:r>
            <a:endParaRPr lang="en-US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90777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nimBg="1"/>
      <p:bldP spid="62469" grpId="0" animBg="1"/>
      <p:bldP spid="62470" grpId="0" animBg="1"/>
      <p:bldP spid="62471" grpId="0" animBg="1"/>
      <p:bldP spid="62472" grpId="0" animBg="1"/>
      <p:bldP spid="62473" grpId="0" animBg="1"/>
      <p:bldP spid="62474" grpId="0" animBg="1"/>
      <p:bldP spid="62475" grpId="0" animBg="1"/>
      <p:bldP spid="62476" grpId="0" animBg="1"/>
      <p:bldP spid="62477" grpId="0" animBg="1"/>
      <p:bldP spid="62478" grpId="0" animBg="1"/>
      <p:bldP spid="62479" grpId="0" animBg="1"/>
      <p:bldP spid="62480" grpId="0" animBg="1"/>
      <p:bldP spid="62481" grpId="0" animBg="1"/>
      <p:bldP spid="62482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SYN-flooding Attack</a:t>
            </a:r>
            <a:endParaRPr lang="en-US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Very common denial-of-service attack, aka Neptune</a:t>
            </a:r>
          </a:p>
          <a:p>
            <a:r>
              <a:rPr lang="en-US" dirty="0" smtClean="0"/>
              <a:t>Attacker starts handshake with SYN-marked segment</a:t>
            </a:r>
          </a:p>
          <a:p>
            <a:r>
              <a:rPr lang="en-US" dirty="0" smtClean="0"/>
              <a:t>Victim replies with SYN-ACK segment</a:t>
            </a:r>
          </a:p>
          <a:p>
            <a:r>
              <a:rPr lang="en-US" dirty="0" smtClean="0"/>
              <a:t>Attacker… stays silent</a:t>
            </a:r>
          </a:p>
          <a:p>
            <a:pPr lvl="1"/>
            <a:r>
              <a:rPr lang="en-US" dirty="0" smtClean="0"/>
              <a:t>Note that the source IP of the attacker can be spoofed, since the final ACK is not required</a:t>
            </a:r>
          </a:p>
          <a:p>
            <a:r>
              <a:rPr lang="en-US" dirty="0" smtClean="0"/>
              <a:t>A host can keep a limited number of TCP connections in half-open state. </a:t>
            </a:r>
          </a:p>
          <a:p>
            <a:pPr lvl="1"/>
            <a:r>
              <a:rPr lang="en-US" dirty="0" smtClean="0"/>
              <a:t>After that limit, it cannot accept any more connections</a:t>
            </a:r>
          </a:p>
        </p:txBody>
      </p:sp>
    </p:spTree>
    <p:extLst>
      <p:ext uri="{BB962C8B-B14F-4D97-AF65-F5344CB8AC3E}">
        <p14:creationId xmlns:p14="http://schemas.microsoft.com/office/powerpoint/2010/main" val="100142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SYN-flooding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Current solutions</a:t>
            </a:r>
          </a:p>
          <a:p>
            <a:pPr lvl="1"/>
            <a:r>
              <a:rPr lang="en-US" dirty="0" smtClean="0"/>
              <a:t>Filtering</a:t>
            </a:r>
          </a:p>
          <a:p>
            <a:pPr lvl="1"/>
            <a:r>
              <a:rPr lang="en-US" dirty="0" smtClean="0"/>
              <a:t>Increase the length of the half-open connection queue</a:t>
            </a:r>
          </a:p>
          <a:p>
            <a:pPr lvl="1"/>
            <a:r>
              <a:rPr lang="en-US" dirty="0" smtClean="0"/>
              <a:t>Reduce the SYN-received timeout</a:t>
            </a:r>
          </a:p>
          <a:p>
            <a:pPr lvl="1"/>
            <a:r>
              <a:rPr lang="en-US" dirty="0" smtClean="0"/>
              <a:t>Drop half-open connections when the limit has been reached and new requests for connection arrive</a:t>
            </a:r>
          </a:p>
          <a:p>
            <a:pPr lvl="1"/>
            <a:r>
              <a:rPr lang="en-US" dirty="0" smtClean="0"/>
              <a:t>Limit the number of half-open connections from a specific source </a:t>
            </a:r>
          </a:p>
          <a:p>
            <a:pPr lvl="1"/>
            <a:r>
              <a:rPr lang="en-US" dirty="0" smtClean="0"/>
              <a:t>Use SYN cookies</a:t>
            </a:r>
          </a:p>
          <a:p>
            <a:r>
              <a:rPr lang="en-US" dirty="0" smtClean="0"/>
              <a:t>See TCP SYN Flooding Attacks and Common Mitigations, RFC 4987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73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 Cookies</a:t>
            </a:r>
            <a:endParaRPr lang="en-US" dirty="0"/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Special algorithm used for determining the initial sequence number of the server</a:t>
            </a:r>
          </a:p>
          <a:p>
            <a:r>
              <a:rPr lang="en-US" dirty="0"/>
              <a:t>The number is </a:t>
            </a:r>
          </a:p>
          <a:p>
            <a:pPr lvl="1"/>
            <a:r>
              <a:rPr lang="en-US" dirty="0"/>
              <a:t>Top 5 bits: t mod 32, where t is a 32-bit time counter that increases every 64 seconds</a:t>
            </a:r>
          </a:p>
          <a:p>
            <a:pPr lvl="1"/>
            <a:r>
              <a:rPr lang="en-US" dirty="0"/>
              <a:t>Following 3 bits: the encoding of the Maximum Segment Size (MSS) chosen by the server in response to the client's MSS </a:t>
            </a:r>
          </a:p>
          <a:p>
            <a:pPr lvl="1"/>
            <a:r>
              <a:rPr lang="en-US" dirty="0"/>
              <a:t>A keyed hash of:</a:t>
            </a:r>
          </a:p>
          <a:p>
            <a:pPr lvl="2"/>
            <a:r>
              <a:rPr lang="en-US" dirty="0"/>
              <a:t>Counter t</a:t>
            </a:r>
          </a:p>
          <a:p>
            <a:pPr lvl="2"/>
            <a:r>
              <a:rPr lang="en-US" dirty="0"/>
              <a:t>Source/Destination IP addresses and ports</a:t>
            </a:r>
          </a:p>
        </p:txBody>
      </p:sp>
    </p:spTree>
    <p:extLst>
      <p:ext uri="{BB962C8B-B14F-4D97-AF65-F5344CB8AC3E}">
        <p14:creationId xmlns:p14="http://schemas.microsoft.com/office/powerpoint/2010/main" val="168715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 </a:t>
            </a:r>
            <a:r>
              <a:rPr lang="en-US" dirty="0"/>
              <a:t>Cookies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server that uses SYN cookies sends back a SYN+ACK, exactly as if the SYN queue had been larger</a:t>
            </a:r>
          </a:p>
          <a:p>
            <a:r>
              <a:rPr lang="en-US" dirty="0"/>
              <a:t>When the server receives an ACK, it checks that the secret function works for a recent value of </a:t>
            </a:r>
            <a:r>
              <a:rPr lang="en-US" dirty="0" err="1"/>
              <a:t>t</a:t>
            </a:r>
            <a:r>
              <a:rPr lang="en-US" dirty="0"/>
              <a:t>, and then rebuilds the SYN queue entry (using the encoded MSS info)</a:t>
            </a:r>
          </a:p>
          <a:p>
            <a:r>
              <a:rPr lang="en-US" dirty="0"/>
              <a:t>Drawbacks:</a:t>
            </a:r>
          </a:p>
          <a:p>
            <a:pPr lvl="1"/>
            <a:r>
              <a:rPr lang="en-US" dirty="0"/>
              <a:t>The server sequence number grows faster than normal</a:t>
            </a:r>
          </a:p>
          <a:p>
            <a:pPr lvl="1"/>
            <a:r>
              <a:rPr lang="en-US" dirty="0"/>
              <a:t>The MSS value is limited by the encoding procedure (only 8 possible values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 data can be included in the initial SYN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6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There are other attacks that exploit the fact that the server has to maintain a certain amount of memory/resources associated with each open TCP connection</a:t>
            </a:r>
          </a:p>
          <a:p>
            <a:pPr lvl="1"/>
            <a:r>
              <a:rPr lang="en-US" dirty="0" smtClean="0"/>
              <a:t>Memory for the socket descriptor</a:t>
            </a:r>
          </a:p>
          <a:p>
            <a:pPr lvl="1"/>
            <a:r>
              <a:rPr lang="en-US" dirty="0" smtClean="0"/>
              <a:t>Process or thread to manage the connection</a:t>
            </a:r>
          </a:p>
          <a:p>
            <a:pPr lvl="1"/>
            <a:r>
              <a:rPr lang="en-US" dirty="0" smtClean="0"/>
              <a:t>Memory associated with the data in the TCP stream that has not yet been acknowledged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4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Mechanism to enforce </a:t>
            </a:r>
            <a:r>
              <a:rPr lang="en-US" smtClean="0"/>
              <a:t>network access policy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0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Security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</a:t>
            </a:r>
            <a:r>
              <a:rPr lang="en-US" dirty="0" smtClean="0"/>
              <a:t>Datagram – RFC 791</a:t>
            </a:r>
            <a:endParaRPr lang="en-US" dirty="0"/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762000" y="2743201"/>
            <a:ext cx="7696200" cy="2343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762000" y="2743200"/>
            <a:ext cx="9906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Version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752600" y="2743200"/>
            <a:ext cx="9906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HL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743200" y="2743200"/>
            <a:ext cx="1905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Service type (TOS)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4648200" y="331470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Header checksum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762000" y="3028951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Identifier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4648200" y="3028951"/>
            <a:ext cx="838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Flags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5486400" y="3028951"/>
            <a:ext cx="29718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Fragment offset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762000" y="3314700"/>
            <a:ext cx="1981200" cy="285750"/>
          </a:xfrm>
          <a:prstGeom prst="rect">
            <a:avLst/>
          </a:prstGeom>
          <a:solidFill>
            <a:srgbClr val="77933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Time To Live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2743200" y="3314700"/>
            <a:ext cx="19050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Protocol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762000" y="3600450"/>
            <a:ext cx="7696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Source IP address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762000" y="3886201"/>
            <a:ext cx="769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Destination IP address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9" name="Rectangle 15"/>
          <p:cNvSpPr>
            <a:spLocks noChangeArrowheads="1"/>
          </p:cNvSpPr>
          <p:nvPr/>
        </p:nvSpPr>
        <p:spPr bwMode="auto">
          <a:xfrm>
            <a:off x="762000" y="4171950"/>
            <a:ext cx="5334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Options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0" name="Rectangle 16"/>
          <p:cNvSpPr>
            <a:spLocks noChangeArrowheads="1"/>
          </p:cNvSpPr>
          <p:nvPr/>
        </p:nvSpPr>
        <p:spPr bwMode="auto">
          <a:xfrm>
            <a:off x="6096000" y="4171950"/>
            <a:ext cx="2362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Padding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1" name="Rectangle 17"/>
          <p:cNvSpPr>
            <a:spLocks noChangeArrowheads="1"/>
          </p:cNvSpPr>
          <p:nvPr/>
        </p:nvSpPr>
        <p:spPr bwMode="auto">
          <a:xfrm>
            <a:off x="762000" y="44577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Data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2" name="Rectangle 18"/>
          <p:cNvSpPr>
            <a:spLocks noChangeArrowheads="1"/>
          </p:cNvSpPr>
          <p:nvPr/>
        </p:nvSpPr>
        <p:spPr bwMode="auto">
          <a:xfrm>
            <a:off x="4648200" y="274320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Total length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718390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1708990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2699644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3503388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12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7" name="Text Box 23"/>
          <p:cNvSpPr txBox="1">
            <a:spLocks noChangeArrowheads="1"/>
          </p:cNvSpPr>
          <p:nvPr/>
        </p:nvSpPr>
        <p:spPr bwMode="auto">
          <a:xfrm>
            <a:off x="46272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16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8" name="Text Box 24"/>
          <p:cNvSpPr txBox="1">
            <a:spLocks noChangeArrowheads="1"/>
          </p:cNvSpPr>
          <p:nvPr/>
        </p:nvSpPr>
        <p:spPr bwMode="auto">
          <a:xfrm>
            <a:off x="55416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20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63798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24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7294337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28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8208737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 smtClean="0">
                <a:latin typeface="Roboto Light"/>
                <a:cs typeface="Roboto Light"/>
              </a:rPr>
              <a:t>31</a:t>
            </a:r>
            <a:endParaRPr lang="en-US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50258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nimBg="1"/>
      <p:bldP spid="62469" grpId="0" animBg="1"/>
      <p:bldP spid="62470" grpId="0" animBg="1"/>
      <p:bldP spid="62471" grpId="0" animBg="1"/>
      <p:bldP spid="62472" grpId="0" animBg="1"/>
      <p:bldP spid="62473" grpId="0" animBg="1"/>
      <p:bldP spid="62474" grpId="0" animBg="1"/>
      <p:bldP spid="62475" grpId="0" animBg="1"/>
      <p:bldP spid="62476" grpId="0" animBg="1"/>
      <p:bldP spid="62477" grpId="0" animBg="1"/>
      <p:bldP spid="62478" grpId="0" animBg="1"/>
      <p:bldP spid="62479" grpId="0" animBg="1"/>
      <p:bldP spid="62480" grpId="0" animBg="1"/>
      <p:bldP spid="62481" grpId="0" animBg="1"/>
      <p:bldP spid="6248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Encapsulation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609600" y="38290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header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2133600" y="3829050"/>
            <a:ext cx="6324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2133600" y="308610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header</a:t>
            </a: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3657600" y="3086100"/>
            <a:ext cx="4800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>
            <a:off x="2133600" y="35433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8458200" y="35433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99794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nimBg="1"/>
      <p:bldP spid="63492" grpId="0" animBg="1"/>
      <p:bldP spid="63493" grpId="0" animBg="1"/>
      <p:bldP spid="63494" grpId="0" animBg="1"/>
      <p:bldP spid="63495" grpId="0" animBg="1"/>
      <p:bldP spid="63496" grpId="0" animBg="1"/>
    </p:bld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headEnd type="none"/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135964</TotalTime>
  <Words>3888</Words>
  <Application>Microsoft Macintosh PowerPoint</Application>
  <PresentationFormat>On-screen Show (4:3)</PresentationFormat>
  <Paragraphs>859</Paragraphs>
  <Slides>76</Slides>
  <Notes>60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4" baseType="lpstr">
      <vt:lpstr>Arial</vt:lpstr>
      <vt:lpstr>Calibri</vt:lpstr>
      <vt:lpstr>Consolas</vt:lpstr>
      <vt:lpstr>Courier New</vt:lpstr>
      <vt:lpstr>Eurostile</vt:lpstr>
      <vt:lpstr>MS Mincho</vt:lpstr>
      <vt:lpstr>Roboto Light</vt:lpstr>
      <vt:lpstr>adam_seclab_theme</vt:lpstr>
      <vt:lpstr>Network Security</vt:lpstr>
      <vt:lpstr>The Internet Protocol Suite</vt:lpstr>
      <vt:lpstr>TCP/IP Layering</vt:lpstr>
      <vt:lpstr>IP Addresses</vt:lpstr>
      <vt:lpstr>Classless Inter-Domain Routing (CIDR) </vt:lpstr>
      <vt:lpstr>Internet Protocol (IP)</vt:lpstr>
      <vt:lpstr>IP Datagram – RFC 791</vt:lpstr>
      <vt:lpstr>IP Datagram – RFC 791</vt:lpstr>
      <vt:lpstr>IP Encapsulation</vt:lpstr>
      <vt:lpstr>IP: Direct Delivery</vt:lpstr>
      <vt:lpstr>Ethernet Frame</vt:lpstr>
      <vt:lpstr>Ethernet</vt:lpstr>
      <vt:lpstr>Address Resolution Protocol</vt:lpstr>
      <vt:lpstr>ARP Request</vt:lpstr>
      <vt:lpstr>Local Area Network Attacks</vt:lpstr>
      <vt:lpstr>Hubs vs. Switches</vt:lpstr>
      <vt:lpstr>Network Sniffing</vt:lpstr>
      <vt:lpstr>Why Sniffing?</vt:lpstr>
      <vt:lpstr>Sniffing Tools</vt:lpstr>
      <vt:lpstr>ARP Spoofing</vt:lpstr>
      <vt:lpstr>ARP Spoofing</vt:lpstr>
      <vt:lpstr>ARP Spoofing</vt:lpstr>
      <vt:lpstr>ARP Spoofing</vt:lpstr>
      <vt:lpstr>ARP Spoofing</vt:lpstr>
      <vt:lpstr>ARP Spoofing</vt:lpstr>
      <vt:lpstr>ARP Spoofing</vt:lpstr>
      <vt:lpstr>ARP Spoofing</vt:lpstr>
      <vt:lpstr>ARP Spoofing</vt:lpstr>
      <vt:lpstr>IP Spoofing</vt:lpstr>
      <vt:lpstr>Routing: Indirect Delivery</vt:lpstr>
      <vt:lpstr>Routing</vt:lpstr>
      <vt:lpstr>Types of Routing</vt:lpstr>
      <vt:lpstr>Hop-by-hop Routing: The Routing Table</vt:lpstr>
      <vt:lpstr>Routing Mechanism</vt:lpstr>
      <vt:lpstr>TCP/IP Layering</vt:lpstr>
      <vt:lpstr>User Datagram Protocol (UDP)</vt:lpstr>
      <vt:lpstr>UDP Message</vt:lpstr>
      <vt:lpstr>UDP Message</vt:lpstr>
      <vt:lpstr>UDP Encapsulation</vt:lpstr>
      <vt:lpstr>UDP Spoofing</vt:lpstr>
      <vt:lpstr>UDP Hijacking</vt:lpstr>
      <vt:lpstr>UDP Portscan</vt:lpstr>
      <vt:lpstr>UDP Portscan</vt:lpstr>
      <vt:lpstr>Transmission Control Protocol (TCP)</vt:lpstr>
      <vt:lpstr>TCP Segment</vt:lpstr>
      <vt:lpstr>TCP Segment</vt:lpstr>
      <vt:lpstr>TCP Encapsulation</vt:lpstr>
      <vt:lpstr>TCP Seq/Ack Numbers</vt:lpstr>
      <vt:lpstr>TCP Flags</vt:lpstr>
      <vt:lpstr>TCP Virtual Circuit: Setup</vt:lpstr>
      <vt:lpstr>What Initial Sequence Number?</vt:lpstr>
      <vt:lpstr>TCP: Three-way Handshake</vt:lpstr>
      <vt:lpstr>TCP Virtual Circuit: Data Exchange</vt:lpstr>
      <vt:lpstr>TCP Virtual Circuit: Data Exchange</vt:lpstr>
      <vt:lpstr>TCP Virtual Circuit: Shutdown</vt:lpstr>
      <vt:lpstr>TCP Virtual Circuit: Shutdown</vt:lpstr>
      <vt:lpstr>TCP Portscan</vt:lpstr>
      <vt:lpstr>connect() Scan</vt:lpstr>
      <vt:lpstr>TCP SYN Scanning</vt:lpstr>
      <vt:lpstr>TCP SYN Scanning</vt:lpstr>
      <vt:lpstr>OS Fingerprinting</vt:lpstr>
      <vt:lpstr>TCP Spoofing</vt:lpstr>
      <vt:lpstr>TCP Spoofing</vt:lpstr>
      <vt:lpstr>TCP Spoofing</vt:lpstr>
      <vt:lpstr>TCP Hijacking</vt:lpstr>
      <vt:lpstr>TCP Hijacking</vt:lpstr>
      <vt:lpstr>TCP Hijacking</vt:lpstr>
      <vt:lpstr>TCP Hijacking</vt:lpstr>
      <vt:lpstr>TCP Hijacking</vt:lpstr>
      <vt:lpstr>SYN-flooding Attack</vt:lpstr>
      <vt:lpstr>SYN-flooding Attack</vt:lpstr>
      <vt:lpstr>SYN Cookies</vt:lpstr>
      <vt:lpstr>SYN Cookies</vt:lpstr>
      <vt:lpstr>State Attacks</vt:lpstr>
      <vt:lpstr>Firewalls</vt:lpstr>
      <vt:lpstr>Network Security Research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Doupé</cp:lastModifiedBy>
  <cp:revision>3248</cp:revision>
  <cp:lastPrinted>2011-10-05T20:20:50Z</cp:lastPrinted>
  <dcterms:created xsi:type="dcterms:W3CDTF">2011-09-20T20:28:25Z</dcterms:created>
  <dcterms:modified xsi:type="dcterms:W3CDTF">2017-11-02T18:45:33Z</dcterms:modified>
</cp:coreProperties>
</file>