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2.jpeg" ContentType="image/jpeg"/>
  <Override PartName="/ppt/media/image3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0F5F0C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0365C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87CED4">
              <a:alpha val="2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254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5DC123">
              <a:alpha val="19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2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3632E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3632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105381"/>
              <a:satOff val="14341"/>
              <a:lumOff val="10801"/>
            </a:scheme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105381"/>
              <a:satOff val="14341"/>
              <a:lumOff val="10801"/>
            </a:schemeClr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45761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77C83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77C83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Shape 12"/>
          <p:cNvSpPr/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>
            <p:ph type="body" sz="quarter" idx="13"/>
          </p:nvPr>
        </p:nvSpPr>
        <p:spPr>
          <a:xfrm>
            <a:off x="1270000" y="6362700"/>
            <a:ext cx="10464800" cy="5334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b="1" sz="28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Shape 94"/>
          <p:cNvSpPr/>
          <p:nvPr>
            <p:ph type="body" sz="quarter" idx="14"/>
          </p:nvPr>
        </p:nvSpPr>
        <p:spPr>
          <a:xfrm>
            <a:off x="1270000" y="4254500"/>
            <a:ext cx="10464800" cy="7112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2400"/>
              </a:spcBef>
              <a:buSzTx/>
              <a:buNone/>
              <a:defRPr sz="4000"/>
            </a:lvl1pPr>
          </a:lstStyle>
          <a:p>
            <a:pPr/>
            <a:r>
              <a:t>“Type a quote here.”</a:t>
            </a:r>
          </a:p>
        </p:txBody>
      </p:sp>
      <p:sp>
        <p:nvSpPr>
          <p:cNvPr id="95" name="Shape 9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hape 10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>
            <p:ph type="pic" idx="13"/>
          </p:nvPr>
        </p:nvSpPr>
        <p:spPr>
          <a:xfrm>
            <a:off x="1600200" y="635000"/>
            <a:ext cx="9779000" cy="5918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Shape 21"/>
          <p:cNvSpPr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Shape 22"/>
          <p:cNvSpPr/>
          <p:nvPr>
            <p:ph type="body" sz="quarter" idx="1"/>
          </p:nvPr>
        </p:nvSpPr>
        <p:spPr>
          <a:xfrm>
            <a:off x="1270000" y="8191500"/>
            <a:ext cx="10464800" cy="12192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hape 3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>
            <p:ph type="pic" sz="half" idx="13"/>
          </p:nvPr>
        </p:nvSpPr>
        <p:spPr>
          <a:xfrm>
            <a:off x="6718300" y="762000"/>
            <a:ext cx="5334000" cy="82423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Shape 39"/>
          <p:cNvSpPr/>
          <p:nvPr>
            <p:ph type="title"/>
          </p:nvPr>
        </p:nvSpPr>
        <p:spPr>
          <a:xfrm>
            <a:off x="952500" y="762000"/>
            <a:ext cx="5334000" cy="40005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Shape 40"/>
          <p:cNvSpPr/>
          <p:nvPr>
            <p:ph type="body" sz="quarter" idx="1"/>
          </p:nvPr>
        </p:nvSpPr>
        <p:spPr>
          <a:xfrm>
            <a:off x="952500" y="5003800"/>
            <a:ext cx="5334000" cy="4000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hape 4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Shape 5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type="pic" sz="half" idx="13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Shape 6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Shape 67"/>
          <p:cNvSpPr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81000" indent="-381000">
              <a:spcBef>
                <a:spcPts val="3800"/>
              </a:spcBef>
              <a:defRPr sz="2800"/>
            </a:lvl1pPr>
            <a:lvl2pPr marL="762000" indent="-381000">
              <a:spcBef>
                <a:spcPts val="3800"/>
              </a:spcBef>
              <a:defRPr sz="2800"/>
            </a:lvl2pPr>
            <a:lvl3pPr marL="1143000" indent="-381000">
              <a:spcBef>
                <a:spcPts val="3800"/>
              </a:spcBef>
              <a:defRPr sz="2800"/>
            </a:lvl3pPr>
            <a:lvl4pPr marL="1524000" indent="-381000">
              <a:spcBef>
                <a:spcPts val="3800"/>
              </a:spcBef>
              <a:defRPr sz="2800"/>
            </a:lvl4pPr>
            <a:lvl5pPr marL="1905000" indent="-381000">
              <a:spcBef>
                <a:spcPts val="38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type="pic" sz="quarter" idx="13"/>
          </p:nvPr>
        </p:nvSpPr>
        <p:spPr>
          <a:xfrm>
            <a:off x="6718300" y="5092700"/>
            <a:ext cx="5334000" cy="3898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Shape 84"/>
          <p:cNvSpPr/>
          <p:nvPr>
            <p:ph type="pic" sz="quarter" idx="14"/>
          </p:nvPr>
        </p:nvSpPr>
        <p:spPr>
          <a:xfrm>
            <a:off x="6718300" y="762000"/>
            <a:ext cx="5334000" cy="3898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Shape 85"/>
          <p:cNvSpPr/>
          <p:nvPr>
            <p:ph type="pic" sz="half" idx="15"/>
          </p:nvPr>
        </p:nvSpPr>
        <p:spPr>
          <a:xfrm>
            <a:off x="952500" y="762884"/>
            <a:ext cx="5334000" cy="82296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hape 8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952500" y="406400"/>
            <a:ext cx="11099800" cy="2120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572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1pPr>
      <a:lvl2pPr marL="9144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2pPr>
      <a:lvl3pPr marL="13716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3pPr>
      <a:lvl4pPr marL="18288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4pPr>
      <a:lvl5pPr marL="22860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5pPr>
      <a:lvl6pPr marL="27432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6pPr>
      <a:lvl7pPr marL="32004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7pPr>
      <a:lvl8pPr marL="36576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8pPr>
      <a:lvl9pPr marL="41148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://overthewire.org/wargames" TargetMode="External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mailto:joaquin.fuentes@owasp.org" TargetMode="External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Practical Security</a:t>
            </a:r>
          </a:p>
        </p:txBody>
      </p:sp>
      <p:sp>
        <p:nvSpPr>
          <p:cNvPr id="120" name="Shape 120"/>
          <p:cNvSpPr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Joaquin Fuentes</a:t>
            </a:r>
          </a:p>
          <a:p>
            <a:pPr>
              <a:defRPr sz="1900"/>
            </a:pPr>
            <a:r>
              <a:t>MBA, CEH, CPT, CISSP, CISA, NACA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Being a Hacker</a:t>
            </a:r>
          </a:p>
        </p:txBody>
      </p:sp>
      <p:sp>
        <p:nvSpPr>
          <p:cNvPr id="150" name="Shape 150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</a:pPr>
            <a:r>
              <a:t>Example InfoSec Job Titles:</a:t>
            </a:r>
          </a:p>
          <a:p>
            <a:pPr marL="0" indent="0">
              <a:buSzTx/>
              <a:buNone/>
            </a:pPr>
          </a:p>
          <a:p>
            <a:pPr marL="0" indent="0">
              <a:buSzTx/>
              <a:buNone/>
            </a:pPr>
          </a:p>
          <a:p>
            <a:pPr marL="0" indent="0">
              <a:buSzTx/>
              <a:buNone/>
            </a:pPr>
          </a:p>
          <a:p>
            <a:pPr marL="0" indent="0">
              <a:buSzTx/>
              <a:buNone/>
            </a:pPr>
          </a:p>
        </p:txBody>
      </p:sp>
      <p:sp>
        <p:nvSpPr>
          <p:cNvPr id="151" name="Shape 151"/>
          <p:cNvSpPr/>
          <p:nvPr/>
        </p:nvSpPr>
        <p:spPr>
          <a:xfrm>
            <a:off x="4386884" y="3492499"/>
            <a:ext cx="3977032" cy="685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Penetration Tester</a:t>
            </a:r>
          </a:p>
        </p:txBody>
      </p:sp>
      <p:sp>
        <p:nvSpPr>
          <p:cNvPr id="152" name="Shape 152"/>
          <p:cNvSpPr/>
          <p:nvPr/>
        </p:nvSpPr>
        <p:spPr>
          <a:xfrm>
            <a:off x="4042270" y="5749924"/>
            <a:ext cx="3574060" cy="685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Security Analyst</a:t>
            </a:r>
          </a:p>
        </p:txBody>
      </p:sp>
      <p:sp>
        <p:nvSpPr>
          <p:cNvPr id="153" name="Shape 153"/>
          <p:cNvSpPr/>
          <p:nvPr/>
        </p:nvSpPr>
        <p:spPr>
          <a:xfrm>
            <a:off x="1508467" y="7146924"/>
            <a:ext cx="9098865" cy="685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Security Operations Analyst, SOC Analyst</a:t>
            </a:r>
          </a:p>
        </p:txBody>
      </p:sp>
      <p:sp>
        <p:nvSpPr>
          <p:cNvPr id="154" name="Shape 154"/>
          <p:cNvSpPr/>
          <p:nvPr/>
        </p:nvSpPr>
        <p:spPr>
          <a:xfrm>
            <a:off x="1789074" y="6375399"/>
            <a:ext cx="2340052" cy="685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Developer</a:t>
            </a:r>
          </a:p>
        </p:txBody>
      </p:sp>
      <p:sp>
        <p:nvSpPr>
          <p:cNvPr id="155" name="Shape 155"/>
          <p:cNvSpPr/>
          <p:nvPr/>
        </p:nvSpPr>
        <p:spPr>
          <a:xfrm>
            <a:off x="4926253" y="4197349"/>
            <a:ext cx="3914294" cy="685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Security Architect</a:t>
            </a:r>
          </a:p>
        </p:txBody>
      </p:sp>
      <p:sp>
        <p:nvSpPr>
          <p:cNvPr id="156" name="Shape 156"/>
          <p:cNvSpPr/>
          <p:nvPr/>
        </p:nvSpPr>
        <p:spPr>
          <a:xfrm>
            <a:off x="2826651" y="4832349"/>
            <a:ext cx="3922498" cy="685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Security Engineer</a:t>
            </a:r>
          </a:p>
        </p:txBody>
      </p:sp>
      <p:sp>
        <p:nvSpPr>
          <p:cNvPr id="157" name="Shape 157"/>
          <p:cNvSpPr/>
          <p:nvPr/>
        </p:nvSpPr>
        <p:spPr>
          <a:xfrm>
            <a:off x="1995614" y="4006849"/>
            <a:ext cx="2206372" cy="685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IT Auditor</a:t>
            </a:r>
          </a:p>
        </p:txBody>
      </p:sp>
      <p:sp>
        <p:nvSpPr>
          <p:cNvPr id="158" name="Shape 158"/>
          <p:cNvSpPr/>
          <p:nvPr/>
        </p:nvSpPr>
        <p:spPr>
          <a:xfrm>
            <a:off x="6264770" y="6375399"/>
            <a:ext cx="5987060" cy="685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Network Security Specialist</a:t>
            </a:r>
          </a:p>
        </p:txBody>
      </p:sp>
      <p:sp>
        <p:nvSpPr>
          <p:cNvPr id="159" name="Shape 159"/>
          <p:cNvSpPr/>
          <p:nvPr/>
        </p:nvSpPr>
        <p:spPr>
          <a:xfrm>
            <a:off x="9241536" y="3835399"/>
            <a:ext cx="2421129" cy="685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Consultant</a:t>
            </a:r>
          </a:p>
        </p:txBody>
      </p:sp>
      <p:sp>
        <p:nvSpPr>
          <p:cNvPr id="160" name="Shape 160"/>
          <p:cNvSpPr/>
          <p:nvPr/>
        </p:nvSpPr>
        <p:spPr>
          <a:xfrm>
            <a:off x="5452249" y="8007349"/>
            <a:ext cx="7078702" cy="685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Infrastructure Security Specialist</a:t>
            </a:r>
          </a:p>
        </p:txBody>
      </p:sp>
      <p:sp>
        <p:nvSpPr>
          <p:cNvPr id="161" name="Shape 161"/>
          <p:cNvSpPr/>
          <p:nvPr/>
        </p:nvSpPr>
        <p:spPr>
          <a:xfrm>
            <a:off x="1887283" y="7918449"/>
            <a:ext cx="2143634" cy="685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Professor</a:t>
            </a:r>
          </a:p>
        </p:txBody>
      </p:sp>
      <p:sp>
        <p:nvSpPr>
          <p:cNvPr id="162" name="Shape 162"/>
          <p:cNvSpPr/>
          <p:nvPr/>
        </p:nvSpPr>
        <p:spPr>
          <a:xfrm>
            <a:off x="9818484" y="5206999"/>
            <a:ext cx="1267232" cy="685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CISO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Being a Hacker</a:t>
            </a:r>
          </a:p>
        </p:txBody>
      </p:sp>
      <p:sp>
        <p:nvSpPr>
          <p:cNvPr id="165" name="Shape 16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My Story …the short version</a:t>
            </a:r>
          </a:p>
          <a:p>
            <a:pPr/>
            <a:r>
              <a:t>“War” Stories</a:t>
            </a:r>
          </a:p>
          <a:p>
            <a:pPr/>
            <a:r>
              <a:t>Lessons Learned</a:t>
            </a:r>
          </a:p>
          <a:p>
            <a:pPr lvl="1"/>
            <a:r>
              <a:rPr>
                <a:solidFill>
                  <a:srgbClr val="FF2600"/>
                </a:solidFill>
              </a:rPr>
              <a:t>Focused</a:t>
            </a:r>
            <a:r>
              <a:t>, Self-training</a:t>
            </a:r>
          </a:p>
          <a:p>
            <a:pPr lvl="1"/>
            <a:r>
              <a:t>“Try Harder”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Foundational Skills</a:t>
            </a:r>
          </a:p>
        </p:txBody>
      </p:sp>
      <p:sp>
        <p:nvSpPr>
          <p:cNvPr id="168" name="Shape 168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269747" indent="-269747" defTabSz="344677">
              <a:spcBef>
                <a:spcPts val="2400"/>
              </a:spcBef>
              <a:defRPr sz="2241"/>
            </a:pPr>
            <a:r>
              <a:t>Be ethical</a:t>
            </a:r>
          </a:p>
          <a:p>
            <a:pPr marL="269747" indent="-269747" defTabSz="344677">
              <a:spcBef>
                <a:spcPts val="2400"/>
              </a:spcBef>
              <a:defRPr sz="2241"/>
            </a:pPr>
            <a:r>
              <a:t>Networking Fundamentals</a:t>
            </a:r>
          </a:p>
          <a:p>
            <a:pPr marL="269747" indent="-269747" defTabSz="344677">
              <a:spcBef>
                <a:spcPts val="2400"/>
              </a:spcBef>
              <a:defRPr sz="2241"/>
            </a:pPr>
            <a:r>
              <a:t>OSI Model</a:t>
            </a:r>
          </a:p>
          <a:p>
            <a:pPr marL="269747" indent="-269747" defTabSz="344677">
              <a:spcBef>
                <a:spcPts val="2400"/>
              </a:spcBef>
              <a:defRPr sz="2241"/>
            </a:pPr>
            <a:r>
              <a:t>Development &amp; Scripting</a:t>
            </a:r>
          </a:p>
          <a:p>
            <a:pPr marL="269747" indent="-269747" defTabSz="344677">
              <a:spcBef>
                <a:spcPts val="2400"/>
              </a:spcBef>
              <a:defRPr sz="2241"/>
            </a:pPr>
            <a:r>
              <a:t>Linux &amp; Windows</a:t>
            </a:r>
          </a:p>
          <a:p>
            <a:pPr marL="269747" indent="-269747" defTabSz="344677">
              <a:spcBef>
                <a:spcPts val="2400"/>
              </a:spcBef>
              <a:defRPr sz="2241"/>
            </a:pPr>
            <a:r>
              <a:t>Web Servers</a:t>
            </a:r>
          </a:p>
          <a:p>
            <a:pPr marL="269747" indent="-269747" defTabSz="344677">
              <a:spcBef>
                <a:spcPts val="2400"/>
              </a:spcBef>
              <a:defRPr sz="2241"/>
            </a:pPr>
            <a:r>
              <a:t>Web Applications</a:t>
            </a:r>
          </a:p>
          <a:p>
            <a:pPr marL="269747" indent="-269747" defTabSz="344677">
              <a:spcBef>
                <a:spcPts val="2400"/>
              </a:spcBef>
              <a:defRPr sz="2241"/>
            </a:pPr>
            <a:r>
              <a:t>Web Services</a:t>
            </a:r>
          </a:p>
          <a:p>
            <a:pPr marL="269747" indent="-269747" defTabSz="344677">
              <a:spcBef>
                <a:spcPts val="2400"/>
              </a:spcBef>
              <a:defRPr sz="2241"/>
            </a:pPr>
            <a:r>
              <a:t>Database Deployments</a:t>
            </a:r>
          </a:p>
          <a:p>
            <a:pPr marL="269747" indent="-269747" defTabSz="344677">
              <a:spcBef>
                <a:spcPts val="2400"/>
              </a:spcBef>
              <a:defRPr sz="2241"/>
            </a:pPr>
            <a:r>
              <a:t>Transact SQL</a:t>
            </a:r>
          </a:p>
        </p:txBody>
      </p:sp>
      <p:sp>
        <p:nvSpPr>
          <p:cNvPr id="169" name="Shape 169"/>
          <p:cNvSpPr/>
          <p:nvPr/>
        </p:nvSpPr>
        <p:spPr>
          <a:xfrm>
            <a:off x="5994819" y="5099050"/>
            <a:ext cx="5612562" cy="127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>
                <a:solidFill>
                  <a:srgbClr val="FFFC79"/>
                </a:solidFill>
              </a:defRPr>
            </a:pPr>
            <a:r>
              <a:t>Know Defensive Security</a:t>
            </a:r>
          </a:p>
          <a:p>
            <a:pPr>
              <a:defRPr>
                <a:solidFill>
                  <a:srgbClr val="FFFC79"/>
                </a:solidFill>
              </a:defRPr>
            </a:pPr>
            <a:r>
              <a:t>Recommendations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43305">
              <a:defRPr sz="7440"/>
            </a:lvl1pPr>
          </a:lstStyle>
          <a:p>
            <a:pPr/>
            <a:r>
              <a:t>Demonstrable Knowledge</a:t>
            </a:r>
          </a:p>
        </p:txBody>
      </p:sp>
      <p:sp>
        <p:nvSpPr>
          <p:cNvPr id="172" name="Shape 17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Have you performed the activity hands-on, more than a few times?</a:t>
            </a:r>
          </a:p>
          <a:p>
            <a:pPr/>
            <a:r>
              <a:t>Can you walk me through some examples?</a:t>
            </a:r>
          </a:p>
          <a:p>
            <a:pPr/>
            <a:r>
              <a:t>What tools can you describe using?</a:t>
            </a:r>
          </a:p>
          <a:p>
            <a:pPr/>
            <a:r>
              <a:t>What are some best-practice defenses?</a:t>
            </a:r>
          </a:p>
          <a:p>
            <a:pPr/>
            <a:r>
              <a:t>Describe recent major vulnerabilities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43305">
              <a:defRPr sz="7440"/>
            </a:lvl1pPr>
          </a:lstStyle>
          <a:p>
            <a:pPr/>
            <a:r>
              <a:t>Demonstrable Knowledge</a:t>
            </a:r>
          </a:p>
        </p:txBody>
      </p:sp>
      <p:sp>
        <p:nvSpPr>
          <p:cNvPr id="175" name="Shape 17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182880" indent="-182880" defTabSz="233679">
              <a:spcBef>
                <a:spcPts val="1600"/>
              </a:spcBef>
              <a:defRPr sz="1520"/>
            </a:pPr>
            <a:r>
              <a:t>Networking Fundamentals</a:t>
            </a:r>
          </a:p>
          <a:p>
            <a:pPr lvl="1" marL="365760" indent="-182880" defTabSz="233679">
              <a:spcBef>
                <a:spcPts val="1600"/>
              </a:spcBef>
              <a:defRPr sz="1520"/>
            </a:pPr>
            <a:r>
              <a:t>NMap, ncat</a:t>
            </a:r>
          </a:p>
          <a:p>
            <a:pPr marL="182880" indent="-182880" defTabSz="233679">
              <a:spcBef>
                <a:spcPts val="1600"/>
              </a:spcBef>
              <a:defRPr sz="1520"/>
            </a:pPr>
            <a:r>
              <a:t>OSI Model</a:t>
            </a:r>
          </a:p>
          <a:p>
            <a:pPr lvl="1" marL="365760" indent="-182880" defTabSz="233679">
              <a:spcBef>
                <a:spcPts val="1600"/>
              </a:spcBef>
              <a:defRPr sz="1520"/>
            </a:pPr>
            <a:r>
              <a:t>Know attacks &amp; defense examples at each layer</a:t>
            </a:r>
          </a:p>
          <a:p>
            <a:pPr marL="182880" indent="-182880" defTabSz="233679">
              <a:spcBef>
                <a:spcPts val="1600"/>
              </a:spcBef>
              <a:defRPr sz="1520"/>
            </a:pPr>
            <a:r>
              <a:t>Development &amp; Scripting</a:t>
            </a:r>
          </a:p>
          <a:p>
            <a:pPr lvl="1" marL="365760" indent="-182880" defTabSz="233679">
              <a:spcBef>
                <a:spcPts val="1600"/>
              </a:spcBef>
              <a:defRPr sz="1520"/>
            </a:pPr>
            <a:r>
              <a:t>C, C++, Java, Python, .Net</a:t>
            </a:r>
          </a:p>
          <a:p>
            <a:pPr marL="182880" indent="-182880" defTabSz="233679">
              <a:spcBef>
                <a:spcPts val="1600"/>
              </a:spcBef>
              <a:defRPr sz="1520"/>
            </a:pPr>
            <a:r>
              <a:t>Linux &amp; Windows</a:t>
            </a:r>
          </a:p>
          <a:p>
            <a:pPr lvl="1" marL="365760" indent="-182880" defTabSz="233679">
              <a:spcBef>
                <a:spcPts val="1600"/>
              </a:spcBef>
              <a:defRPr sz="1520"/>
            </a:pPr>
            <a:r>
              <a:t>Kali Linux</a:t>
            </a:r>
          </a:p>
          <a:p>
            <a:pPr marL="182880" indent="-182880" defTabSz="233679">
              <a:spcBef>
                <a:spcPts val="1600"/>
              </a:spcBef>
              <a:defRPr sz="1520"/>
            </a:pPr>
            <a:r>
              <a:t>Web Servers</a:t>
            </a:r>
          </a:p>
          <a:p>
            <a:pPr lvl="1" marL="365760" indent="-182880" defTabSz="233679">
              <a:spcBef>
                <a:spcPts val="1600"/>
              </a:spcBef>
              <a:defRPr sz="1520"/>
            </a:pPr>
            <a:r>
              <a:t>Apache, IIS, Nginx</a:t>
            </a:r>
          </a:p>
          <a:p>
            <a:pPr marL="182880" indent="-182880" defTabSz="233679">
              <a:spcBef>
                <a:spcPts val="1600"/>
              </a:spcBef>
              <a:defRPr sz="1520"/>
            </a:pPr>
            <a:r>
              <a:t>Web Applications</a:t>
            </a:r>
          </a:p>
          <a:p>
            <a:pPr lvl="1" marL="365760" indent="-182880" defTabSz="233679">
              <a:spcBef>
                <a:spcPts val="1600"/>
              </a:spcBef>
              <a:defRPr sz="1520"/>
            </a:pPr>
            <a:r>
              <a:t>How to attack with a Proxy</a:t>
            </a:r>
          </a:p>
          <a:p>
            <a:pPr marL="182880" indent="-182880" defTabSz="233679">
              <a:spcBef>
                <a:spcPts val="1600"/>
              </a:spcBef>
              <a:defRPr sz="1520"/>
            </a:pPr>
            <a:r>
              <a:t>Web Services</a:t>
            </a:r>
          </a:p>
          <a:p>
            <a:pPr lvl="1" marL="365760" indent="-182880" defTabSz="233679">
              <a:spcBef>
                <a:spcPts val="1600"/>
              </a:spcBef>
              <a:defRPr sz="1520"/>
            </a:pPr>
            <a:r>
              <a:t>SOAP, REST</a:t>
            </a:r>
          </a:p>
          <a:p>
            <a:pPr lvl="1" marL="365760" indent="-182880" defTabSz="233679">
              <a:spcBef>
                <a:spcPts val="1600"/>
              </a:spcBef>
              <a:defRPr sz="1520"/>
            </a:pPr>
          </a:p>
          <a:p>
            <a:pPr lvl="1" marL="365760" indent="-182880" defTabSz="233679">
              <a:spcBef>
                <a:spcPts val="1600"/>
              </a:spcBef>
              <a:defRPr sz="1520"/>
            </a:pPr>
          </a:p>
          <a:p>
            <a:pPr marL="182880" indent="-182880" defTabSz="233679">
              <a:spcBef>
                <a:spcPts val="1600"/>
              </a:spcBef>
              <a:defRPr sz="1520"/>
            </a:pPr>
            <a:r>
              <a:t>Database Deployments</a:t>
            </a:r>
          </a:p>
          <a:p>
            <a:pPr marL="182880" indent="-182880" defTabSz="233679">
              <a:spcBef>
                <a:spcPts val="1600"/>
              </a:spcBef>
              <a:defRPr sz="1520"/>
            </a:pPr>
            <a:r>
              <a:t>Transact SQL</a:t>
            </a:r>
          </a:p>
        </p:txBody>
      </p:sp>
      <p:sp>
        <p:nvSpPr>
          <p:cNvPr id="176" name="Shape 176"/>
          <p:cNvSpPr/>
          <p:nvPr/>
        </p:nvSpPr>
        <p:spPr>
          <a:xfrm>
            <a:off x="5319902" y="4806949"/>
            <a:ext cx="6962395" cy="185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>
                <a:solidFill>
                  <a:srgbClr val="FFFC79"/>
                </a:solidFill>
              </a:defRPr>
            </a:pPr>
            <a:r>
              <a:t>Know Defensive Security</a:t>
            </a:r>
          </a:p>
          <a:p>
            <a:pPr>
              <a:defRPr>
                <a:solidFill>
                  <a:srgbClr val="FFFC79"/>
                </a:solidFill>
              </a:defRPr>
            </a:pPr>
            <a:r>
              <a:t>Recommendations</a:t>
            </a:r>
          </a:p>
          <a:p>
            <a:pPr>
              <a:defRPr>
                <a:solidFill>
                  <a:srgbClr val="FFFC79"/>
                </a:solidFill>
              </a:defRPr>
            </a:pPr>
            <a:r>
              <a:t>e.g. OWASP Recommendations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Resources</a:t>
            </a:r>
          </a:p>
        </p:txBody>
      </p:sp>
      <p:sp>
        <p:nvSpPr>
          <p:cNvPr id="179" name="Shape 17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237743" indent="-237743" defTabSz="303783">
              <a:spcBef>
                <a:spcPts val="2100"/>
              </a:spcBef>
              <a:defRPr sz="1975"/>
            </a:pPr>
            <a:r>
              <a:t>InfoSec News</a:t>
            </a:r>
          </a:p>
          <a:p>
            <a:pPr marL="237743" indent="-237743" defTabSz="303783">
              <a:spcBef>
                <a:spcPts val="2100"/>
              </a:spcBef>
              <a:defRPr sz="1975"/>
            </a:pPr>
            <a:r>
              <a:t>CactusCon</a:t>
            </a:r>
          </a:p>
          <a:p>
            <a:pPr marL="237743" indent="-237743" defTabSz="303783">
              <a:spcBef>
                <a:spcPts val="2100"/>
              </a:spcBef>
              <a:defRPr sz="1975"/>
            </a:pPr>
            <a:r>
              <a:t>OWASP</a:t>
            </a:r>
          </a:p>
          <a:p>
            <a:pPr lvl="1" marL="475487" indent="-237743" defTabSz="303783">
              <a:spcBef>
                <a:spcPts val="2100"/>
              </a:spcBef>
              <a:defRPr sz="1975"/>
            </a:pPr>
            <a:r>
              <a:t>Security Shephard</a:t>
            </a:r>
          </a:p>
          <a:p>
            <a:pPr lvl="1" marL="475487" indent="-237743" defTabSz="303783">
              <a:spcBef>
                <a:spcPts val="2100"/>
              </a:spcBef>
              <a:defRPr sz="1975"/>
            </a:pPr>
            <a:r>
              <a:t>ZAP</a:t>
            </a:r>
          </a:p>
          <a:p>
            <a:pPr marL="237743" indent="-237743" defTabSz="303783">
              <a:spcBef>
                <a:spcPts val="2100"/>
              </a:spcBef>
              <a:defRPr sz="1975"/>
            </a:pPr>
            <a:r>
              <a:t>PentesterAcademy.com</a:t>
            </a:r>
          </a:p>
          <a:p>
            <a:pPr marL="237743" indent="-237743" defTabSz="303783">
              <a:spcBef>
                <a:spcPts val="2100"/>
              </a:spcBef>
              <a:defRPr sz="1975"/>
            </a:pPr>
            <a:r>
              <a:t>Offensive-Security Blog</a:t>
            </a:r>
          </a:p>
          <a:p>
            <a:pPr marL="237743" indent="-237743" defTabSz="303783">
              <a:spcBef>
                <a:spcPts val="2100"/>
              </a:spcBef>
              <a:defRPr sz="1975"/>
            </a:pPr>
            <a:r>
              <a:rPr u="sng">
                <a:hlinkClick r:id="rId2" invalidUrl="" action="" tgtFrame="" tooltip="" history="1" highlightClick="0" endSnd="0"/>
              </a:rPr>
              <a:t>overthewire.org/wargames</a:t>
            </a:r>
          </a:p>
          <a:p>
            <a:pPr lvl="1" marL="475487" indent="-237743" defTabSz="303783">
              <a:spcBef>
                <a:spcPts val="2100"/>
              </a:spcBef>
              <a:defRPr sz="1975"/>
            </a:pPr>
            <a:r>
              <a:t>Bandit, Natas</a:t>
            </a:r>
          </a:p>
          <a:p>
            <a:pPr marL="237743" indent="-237743" defTabSz="303783">
              <a:spcBef>
                <a:spcPts val="2100"/>
              </a:spcBef>
              <a:defRPr sz="1975"/>
            </a:pPr>
            <a:r>
              <a:t>Krebs On Security</a:t>
            </a:r>
          </a:p>
          <a:p>
            <a:pPr marL="237743" indent="-237743" defTabSz="303783">
              <a:spcBef>
                <a:spcPts val="2100"/>
              </a:spcBef>
              <a:defRPr sz="1975"/>
            </a:pPr>
            <a:r>
              <a:t>ISSA, ISACA, SDSUG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Certification Providers</a:t>
            </a:r>
          </a:p>
        </p:txBody>
      </p:sp>
      <p:sp>
        <p:nvSpPr>
          <p:cNvPr id="182" name="Shape 18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</a:pPr>
            <a:r>
              <a:t>Some of the better ones…</a:t>
            </a:r>
          </a:p>
          <a:p>
            <a:pPr/>
            <a:r>
              <a:t>Offensive Security</a:t>
            </a:r>
          </a:p>
          <a:p>
            <a:pPr/>
            <a:r>
              <a:t>eLearnSecurity</a:t>
            </a:r>
          </a:p>
          <a:p>
            <a:pPr/>
            <a:r>
              <a:t>Pentester Academy</a:t>
            </a:r>
          </a:p>
          <a:p>
            <a:pPr/>
            <a:r>
              <a:t>PentesterLab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“Try Harder”</a:t>
            </a:r>
          </a:p>
        </p:txBody>
      </p:sp>
      <p:sp>
        <p:nvSpPr>
          <p:cNvPr id="185" name="Shape 18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Plan to fail, don’t fail to plan</a:t>
            </a:r>
          </a:p>
          <a:p>
            <a:pPr/>
            <a:r>
              <a:t>Get your degree</a:t>
            </a:r>
          </a:p>
          <a:p>
            <a:pPr/>
            <a:r>
              <a:t>Stay focused</a:t>
            </a:r>
          </a:p>
          <a:p>
            <a:pPr/>
            <a:r>
              <a:t>Get certifications</a:t>
            </a:r>
          </a:p>
          <a:p>
            <a:pPr/>
            <a:r>
              <a:t>Participate in the Community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About Joaquin</a:t>
            </a:r>
          </a:p>
        </p:txBody>
      </p:sp>
      <p:sp>
        <p:nvSpPr>
          <p:cNvPr id="123" name="Shape 12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Manager, Penetration Testing @Early Warning</a:t>
            </a:r>
          </a:p>
          <a:p>
            <a:pPr/>
            <a:r>
              <a:t>ASU Alumnus, 2001</a:t>
            </a:r>
          </a:p>
          <a:p>
            <a:pPr/>
            <a:r>
              <a:t>OWASP Phoenix Chapter Leader</a:t>
            </a:r>
          </a:p>
          <a:p>
            <a:pPr/>
            <a:r>
              <a:t>CTF winning team member, CactusCon &amp; DefCon</a:t>
            </a:r>
          </a:p>
          <a:p>
            <a:pPr/>
            <a:r>
              <a:t>@hackerbyhobby     </a:t>
            </a:r>
            <a:r>
              <a:rPr u="sng">
                <a:hlinkClick r:id="rId2" invalidUrl="" action="" tgtFrame="" tooltip="" history="1" highlightClick="0" endSnd="0"/>
              </a:rPr>
              <a:t>joaquin.fuentes@owasp.org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Dialogue Agenda</a:t>
            </a:r>
          </a:p>
        </p:txBody>
      </p:sp>
      <p:sp>
        <p:nvSpPr>
          <p:cNvPr id="126" name="Shape 126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</a:pPr>
            <a:r>
              <a:t>Hacking the “Catch 22”</a:t>
            </a:r>
          </a:p>
          <a:p>
            <a:pPr/>
            <a:r>
              <a:t>Being a Hacker</a:t>
            </a:r>
          </a:p>
          <a:p>
            <a:pPr/>
            <a:r>
              <a:t>Foundational Skills</a:t>
            </a:r>
          </a:p>
          <a:p>
            <a:pPr/>
            <a:r>
              <a:t>Demonstrable Knowledge</a:t>
            </a:r>
          </a:p>
          <a:p>
            <a:pPr/>
            <a:r>
              <a:t>Resources</a:t>
            </a:r>
          </a:p>
          <a:p>
            <a:pPr/>
            <a:r>
              <a:t>“Try Harder”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Catch 22</a:t>
            </a:r>
          </a:p>
        </p:txBody>
      </p:sp>
      <p:sp>
        <p:nvSpPr>
          <p:cNvPr id="129" name="Shape 12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Catch-22:  A paradoxical situation from which an individual cannot escape because of contradictory rules.</a:t>
            </a:r>
          </a:p>
          <a:p>
            <a:pPr/>
            <a:r>
              <a:t>An example would be:</a:t>
            </a:r>
          </a:p>
          <a:p>
            <a:pPr/>
            <a:r>
              <a:t>"How am I supposed to gain experience [to be hired for a job] if I'm constantly turned down for not having any?"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*Spoiler Alert*</a:t>
            </a:r>
          </a:p>
        </p:txBody>
      </p:sp>
      <p:sp>
        <p:nvSpPr>
          <p:cNvPr id="132" name="Shape 13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“</a:t>
            </a:r>
            <a:r>
              <a:rPr>
                <a:solidFill>
                  <a:srgbClr val="FF2600"/>
                </a:solidFill>
              </a:rPr>
              <a:t>Try Harder</a:t>
            </a:r>
            <a:r>
              <a:t>” - Offensive Security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Being a Hacker</a:t>
            </a:r>
          </a:p>
        </p:txBody>
      </p:sp>
      <p:sp>
        <p:nvSpPr>
          <p:cNvPr id="135" name="Shape 13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defTabSz="368045">
              <a:spcBef>
                <a:spcPts val="2600"/>
              </a:spcBef>
              <a:buSzTx/>
              <a:buNone/>
              <a:defRPr sz="2394"/>
            </a:pPr>
            <a:r>
              <a:t>hack·er</a:t>
            </a:r>
          </a:p>
          <a:p>
            <a:pPr marL="0" indent="0" defTabSz="368045">
              <a:spcBef>
                <a:spcPts val="2600"/>
              </a:spcBef>
              <a:buSzTx/>
              <a:buNone/>
              <a:defRPr sz="2394"/>
            </a:pPr>
            <a:r>
              <a:t>ˈhakər/</a:t>
            </a:r>
          </a:p>
          <a:p>
            <a:pPr marL="0" indent="0" defTabSz="368045">
              <a:spcBef>
                <a:spcPts val="2600"/>
              </a:spcBef>
              <a:buSzTx/>
              <a:buNone/>
              <a:defRPr sz="2394"/>
            </a:pPr>
            <a:r>
              <a:t>noun</a:t>
            </a:r>
          </a:p>
          <a:p>
            <a:pPr marL="0" indent="0" defTabSz="368045">
              <a:spcBef>
                <a:spcPts val="2600"/>
              </a:spcBef>
              <a:buSzTx/>
              <a:buNone/>
              <a:defRPr sz="2394"/>
            </a:pPr>
            <a:r>
              <a:t>noun: hacker; plural noun: hackers</a:t>
            </a:r>
          </a:p>
          <a:p>
            <a:pPr lvl="1" marL="0" indent="144018" defTabSz="368045">
              <a:spcBef>
                <a:spcPts val="2600"/>
              </a:spcBef>
              <a:buSzTx/>
              <a:buNone/>
              <a:defRPr sz="2394"/>
            </a:pPr>
            <a:r>
              <a:t>	1     a person who uses computers to gain unauthorized access to data.</a:t>
            </a:r>
          </a:p>
          <a:p>
            <a:pPr marL="0" indent="0" defTabSz="368045">
              <a:spcBef>
                <a:spcPts val="2600"/>
              </a:spcBef>
              <a:buSzTx/>
              <a:buNone/>
              <a:defRPr sz="2394"/>
            </a:pPr>
            <a:r>
              <a:t>	2	synonyms:</a:t>
            </a:r>
          </a:p>
          <a:p>
            <a:pPr marL="0" indent="0" defTabSz="368045">
              <a:spcBef>
                <a:spcPts val="2600"/>
              </a:spcBef>
              <a:buSzTx/>
              <a:buNone/>
              <a:defRPr sz="2394"/>
            </a:pPr>
            <a:r>
              <a:t>	3	cybercriminal, pirate, computer criminal, keylogger, keystroke logger; informalcyberpunk, hacktivist "viruses that are the brainchildren of these malicious hackers"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Being a Hacker</a:t>
            </a:r>
          </a:p>
        </p:txBody>
      </p:sp>
      <p:sp>
        <p:nvSpPr>
          <p:cNvPr id="138" name="Shape 138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61188" indent="-361188" defTabSz="461518">
              <a:spcBef>
                <a:spcPts val="11300"/>
              </a:spcBef>
              <a:defRPr sz="3002"/>
            </a:pPr>
            <a:r>
              <a:t>What your friends think you do:</a:t>
            </a:r>
          </a:p>
          <a:p>
            <a:pPr marL="361188" indent="-361188" defTabSz="461518">
              <a:spcBef>
                <a:spcPts val="11300"/>
              </a:spcBef>
              <a:defRPr sz="3002"/>
            </a:pPr>
          </a:p>
          <a:p>
            <a:pPr marL="361188" indent="-361188" defTabSz="461518">
              <a:spcBef>
                <a:spcPts val="11300"/>
              </a:spcBef>
              <a:defRPr sz="3002"/>
            </a:pPr>
          </a:p>
        </p:txBody>
      </p:sp>
      <p:pic>
        <p:nvPicPr>
          <p:cNvPr id="139" name="10-most-notorious-hackers-of-all-time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72899" y="3572855"/>
            <a:ext cx="7134303" cy="503359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Being a Hacker</a:t>
            </a:r>
          </a:p>
        </p:txBody>
      </p:sp>
      <p:sp>
        <p:nvSpPr>
          <p:cNvPr id="142" name="Shape 14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What the world thinks you do:</a:t>
            </a:r>
          </a:p>
          <a:p>
            <a:pPr/>
          </a:p>
          <a:p>
            <a:pPr/>
          </a:p>
          <a:p>
            <a:pPr/>
          </a:p>
          <a:p>
            <a:pPr/>
          </a:p>
        </p:txBody>
      </p:sp>
      <p:pic>
        <p:nvPicPr>
          <p:cNvPr id="143" name="Hacker-arrested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80727" y="3280767"/>
            <a:ext cx="10160001" cy="58547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Being a Hacker</a:t>
            </a:r>
          </a:p>
        </p:txBody>
      </p:sp>
      <p:sp>
        <p:nvSpPr>
          <p:cNvPr id="146" name="Shape 146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What you actually do:</a:t>
            </a:r>
          </a:p>
          <a:p>
            <a:pPr/>
          </a:p>
          <a:p>
            <a:pPr/>
          </a:p>
          <a:p>
            <a:pPr/>
          </a:p>
          <a:p>
            <a:pPr/>
          </a:p>
        </p:txBody>
      </p:sp>
      <p:pic>
        <p:nvPicPr>
          <p:cNvPr id="147" name="large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60437" y="3352800"/>
            <a:ext cx="8014939" cy="601120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theme/theme1.xml><?xml version="1.0" encoding="utf-8"?>
<a:theme xmlns:a="http://schemas.openxmlformats.org/drawingml/2006/main" xmlns:r="http://schemas.openxmlformats.org/officeDocument/2006/relationships" name="Gradient">
  <a:themeElements>
    <a:clrScheme name="Gradient">
      <a:dk1>
        <a:srgbClr val="FF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189B1A"/>
      </a:accent2>
      <a:accent3>
        <a:srgbClr val="008C91"/>
      </a:accent3>
      <a:accent4>
        <a:srgbClr val="5747C1"/>
      </a:accent4>
      <a:accent5>
        <a:srgbClr val="971817"/>
      </a:accent5>
      <a:accent6>
        <a:srgbClr val="BC8027"/>
      </a:accent6>
      <a:hlink>
        <a:srgbClr val="0000FF"/>
      </a:hlink>
      <a:folHlink>
        <a:srgbClr val="FF00FF"/>
      </a:folHlink>
    </a:clrScheme>
    <a:fontScheme name="Gradient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Gradi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0">
              <a:schemeClr val="accent1"/>
            </a:gs>
            <a:gs pos="100000">
              <a:schemeClr val="accent1">
                <a:hueOff val="321133"/>
                <a:satOff val="-12043"/>
                <a:lumOff val="-7113"/>
              </a:schemeClr>
            </a:gs>
          </a:gsLst>
          <a:lin ang="5400000" scaled="0"/>
        </a:gradFill>
        <a:ln w="12700" cap="flat">
          <a:noFill/>
          <a:miter lim="400000"/>
        </a:ln>
        <a:effectLst>
          <a:outerShdw sx="100000" sy="100000" kx="0" ky="0" algn="b" rotWithShape="0" blurRad="76200" dist="0" dir="18900000">
            <a:srgbClr val="000000">
              <a:alpha val="8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25400" dist="23998" dir="2700000">
                <a:srgbClr val="000000">
                  <a:alpha val="31034"/>
                </a:srgbClr>
              </a:outerShdw>
            </a:effectLst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8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Gradient">
  <a:themeElements>
    <a:clrScheme name="Gradient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189B1A"/>
      </a:accent2>
      <a:accent3>
        <a:srgbClr val="008C91"/>
      </a:accent3>
      <a:accent4>
        <a:srgbClr val="5747C1"/>
      </a:accent4>
      <a:accent5>
        <a:srgbClr val="971817"/>
      </a:accent5>
      <a:accent6>
        <a:srgbClr val="BC8027"/>
      </a:accent6>
      <a:hlink>
        <a:srgbClr val="0000FF"/>
      </a:hlink>
      <a:folHlink>
        <a:srgbClr val="FF00FF"/>
      </a:folHlink>
    </a:clrScheme>
    <a:fontScheme name="Gradient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Gradi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0">
              <a:schemeClr val="accent1"/>
            </a:gs>
            <a:gs pos="100000">
              <a:schemeClr val="accent1">
                <a:hueOff val="321133"/>
                <a:satOff val="-12043"/>
                <a:lumOff val="-7113"/>
              </a:schemeClr>
            </a:gs>
          </a:gsLst>
          <a:lin ang="5400000" scaled="0"/>
        </a:gradFill>
        <a:ln w="12700" cap="flat">
          <a:noFill/>
          <a:miter lim="400000"/>
        </a:ln>
        <a:effectLst>
          <a:outerShdw sx="100000" sy="100000" kx="0" ky="0" algn="b" rotWithShape="0" blurRad="76200" dist="0" dir="18900000">
            <a:srgbClr val="000000">
              <a:alpha val="8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25400" dist="23998" dir="2700000">
                <a:srgbClr val="000000">
                  <a:alpha val="31034"/>
                </a:srgbClr>
              </a:outerShdw>
            </a:effectLst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8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