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547" r:id="rId1"/>
  </p:sldMasterIdLst>
  <p:notesMasterIdLst>
    <p:notesMasterId r:id="rId100"/>
  </p:notesMasterIdLst>
  <p:handoutMasterIdLst>
    <p:handoutMasterId r:id="rId101"/>
  </p:handoutMasterIdLst>
  <p:sldIdLst>
    <p:sldId id="256" r:id="rId2"/>
    <p:sldId id="257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6" r:id="rId11"/>
    <p:sldId id="347" r:id="rId12"/>
    <p:sldId id="348" r:id="rId13"/>
    <p:sldId id="350" r:id="rId14"/>
    <p:sldId id="351" r:id="rId15"/>
    <p:sldId id="352" r:id="rId16"/>
    <p:sldId id="353" r:id="rId17"/>
    <p:sldId id="354" r:id="rId18"/>
    <p:sldId id="343" r:id="rId19"/>
    <p:sldId id="355" r:id="rId20"/>
    <p:sldId id="356" r:id="rId21"/>
    <p:sldId id="357" r:id="rId22"/>
    <p:sldId id="344" r:id="rId23"/>
    <p:sldId id="358" r:id="rId24"/>
    <p:sldId id="349" r:id="rId25"/>
    <p:sldId id="345" r:id="rId26"/>
    <p:sldId id="359" r:id="rId27"/>
    <p:sldId id="360" r:id="rId28"/>
    <p:sldId id="361" r:id="rId29"/>
    <p:sldId id="362" r:id="rId30"/>
    <p:sldId id="363" r:id="rId31"/>
    <p:sldId id="369" r:id="rId32"/>
    <p:sldId id="364" r:id="rId33"/>
    <p:sldId id="368" r:id="rId34"/>
    <p:sldId id="367" r:id="rId35"/>
    <p:sldId id="370" r:id="rId36"/>
    <p:sldId id="366" r:id="rId37"/>
    <p:sldId id="365" r:id="rId38"/>
    <p:sldId id="371" r:id="rId39"/>
    <p:sldId id="372" r:id="rId40"/>
    <p:sldId id="403" r:id="rId41"/>
    <p:sldId id="376" r:id="rId42"/>
    <p:sldId id="377" r:id="rId43"/>
    <p:sldId id="378" r:id="rId44"/>
    <p:sldId id="374" r:id="rId45"/>
    <p:sldId id="379" r:id="rId46"/>
    <p:sldId id="380" r:id="rId47"/>
    <p:sldId id="382" r:id="rId48"/>
    <p:sldId id="383" r:id="rId49"/>
    <p:sldId id="384" r:id="rId50"/>
    <p:sldId id="386" r:id="rId51"/>
    <p:sldId id="387" r:id="rId52"/>
    <p:sldId id="388" r:id="rId53"/>
    <p:sldId id="389" r:id="rId54"/>
    <p:sldId id="390" r:id="rId55"/>
    <p:sldId id="391" r:id="rId56"/>
    <p:sldId id="392" r:id="rId57"/>
    <p:sldId id="393" r:id="rId58"/>
    <p:sldId id="394" r:id="rId59"/>
    <p:sldId id="395" r:id="rId60"/>
    <p:sldId id="396" r:id="rId61"/>
    <p:sldId id="398" r:id="rId62"/>
    <p:sldId id="397" r:id="rId63"/>
    <p:sldId id="400" r:id="rId64"/>
    <p:sldId id="404" r:id="rId65"/>
    <p:sldId id="401" r:id="rId66"/>
    <p:sldId id="375" r:id="rId67"/>
    <p:sldId id="402" r:id="rId68"/>
    <p:sldId id="405" r:id="rId69"/>
    <p:sldId id="406" r:id="rId70"/>
    <p:sldId id="407" r:id="rId71"/>
    <p:sldId id="408" r:id="rId72"/>
    <p:sldId id="411" r:id="rId73"/>
    <p:sldId id="412" r:id="rId74"/>
    <p:sldId id="413" r:id="rId75"/>
    <p:sldId id="414" r:id="rId76"/>
    <p:sldId id="416" r:id="rId77"/>
    <p:sldId id="417" r:id="rId78"/>
    <p:sldId id="418" r:id="rId79"/>
    <p:sldId id="419" r:id="rId80"/>
    <p:sldId id="420" r:id="rId81"/>
    <p:sldId id="421" r:id="rId82"/>
    <p:sldId id="422" r:id="rId83"/>
    <p:sldId id="423" r:id="rId84"/>
    <p:sldId id="424" r:id="rId85"/>
    <p:sldId id="425" r:id="rId86"/>
    <p:sldId id="426" r:id="rId87"/>
    <p:sldId id="427" r:id="rId88"/>
    <p:sldId id="428" r:id="rId89"/>
    <p:sldId id="429" r:id="rId90"/>
    <p:sldId id="430" r:id="rId91"/>
    <p:sldId id="432" r:id="rId92"/>
    <p:sldId id="431" r:id="rId93"/>
    <p:sldId id="409" r:id="rId94"/>
    <p:sldId id="433" r:id="rId95"/>
    <p:sldId id="434" r:id="rId96"/>
    <p:sldId id="410" r:id="rId97"/>
    <p:sldId id="334" r:id="rId98"/>
    <p:sldId id="335" r:id="rId9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68" autoAdjust="0"/>
    <p:restoredTop sz="89701" autoAdjust="0"/>
  </p:normalViewPr>
  <p:slideViewPr>
    <p:cSldViewPr snapToGrid="0" snapToObjects="1">
      <p:cViewPr varScale="1">
        <p:scale>
          <a:sx n="89" d="100"/>
          <a:sy n="89" d="100"/>
        </p:scale>
        <p:origin x="-1272" y="-104"/>
      </p:cViewPr>
      <p:guideLst>
        <p:guide orient="horz" pos="2472"/>
        <p:guide pos="4336"/>
      </p:guideLst>
    </p:cSldViewPr>
  </p:slideViewPr>
  <p:outlineViewPr>
    <p:cViewPr>
      <p:scale>
        <a:sx n="33" d="100"/>
        <a:sy n="33" d="100"/>
      </p:scale>
      <p:origin x="0" y="172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335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handoutMaster" Target="handoutMasters/handoutMaster1.xml"/><Relationship Id="rId102" Type="http://schemas.openxmlformats.org/officeDocument/2006/relationships/printerSettings" Target="printerSettings/printerSettings1.bin"/><Relationship Id="rId103" Type="http://schemas.openxmlformats.org/officeDocument/2006/relationships/presProps" Target="presProps.xml"/><Relationship Id="rId104" Type="http://schemas.openxmlformats.org/officeDocument/2006/relationships/viewProps" Target="viewProps.xml"/><Relationship Id="rId105" Type="http://schemas.openxmlformats.org/officeDocument/2006/relationships/theme" Target="theme/theme1.xml"/><Relationship Id="rId10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F0151-EC07-934A-AE26-1DBB68DC41B8}" type="datetimeFigureOut">
              <a:rPr lang="en-US" smtClean="0"/>
              <a:t>2/3/15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47CE2-62FE-FC4C-963B-9645AF7FF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783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8267C-E060-7343-A0FE-934AF6E9F7DE}" type="datetimeFigureOut">
              <a:rPr lang="en-US" smtClean="0"/>
              <a:t>2/3/15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2F925-CF16-7049-971D-A8B2B4D2E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878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Consider, how distributed is the web? How does it compare to DNS?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F925-CF16-7049-971D-A8B2B4D2E0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14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October</a:t>
            </a:r>
            <a:r>
              <a:rPr lang="en-US" baseline="0" dirty="0" smtClean="0"/>
              <a:t> 17</a:t>
            </a:r>
            <a:r>
              <a:rPr lang="en-US" baseline="30000" dirty="0" smtClean="0"/>
              <a:t>th</a:t>
            </a:r>
            <a:r>
              <a:rPr lang="en-US" baseline="0" dirty="0" smtClean="0"/>
              <a:t>, 1996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F925-CF16-7049-971D-A8B2B4D2E0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1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Amazon.com</a:t>
            </a:r>
            <a:r>
              <a:rPr lang="en-US" dirty="0" smtClean="0"/>
              <a:t> at launch, 1995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F925-CF16-7049-971D-A8B2B4D2E0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3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Altavista</a:t>
            </a:r>
            <a:r>
              <a:rPr lang="en-US" dirty="0" smtClean="0"/>
              <a:t>, 22</a:t>
            </a:r>
            <a:r>
              <a:rPr lang="en-US" baseline="30000" dirty="0" smtClean="0"/>
              <a:t>nd</a:t>
            </a:r>
            <a:r>
              <a:rPr lang="en-US" dirty="0" smtClean="0"/>
              <a:t> October 1996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F925-CF16-7049-971D-A8B2B4D2E0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92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these are just HTTP</a:t>
            </a:r>
            <a:r>
              <a:rPr lang="en-US" baseline="0" dirty="0" smtClean="0"/>
              <a:t> requests and responses. There are also TCP connection establishment (which requires two round trips).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F925-CF16-7049-971D-A8B2B4D2E0E3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16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F925-CF16-7049-971D-A8B2B4D2E0E3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16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0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Adam Doupé, Security and </a:t>
            </a:r>
            <a:r>
              <a:rPr lang="fr-FR" dirty="0" err="1" smtClean="0"/>
              <a:t>Vulnerability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18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Adam Doupé, Security and </a:t>
            </a:r>
            <a:r>
              <a:rPr lang="fr-FR" dirty="0" err="1" smtClean="0"/>
              <a:t>Vulnerability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76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8"/>
          <p:cNvSpPr txBox="1">
            <a:spLocks/>
          </p:cNvSpPr>
          <p:nvPr userDrawn="1"/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Adam Doupé, Security and Vulnerability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44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Adam Doupé, Security and </a:t>
            </a:r>
            <a:r>
              <a:rPr lang="fr-FR" dirty="0" err="1" smtClean="0"/>
              <a:t>Vulnerability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53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Adam Doupé, Security and </a:t>
            </a:r>
            <a:r>
              <a:rPr lang="fr-FR" dirty="0" err="1" smtClean="0"/>
              <a:t>Vulnerability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31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1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Adam Doupé, Security and </a:t>
            </a:r>
            <a:r>
              <a:rPr lang="fr-FR" dirty="0" err="1" smtClean="0"/>
              <a:t>Vulnerability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6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Adam Doupé, Security and </a:t>
            </a:r>
            <a:r>
              <a:rPr lang="fr-FR" dirty="0" err="1" smtClean="0"/>
              <a:t>Vulnerability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99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Adam Doupé, Security and </a:t>
            </a:r>
            <a:r>
              <a:rPr lang="fr-FR" dirty="0" err="1" smtClean="0"/>
              <a:t>Vulnerability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552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Adam Doupé, Security and </a:t>
            </a:r>
            <a:r>
              <a:rPr lang="fr-FR" dirty="0" err="1" smtClean="0"/>
              <a:t>Vulnerability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90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Adam Doupé, Security and </a:t>
            </a:r>
            <a:r>
              <a:rPr lang="fr-FR" dirty="0" err="1" smtClean="0"/>
              <a:t>Vulnerability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38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Adam Doupé, Security and </a:t>
            </a:r>
            <a:r>
              <a:rPr lang="fr-FR" dirty="0" err="1" smtClean="0"/>
              <a:t>Vulnerability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  <p:pic>
        <p:nvPicPr>
          <p:cNvPr id="7" name="Picture 186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42300" y="6356353"/>
            <a:ext cx="4445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804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8" r:id="rId1"/>
    <p:sldLayoutId id="2147484549" r:id="rId2"/>
    <p:sldLayoutId id="2147484550" r:id="rId3"/>
    <p:sldLayoutId id="2147484551" r:id="rId4"/>
    <p:sldLayoutId id="2147484552" r:id="rId5"/>
    <p:sldLayoutId id="2147484553" r:id="rId6"/>
    <p:sldLayoutId id="2147484554" r:id="rId7"/>
    <p:sldLayoutId id="2147484555" r:id="rId8"/>
    <p:sldLayoutId id="2147484556" r:id="rId9"/>
    <p:sldLayoutId id="2147484557" r:id="rId10"/>
    <p:sldLayoutId id="2147484558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29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1" smtClean="0"/>
              <a:t>Client-Side Scripting</a:t>
            </a:r>
            <a:endParaRPr lang="en-US" noProof="1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059281"/>
          </a:xfrm>
        </p:spPr>
        <p:txBody>
          <a:bodyPr>
            <a:normAutofit fontScale="70000" lnSpcReduction="20000"/>
          </a:bodyPr>
          <a:lstStyle/>
          <a:p>
            <a:r>
              <a:rPr lang="en-US" noProof="1" smtClean="0"/>
              <a:t>CSE 591 – Security and Vulnerability Analysis</a:t>
            </a:r>
          </a:p>
          <a:p>
            <a:r>
              <a:rPr lang="en-US" noProof="1" smtClean="0"/>
              <a:t>Spring 2015</a:t>
            </a:r>
          </a:p>
          <a:p>
            <a:endParaRPr lang="en-US" noProof="1" smtClean="0"/>
          </a:p>
          <a:p>
            <a:r>
              <a:rPr lang="en-US" noProof="1" smtClean="0"/>
              <a:t>Adam Doupé</a:t>
            </a:r>
          </a:p>
          <a:p>
            <a:r>
              <a:rPr lang="en-US" i="1" noProof="1" smtClean="0"/>
              <a:t>Arizona State University</a:t>
            </a:r>
            <a:endParaRPr lang="en-US" noProof="1" smtClean="0"/>
          </a:p>
          <a:p>
            <a:r>
              <a:rPr lang="en-US" noProof="1" smtClean="0"/>
              <a:t>http://adamdoupe.com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81001"/>
            <a:ext cx="533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Content of some slides provided by Giovanni Vigna of UCSB, with approval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13896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</a:t>
            </a:r>
            <a:r>
              <a:rPr lang="en-US" dirty="0" smtClean="0"/>
              <a:t>Applets – Java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Subclass </a:t>
            </a:r>
            <a:r>
              <a:rPr lang="en-US" dirty="0" err="1" smtClean="0">
                <a:latin typeface="Consolas"/>
                <a:cs typeface="Consolas"/>
              </a:rPr>
              <a:t>java.applet.Applet</a:t>
            </a:r>
            <a:endParaRPr lang="en-US" dirty="0" smtClean="0">
              <a:latin typeface="Consolas"/>
              <a:cs typeface="Consolas"/>
            </a:endParaRPr>
          </a:p>
          <a:p>
            <a:r>
              <a:rPr lang="en-US" dirty="0" smtClean="0"/>
              <a:t>Applet is a subclass of </a:t>
            </a:r>
            <a:r>
              <a:rPr lang="en-US" dirty="0" err="1" smtClean="0">
                <a:latin typeface="Consolas"/>
                <a:cs typeface="Consolas"/>
              </a:rPr>
              <a:t>java.awt.Panel</a:t>
            </a:r>
            <a:endParaRPr lang="en-US" dirty="0" smtClean="0">
              <a:latin typeface="Consolas"/>
              <a:cs typeface="Consolas"/>
            </a:endParaRPr>
          </a:p>
          <a:p>
            <a:pPr lvl="1"/>
            <a:r>
              <a:rPr lang="en-US" dirty="0" smtClean="0">
                <a:latin typeface="Arial"/>
                <a:cs typeface="Arial"/>
              </a:rPr>
              <a:t>This means that you can use AWT to draw to the applet</a:t>
            </a:r>
          </a:p>
          <a:p>
            <a:r>
              <a:rPr lang="en-US" dirty="0" smtClean="0">
                <a:latin typeface="Arial"/>
                <a:cs typeface="Arial"/>
              </a:rPr>
              <a:t>Unlike a Java application, a Java applet has no </a:t>
            </a:r>
            <a:r>
              <a:rPr lang="en-US" dirty="0" smtClean="0">
                <a:latin typeface="Consolas"/>
                <a:cs typeface="Consolas"/>
              </a:rPr>
              <a:t>main</a:t>
            </a:r>
            <a:r>
              <a:rPr lang="en-US" dirty="0" smtClean="0">
                <a:latin typeface="Arial"/>
                <a:cs typeface="Arial"/>
              </a:rPr>
              <a:t> method</a:t>
            </a:r>
          </a:p>
          <a:p>
            <a:pPr lvl="1"/>
            <a:r>
              <a:rPr lang="en-US" dirty="0" err="1" smtClean="0">
                <a:latin typeface="Consolas"/>
                <a:cs typeface="Consolas"/>
              </a:rPr>
              <a:t>init</a:t>
            </a:r>
            <a:endParaRPr lang="en-US" dirty="0" smtClean="0">
              <a:latin typeface="Consolas"/>
              <a:cs typeface="Consolas"/>
            </a:endParaRPr>
          </a:p>
          <a:p>
            <a:pPr lvl="1"/>
            <a:r>
              <a:rPr lang="en-US" dirty="0" smtClean="0">
                <a:latin typeface="Consolas"/>
                <a:cs typeface="Consolas"/>
              </a:rPr>
              <a:t>start</a:t>
            </a:r>
          </a:p>
          <a:p>
            <a:pPr lvl="1"/>
            <a:r>
              <a:rPr lang="en-US" dirty="0" smtClean="0">
                <a:latin typeface="Consolas"/>
                <a:cs typeface="Consolas"/>
              </a:rPr>
              <a:t>paint</a:t>
            </a:r>
          </a:p>
          <a:p>
            <a:pPr lvl="1"/>
            <a:r>
              <a:rPr lang="en-US" dirty="0" smtClean="0">
                <a:latin typeface="Consolas"/>
                <a:cs typeface="Consolas"/>
              </a:rPr>
              <a:t>stop</a:t>
            </a:r>
          </a:p>
          <a:p>
            <a:pPr lvl="1"/>
            <a:r>
              <a:rPr lang="en-US" dirty="0" smtClean="0">
                <a:latin typeface="Consolas"/>
                <a:cs typeface="Consolas"/>
              </a:rPr>
              <a:t>destroy</a:t>
            </a: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177410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Applets – 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applet element was historically used to include an applet</a:t>
            </a:r>
          </a:p>
          <a:p>
            <a:pPr marL="457200" lvl="1" indent="0">
              <a:buNone/>
            </a:pPr>
            <a:r>
              <a:rPr lang="en-US" dirty="0">
                <a:latin typeface="Consolas"/>
                <a:cs typeface="Consolas"/>
              </a:rPr>
              <a:t>&lt;applet </a:t>
            </a:r>
            <a:r>
              <a:rPr lang="en-US" dirty="0" smtClean="0">
                <a:latin typeface="Consolas"/>
                <a:cs typeface="Consolas"/>
              </a:rPr>
              <a:t>code='</a:t>
            </a:r>
            <a:r>
              <a:rPr lang="en-US" dirty="0">
                <a:latin typeface="Consolas"/>
                <a:cs typeface="Consolas"/>
              </a:rPr>
              <a:t>E</a:t>
            </a:r>
            <a:r>
              <a:rPr lang="en-US" dirty="0" smtClean="0">
                <a:latin typeface="Consolas"/>
                <a:cs typeface="Consolas"/>
              </a:rPr>
              <a:t>xample' archive='</a:t>
            </a:r>
            <a:r>
              <a:rPr lang="en-US" dirty="0" err="1" smtClean="0">
                <a:latin typeface="Consolas"/>
                <a:cs typeface="Consolas"/>
              </a:rPr>
              <a:t>Example.jar</a:t>
            </a:r>
            <a:r>
              <a:rPr lang="en-US" dirty="0" smtClean="0">
                <a:latin typeface="Consolas"/>
                <a:cs typeface="Consolas"/>
              </a:rPr>
              <a:t>'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width=300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height=300&gt;Shows in case applet not loaded.&lt;</a:t>
            </a:r>
            <a:r>
              <a:rPr lang="en-US" dirty="0">
                <a:latin typeface="Consolas"/>
                <a:cs typeface="Consolas"/>
              </a:rPr>
              <a:t>/applet</a:t>
            </a:r>
            <a:r>
              <a:rPr lang="en-US" dirty="0" smtClean="0">
                <a:latin typeface="Consolas"/>
                <a:cs typeface="Consolas"/>
              </a:rPr>
              <a:t>&gt;</a:t>
            </a:r>
          </a:p>
          <a:p>
            <a:pPr lvl="1"/>
            <a:r>
              <a:rPr lang="en-US" dirty="0" smtClean="0">
                <a:latin typeface="Consolas"/>
                <a:cs typeface="Consolas"/>
              </a:rPr>
              <a:t>applet</a:t>
            </a:r>
            <a:r>
              <a:rPr lang="en-US" dirty="0" smtClean="0">
                <a:latin typeface="Arial"/>
                <a:cs typeface="Arial"/>
              </a:rPr>
              <a:t> is deprecated (too specific)</a:t>
            </a:r>
          </a:p>
          <a:p>
            <a:r>
              <a:rPr lang="en-US" dirty="0" smtClean="0">
                <a:latin typeface="Arial"/>
                <a:cs typeface="Arial"/>
              </a:rPr>
              <a:t>object element allows to include any type of third-party media/plugin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&lt;object </a:t>
            </a:r>
            <a:r>
              <a:rPr lang="en-US" dirty="0">
                <a:latin typeface="Consolas"/>
                <a:cs typeface="Consolas"/>
              </a:rPr>
              <a:t>type="application/x-java-applet"</a:t>
            </a:r>
            <a:r>
              <a:rPr lang="en-US" dirty="0" smtClean="0">
                <a:latin typeface="Consolas"/>
                <a:cs typeface="Consolas"/>
              </a:rPr>
              <a:t>&gt;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  &lt;</a:t>
            </a:r>
            <a:r>
              <a:rPr lang="en-US" dirty="0" err="1">
                <a:latin typeface="Consolas"/>
                <a:cs typeface="Consolas"/>
              </a:rPr>
              <a:t>param</a:t>
            </a:r>
            <a:r>
              <a:rPr lang="en-US" dirty="0">
                <a:latin typeface="Consolas"/>
                <a:cs typeface="Consolas"/>
              </a:rPr>
              <a:t> name="code" value=</a:t>
            </a:r>
            <a:r>
              <a:rPr lang="en-US" dirty="0" smtClean="0">
                <a:latin typeface="Consolas"/>
                <a:cs typeface="Consolas"/>
              </a:rPr>
              <a:t>"Example"&gt;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  &lt;</a:t>
            </a:r>
            <a:r>
              <a:rPr lang="en-US" dirty="0" err="1" smtClean="0">
                <a:latin typeface="Consolas"/>
                <a:cs typeface="Consolas"/>
              </a:rPr>
              <a:t>param</a:t>
            </a:r>
            <a:r>
              <a:rPr lang="en-US" dirty="0" smtClean="0">
                <a:latin typeface="Consolas"/>
                <a:cs typeface="Consolas"/>
              </a:rPr>
              <a:t> name="archive" value="</a:t>
            </a:r>
            <a:r>
              <a:rPr lang="en-US" dirty="0" err="1" smtClean="0">
                <a:latin typeface="Consolas"/>
                <a:cs typeface="Consolas"/>
              </a:rPr>
              <a:t>Example.jar</a:t>
            </a:r>
            <a:r>
              <a:rPr lang="en-US" dirty="0" smtClean="0">
                <a:latin typeface="Consolas"/>
                <a:cs typeface="Consolas"/>
              </a:rPr>
              <a:t>"&gt;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&lt;</a:t>
            </a:r>
            <a:r>
              <a:rPr lang="en-US" dirty="0" err="1" smtClean="0">
                <a:latin typeface="Consolas"/>
                <a:cs typeface="Consolas"/>
              </a:rPr>
              <a:t>param</a:t>
            </a:r>
            <a:r>
              <a:rPr lang="en-US" dirty="0" smtClean="0">
                <a:latin typeface="Consolas"/>
                <a:cs typeface="Consolas"/>
              </a:rPr>
              <a:t> name="width" value=300&gt;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&lt;</a:t>
            </a:r>
            <a:r>
              <a:rPr lang="en-US" dirty="0" err="1" smtClean="0">
                <a:latin typeface="Consolas"/>
                <a:cs typeface="Consolas"/>
              </a:rPr>
              <a:t>param</a:t>
            </a:r>
            <a:r>
              <a:rPr lang="en-US" dirty="0" smtClean="0">
                <a:latin typeface="Consolas"/>
                <a:cs typeface="Consolas"/>
              </a:rPr>
              <a:t> name="height" value=300&gt;</a:t>
            </a:r>
            <a:endParaRPr lang="en-US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</a:t>
            </a:r>
            <a:r>
              <a:rPr lang="en-US" dirty="0" smtClean="0">
                <a:latin typeface="Consolas"/>
                <a:cs typeface="Consolas"/>
              </a:rPr>
              <a:t>  Shows in case applet not loaded.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&lt;</a:t>
            </a:r>
            <a:r>
              <a:rPr lang="en-US" dirty="0">
                <a:latin typeface="Consolas"/>
                <a:cs typeface="Consolas"/>
              </a:rPr>
              <a:t>/object</a:t>
            </a:r>
            <a:r>
              <a:rPr lang="en-US" dirty="0" smtClean="0">
                <a:latin typeface="Consolas"/>
                <a:cs typeface="Consolas"/>
              </a:rPr>
              <a:t>&gt;</a:t>
            </a:r>
          </a:p>
          <a:p>
            <a:r>
              <a:rPr lang="en-US" dirty="0" smtClean="0">
                <a:latin typeface="Arial"/>
                <a:cs typeface="Arial"/>
              </a:rPr>
              <a:t>Browser can instantiate JVM and pass parameters</a:t>
            </a:r>
          </a:p>
        </p:txBody>
      </p:sp>
    </p:spTree>
    <p:extLst>
      <p:ext uri="{BB962C8B-B14F-4D97-AF65-F5344CB8AC3E}">
        <p14:creationId xmlns:p14="http://schemas.microsoft.com/office/powerpoint/2010/main" val="2505511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HelloWorld.java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Consolas"/>
                <a:cs typeface="Consolas"/>
              </a:rPr>
              <a:t>import </a:t>
            </a:r>
            <a:r>
              <a:rPr lang="en-US" sz="2200" dirty="0" err="1">
                <a:latin typeface="Consolas"/>
                <a:cs typeface="Consolas"/>
              </a:rPr>
              <a:t>java.applet.Applet</a:t>
            </a:r>
            <a:r>
              <a:rPr lang="en-US" sz="2200" dirty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en-US" sz="2200" dirty="0">
                <a:latin typeface="Consolas"/>
                <a:cs typeface="Consolas"/>
              </a:rPr>
              <a:t>import </a:t>
            </a:r>
            <a:r>
              <a:rPr lang="en-US" sz="2200" dirty="0" err="1">
                <a:latin typeface="Consolas"/>
                <a:cs typeface="Consolas"/>
              </a:rPr>
              <a:t>java.awt</a:t>
            </a:r>
            <a:r>
              <a:rPr lang="en-US" sz="2200" dirty="0">
                <a:latin typeface="Consolas"/>
                <a:cs typeface="Consolas"/>
              </a:rPr>
              <a:t>.*;</a:t>
            </a:r>
          </a:p>
          <a:p>
            <a:pPr marL="0" indent="0">
              <a:buNone/>
            </a:pPr>
            <a:r>
              <a:rPr lang="en-US" sz="2200" dirty="0">
                <a:latin typeface="Consolas"/>
                <a:cs typeface="Consolas"/>
              </a:rPr>
              <a:t> </a:t>
            </a:r>
          </a:p>
          <a:p>
            <a:pPr marL="0" indent="0">
              <a:buNone/>
            </a:pPr>
            <a:r>
              <a:rPr lang="en-US" sz="2200" dirty="0" smtClean="0">
                <a:latin typeface="Consolas"/>
                <a:cs typeface="Consolas"/>
              </a:rPr>
              <a:t>public </a:t>
            </a:r>
            <a:r>
              <a:rPr lang="en-US" sz="2200" dirty="0">
                <a:latin typeface="Consolas"/>
                <a:cs typeface="Consolas"/>
              </a:rPr>
              <a:t>class </a:t>
            </a:r>
            <a:r>
              <a:rPr lang="en-US" sz="2200" dirty="0" err="1">
                <a:latin typeface="Consolas"/>
                <a:cs typeface="Consolas"/>
              </a:rPr>
              <a:t>HelloWorld</a:t>
            </a:r>
            <a:r>
              <a:rPr lang="en-US" sz="2200" dirty="0">
                <a:latin typeface="Consolas"/>
                <a:cs typeface="Consolas"/>
              </a:rPr>
              <a:t> extends Applet {</a:t>
            </a:r>
          </a:p>
          <a:p>
            <a:pPr marL="0" indent="0">
              <a:buNone/>
            </a:pPr>
            <a:r>
              <a:rPr lang="en-US" sz="2200" dirty="0">
                <a:latin typeface="Consolas"/>
                <a:cs typeface="Consolas"/>
              </a:rPr>
              <a:t> </a:t>
            </a:r>
          </a:p>
          <a:p>
            <a:pPr marL="0" indent="0">
              <a:buNone/>
            </a:pPr>
            <a:r>
              <a:rPr lang="en-US" sz="2200" dirty="0">
                <a:latin typeface="Consolas"/>
                <a:cs typeface="Consolas"/>
              </a:rPr>
              <a:t>    // Print a message on the screen (x=20, y=10).</a:t>
            </a:r>
          </a:p>
          <a:p>
            <a:pPr marL="0" indent="0">
              <a:buNone/>
            </a:pPr>
            <a:r>
              <a:rPr lang="en-US" sz="2200" dirty="0">
                <a:latin typeface="Consolas"/>
                <a:cs typeface="Consolas"/>
              </a:rPr>
              <a:t>    public void paint(Graphics g) {</a:t>
            </a:r>
          </a:p>
          <a:p>
            <a:pPr marL="0" indent="0">
              <a:buNone/>
            </a:pPr>
            <a:r>
              <a:rPr lang="en-US" sz="2200" dirty="0">
                <a:latin typeface="Consolas"/>
                <a:cs typeface="Consolas"/>
              </a:rPr>
              <a:t>        </a:t>
            </a:r>
            <a:r>
              <a:rPr lang="en-US" sz="2200" dirty="0" err="1">
                <a:latin typeface="Consolas"/>
                <a:cs typeface="Consolas"/>
              </a:rPr>
              <a:t>g.drawString</a:t>
            </a:r>
            <a:r>
              <a:rPr lang="en-US" sz="2200" dirty="0">
                <a:latin typeface="Consolas"/>
                <a:cs typeface="Consolas"/>
              </a:rPr>
              <a:t>("Hello CSE 591!", 20, 10);</a:t>
            </a:r>
          </a:p>
          <a:p>
            <a:pPr marL="0" indent="0">
              <a:buNone/>
            </a:pPr>
            <a:r>
              <a:rPr lang="en-US" sz="2200" dirty="0">
                <a:latin typeface="Consolas"/>
                <a:cs typeface="Consolas"/>
              </a:rPr>
              <a:t>    }</a:t>
            </a:r>
          </a:p>
          <a:p>
            <a:pPr marL="0" indent="0">
              <a:buNone/>
            </a:pPr>
            <a:r>
              <a:rPr lang="en-US" sz="2200" dirty="0">
                <a:latin typeface="Consolas"/>
                <a:cs typeface="Consolas"/>
              </a:rPr>
              <a:t>}</a:t>
            </a:r>
          </a:p>
          <a:p>
            <a:pPr marL="0" indent="0">
              <a:buNone/>
            </a:pP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444399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hellojava.html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&lt;!DOCTYPE html&gt;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&lt;html&gt;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&lt;head&gt;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&lt;meta charset="UTF-8"&gt;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&lt;title&gt;Java Applet Example&lt;/title&gt;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&lt;/head</a:t>
            </a:r>
            <a:r>
              <a:rPr lang="en-US" dirty="0" smtClean="0">
                <a:latin typeface="Consolas"/>
                <a:cs typeface="Consolas"/>
              </a:rPr>
              <a:t>&gt;</a:t>
            </a:r>
            <a:endParaRPr lang="en-US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&lt;body&gt;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&lt;object type="application/x-java-applet"&gt;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  &lt;</a:t>
            </a:r>
            <a:r>
              <a:rPr lang="en-US" dirty="0" err="1">
                <a:latin typeface="Consolas"/>
                <a:cs typeface="Consolas"/>
              </a:rPr>
              <a:t>param</a:t>
            </a:r>
            <a:r>
              <a:rPr lang="en-US" dirty="0">
                <a:latin typeface="Consolas"/>
                <a:cs typeface="Consolas"/>
              </a:rPr>
              <a:t> name="code" value="</a:t>
            </a:r>
            <a:r>
              <a:rPr lang="en-US" dirty="0" err="1">
                <a:latin typeface="Consolas"/>
                <a:cs typeface="Consolas"/>
              </a:rPr>
              <a:t>HelloWorld.class</a:t>
            </a:r>
            <a:r>
              <a:rPr lang="en-US" dirty="0">
                <a:latin typeface="Consolas"/>
                <a:cs typeface="Consolas"/>
              </a:rPr>
              <a:t>"&gt;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  &lt;</a:t>
            </a:r>
            <a:r>
              <a:rPr lang="en-US" dirty="0" err="1">
                <a:latin typeface="Consolas"/>
                <a:cs typeface="Consolas"/>
              </a:rPr>
              <a:t>param</a:t>
            </a:r>
            <a:r>
              <a:rPr lang="en-US" dirty="0">
                <a:latin typeface="Consolas"/>
                <a:cs typeface="Consolas"/>
              </a:rPr>
              <a:t> name="width" value=300&gt;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  &lt;</a:t>
            </a:r>
            <a:r>
              <a:rPr lang="en-US" dirty="0" err="1">
                <a:latin typeface="Consolas"/>
                <a:cs typeface="Consolas"/>
              </a:rPr>
              <a:t>param</a:t>
            </a:r>
            <a:r>
              <a:rPr lang="en-US" dirty="0">
                <a:latin typeface="Consolas"/>
                <a:cs typeface="Consolas"/>
              </a:rPr>
              <a:t> name="height" value=300&gt;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  Shows in case applet not loaded.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&lt;/object</a:t>
            </a:r>
            <a:r>
              <a:rPr lang="en-US" dirty="0" smtClean="0">
                <a:latin typeface="Consolas"/>
                <a:cs typeface="Consolas"/>
              </a:rPr>
              <a:t>&gt;</a:t>
            </a:r>
            <a:endParaRPr lang="en-US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&lt;/body&gt;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&lt;/html</a:t>
            </a:r>
            <a:r>
              <a:rPr lang="en-US" dirty="0" smtClean="0">
                <a:latin typeface="Consolas"/>
                <a:cs typeface="Consolas"/>
              </a:rPr>
              <a:t>&gt;</a:t>
            </a: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812908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Applets – Example</a:t>
            </a:r>
            <a:endParaRPr lang="en-US" dirty="0"/>
          </a:p>
        </p:txBody>
      </p:sp>
      <p:pic>
        <p:nvPicPr>
          <p:cNvPr id="4" name="Content Placeholder 3" descr="Screen Shot 2015-01-27 at 10.30.01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92"/>
          <a:stretch/>
        </p:blipFill>
        <p:spPr>
          <a:xfrm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6263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Applets –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498" y="1615272"/>
            <a:ext cx="5649004" cy="428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58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Applets – Example</a:t>
            </a:r>
            <a:endParaRPr lang="en-US" dirty="0"/>
          </a:p>
        </p:txBody>
      </p:sp>
      <p:pic>
        <p:nvPicPr>
          <p:cNvPr id="7" name="Content Placeholder 6" descr="Screen Shot 2015-01-27 at 10.36.48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1"/>
          <a:stretch/>
        </p:blipFill>
        <p:spPr>
          <a:xfrm>
            <a:off x="457200" y="1268864"/>
            <a:ext cx="8229600" cy="5049953"/>
          </a:xfrm>
        </p:spPr>
      </p:pic>
    </p:spTree>
    <p:extLst>
      <p:ext uri="{BB962C8B-B14F-4D97-AF65-F5344CB8AC3E}">
        <p14:creationId xmlns:p14="http://schemas.microsoft.com/office/powerpoint/2010/main" val="760612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Applets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First approach at adding client-side processing to web pages</a:t>
            </a:r>
          </a:p>
          <a:p>
            <a:r>
              <a:rPr lang="en-US" dirty="0" smtClean="0"/>
              <a:t>Applets are typically ugly</a:t>
            </a:r>
          </a:p>
          <a:p>
            <a:pPr lvl="1"/>
            <a:r>
              <a:rPr lang="en-US" dirty="0" smtClean="0"/>
              <a:t>AWT means that applets do not use native look-and-feel</a:t>
            </a:r>
          </a:p>
          <a:p>
            <a:r>
              <a:rPr lang="en-US" dirty="0" smtClean="0"/>
              <a:t>Applets are a security nightmare</a:t>
            </a:r>
          </a:p>
          <a:p>
            <a:pPr lvl="1"/>
            <a:r>
              <a:rPr lang="en-US" dirty="0" smtClean="0"/>
              <a:t>Flaw in the sandbox or JVM means attacker can execute arbitrary code on your machine</a:t>
            </a:r>
          </a:p>
          <a:p>
            <a:r>
              <a:rPr lang="en-US" dirty="0" smtClean="0"/>
              <a:t>Severe restrictions in place now</a:t>
            </a:r>
          </a:p>
          <a:p>
            <a:pPr lvl="1"/>
            <a:r>
              <a:rPr lang="en-US" dirty="0" smtClean="0"/>
              <a:t>Applet must be signed </a:t>
            </a:r>
            <a:r>
              <a:rPr lang="en-US" b="1" dirty="0" smtClean="0"/>
              <a:t>and</a:t>
            </a:r>
            <a:r>
              <a:rPr lang="en-US" dirty="0" smtClean="0"/>
              <a:t> the user must trust the applet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070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ActiveX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Binary, OS-specific, programs that are downloaded and executed in the context of a web page</a:t>
            </a:r>
          </a:p>
          <a:p>
            <a:r>
              <a:rPr lang="en-US" dirty="0"/>
              <a:t>First proposed by Microsoft in </a:t>
            </a:r>
            <a:r>
              <a:rPr lang="en-US" dirty="0" smtClean="0"/>
              <a:t>1996 (possibly as a challenge to Java Applets)</a:t>
            </a:r>
          </a:p>
          <a:p>
            <a:r>
              <a:rPr lang="en-US" dirty="0" smtClean="0"/>
              <a:t>Supported by Windows-based browsers only</a:t>
            </a:r>
          </a:p>
        </p:txBody>
      </p:sp>
    </p:spTree>
    <p:extLst>
      <p:ext uri="{BB962C8B-B14F-4D97-AF65-F5344CB8AC3E}">
        <p14:creationId xmlns:p14="http://schemas.microsoft.com/office/powerpoint/2010/main" val="1685248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ActiveX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ActiveX evolved out of COM (Component Object Model) and OLE (Object Linking and Embedding) </a:t>
            </a:r>
          </a:p>
          <a:p>
            <a:pPr lvl="1"/>
            <a:r>
              <a:rPr lang="en-US" dirty="0" smtClean="0"/>
              <a:t>Allows ActiveX controls to be implemented in any language</a:t>
            </a:r>
          </a:p>
          <a:p>
            <a:r>
              <a:rPr lang="en-US" dirty="0" smtClean="0"/>
              <a:t>Included in HTML using the </a:t>
            </a:r>
            <a:r>
              <a:rPr lang="en-US" dirty="0" smtClean="0">
                <a:latin typeface="Consolas"/>
                <a:cs typeface="Consolas"/>
              </a:rPr>
              <a:t>object</a:t>
            </a:r>
            <a:r>
              <a:rPr lang="en-US" dirty="0" smtClean="0"/>
              <a:t> tag</a:t>
            </a:r>
          </a:p>
          <a:p>
            <a:pPr marL="0" indent="0">
              <a:buNone/>
            </a:pPr>
            <a:r>
              <a:rPr lang="en-US" sz="2400" dirty="0" smtClean="0">
                <a:latin typeface="Consolas"/>
                <a:cs typeface="Consolas"/>
              </a:rPr>
              <a:t>&lt;object</a:t>
            </a:r>
            <a:r>
              <a:rPr lang="en-US" sz="2400" dirty="0">
                <a:latin typeface="Consolas"/>
                <a:cs typeface="Consolas"/>
              </a:rPr>
              <a:t> </a:t>
            </a:r>
            <a:r>
              <a:rPr lang="en-US" sz="2400" dirty="0" err="1" smtClean="0">
                <a:latin typeface="Consolas"/>
                <a:cs typeface="Consolas"/>
              </a:rPr>
              <a:t>classid</a:t>
            </a:r>
            <a:r>
              <a:rPr lang="en-US" sz="2400" dirty="0" smtClean="0">
                <a:latin typeface="Consolas"/>
                <a:cs typeface="Consolas"/>
              </a:rPr>
              <a:t>=</a:t>
            </a:r>
            <a:r>
              <a:rPr lang="en-US" sz="2400" dirty="0">
                <a:latin typeface="Consolas"/>
                <a:cs typeface="Consolas"/>
              </a:rPr>
              <a:t>"clsid:7A080CC5-26E2-101B-AEBD-04021C009402</a:t>
            </a:r>
            <a:r>
              <a:rPr lang="en-US" sz="2400" dirty="0" smtClean="0">
                <a:latin typeface="Consolas"/>
                <a:cs typeface="Consolas"/>
              </a:rPr>
              <a:t>" id="Testing"</a:t>
            </a:r>
            <a:r>
              <a:rPr lang="en-US" sz="2400" dirty="0">
                <a:latin typeface="Consolas"/>
                <a:cs typeface="Consolas"/>
              </a:rPr>
              <a:t> h</a:t>
            </a:r>
            <a:r>
              <a:rPr lang="en-US" sz="2400" dirty="0" smtClean="0">
                <a:latin typeface="Consolas"/>
                <a:cs typeface="Consolas"/>
              </a:rPr>
              <a:t>eight=100 width=100&gt;</a:t>
            </a:r>
            <a:endParaRPr lang="en-US" sz="24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400" dirty="0" smtClean="0">
                <a:latin typeface="Consolas"/>
                <a:cs typeface="Consolas"/>
              </a:rPr>
              <a:t>&lt;/object&gt;</a:t>
            </a:r>
          </a:p>
          <a:p>
            <a:pPr lvl="1"/>
            <a:r>
              <a:rPr lang="en-US" sz="2000" dirty="0" err="1" smtClean="0">
                <a:latin typeface="Arial"/>
                <a:cs typeface="Arial"/>
              </a:rPr>
              <a:t>classid</a:t>
            </a:r>
            <a:r>
              <a:rPr lang="en-US" sz="2000" dirty="0" smtClean="0">
                <a:latin typeface="Arial"/>
                <a:cs typeface="Arial"/>
              </a:rPr>
              <a:t> ID references the GUID of the ActiveX control</a:t>
            </a:r>
          </a:p>
          <a:p>
            <a:pPr lvl="1"/>
            <a:r>
              <a:rPr lang="en-US" sz="2000" dirty="0" smtClean="0">
                <a:latin typeface="Arial"/>
                <a:cs typeface="Arial"/>
              </a:rPr>
              <a:t>id gives it a name to be referenced in JavaScript</a:t>
            </a:r>
          </a:p>
          <a:p>
            <a:endParaRPr lang="en-US" sz="2400" dirty="0" smtClean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082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Overview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noProof="1" smtClean="0"/>
              <a:t>So far, we've looked at the technologies of the web</a:t>
            </a:r>
          </a:p>
          <a:p>
            <a:pPr lvl="1"/>
            <a:r>
              <a:rPr lang="en-US" noProof="1" smtClean="0"/>
              <a:t>URIs</a:t>
            </a:r>
          </a:p>
          <a:p>
            <a:pPr lvl="1"/>
            <a:r>
              <a:rPr lang="en-US" noProof="1" smtClean="0"/>
              <a:t>HTTP</a:t>
            </a:r>
          </a:p>
          <a:p>
            <a:pPr lvl="1"/>
            <a:r>
              <a:rPr lang="en-US" noProof="1" smtClean="0"/>
              <a:t>HTML</a:t>
            </a:r>
          </a:p>
          <a:p>
            <a:r>
              <a:rPr lang="en-US" noProof="1" smtClean="0"/>
              <a:t>Then, we looked at how to dynamically generate HTML pages</a:t>
            </a:r>
          </a:p>
          <a:p>
            <a:pPr lvl="1"/>
            <a:r>
              <a:rPr lang="en-US" noProof="1" smtClean="0"/>
              <a:t>Server-side code languages</a:t>
            </a:r>
          </a:p>
          <a:p>
            <a:pPr lvl="1"/>
            <a:r>
              <a:rPr lang="en-US" noProof="1" smtClean="0"/>
              <a:t>SQL databases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8071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ActiveX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Originally, the browser would download and run the code automatically</a:t>
            </a:r>
          </a:p>
          <a:p>
            <a:r>
              <a:rPr lang="en-US" dirty="0" smtClean="0"/>
              <a:t>Once executed, ActiveX controls have complete access to the client's environment</a:t>
            </a:r>
          </a:p>
          <a:p>
            <a:r>
              <a:rPr lang="en-US" dirty="0" smtClean="0">
                <a:cs typeface="Arial"/>
              </a:rPr>
              <a:t>Eventually, the security problems with automatically downloading and running binary code were realized</a:t>
            </a:r>
          </a:p>
          <a:p>
            <a:r>
              <a:rPr lang="en-US" dirty="0" smtClean="0">
                <a:cs typeface="Arial"/>
              </a:rPr>
              <a:t>Code </a:t>
            </a:r>
            <a:r>
              <a:rPr lang="en-US" dirty="0">
                <a:cs typeface="Arial"/>
              </a:rPr>
              <a:t>is signed using the Authenticode </a:t>
            </a:r>
            <a:r>
              <a:rPr lang="en-US" dirty="0" smtClean="0">
                <a:cs typeface="Arial"/>
              </a:rPr>
              <a:t>mechanism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643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ActiveX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ActiveX is used to implement many browser plug-ins on Windows</a:t>
            </a:r>
          </a:p>
          <a:p>
            <a:pPr lvl="1"/>
            <a:r>
              <a:rPr lang="en-US" dirty="0" smtClean="0"/>
              <a:t>Adobe PDF</a:t>
            </a:r>
          </a:p>
          <a:p>
            <a:pPr lvl="1"/>
            <a:r>
              <a:rPr lang="en-US" dirty="0" smtClean="0"/>
              <a:t>Adobe Flash</a:t>
            </a:r>
          </a:p>
          <a:p>
            <a:pPr lvl="1"/>
            <a:r>
              <a:rPr lang="en-US" dirty="0" smtClean="0"/>
              <a:t>Silverlight</a:t>
            </a:r>
          </a:p>
          <a:p>
            <a:pPr lvl="1"/>
            <a:r>
              <a:rPr lang="en-US" dirty="0" err="1" smtClean="0"/>
              <a:t>Quicktime</a:t>
            </a:r>
            <a:endParaRPr lang="en-US" dirty="0" smtClean="0"/>
          </a:p>
          <a:p>
            <a:pPr lvl="1"/>
            <a:r>
              <a:rPr lang="en-US" dirty="0" smtClean="0"/>
              <a:t>Java applets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932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Adobe Flash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Fundamentally a vector graphics and animation engine</a:t>
            </a:r>
          </a:p>
          <a:p>
            <a:r>
              <a:rPr lang="en-US" dirty="0" smtClean="0"/>
              <a:t>Originally created "</a:t>
            </a:r>
            <a:r>
              <a:rPr lang="en-US" dirty="0" err="1" smtClean="0"/>
              <a:t>SmartSketch</a:t>
            </a:r>
            <a:r>
              <a:rPr lang="en-US" dirty="0" smtClean="0"/>
              <a:t>" as a way to create animations for pen computing in 1993</a:t>
            </a:r>
          </a:p>
          <a:p>
            <a:r>
              <a:rPr lang="en-US" dirty="0" smtClean="0"/>
              <a:t>Pen computing and </a:t>
            </a:r>
            <a:r>
              <a:rPr lang="en-US" dirty="0" err="1" smtClean="0"/>
              <a:t>SmartSketch</a:t>
            </a:r>
            <a:r>
              <a:rPr lang="en-US" dirty="0" smtClean="0"/>
              <a:t> failed</a:t>
            </a:r>
          </a:p>
          <a:p>
            <a:r>
              <a:rPr lang="en-US" dirty="0" smtClean="0"/>
              <a:t>Rewrote and rebranded as "</a:t>
            </a:r>
            <a:r>
              <a:rPr lang="en-US" dirty="0" err="1" smtClean="0"/>
              <a:t>FutureSplash</a:t>
            </a:r>
            <a:r>
              <a:rPr lang="en-US" dirty="0" smtClean="0"/>
              <a:t>" to work as a Netscape plugin May 1996</a:t>
            </a:r>
          </a:p>
          <a:p>
            <a:r>
              <a:rPr lang="en-US" dirty="0" smtClean="0"/>
              <a:t>December 1996 sold </a:t>
            </a:r>
            <a:r>
              <a:rPr lang="en-US" dirty="0" err="1" smtClean="0"/>
              <a:t>FutureSplash</a:t>
            </a:r>
            <a:r>
              <a:rPr lang="en-US" dirty="0" smtClean="0"/>
              <a:t> to Macromedia, and became Macromedia Flash 1.0</a:t>
            </a:r>
          </a:p>
          <a:p>
            <a:r>
              <a:rPr lang="en-US" dirty="0" smtClean="0"/>
              <a:t>Adobe acquired Macromedia for $3.4 billion, December 2005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134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Adobe Flash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Used to create animations, videos, or games</a:t>
            </a:r>
          </a:p>
          <a:p>
            <a:r>
              <a:rPr lang="en-US" dirty="0" smtClean="0"/>
              <a:t>Combines vector graphics, animation, video, and scripting language</a:t>
            </a:r>
          </a:p>
          <a:p>
            <a:r>
              <a:rPr lang="en-US" dirty="0" smtClean="0"/>
              <a:t>Scripting language </a:t>
            </a:r>
            <a:r>
              <a:rPr lang="en-US" dirty="0"/>
              <a:t>is </a:t>
            </a:r>
            <a:r>
              <a:rPr lang="en-US" dirty="0" err="1" smtClean="0"/>
              <a:t>ActionScript</a:t>
            </a:r>
            <a:r>
              <a:rPr lang="en-US" dirty="0" smtClean="0"/>
              <a:t>, which is related to JavaScript</a:t>
            </a:r>
          </a:p>
          <a:p>
            <a:r>
              <a:rPr lang="en-US" dirty="0" smtClean="0"/>
              <a:t>Used in the early web to completely write a web page or web site, rather than use HTML</a:t>
            </a:r>
          </a:p>
          <a:p>
            <a:r>
              <a:rPr lang="en-US" dirty="0" smtClean="0"/>
              <a:t>Adobe claims "</a:t>
            </a:r>
            <a:r>
              <a:rPr lang="en-US" dirty="0"/>
              <a:t>1 billion connected desktops across browsers and operating </a:t>
            </a:r>
            <a:r>
              <a:rPr lang="en-US" dirty="0" smtClean="0"/>
              <a:t>systems"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Silverlight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Microsoft Flash competitor and replacement/upgrade to ActiveX</a:t>
            </a:r>
          </a:p>
          <a:p>
            <a:r>
              <a:rPr lang="en-US" dirty="0" smtClean="0"/>
              <a:t>First released in 2007</a:t>
            </a:r>
          </a:p>
          <a:p>
            <a:r>
              <a:rPr lang="en-US" dirty="0" smtClean="0"/>
              <a:t>Idea was to write application in .NET language and the application would run in your browser on the Silverlight run time</a:t>
            </a:r>
          </a:p>
          <a:p>
            <a:r>
              <a:rPr lang="en-US" dirty="0" smtClean="0"/>
              <a:t>Currently deprecated (and basically dead)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87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Client-Side scripting language for interacting and manipulating HTML</a:t>
            </a:r>
          </a:p>
          <a:p>
            <a:r>
              <a:rPr lang="en-US" dirty="0" smtClean="0"/>
              <a:t>Created by </a:t>
            </a:r>
            <a:r>
              <a:rPr lang="en-US" dirty="0"/>
              <a:t>Brendan </a:t>
            </a:r>
            <a:r>
              <a:rPr lang="en-US" dirty="0" err="1" smtClean="0"/>
              <a:t>Eich</a:t>
            </a:r>
            <a:r>
              <a:rPr lang="en-US" dirty="0" smtClean="0"/>
              <a:t> at Netscape Navigator 2.0 in September 1995 as "</a:t>
            </a:r>
            <a:r>
              <a:rPr lang="en-US" dirty="0" err="1" smtClean="0"/>
              <a:t>LiveScript</a:t>
            </a:r>
            <a:r>
              <a:rPr lang="en-US" dirty="0" smtClean="0"/>
              <a:t>"</a:t>
            </a:r>
          </a:p>
          <a:p>
            <a:r>
              <a:rPr lang="en-US" dirty="0" smtClean="0"/>
              <a:t>Renamed to "JavaScript" in December 1995 and is (from the Netscape Press Release)</a:t>
            </a:r>
          </a:p>
          <a:p>
            <a:pPr lvl="1"/>
            <a:r>
              <a:rPr lang="en-US" dirty="0" smtClean="0"/>
              <a:t>"announced </a:t>
            </a:r>
            <a:r>
              <a:rPr lang="en-US" dirty="0"/>
              <a:t>JavaScript, an open, cross-platform object scripting language for the creation and customization of applications on enterprise networks and the </a:t>
            </a:r>
            <a:r>
              <a:rPr lang="en-US" dirty="0" smtClean="0"/>
              <a:t>Internet"</a:t>
            </a:r>
          </a:p>
          <a:p>
            <a:r>
              <a:rPr lang="en-US" dirty="0"/>
              <a:t>JavaScript is </a:t>
            </a:r>
            <a:r>
              <a:rPr lang="en-US" dirty="0" smtClean="0"/>
              <a:t>a (from </a:t>
            </a:r>
            <a:r>
              <a:rPr lang="en-US" dirty="0" err="1" smtClean="0"/>
              <a:t>wikipedia</a:t>
            </a:r>
            <a:r>
              <a:rPr lang="en-US" dirty="0" smtClean="0"/>
              <a:t>) </a:t>
            </a:r>
            <a:r>
              <a:rPr lang="en-US" dirty="0"/>
              <a:t>"prototype-based scripting language with dynamic typing and first-class </a:t>
            </a:r>
            <a:r>
              <a:rPr lang="en-US" dirty="0" smtClean="0"/>
              <a:t>functions"</a:t>
            </a:r>
          </a:p>
          <a:p>
            <a:pPr lvl="1"/>
            <a:r>
              <a:rPr lang="en-US" dirty="0" smtClean="0"/>
              <a:t>Does this sound like Java?</a:t>
            </a:r>
          </a:p>
          <a:p>
            <a:r>
              <a:rPr lang="en-US" dirty="0" smtClean="0"/>
              <a:t>Questions over why the name change</a:t>
            </a:r>
          </a:p>
          <a:p>
            <a:pPr lvl="1"/>
            <a:r>
              <a:rPr lang="en-US" dirty="0" smtClean="0"/>
              <a:t>Marketing ploy to capitalize on the "hot" Java language?</a:t>
            </a:r>
          </a:p>
          <a:p>
            <a:pPr lvl="1"/>
            <a:r>
              <a:rPr lang="en-US" dirty="0" smtClean="0"/>
              <a:t>Collaboration between Sun and Netscape?</a:t>
            </a:r>
          </a:p>
          <a:p>
            <a:r>
              <a:rPr lang="en-US" dirty="0" smtClean="0"/>
              <a:t>By August 1996, Microsoft added support for JavaScript to Internet Explorer</a:t>
            </a:r>
          </a:p>
          <a:p>
            <a:pPr lvl="1"/>
            <a:r>
              <a:rPr lang="en-US" dirty="0" smtClean="0"/>
              <a:t>Microsoft later changed the name to </a:t>
            </a:r>
            <a:r>
              <a:rPr lang="en-US" dirty="0" err="1" smtClean="0"/>
              <a:t>JScript</a:t>
            </a:r>
            <a:r>
              <a:rPr lang="en-US" dirty="0" smtClean="0"/>
              <a:t> to avoid Sun's Java trademark</a:t>
            </a:r>
          </a:p>
          <a:p>
            <a:r>
              <a:rPr lang="en-US" dirty="0" smtClean="0"/>
              <a:t>Submitted to </a:t>
            </a:r>
            <a:r>
              <a:rPr lang="en-US" dirty="0" err="1"/>
              <a:t>Ecma</a:t>
            </a:r>
            <a:r>
              <a:rPr lang="en-US" dirty="0"/>
              <a:t> </a:t>
            </a:r>
            <a:r>
              <a:rPr lang="en-US" dirty="0" smtClean="0"/>
              <a:t>International for standardization on November 1996</a:t>
            </a:r>
          </a:p>
          <a:p>
            <a:r>
              <a:rPr lang="en-US" dirty="0"/>
              <a:t>ECMA-</a:t>
            </a:r>
            <a:r>
              <a:rPr lang="en-US" dirty="0" smtClean="0"/>
              <a:t>262, on June 1997, standardized first version of </a:t>
            </a:r>
            <a:r>
              <a:rPr lang="en-US" dirty="0" err="1" smtClean="0"/>
              <a:t>ECMAScript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671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Lingua </a:t>
            </a:r>
            <a:r>
              <a:rPr lang="en-US" dirty="0" err="1"/>
              <a:t>f</a:t>
            </a:r>
            <a:r>
              <a:rPr lang="en-US" dirty="0" err="1" smtClean="0"/>
              <a:t>raca</a:t>
            </a:r>
            <a:r>
              <a:rPr lang="en-US" dirty="0" smtClean="0"/>
              <a:t> of the web</a:t>
            </a:r>
          </a:p>
          <a:p>
            <a:r>
              <a:rPr lang="en-US" dirty="0" smtClean="0"/>
              <a:t>Eventually supported by all browsers</a:t>
            </a:r>
          </a:p>
          <a:p>
            <a:r>
              <a:rPr lang="en-US" dirty="0" smtClean="0"/>
              <a:t>Language organically evolved along the way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013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Code can be embedded into HTML pages using the </a:t>
            </a:r>
            <a:r>
              <a:rPr lang="en-US" dirty="0" smtClean="0">
                <a:latin typeface="Consolas"/>
                <a:cs typeface="Consolas"/>
              </a:rPr>
              <a:t>script</a:t>
            </a:r>
            <a:r>
              <a:rPr lang="en-US" dirty="0" smtClean="0"/>
              <a:t> element and (optionally storing the code in HTML comments)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&lt;script&gt;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&lt;!--</a:t>
            </a:r>
          </a:p>
          <a:p>
            <a:pPr marL="0" indent="0">
              <a:buNone/>
            </a:pPr>
            <a:r>
              <a:rPr lang="en-US" dirty="0" err="1" smtClean="0">
                <a:latin typeface="Consolas"/>
                <a:cs typeface="Consolas"/>
              </a:rPr>
              <a:t>var</a:t>
            </a:r>
            <a:r>
              <a:rPr lang="en-US" dirty="0" smtClean="0">
                <a:latin typeface="Consolas"/>
                <a:cs typeface="Consolas"/>
              </a:rPr>
              <a:t> name = prompt('Please enter your name below.', '');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if (name == null) {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document.write</a:t>
            </a:r>
            <a:r>
              <a:rPr lang="en-US" dirty="0" smtClean="0">
                <a:latin typeface="Consolas"/>
                <a:cs typeface="Consolas"/>
              </a:rPr>
              <a:t>('Welcome to my site!');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}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else {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  </a:t>
            </a:r>
            <a:r>
              <a:rPr lang="en-US" dirty="0" err="1" smtClean="0">
                <a:latin typeface="Consolas"/>
                <a:cs typeface="Consolas"/>
              </a:rPr>
              <a:t>document.write</a:t>
            </a:r>
            <a:r>
              <a:rPr lang="en-US" dirty="0" smtClean="0">
                <a:latin typeface="Consolas"/>
                <a:cs typeface="Consolas"/>
              </a:rPr>
              <a:t>('Welcome to my site ' + name + '!');</a:t>
            </a:r>
            <a:endParaRPr lang="en-US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}</a:t>
            </a:r>
            <a:endParaRPr lang="en-US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  <a:sym typeface="Wingdings"/>
              </a:rPr>
              <a:t>--&gt;</a:t>
            </a:r>
            <a:endParaRPr lang="en-US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&lt;/script&gt;</a:t>
            </a:r>
          </a:p>
          <a:p>
            <a:pPr marL="0" indent="0">
              <a:buNone/>
            </a:pPr>
            <a:endParaRPr lang="en-US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&lt;script type="text/</a:t>
            </a:r>
            <a:r>
              <a:rPr lang="en-US" dirty="0" err="1" smtClean="0">
                <a:latin typeface="Consolas"/>
                <a:cs typeface="Consolas"/>
              </a:rPr>
              <a:t>javascript</a:t>
            </a:r>
            <a:r>
              <a:rPr lang="en-US" dirty="0" smtClean="0">
                <a:latin typeface="Consolas"/>
                <a:cs typeface="Consolas"/>
              </a:rPr>
              <a:t>"&gt;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&lt;script language="</a:t>
            </a:r>
            <a:r>
              <a:rPr lang="en-US" dirty="0" err="1" smtClean="0">
                <a:latin typeface="Consolas"/>
                <a:cs typeface="Consolas"/>
              </a:rPr>
              <a:t>javascript</a:t>
            </a:r>
            <a:r>
              <a:rPr lang="en-US" dirty="0" smtClean="0">
                <a:latin typeface="Consolas"/>
                <a:cs typeface="Consolas"/>
              </a:rPr>
              <a:t>"&gt;</a:t>
            </a: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943185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1-28 at 4.25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19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90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1-28 at 4.25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19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95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 HTML had</a:t>
            </a:r>
          </a:p>
          <a:p>
            <a:pPr lvl="1"/>
            <a:r>
              <a:rPr lang="en-US" dirty="0" smtClean="0"/>
              <a:t>images</a:t>
            </a:r>
          </a:p>
          <a:p>
            <a:pPr lvl="1"/>
            <a:r>
              <a:rPr lang="en-US" dirty="0" smtClean="0"/>
              <a:t>tables</a:t>
            </a:r>
          </a:p>
          <a:p>
            <a:pPr lvl="1"/>
            <a:r>
              <a:rPr lang="en-US" dirty="0" smtClean="0"/>
              <a:t>font sizes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Content was static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282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1-28 at 4.25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088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24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You can also include external JavaScript files in your HTML</a:t>
            </a:r>
          </a:p>
          <a:p>
            <a:pPr lvl="1"/>
            <a:r>
              <a:rPr lang="en-US" dirty="0" smtClean="0"/>
              <a:t>As opposed to the inline JavaScript that we saw in the previous example</a:t>
            </a:r>
          </a:p>
          <a:p>
            <a:r>
              <a:rPr lang="en-US" dirty="0" smtClean="0">
                <a:latin typeface="Consolas"/>
                <a:cs typeface="Consolas"/>
              </a:rPr>
              <a:t>&lt;script </a:t>
            </a:r>
            <a:r>
              <a:rPr lang="en-US" dirty="0" err="1" smtClean="0">
                <a:latin typeface="Consolas"/>
                <a:cs typeface="Consolas"/>
              </a:rPr>
              <a:t>src</a:t>
            </a:r>
            <a:r>
              <a:rPr lang="en-US" dirty="0" smtClean="0">
                <a:latin typeface="Consolas"/>
                <a:cs typeface="Consolas"/>
              </a:rPr>
              <a:t>="&lt;absolute or relative URL"&gt;&lt;/script&gt;</a:t>
            </a:r>
          </a:p>
          <a:p>
            <a:r>
              <a:rPr lang="en-US" dirty="0" smtClean="0"/>
              <a:t>When the browser parses this HTML element, it automatically fetches and executes the JavaScript before continuing to parse the rest of the HTML</a:t>
            </a:r>
          </a:p>
          <a:p>
            <a:pPr lvl="1"/>
            <a:r>
              <a:rPr lang="en-US" dirty="0" smtClean="0"/>
              <a:t>Semantically equivalent as if the JavaScript was directly in the page</a:t>
            </a:r>
          </a:p>
        </p:txBody>
      </p:sp>
    </p:spTree>
    <p:extLst>
      <p:ext uri="{BB962C8B-B14F-4D97-AF65-F5344CB8AC3E}">
        <p14:creationId xmlns:p14="http://schemas.microsoft.com/office/powerpoint/2010/main" val="3657153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Object Model (DOM)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The Document Object Model is a programmatic interface in JavaScript to the manipulation of client-side content</a:t>
            </a:r>
          </a:p>
          <a:p>
            <a:r>
              <a:rPr lang="en-US" dirty="0" smtClean="0"/>
              <a:t>Created a globally accessible in JavaScript </a:t>
            </a:r>
            <a:r>
              <a:rPr lang="en-US" dirty="0" smtClean="0">
                <a:latin typeface="Consolas"/>
                <a:cs typeface="Consolas"/>
              </a:rPr>
              <a:t>document</a:t>
            </a:r>
            <a:r>
              <a:rPr lang="en-US" dirty="0" smtClean="0"/>
              <a:t> object</a:t>
            </a:r>
          </a:p>
          <a:p>
            <a:pPr lvl="1"/>
            <a:r>
              <a:rPr lang="en-US" dirty="0" smtClean="0"/>
              <a:t>The document object is used to traverse, query, and manipulate the browser's representation of the HTML page as well as handle events</a:t>
            </a:r>
          </a:p>
          <a:p>
            <a:r>
              <a:rPr lang="en-US" dirty="0" smtClean="0"/>
              <a:t>DOM 0, released in 1995 with original JavaScript</a:t>
            </a:r>
          </a:p>
          <a:p>
            <a:pPr lvl="1"/>
            <a:r>
              <a:rPr lang="en-US" dirty="0" smtClean="0"/>
              <a:t>Very basic</a:t>
            </a:r>
          </a:p>
          <a:p>
            <a:r>
              <a:rPr lang="en-US" dirty="0" smtClean="0"/>
              <a:t>Intermediate DOM began in 1997 with Microsoft and Netscape releasing incompatible improvements to DOM</a:t>
            </a:r>
          </a:p>
          <a:p>
            <a:r>
              <a:rPr lang="en-US" dirty="0" smtClean="0"/>
              <a:t>W3C stepped in and started to define standards</a:t>
            </a:r>
          </a:p>
          <a:p>
            <a:pPr lvl="1"/>
            <a:r>
              <a:rPr lang="en-US" dirty="0" smtClean="0"/>
              <a:t>DOM 1, October 1998</a:t>
            </a:r>
          </a:p>
          <a:p>
            <a:pPr lvl="1"/>
            <a:r>
              <a:rPr lang="en-US" dirty="0" smtClean="0"/>
              <a:t>DOM 2, November 2000</a:t>
            </a:r>
          </a:p>
          <a:p>
            <a:pPr lvl="1"/>
            <a:r>
              <a:rPr lang="en-US" dirty="0" smtClean="0"/>
              <a:t>DOM 3, April 2004</a:t>
            </a:r>
          </a:p>
          <a:p>
            <a:pPr lvl="1"/>
            <a:r>
              <a:rPr lang="en-US" dirty="0" smtClean="0"/>
              <a:t>DOM is now a W3C Living Standard, and various snapshots of the standard will turn into DOM 4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1881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&lt;!DOCTYPE html&gt;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&lt;html&gt;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&lt;head&gt;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&lt;meta charset="UTF-8"&gt;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&lt;title&gt;DOM Example&lt;/title&gt;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&lt;/head&gt;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&lt;body&gt;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&lt;h1&gt;DOM Example&lt;/h1&gt;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&lt;div id='</a:t>
            </a:r>
            <a:r>
              <a:rPr lang="en-US" dirty="0" err="1">
                <a:latin typeface="Consolas"/>
                <a:cs typeface="Consolas"/>
              </a:rPr>
              <a:t>insert_here</a:t>
            </a:r>
            <a:r>
              <a:rPr lang="en-US" dirty="0">
                <a:latin typeface="Consolas"/>
                <a:cs typeface="Consolas"/>
              </a:rPr>
              <a:t>'&gt;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&lt;/div&gt;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&lt;/body&gt;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&lt;script&gt;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</a:t>
            </a:r>
            <a:r>
              <a:rPr lang="en-US" dirty="0" err="1">
                <a:latin typeface="Consolas"/>
                <a:cs typeface="Consolas"/>
              </a:rPr>
              <a:t>var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err="1">
                <a:latin typeface="Consolas"/>
                <a:cs typeface="Consolas"/>
              </a:rPr>
              <a:t>hr</a:t>
            </a:r>
            <a:r>
              <a:rPr lang="en-US" dirty="0">
                <a:latin typeface="Consolas"/>
                <a:cs typeface="Consolas"/>
              </a:rPr>
              <a:t> = </a:t>
            </a:r>
            <a:r>
              <a:rPr lang="en-US" dirty="0" err="1">
                <a:latin typeface="Consolas"/>
                <a:cs typeface="Consolas"/>
              </a:rPr>
              <a:t>document.createElement</a:t>
            </a:r>
            <a:r>
              <a:rPr lang="en-US" dirty="0">
                <a:latin typeface="Consolas"/>
                <a:cs typeface="Consolas"/>
              </a:rPr>
              <a:t>('HR');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</a:t>
            </a:r>
            <a:r>
              <a:rPr lang="en-US" dirty="0" err="1">
                <a:latin typeface="Consolas"/>
                <a:cs typeface="Consolas"/>
              </a:rPr>
              <a:t>document.getElementById</a:t>
            </a:r>
            <a:r>
              <a:rPr lang="en-US" dirty="0">
                <a:latin typeface="Consolas"/>
                <a:cs typeface="Consolas"/>
              </a:rPr>
              <a:t>('</a:t>
            </a:r>
            <a:r>
              <a:rPr lang="en-US" dirty="0" err="1">
                <a:latin typeface="Consolas"/>
                <a:cs typeface="Consolas"/>
              </a:rPr>
              <a:t>insert_here</a:t>
            </a:r>
            <a:r>
              <a:rPr lang="en-US" dirty="0">
                <a:latin typeface="Consolas"/>
                <a:cs typeface="Consolas"/>
              </a:rPr>
              <a:t>').</a:t>
            </a:r>
            <a:r>
              <a:rPr lang="en-US" dirty="0" err="1">
                <a:latin typeface="Consolas"/>
                <a:cs typeface="Consolas"/>
              </a:rPr>
              <a:t>appendChild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dirty="0" err="1">
                <a:latin typeface="Consolas"/>
                <a:cs typeface="Consolas"/>
              </a:rPr>
              <a:t>hr</a:t>
            </a:r>
            <a:r>
              <a:rPr lang="en-US" dirty="0">
                <a:latin typeface="Consolas"/>
                <a:cs typeface="Consolas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&lt;/script&gt;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&lt;/html&gt;</a:t>
            </a:r>
          </a:p>
          <a:p>
            <a:pPr marL="0" indent="0">
              <a:buNone/>
            </a:pP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922536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1-28 at 5.17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0"/>
            <a:ext cx="80549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08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Coding proper DOM access in a cross-browser approach is a nightmare</a:t>
            </a:r>
          </a:p>
          <a:p>
            <a:pPr lvl="1"/>
            <a:r>
              <a:rPr lang="en-US" dirty="0" smtClean="0"/>
              <a:t>Some </a:t>
            </a:r>
            <a:r>
              <a:rPr lang="en-US" dirty="0"/>
              <a:t>highlights from http://</a:t>
            </a:r>
            <a:r>
              <a:rPr lang="en-US" dirty="0" err="1"/>
              <a:t>stackoverflow.com</a:t>
            </a:r>
            <a:r>
              <a:rPr lang="en-US" dirty="0"/>
              <a:t>/questions/565641/what-cross-browser-issues-have-you-</a:t>
            </a:r>
            <a:r>
              <a:rPr lang="en-US" dirty="0" smtClean="0"/>
              <a:t>faced</a:t>
            </a:r>
          </a:p>
          <a:p>
            <a:pPr lvl="2"/>
            <a:r>
              <a:rPr lang="en-US" dirty="0" smtClean="0"/>
              <a:t>"</a:t>
            </a:r>
            <a:r>
              <a:rPr lang="en-US" dirty="0"/>
              <a:t>Internet Explorer does not replace &amp;</a:t>
            </a:r>
            <a:r>
              <a:rPr lang="en-US" dirty="0" err="1"/>
              <a:t>nbsp</a:t>
            </a:r>
            <a:r>
              <a:rPr lang="en-US" dirty="0"/>
              <a:t>; or HTML char code 160, you need to replace its Unicode equivalent \</a:t>
            </a:r>
            <a:r>
              <a:rPr lang="en-US" dirty="0" smtClean="0"/>
              <a:t>u00a0"</a:t>
            </a:r>
          </a:p>
          <a:p>
            <a:pPr lvl="2"/>
            <a:r>
              <a:rPr lang="en-US" dirty="0" smtClean="0"/>
              <a:t>"</a:t>
            </a:r>
            <a:r>
              <a:rPr lang="en-US" dirty="0"/>
              <a:t>In Firefox a dynamically created input field inside a form (created using </a:t>
            </a:r>
            <a:r>
              <a:rPr lang="en-US" dirty="0" err="1"/>
              <a:t>document.createElement</a:t>
            </a:r>
            <a:r>
              <a:rPr lang="en-US" dirty="0"/>
              <a:t>) does not pass its value on form submit</a:t>
            </a:r>
            <a:r>
              <a:rPr lang="en-US" dirty="0" smtClean="0"/>
              <a:t>."</a:t>
            </a:r>
          </a:p>
          <a:p>
            <a:pPr lvl="2"/>
            <a:r>
              <a:rPr lang="en-US" dirty="0" smtClean="0"/>
              <a:t>"</a:t>
            </a:r>
            <a:r>
              <a:rPr lang="en-US" dirty="0" err="1" smtClean="0"/>
              <a:t>document.getElementById</a:t>
            </a:r>
            <a:r>
              <a:rPr lang="en-US" dirty="0" smtClean="0"/>
              <a:t> </a:t>
            </a:r>
            <a:r>
              <a:rPr lang="en-US" dirty="0"/>
              <a:t>in Internet Explorer will return an element even if the element name matches. Mozilla only returns element if id matches</a:t>
            </a:r>
            <a:r>
              <a:rPr lang="en-US" dirty="0" smtClean="0"/>
              <a:t>."</a:t>
            </a:r>
          </a:p>
          <a:p>
            <a:r>
              <a:rPr lang="en-US" dirty="0" err="1" smtClean="0"/>
              <a:t>jQuery</a:t>
            </a:r>
            <a:r>
              <a:rPr lang="en-US" dirty="0" smtClean="0"/>
              <a:t> is an amazing library that provides a uniform interface and handles all the DOM cross-browser compatibilities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568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 Object Model (BOM)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Programmatic interface to everything outside the document (aka the browser)</a:t>
            </a:r>
          </a:p>
          <a:p>
            <a:r>
              <a:rPr lang="en-US" dirty="0" smtClean="0"/>
              <a:t>No complete standard (the term BOM is colloquial)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err="1" smtClean="0"/>
              <a:t>window.name</a:t>
            </a:r>
            <a:r>
              <a:rPr lang="en-US" dirty="0" smtClean="0"/>
              <a:t> = "New name"</a:t>
            </a:r>
          </a:p>
          <a:p>
            <a:pPr lvl="1"/>
            <a:r>
              <a:rPr lang="en-US" dirty="0" err="1" smtClean="0"/>
              <a:t>window.close</a:t>
            </a:r>
            <a:r>
              <a:rPr lang="en-US" dirty="0" smtClean="0"/>
              <a:t>()</a:t>
            </a:r>
          </a:p>
          <a:p>
            <a:pPr lvl="1"/>
            <a:r>
              <a:rPr lang="en-US" dirty="0" err="1" smtClean="0"/>
              <a:t>window.location</a:t>
            </a:r>
            <a:r>
              <a:rPr lang="en-US" dirty="0" smtClean="0"/>
              <a:t> = "http://</a:t>
            </a:r>
            <a:r>
              <a:rPr lang="en-US" dirty="0" err="1" smtClean="0"/>
              <a:t>example.com</a:t>
            </a:r>
            <a:r>
              <a:rPr lang="en-US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60968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JavaScript vs. DOM and BOM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JavaScript the language is defined separate from the DOM and BOM</a:t>
            </a:r>
          </a:p>
          <a:p>
            <a:pPr lvl="1"/>
            <a:r>
              <a:rPr lang="en-US" dirty="0" smtClean="0"/>
              <a:t>DOM has its own specification, and much of the BOM is specified in HTML5 spec</a:t>
            </a:r>
          </a:p>
          <a:p>
            <a:r>
              <a:rPr lang="en-US" dirty="0" smtClean="0"/>
              <a:t>In the web context, these are often confused, because they are used together so often</a:t>
            </a:r>
          </a:p>
          <a:p>
            <a:r>
              <a:rPr lang="en-US" dirty="0" smtClean="0"/>
              <a:t>However, now with JavaScript popping up all over the place, it's an important distinction</a:t>
            </a:r>
          </a:p>
          <a:p>
            <a:pPr lvl="1"/>
            <a:r>
              <a:rPr lang="en-US" dirty="0" smtClean="0"/>
              <a:t>Server-side code using </a:t>
            </a:r>
            <a:r>
              <a:rPr lang="en-US" dirty="0" err="1" smtClean="0"/>
              <a:t>Node.js</a:t>
            </a:r>
            <a:endParaRPr lang="en-US" dirty="0" smtClean="0"/>
          </a:p>
          <a:p>
            <a:pPr lvl="1"/>
            <a:r>
              <a:rPr lang="en-US" dirty="0" smtClean="0"/>
              <a:t>Database queries (</a:t>
            </a:r>
            <a:r>
              <a:rPr lang="en-US" dirty="0" err="1" smtClean="0"/>
              <a:t>MongoDB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Flash (</a:t>
            </a:r>
            <a:r>
              <a:rPr lang="en-US" dirty="0" err="1" smtClean="0"/>
              <a:t>ActionScript</a:t>
            </a:r>
            <a:r>
              <a:rPr lang="en-US" dirty="0" smtClean="0"/>
              <a:t>, which has its own DOM-like capabilities)</a:t>
            </a:r>
          </a:p>
          <a:p>
            <a:pPr lvl="1"/>
            <a:r>
              <a:rPr lang="en-US" dirty="0" smtClean="0"/>
              <a:t>Java applications (</a:t>
            </a:r>
            <a:r>
              <a:rPr lang="en-US" dirty="0" err="1" smtClean="0"/>
              <a:t>javax.script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Windows applications (</a:t>
            </a:r>
            <a:r>
              <a:rPr lang="en-US" dirty="0" err="1" smtClean="0"/>
              <a:t>WinRT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780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JavaScript – Object-based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Almost everything in JavaScript is an object</a:t>
            </a:r>
          </a:p>
          <a:p>
            <a:pPr lvl="1"/>
            <a:r>
              <a:rPr lang="en-US" dirty="0" smtClean="0"/>
              <a:t>Objects are associative arrays (hash tables), and the properties and values can be added and deleted at run-time</a:t>
            </a:r>
          </a:p>
          <a:p>
            <a:pPr marL="0" indent="0">
              <a:buNone/>
            </a:pPr>
            <a:r>
              <a:rPr lang="en-US" dirty="0" err="1" smtClean="0">
                <a:latin typeface="Consolas"/>
                <a:cs typeface="Consolas"/>
              </a:rPr>
              <a:t>var</a:t>
            </a:r>
            <a:r>
              <a:rPr lang="en-US" dirty="0" smtClean="0">
                <a:latin typeface="Consolas"/>
                <a:cs typeface="Consolas"/>
              </a:rPr>
              <a:t> object = {test: "foo", </a:t>
            </a:r>
            <a:r>
              <a:rPr lang="en-US" dirty="0" err="1" smtClean="0">
                <a:latin typeface="Consolas"/>
                <a:cs typeface="Consolas"/>
              </a:rPr>
              <a:t>num</a:t>
            </a:r>
            <a:r>
              <a:rPr lang="en-US" dirty="0">
                <a:latin typeface="Consolas"/>
                <a:cs typeface="Consolas"/>
              </a:rPr>
              <a:t>:</a:t>
            </a:r>
            <a:r>
              <a:rPr lang="en-US" dirty="0" smtClean="0">
                <a:latin typeface="Consolas"/>
                <a:cs typeface="Consolas"/>
              </a:rPr>
              <a:t> 50};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object['foo'] = object;</a:t>
            </a:r>
          </a:p>
          <a:p>
            <a:pPr marL="0" indent="0">
              <a:buNone/>
            </a:pPr>
            <a:r>
              <a:rPr lang="en-US" dirty="0" err="1" smtClean="0">
                <a:latin typeface="Consolas"/>
                <a:cs typeface="Consolas"/>
              </a:rPr>
              <a:t>console.log</a:t>
            </a:r>
            <a:r>
              <a:rPr lang="en-US" dirty="0" smtClean="0">
                <a:latin typeface="Consolas"/>
                <a:cs typeface="Consolas"/>
              </a:rPr>
              <a:t>(object[object['test']]);</a:t>
            </a:r>
          </a:p>
          <a:p>
            <a:pPr marL="0" indent="0">
              <a:buNone/>
            </a:pPr>
            <a:r>
              <a:rPr lang="en-US" dirty="0" err="1" smtClean="0">
                <a:latin typeface="Consolas"/>
                <a:cs typeface="Consolas"/>
              </a:rPr>
              <a:t>object.num</a:t>
            </a:r>
            <a:r>
              <a:rPr lang="en-US" dirty="0" smtClean="0">
                <a:latin typeface="Consolas"/>
                <a:cs typeface="Consolas"/>
              </a:rPr>
              <a:t> = 1000;</a:t>
            </a:r>
          </a:p>
          <a:p>
            <a:pPr marL="0" indent="0">
              <a:buNone/>
            </a:pPr>
            <a:r>
              <a:rPr lang="en-US" dirty="0" err="1" smtClean="0">
                <a:latin typeface="Consolas"/>
                <a:cs typeface="Consolas"/>
              </a:rPr>
              <a:t>console.log</a:t>
            </a:r>
            <a:r>
              <a:rPr lang="en-US" dirty="0" smtClean="0">
                <a:latin typeface="Consolas"/>
                <a:cs typeface="Consolas"/>
              </a:rPr>
              <a:t>(object['</a:t>
            </a:r>
            <a:r>
              <a:rPr lang="en-US" dirty="0" err="1" smtClean="0">
                <a:latin typeface="Consolas"/>
                <a:cs typeface="Consolas"/>
              </a:rPr>
              <a:t>num</a:t>
            </a:r>
            <a:r>
              <a:rPr lang="en-US" dirty="0" smtClean="0">
                <a:latin typeface="Consolas"/>
                <a:cs typeface="Consolas"/>
              </a:rPr>
              <a:t>']);</a:t>
            </a:r>
          </a:p>
        </p:txBody>
      </p:sp>
    </p:spTree>
    <p:extLst>
      <p:ext uri="{BB962C8B-B14F-4D97-AF65-F5344CB8AC3E}">
        <p14:creationId xmlns:p14="http://schemas.microsoft.com/office/powerpoint/2010/main" val="3798597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1-28 at 8.35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900"/>
            <a:ext cx="9144000" cy="388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16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5-01-27 at 8.17.4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88" y="-1"/>
            <a:ext cx="7440825" cy="59845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51588" y="6107626"/>
            <a:ext cx="74408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web.archive.org</a:t>
            </a:r>
            <a:r>
              <a:rPr lang="en-US" sz="1000" dirty="0"/>
              <a:t>/web/19961017235908/http://www2.yahoo.com/</a:t>
            </a:r>
          </a:p>
        </p:txBody>
      </p:sp>
    </p:spTree>
    <p:extLst>
      <p:ext uri="{BB962C8B-B14F-4D97-AF65-F5344CB8AC3E}">
        <p14:creationId xmlns:p14="http://schemas.microsoft.com/office/powerpoint/2010/main" val="813142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53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JavaScript –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latin typeface="Consolas"/>
                <a:cs typeface="Consolas"/>
              </a:rPr>
              <a:t>function</a:t>
            </a:r>
            <a:r>
              <a:rPr lang="en-US" dirty="0">
                <a:latin typeface="Consolas"/>
                <a:cs typeface="Consolas"/>
              </a:rPr>
              <a:t> factorial(n) {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</a:t>
            </a:r>
            <a:r>
              <a:rPr lang="en-US" b="1" dirty="0">
                <a:latin typeface="Consolas"/>
                <a:cs typeface="Consolas"/>
              </a:rPr>
              <a:t>if</a:t>
            </a:r>
            <a:r>
              <a:rPr lang="en-US" dirty="0">
                <a:latin typeface="Consolas"/>
                <a:cs typeface="Consolas"/>
              </a:rPr>
              <a:t> (n === 0) {</a:t>
            </a:r>
          </a:p>
          <a:p>
            <a:pPr marL="0" indent="0">
              <a:buNone/>
            </a:pPr>
            <a:r>
              <a:rPr lang="is-IS" dirty="0">
                <a:latin typeface="Consolas"/>
                <a:cs typeface="Consolas"/>
              </a:rPr>
              <a:t>        </a:t>
            </a:r>
            <a:r>
              <a:rPr lang="is-IS" b="1" dirty="0">
                <a:latin typeface="Consolas"/>
                <a:cs typeface="Consolas"/>
              </a:rPr>
              <a:t>return</a:t>
            </a:r>
            <a:r>
              <a:rPr lang="is-IS" dirty="0">
                <a:latin typeface="Consolas"/>
                <a:cs typeface="Consolas"/>
              </a:rPr>
              <a:t> 1;</a:t>
            </a:r>
          </a:p>
          <a:p>
            <a:pPr marL="0" indent="0">
              <a:buNone/>
            </a:pPr>
            <a:r>
              <a:rPr lang="is-IS" dirty="0">
                <a:latin typeface="Consolas"/>
                <a:cs typeface="Consolas"/>
              </a:rPr>
              <a:t>    }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</a:t>
            </a:r>
            <a:r>
              <a:rPr lang="en-US" b="1" dirty="0">
                <a:latin typeface="Consolas"/>
                <a:cs typeface="Consolas"/>
              </a:rPr>
              <a:t>return</a:t>
            </a:r>
            <a:r>
              <a:rPr lang="en-US" dirty="0">
                <a:latin typeface="Consolas"/>
                <a:cs typeface="Consolas"/>
              </a:rPr>
              <a:t> n * factorial(n - 1);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}</a:t>
            </a:r>
          </a:p>
          <a:p>
            <a:pPr marL="0" indent="0">
              <a:buNone/>
            </a:pPr>
            <a:r>
              <a:rPr lang="en-US" dirty="0" err="1" smtClean="0">
                <a:latin typeface="Consolas"/>
                <a:cs typeface="Consolas"/>
              </a:rPr>
              <a:t>console.log</a:t>
            </a:r>
            <a:r>
              <a:rPr lang="en-US" dirty="0" smtClean="0">
                <a:latin typeface="Consolas"/>
                <a:cs typeface="Consolas"/>
              </a:rPr>
              <a:t>(factorial(5));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120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003053"/>
            <a:ext cx="8229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en.wikipedia.org</a:t>
            </a:r>
            <a:r>
              <a:rPr lang="en-US" sz="1000" dirty="0"/>
              <a:t>/wiki/JavaScript</a:t>
            </a:r>
          </a:p>
        </p:txBody>
      </p:sp>
    </p:spTree>
    <p:extLst>
      <p:ext uri="{BB962C8B-B14F-4D97-AF65-F5344CB8AC3E}">
        <p14:creationId xmlns:p14="http://schemas.microsoft.com/office/powerpoint/2010/main" val="402882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JavaScript – Anonymous Functions and 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err="1">
                <a:latin typeface="Consolas"/>
                <a:cs typeface="Consolas"/>
              </a:rPr>
              <a:t>var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createFunction</a:t>
            </a:r>
            <a:r>
              <a:rPr lang="en-US" dirty="0" smtClean="0">
                <a:latin typeface="Consolas"/>
                <a:cs typeface="Consolas"/>
              </a:rPr>
              <a:t> = </a:t>
            </a:r>
            <a:r>
              <a:rPr lang="en-US" b="1" dirty="0">
                <a:latin typeface="Consolas"/>
                <a:cs typeface="Consolas"/>
              </a:rPr>
              <a:t>function</a:t>
            </a:r>
            <a:r>
              <a:rPr lang="en-US" dirty="0">
                <a:latin typeface="Consolas"/>
                <a:cs typeface="Consolas"/>
              </a:rPr>
              <a:t>() {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</a:t>
            </a:r>
            <a:r>
              <a:rPr lang="en-US" b="1" dirty="0" err="1">
                <a:latin typeface="Consolas"/>
                <a:cs typeface="Consolas"/>
              </a:rPr>
              <a:t>var</a:t>
            </a:r>
            <a:r>
              <a:rPr lang="en-US" dirty="0">
                <a:latin typeface="Consolas"/>
                <a:cs typeface="Consolas"/>
              </a:rPr>
              <a:t> count = 0;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</a:t>
            </a:r>
            <a:r>
              <a:rPr lang="en-US" b="1" dirty="0">
                <a:latin typeface="Consolas"/>
                <a:cs typeface="Consolas"/>
              </a:rPr>
              <a:t>return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b="1" dirty="0">
                <a:latin typeface="Consolas"/>
                <a:cs typeface="Consolas"/>
              </a:rPr>
              <a:t>function</a:t>
            </a:r>
            <a:r>
              <a:rPr lang="en-US" dirty="0">
                <a:latin typeface="Consolas"/>
                <a:cs typeface="Consolas"/>
              </a:rPr>
              <a:t> () {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    </a:t>
            </a:r>
            <a:r>
              <a:rPr lang="en-US" b="1" dirty="0">
                <a:latin typeface="Consolas"/>
                <a:cs typeface="Consolas"/>
              </a:rPr>
              <a:t>return</a:t>
            </a:r>
            <a:r>
              <a:rPr lang="en-US" dirty="0">
                <a:latin typeface="Consolas"/>
                <a:cs typeface="Consolas"/>
              </a:rPr>
              <a:t> ++count;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};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};</a:t>
            </a:r>
            <a:endParaRPr lang="en-US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b="1" dirty="0" err="1">
                <a:latin typeface="Consolas"/>
                <a:cs typeface="Consolas"/>
              </a:rPr>
              <a:t>var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err="1">
                <a:latin typeface="Consolas"/>
                <a:cs typeface="Consolas"/>
              </a:rPr>
              <a:t>inc</a:t>
            </a:r>
            <a:r>
              <a:rPr lang="en-US" dirty="0">
                <a:latin typeface="Consolas"/>
                <a:cs typeface="Consolas"/>
              </a:rPr>
              <a:t> = </a:t>
            </a:r>
            <a:r>
              <a:rPr lang="en-US" dirty="0" err="1" smtClean="0">
                <a:latin typeface="Consolas"/>
                <a:cs typeface="Consolas"/>
              </a:rPr>
              <a:t>createFunction</a:t>
            </a:r>
            <a:r>
              <a:rPr lang="en-US" dirty="0" smtClean="0">
                <a:latin typeface="Consolas"/>
                <a:cs typeface="Consolas"/>
              </a:rPr>
              <a:t>(</a:t>
            </a:r>
            <a:r>
              <a:rPr lang="en-US" dirty="0">
                <a:latin typeface="Consolas"/>
                <a:cs typeface="Consolas"/>
              </a:rPr>
              <a:t>);</a:t>
            </a:r>
          </a:p>
          <a:p>
            <a:pPr marL="0" indent="0">
              <a:buNone/>
            </a:pPr>
            <a:r>
              <a:rPr lang="is-IS" dirty="0">
                <a:latin typeface="Consolas"/>
                <a:cs typeface="Consolas"/>
              </a:rPr>
              <a:t>inc()</a:t>
            </a:r>
            <a:r>
              <a:rPr lang="is-IS" dirty="0" smtClean="0">
                <a:latin typeface="Consolas"/>
                <a:cs typeface="Consolas"/>
              </a:rPr>
              <a:t>;</a:t>
            </a:r>
            <a:endParaRPr lang="is-IS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is-IS" dirty="0">
                <a:latin typeface="Consolas"/>
                <a:cs typeface="Consolas"/>
              </a:rPr>
              <a:t>inc(</a:t>
            </a:r>
            <a:r>
              <a:rPr lang="is-IS" dirty="0" smtClean="0">
                <a:latin typeface="Consolas"/>
                <a:cs typeface="Consolas"/>
              </a:rPr>
              <a:t>);</a:t>
            </a:r>
          </a:p>
          <a:p>
            <a:pPr marL="0" indent="0">
              <a:buNone/>
            </a:pPr>
            <a:r>
              <a:rPr lang="is-IS" dirty="0" smtClean="0">
                <a:latin typeface="Consolas"/>
                <a:cs typeface="Consolas"/>
              </a:rPr>
              <a:t>inc</a:t>
            </a:r>
            <a:r>
              <a:rPr lang="is-IS" dirty="0">
                <a:latin typeface="Consolas"/>
                <a:cs typeface="Consolas"/>
              </a:rPr>
              <a:t>(</a:t>
            </a:r>
            <a:r>
              <a:rPr lang="is-IS" dirty="0" smtClean="0">
                <a:latin typeface="Consolas"/>
                <a:cs typeface="Consolas"/>
              </a:rPr>
              <a:t>);</a:t>
            </a:r>
          </a:p>
          <a:p>
            <a:pPr marL="0" indent="0">
              <a:buNone/>
            </a:pPr>
            <a:r>
              <a:rPr lang="is-IS" b="1" dirty="0" smtClean="0">
                <a:latin typeface="Consolas"/>
                <a:cs typeface="Consolas"/>
              </a:rPr>
              <a:t>var</a:t>
            </a:r>
            <a:r>
              <a:rPr lang="is-IS" dirty="0" smtClean="0">
                <a:latin typeface="Consolas"/>
                <a:cs typeface="Consolas"/>
              </a:rPr>
              <a:t> inc2 = createFunction();</a:t>
            </a:r>
          </a:p>
          <a:p>
            <a:pPr marL="0" indent="0">
              <a:buNone/>
            </a:pPr>
            <a:r>
              <a:rPr lang="is-IS" dirty="0" smtClean="0">
                <a:latin typeface="Consolas"/>
                <a:cs typeface="Consolas"/>
              </a:rPr>
              <a:t>inc2();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003053"/>
            <a:ext cx="8229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en.wikipedia.org</a:t>
            </a:r>
            <a:r>
              <a:rPr lang="en-US" sz="1000" dirty="0"/>
              <a:t>/wiki/JavaScript</a:t>
            </a:r>
          </a:p>
        </p:txBody>
      </p:sp>
    </p:spTree>
    <p:extLst>
      <p:ext uri="{BB962C8B-B14F-4D97-AF65-F5344CB8AC3E}">
        <p14:creationId xmlns:p14="http://schemas.microsoft.com/office/powerpoint/2010/main" val="3134792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1-28 at 9.09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8900"/>
            <a:ext cx="9144000" cy="413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63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JavaScript – Run-Time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JavaScript contains features to interpret a string as code and execute it</a:t>
            </a:r>
          </a:p>
          <a:p>
            <a:pPr lvl="1"/>
            <a:r>
              <a:rPr lang="en-US" dirty="0" err="1" smtClean="0"/>
              <a:t>eval</a:t>
            </a:r>
            <a:endParaRPr lang="en-US" dirty="0" smtClean="0"/>
          </a:p>
          <a:p>
            <a:pPr lvl="1"/>
            <a:r>
              <a:rPr lang="en-US" dirty="0" smtClean="0"/>
              <a:t>Function</a:t>
            </a:r>
          </a:p>
          <a:p>
            <a:pPr lvl="1"/>
            <a:r>
              <a:rPr lang="en-US" dirty="0" err="1" smtClean="0"/>
              <a:t>setTimeout</a:t>
            </a:r>
            <a:endParaRPr lang="en-US" dirty="0" smtClean="0"/>
          </a:p>
          <a:p>
            <a:pPr lvl="1"/>
            <a:r>
              <a:rPr lang="en-US" dirty="0" err="1" smtClean="0"/>
              <a:t>setInterval</a:t>
            </a:r>
            <a:endParaRPr lang="en-US" dirty="0" smtClean="0"/>
          </a:p>
          <a:p>
            <a:pPr lvl="1"/>
            <a:r>
              <a:rPr lang="en-US" dirty="0" err="1" smtClean="0"/>
              <a:t>execScript</a:t>
            </a:r>
            <a:endParaRPr lang="en-US" dirty="0" smtClean="0"/>
          </a:p>
          <a:p>
            <a:pPr marL="0" indent="0">
              <a:buNone/>
            </a:pPr>
            <a:r>
              <a:rPr lang="en-US" b="1" dirty="0" err="1" smtClean="0">
                <a:latin typeface="Consolas"/>
                <a:cs typeface="Consolas"/>
              </a:rPr>
              <a:t>var</a:t>
            </a:r>
            <a:r>
              <a:rPr lang="en-US" dirty="0" smtClean="0">
                <a:latin typeface="Consolas"/>
                <a:cs typeface="Consolas"/>
              </a:rPr>
              <a:t> foo = "bar";</a:t>
            </a:r>
          </a:p>
          <a:p>
            <a:pPr marL="0" indent="0">
              <a:buNone/>
            </a:pPr>
            <a:r>
              <a:rPr lang="en-US" dirty="0" err="1">
                <a:latin typeface="Consolas"/>
                <a:cs typeface="Consolas"/>
              </a:rPr>
              <a:t>eval</a:t>
            </a:r>
            <a:r>
              <a:rPr lang="en-US" dirty="0" smtClean="0">
                <a:latin typeface="Consolas"/>
                <a:cs typeface="Consolas"/>
              </a:rPr>
              <a:t>("foo = '</a:t>
            </a:r>
            <a:r>
              <a:rPr lang="en-US" dirty="0" err="1" smtClean="0">
                <a:latin typeface="Consolas"/>
                <a:cs typeface="Consolas"/>
              </a:rPr>
              <a:t>adam</a:t>
            </a:r>
            <a:r>
              <a:rPr lang="en-US" dirty="0" smtClean="0">
                <a:latin typeface="Consolas"/>
                <a:cs typeface="Consolas"/>
              </a:rPr>
              <a:t>';");</a:t>
            </a:r>
          </a:p>
          <a:p>
            <a:pPr marL="0" indent="0">
              <a:buNone/>
            </a:pPr>
            <a:r>
              <a:rPr lang="en-US" dirty="0" err="1" smtClean="0">
                <a:latin typeface="Consolas"/>
                <a:cs typeface="Consolas"/>
              </a:rPr>
              <a:t>console.log</a:t>
            </a:r>
            <a:r>
              <a:rPr lang="en-US" dirty="0" smtClean="0">
                <a:latin typeface="Consolas"/>
                <a:cs typeface="Consolas"/>
              </a:rPr>
              <a:t>(foo);</a:t>
            </a:r>
          </a:p>
          <a:p>
            <a:pPr marL="0" indent="0">
              <a:buNone/>
            </a:pPr>
            <a:r>
              <a:rPr lang="en-US" b="1" dirty="0" err="1">
                <a:latin typeface="Consolas"/>
                <a:cs typeface="Consolas"/>
              </a:rPr>
              <a:t>var</a:t>
            </a:r>
            <a:r>
              <a:rPr lang="en-US" dirty="0">
                <a:latin typeface="Consolas"/>
                <a:cs typeface="Consolas"/>
              </a:rPr>
              <a:t> x = </a:t>
            </a:r>
            <a:r>
              <a:rPr lang="en-US" dirty="0" smtClean="0">
                <a:latin typeface="Consolas"/>
                <a:cs typeface="Consolas"/>
              </a:rPr>
              <a:t>"</a:t>
            </a:r>
            <a:r>
              <a:rPr lang="en-US" dirty="0" err="1" smtClean="0">
                <a:latin typeface="Consolas"/>
                <a:cs typeface="Consolas"/>
              </a:rPr>
              <a:t>console.log</a:t>
            </a:r>
            <a:r>
              <a:rPr lang="en-US" dirty="0" smtClean="0">
                <a:latin typeface="Consolas"/>
                <a:cs typeface="Consolas"/>
              </a:rPr>
              <a:t>(</a:t>
            </a:r>
            <a:r>
              <a:rPr lang="en-US" dirty="0">
                <a:latin typeface="Consolas"/>
                <a:cs typeface="Consolas"/>
              </a:rPr>
              <a:t>'hello');";</a:t>
            </a:r>
          </a:p>
          <a:p>
            <a:pPr marL="0" indent="0">
              <a:buNone/>
            </a:pPr>
            <a:r>
              <a:rPr lang="en-US" b="1" dirty="0" err="1" smtClean="0">
                <a:latin typeface="Consolas"/>
                <a:cs typeface="Consolas"/>
              </a:rPr>
              <a:t>var</a:t>
            </a:r>
            <a:r>
              <a:rPr lang="en-US" b="1" dirty="0" smtClean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test = new Function(x);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test()</a:t>
            </a:r>
            <a:r>
              <a:rPr lang="en-US" b="1" dirty="0" smtClean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5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1-29 at 9.36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9000"/>
            <a:ext cx="9144000" cy="252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64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JavaScript Uses – Form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validate user input on HTML forms?</a:t>
            </a:r>
          </a:p>
          <a:p>
            <a:r>
              <a:rPr lang="en-US" dirty="0" smtClean="0"/>
              <a:t>Traditionally requires a round-trip to the server, where the server can check the input to make sure that it is valid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085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JavaScript Uses – Form </a:t>
            </a:r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&lt;?</a:t>
            </a:r>
            <a:r>
              <a:rPr lang="en-US" dirty="0" err="1">
                <a:latin typeface="Consolas"/>
                <a:cs typeface="Consolas"/>
              </a:rPr>
              <a:t>php</a:t>
            </a:r>
            <a:endParaRPr lang="en-US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if ($_GET['submit']) {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$student = $_GET['student'];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$class = $_GET['class'];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$grade = $_GET['grade']</a:t>
            </a:r>
            <a:r>
              <a:rPr lang="en-US" dirty="0" smtClean="0">
                <a:latin typeface="Consolas"/>
                <a:cs typeface="Consolas"/>
              </a:rPr>
              <a:t>;</a:t>
            </a:r>
            <a:endParaRPr lang="en-US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if (empty($student) || empty($class) || empty($grade)) {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  echo "&lt;b&gt;Error, did not fill out all the forms&lt;/b&gt;";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}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else if (!($grade == 'A' || $grade == 'B' || $grade == 'C' || </a:t>
            </a:r>
            <a:endParaRPr lang="en-US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          $grade </a:t>
            </a:r>
            <a:r>
              <a:rPr lang="en-US" dirty="0">
                <a:latin typeface="Consolas"/>
                <a:cs typeface="Consolas"/>
              </a:rPr>
              <a:t>== 'D' || $grade == 'F')) {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  echo "&lt;b&gt;Error, grade must be one of A, B, C, D, or F&lt;/b&gt;";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}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else {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  echo "&lt;b&gt;Grade successfully submitted!&lt;/b&gt;";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}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} ?</a:t>
            </a:r>
            <a:r>
              <a:rPr lang="en-US" dirty="0">
                <a:latin typeface="Consolas"/>
                <a:cs typeface="Consolas"/>
              </a:rPr>
              <a:t>&gt;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&lt;</a:t>
            </a:r>
            <a:r>
              <a:rPr lang="en-US" dirty="0">
                <a:latin typeface="Consolas"/>
                <a:cs typeface="Consolas"/>
              </a:rPr>
              <a:t>form&gt;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  Student</a:t>
            </a:r>
            <a:r>
              <a:rPr lang="en-US" dirty="0">
                <a:latin typeface="Consolas"/>
                <a:cs typeface="Consolas"/>
              </a:rPr>
              <a:t>: &lt;input type="text" name="student"&gt;&lt;</a:t>
            </a:r>
            <a:r>
              <a:rPr lang="en-US" dirty="0" err="1">
                <a:latin typeface="Consolas"/>
                <a:cs typeface="Consolas"/>
              </a:rPr>
              <a:t>br</a:t>
            </a:r>
            <a:r>
              <a:rPr lang="en-US" dirty="0">
                <a:latin typeface="Consolas"/>
                <a:cs typeface="Consolas"/>
              </a:rPr>
              <a:t>&gt;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  Class</a:t>
            </a:r>
            <a:r>
              <a:rPr lang="en-US" dirty="0">
                <a:latin typeface="Consolas"/>
                <a:cs typeface="Consolas"/>
              </a:rPr>
              <a:t>:  &lt;input type="text" name="class"&gt;&lt;</a:t>
            </a:r>
            <a:r>
              <a:rPr lang="en-US" dirty="0" err="1">
                <a:latin typeface="Consolas"/>
                <a:cs typeface="Consolas"/>
              </a:rPr>
              <a:t>br</a:t>
            </a:r>
            <a:r>
              <a:rPr lang="en-US" dirty="0">
                <a:latin typeface="Consolas"/>
                <a:cs typeface="Consolas"/>
              </a:rPr>
              <a:t>&gt;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  Grade</a:t>
            </a:r>
            <a:r>
              <a:rPr lang="en-US" dirty="0">
                <a:latin typeface="Consolas"/>
                <a:cs typeface="Consolas"/>
              </a:rPr>
              <a:t>:  &lt;input type="text" name="grade"&gt;&lt;</a:t>
            </a:r>
            <a:r>
              <a:rPr lang="en-US" dirty="0" err="1">
                <a:latin typeface="Consolas"/>
                <a:cs typeface="Consolas"/>
              </a:rPr>
              <a:t>br</a:t>
            </a:r>
            <a:r>
              <a:rPr lang="en-US" dirty="0">
                <a:latin typeface="Consolas"/>
                <a:cs typeface="Consolas"/>
              </a:rPr>
              <a:t>&gt;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  &lt;</a:t>
            </a:r>
            <a:r>
              <a:rPr lang="en-US" dirty="0">
                <a:latin typeface="Consolas"/>
                <a:cs typeface="Consolas"/>
              </a:rPr>
              <a:t>input type="submit" name="submit"&gt;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&lt;/form&gt;</a:t>
            </a:r>
          </a:p>
          <a:p>
            <a:pPr marL="0" indent="0">
              <a:buNone/>
            </a:pP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27282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1-29 at 10.09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0"/>
            <a:ext cx="77284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28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1-29 at 10.09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0"/>
            <a:ext cx="77284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0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755" y="0"/>
            <a:ext cx="5967422" cy="581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30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1-29 at 10.12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0"/>
            <a:ext cx="77284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02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1-29 at 10.13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0"/>
            <a:ext cx="77284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2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1-29 at 10.13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0"/>
            <a:ext cx="77284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29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1-29 at 10.14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0"/>
            <a:ext cx="77284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82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1-29 at 10.14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0"/>
            <a:ext cx="77284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79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071" y="760287"/>
            <a:ext cx="1817428" cy="1817428"/>
          </a:xfrm>
          <a:prstGeom prst="rect">
            <a:avLst/>
          </a:prstGeom>
        </p:spPr>
      </p:pic>
      <p:pic>
        <p:nvPicPr>
          <p:cNvPr id="6" name="Picture 5" descr="skd188256sd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30" y="1035821"/>
            <a:ext cx="2106285" cy="1805139"/>
          </a:xfrm>
          <a:prstGeom prst="rect">
            <a:avLst/>
          </a:prstGeom>
        </p:spPr>
      </p:pic>
      <p:pic>
        <p:nvPicPr>
          <p:cNvPr id="7" name="Picture 6" descr="firefox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09" y="1183707"/>
            <a:ext cx="810980" cy="72042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463215" y="1192339"/>
            <a:ext cx="5092856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463215" y="1566309"/>
            <a:ext cx="5092856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29900" y="710851"/>
            <a:ext cx="3725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Consolas"/>
                <a:cs typeface="Consolas"/>
              </a:rPr>
              <a:t>form_validation_regular.php</a:t>
            </a:r>
            <a:endParaRPr lang="en-US" dirty="0">
              <a:latin typeface="Consolas"/>
              <a:cs typeface="Consolas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463215" y="2693415"/>
            <a:ext cx="5092856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2463215" y="3067385"/>
            <a:ext cx="5092856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729900" y="2211927"/>
            <a:ext cx="3725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nsolas"/>
                <a:cs typeface="Consolas"/>
              </a:rPr>
              <a:t>empty class field</a:t>
            </a:r>
            <a:endParaRPr lang="en-US" dirty="0">
              <a:latin typeface="Consolas"/>
              <a:cs typeface="Consola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463215" y="3713003"/>
            <a:ext cx="5092856" cy="855458"/>
            <a:chOff x="2463215" y="710851"/>
            <a:chExt cx="5092856" cy="855458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2463215" y="1192339"/>
              <a:ext cx="5092856" cy="0"/>
            </a:xfrm>
            <a:prstGeom prst="straightConnector1">
              <a:avLst/>
            </a:prstGeom>
            <a:ln w="5715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>
              <a:off x="2463215" y="1566309"/>
              <a:ext cx="5092856" cy="0"/>
            </a:xfrm>
            <a:prstGeom prst="straightConnector1">
              <a:avLst/>
            </a:prstGeom>
            <a:ln w="5715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2729900" y="710851"/>
              <a:ext cx="37259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onsolas"/>
                  <a:cs typeface="Consolas"/>
                </a:rPr>
                <a:t>wrong grade format</a:t>
              </a:r>
              <a:endParaRPr lang="en-US" dirty="0">
                <a:latin typeface="Consolas"/>
                <a:cs typeface="Consolas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463215" y="5214079"/>
            <a:ext cx="5092856" cy="855458"/>
            <a:chOff x="2463215" y="710851"/>
            <a:chExt cx="5092856" cy="855458"/>
          </a:xfrm>
        </p:grpSpPr>
        <p:cxnSp>
          <p:nvCxnSpPr>
            <p:cNvPr id="41" name="Straight Arrow Connector 40"/>
            <p:cNvCxnSpPr/>
            <p:nvPr/>
          </p:nvCxnSpPr>
          <p:spPr>
            <a:xfrm>
              <a:off x="2463215" y="1192339"/>
              <a:ext cx="5092856" cy="0"/>
            </a:xfrm>
            <a:prstGeom prst="straightConnector1">
              <a:avLst/>
            </a:prstGeom>
            <a:ln w="5715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2463215" y="1566309"/>
              <a:ext cx="5092856" cy="0"/>
            </a:xfrm>
            <a:prstGeom prst="straightConnector1">
              <a:avLst/>
            </a:prstGeom>
            <a:ln w="5715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2729900" y="710851"/>
              <a:ext cx="37259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onsolas"/>
                  <a:cs typeface="Consolas"/>
                </a:rPr>
                <a:t>correct submission</a:t>
              </a:r>
              <a:endParaRPr lang="en-US" dirty="0">
                <a:latin typeface="Consolas"/>
                <a:cs typeface="Consola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4087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JavaScript Uses – Form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&lt;script&gt;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function </a:t>
            </a:r>
            <a:r>
              <a:rPr lang="en-US" dirty="0" err="1">
                <a:latin typeface="Consolas"/>
                <a:cs typeface="Consolas"/>
              </a:rPr>
              <a:t>check_form</a:t>
            </a:r>
            <a:r>
              <a:rPr lang="en-US" dirty="0">
                <a:latin typeface="Consolas"/>
                <a:cs typeface="Consolas"/>
              </a:rPr>
              <a:t>() {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</a:t>
            </a:r>
            <a:r>
              <a:rPr lang="en-US" dirty="0" err="1">
                <a:latin typeface="Consolas"/>
                <a:cs typeface="Consolas"/>
              </a:rPr>
              <a:t>var</a:t>
            </a:r>
            <a:r>
              <a:rPr lang="en-US" dirty="0">
                <a:latin typeface="Consolas"/>
                <a:cs typeface="Consolas"/>
              </a:rPr>
              <a:t> form = </a:t>
            </a:r>
            <a:r>
              <a:rPr lang="en-US" dirty="0" err="1">
                <a:latin typeface="Consolas"/>
                <a:cs typeface="Consolas"/>
              </a:rPr>
              <a:t>document.getElementById</a:t>
            </a:r>
            <a:r>
              <a:rPr lang="en-US" dirty="0">
                <a:latin typeface="Consolas"/>
                <a:cs typeface="Consolas"/>
              </a:rPr>
              <a:t>("</a:t>
            </a:r>
            <a:r>
              <a:rPr lang="en-US" dirty="0" err="1">
                <a:latin typeface="Consolas"/>
                <a:cs typeface="Consolas"/>
              </a:rPr>
              <a:t>the_form</a:t>
            </a:r>
            <a:r>
              <a:rPr lang="en-US" dirty="0">
                <a:latin typeface="Consolas"/>
                <a:cs typeface="Consolas"/>
              </a:rPr>
              <a:t>");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if (</a:t>
            </a:r>
            <a:r>
              <a:rPr lang="en-US" dirty="0" err="1">
                <a:latin typeface="Consolas"/>
                <a:cs typeface="Consolas"/>
              </a:rPr>
              <a:t>form.student.value</a:t>
            </a:r>
            <a:r>
              <a:rPr lang="en-US" dirty="0">
                <a:latin typeface="Consolas"/>
                <a:cs typeface="Consolas"/>
              </a:rPr>
              <a:t> == "" || </a:t>
            </a:r>
            <a:r>
              <a:rPr lang="en-US" dirty="0" err="1">
                <a:latin typeface="Consolas"/>
                <a:cs typeface="Consolas"/>
              </a:rPr>
              <a:t>form.class.value</a:t>
            </a:r>
            <a:r>
              <a:rPr lang="en-US" dirty="0">
                <a:latin typeface="Consolas"/>
                <a:cs typeface="Consolas"/>
              </a:rPr>
              <a:t> == "" || form["grade"].value == ""</a:t>
            </a:r>
            <a:r>
              <a:rPr lang="en-US" dirty="0" smtClean="0">
                <a:latin typeface="Consolas"/>
                <a:cs typeface="Consolas"/>
              </a:rPr>
              <a:t>){</a:t>
            </a:r>
            <a:endParaRPr lang="en-US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  alert("Error, must fill out all the form");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  return false;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}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</a:t>
            </a:r>
            <a:r>
              <a:rPr lang="en-US" dirty="0" err="1">
                <a:latin typeface="Consolas"/>
                <a:cs typeface="Consolas"/>
              </a:rPr>
              <a:t>var</a:t>
            </a:r>
            <a:r>
              <a:rPr lang="en-US" dirty="0">
                <a:latin typeface="Consolas"/>
                <a:cs typeface="Consolas"/>
              </a:rPr>
              <a:t> grade = form["grade"].value;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if (!(grade == 'A' || grade == 'B' || grade == 'C' || </a:t>
            </a:r>
            <a:endParaRPr lang="en-US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  grade </a:t>
            </a:r>
            <a:r>
              <a:rPr lang="en-US" dirty="0">
                <a:latin typeface="Consolas"/>
                <a:cs typeface="Consolas"/>
              </a:rPr>
              <a:t>== 'D' || grade == 'F')) {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  alert("Error, grade must be one of A, B, C, D, or F");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  return false;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}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return true;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}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&lt;/script&gt;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&lt;</a:t>
            </a:r>
            <a:r>
              <a:rPr lang="en-US" dirty="0">
                <a:latin typeface="Consolas"/>
                <a:cs typeface="Consolas"/>
              </a:rPr>
              <a:t>form id="</a:t>
            </a:r>
            <a:r>
              <a:rPr lang="en-US" dirty="0" err="1">
                <a:latin typeface="Consolas"/>
                <a:cs typeface="Consolas"/>
              </a:rPr>
              <a:t>the_form</a:t>
            </a:r>
            <a:r>
              <a:rPr lang="en-US" dirty="0">
                <a:latin typeface="Consolas"/>
                <a:cs typeface="Consolas"/>
              </a:rPr>
              <a:t>" </a:t>
            </a:r>
            <a:r>
              <a:rPr lang="en-US" dirty="0" err="1">
                <a:latin typeface="Consolas"/>
                <a:cs typeface="Consolas"/>
              </a:rPr>
              <a:t>onsubmit</a:t>
            </a:r>
            <a:r>
              <a:rPr lang="en-US" dirty="0">
                <a:latin typeface="Consolas"/>
                <a:cs typeface="Consolas"/>
              </a:rPr>
              <a:t>="return </a:t>
            </a:r>
            <a:r>
              <a:rPr lang="en-US" dirty="0" err="1">
                <a:latin typeface="Consolas"/>
                <a:cs typeface="Consolas"/>
              </a:rPr>
              <a:t>check_form</a:t>
            </a:r>
            <a:r>
              <a:rPr lang="en-US" dirty="0">
                <a:latin typeface="Consolas"/>
                <a:cs typeface="Consolas"/>
              </a:rPr>
              <a:t>()"&gt;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  Student</a:t>
            </a:r>
            <a:r>
              <a:rPr lang="en-US" dirty="0">
                <a:latin typeface="Consolas"/>
                <a:cs typeface="Consolas"/>
              </a:rPr>
              <a:t>: &lt;input type="text" name="student"&gt;&lt;</a:t>
            </a:r>
            <a:r>
              <a:rPr lang="en-US" dirty="0" err="1">
                <a:latin typeface="Consolas"/>
                <a:cs typeface="Consolas"/>
              </a:rPr>
              <a:t>br</a:t>
            </a:r>
            <a:r>
              <a:rPr lang="en-US" dirty="0">
                <a:latin typeface="Consolas"/>
                <a:cs typeface="Consolas"/>
              </a:rPr>
              <a:t>&gt;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  Class</a:t>
            </a:r>
            <a:r>
              <a:rPr lang="en-US" dirty="0">
                <a:latin typeface="Consolas"/>
                <a:cs typeface="Consolas"/>
              </a:rPr>
              <a:t>:  &lt;input type="text" name="class"&gt;&lt;</a:t>
            </a:r>
            <a:r>
              <a:rPr lang="en-US" dirty="0" err="1">
                <a:latin typeface="Consolas"/>
                <a:cs typeface="Consolas"/>
              </a:rPr>
              <a:t>br</a:t>
            </a:r>
            <a:r>
              <a:rPr lang="en-US" dirty="0">
                <a:latin typeface="Consolas"/>
                <a:cs typeface="Consolas"/>
              </a:rPr>
              <a:t>&gt;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  Grade</a:t>
            </a:r>
            <a:r>
              <a:rPr lang="en-US" dirty="0">
                <a:latin typeface="Consolas"/>
                <a:cs typeface="Consolas"/>
              </a:rPr>
              <a:t>:  &lt;input type="text" name="grade"&gt;&lt;</a:t>
            </a:r>
            <a:r>
              <a:rPr lang="en-US" dirty="0" err="1">
                <a:latin typeface="Consolas"/>
                <a:cs typeface="Consolas"/>
              </a:rPr>
              <a:t>br</a:t>
            </a:r>
            <a:r>
              <a:rPr lang="en-US" dirty="0">
                <a:latin typeface="Consolas"/>
                <a:cs typeface="Consolas"/>
              </a:rPr>
              <a:t>&gt;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  &lt;</a:t>
            </a:r>
            <a:r>
              <a:rPr lang="en-US" dirty="0">
                <a:latin typeface="Consolas"/>
                <a:cs typeface="Consolas"/>
              </a:rPr>
              <a:t>input type="submit" name="submit"&gt;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&lt;/form</a:t>
            </a:r>
            <a:r>
              <a:rPr lang="en-US" dirty="0" smtClean="0">
                <a:latin typeface="Consolas"/>
                <a:cs typeface="Consolas"/>
              </a:rPr>
              <a:t>&gt;</a:t>
            </a: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646299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1-29 at 10.38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0"/>
            <a:ext cx="77242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00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1-29 at 10.39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0"/>
            <a:ext cx="77242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456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1-29 at 10.39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0"/>
            <a:ext cx="7724274" cy="6858000"/>
          </a:xfrm>
          <a:prstGeom prst="rect">
            <a:avLst/>
          </a:prstGeom>
        </p:spPr>
      </p:pic>
      <p:pic>
        <p:nvPicPr>
          <p:cNvPr id="8" name="Picture 7" descr="Screen Shot 2015-01-29 at 10.43.1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371" y="1714500"/>
            <a:ext cx="4820557" cy="240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60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1-27 at 8.26.5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365"/>
            <a:ext cx="9144000" cy="52786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1588" y="6107626"/>
            <a:ext cx="74408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web.archive.org</a:t>
            </a:r>
            <a:r>
              <a:rPr lang="en-US" sz="1000" dirty="0"/>
              <a:t>/web/19961022174810/http://</a:t>
            </a:r>
            <a:r>
              <a:rPr lang="en-US" sz="1000" dirty="0" err="1"/>
              <a:t>www.altavista.com</a:t>
            </a:r>
            <a:r>
              <a:rPr lang="en-US" sz="10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252115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5-01-29 at 10.40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157" y="1439349"/>
            <a:ext cx="4811486" cy="2396699"/>
          </a:xfrm>
          <a:prstGeom prst="rect">
            <a:avLst/>
          </a:prstGeom>
        </p:spPr>
      </p:pic>
      <p:pic>
        <p:nvPicPr>
          <p:cNvPr id="2" name="Picture 1" descr="Screen Shot 2015-01-29 at 10.44.3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0"/>
            <a:ext cx="77242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12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1-29 at 10.44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0"/>
            <a:ext cx="7724274" cy="6858000"/>
          </a:xfrm>
          <a:prstGeom prst="rect">
            <a:avLst/>
          </a:prstGeom>
        </p:spPr>
      </p:pic>
      <p:pic>
        <p:nvPicPr>
          <p:cNvPr id="7" name="Picture 6" descr="Screen Shot 2015-01-29 at 10.40.4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157" y="1439349"/>
            <a:ext cx="4811486" cy="239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63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1-29 at 10.45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0"/>
            <a:ext cx="77242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9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071" y="760287"/>
            <a:ext cx="1817428" cy="1817428"/>
          </a:xfrm>
          <a:prstGeom prst="rect">
            <a:avLst/>
          </a:prstGeom>
        </p:spPr>
      </p:pic>
      <p:pic>
        <p:nvPicPr>
          <p:cNvPr id="6" name="Picture 5" descr="skd188256sd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30" y="1035821"/>
            <a:ext cx="2106285" cy="1805139"/>
          </a:xfrm>
          <a:prstGeom prst="rect">
            <a:avLst/>
          </a:prstGeom>
        </p:spPr>
      </p:pic>
      <p:pic>
        <p:nvPicPr>
          <p:cNvPr id="7" name="Picture 6" descr="firefox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09" y="1183707"/>
            <a:ext cx="810980" cy="72042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463215" y="1192339"/>
            <a:ext cx="5092856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463215" y="1566309"/>
            <a:ext cx="5092856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29900" y="710851"/>
            <a:ext cx="3725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Consolas"/>
                <a:cs typeface="Consolas"/>
              </a:rPr>
              <a:t>form_validation_js.php</a:t>
            </a:r>
            <a:endParaRPr lang="en-US" dirty="0">
              <a:latin typeface="Consolas"/>
              <a:cs typeface="Consolas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463215" y="1904127"/>
            <a:ext cx="5092856" cy="855458"/>
            <a:chOff x="2463215" y="710851"/>
            <a:chExt cx="5092856" cy="855458"/>
          </a:xfrm>
        </p:grpSpPr>
        <p:cxnSp>
          <p:nvCxnSpPr>
            <p:cNvPr id="41" name="Straight Arrow Connector 40"/>
            <p:cNvCxnSpPr/>
            <p:nvPr/>
          </p:nvCxnSpPr>
          <p:spPr>
            <a:xfrm>
              <a:off x="2463215" y="1192339"/>
              <a:ext cx="5092856" cy="0"/>
            </a:xfrm>
            <a:prstGeom prst="straightConnector1">
              <a:avLst/>
            </a:prstGeom>
            <a:ln w="5715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2463215" y="1566309"/>
              <a:ext cx="5092856" cy="0"/>
            </a:xfrm>
            <a:prstGeom prst="straightConnector1">
              <a:avLst/>
            </a:prstGeom>
            <a:ln w="5715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2729900" y="710851"/>
              <a:ext cx="37259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onsolas"/>
                  <a:cs typeface="Consolas"/>
                </a:rPr>
                <a:t>correct submission</a:t>
              </a:r>
              <a:endParaRPr lang="en-US" dirty="0">
                <a:latin typeface="Consolas"/>
                <a:cs typeface="Consola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8770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Client-Side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Now that we're doing validation on the client, can we get rid of all those PHP checks in our server-side code?</a:t>
            </a:r>
          </a:p>
          <a:p>
            <a:pPr lvl="1"/>
            <a:r>
              <a:rPr lang="en-US" dirty="0" smtClean="0"/>
              <a:t>No!</a:t>
            </a:r>
          </a:p>
          <a:p>
            <a:pPr lvl="1"/>
            <a:r>
              <a:rPr lang="en-US" dirty="0" smtClean="0"/>
              <a:t>No guarantee that client-side validation is performed</a:t>
            </a:r>
          </a:p>
          <a:p>
            <a:pPr lvl="2"/>
            <a:r>
              <a:rPr lang="en-US" dirty="0" smtClean="0"/>
              <a:t>User disables JavaScript</a:t>
            </a:r>
          </a:p>
          <a:p>
            <a:pPr lvl="2"/>
            <a:r>
              <a:rPr lang="en-US" dirty="0" smtClean="0"/>
              <a:t>Command-line clients (Assignment 1 Part 2, curl)</a:t>
            </a:r>
          </a:p>
          <a:p>
            <a:r>
              <a:rPr lang="en-US" dirty="0" smtClean="0"/>
              <a:t>Otherwise, users could enter arbitrary data that does not conform to your validation</a:t>
            </a:r>
          </a:p>
          <a:p>
            <a:pPr lvl="1"/>
            <a:r>
              <a:rPr lang="en-US" dirty="0" smtClean="0"/>
              <a:t>Could lead to a security compromise or not</a:t>
            </a:r>
          </a:p>
          <a:p>
            <a:r>
              <a:rPr lang="en-US" dirty="0" smtClean="0"/>
              <a:t>So the validation must remain on the server-side and the client-side</a:t>
            </a:r>
          </a:p>
          <a:p>
            <a:pPr lvl="1"/>
            <a:r>
              <a:rPr lang="en-US" dirty="0" smtClean="0"/>
              <a:t>Brings up another problem, how to perform consist validation when server-side and client-side written in different languages</a:t>
            </a:r>
          </a:p>
        </p:txBody>
      </p:sp>
    </p:spTree>
    <p:extLst>
      <p:ext uri="{BB962C8B-B14F-4D97-AF65-F5344CB8AC3E}">
        <p14:creationId xmlns:p14="http://schemas.microsoft.com/office/powerpoint/2010/main" val="1443224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Using JavaScript with HTML was called Dynamic HTML (DHTML)</a:t>
            </a:r>
          </a:p>
          <a:p>
            <a:pPr lvl="1"/>
            <a:r>
              <a:rPr lang="en-US" dirty="0" smtClean="0"/>
              <a:t>Change images</a:t>
            </a:r>
          </a:p>
          <a:p>
            <a:pPr lvl="1"/>
            <a:r>
              <a:rPr lang="en-US" dirty="0" smtClean="0"/>
              <a:t>Validate forms</a:t>
            </a:r>
          </a:p>
          <a:p>
            <a:pPr lvl="1"/>
            <a:r>
              <a:rPr lang="en-US" dirty="0" smtClean="0"/>
              <a:t>Hide or add content based on user input</a:t>
            </a:r>
          </a:p>
          <a:p>
            <a:r>
              <a:rPr lang="en-US" dirty="0" smtClean="0"/>
              <a:t>However, all the HTML data was sent to the user in one HTTP request</a:t>
            </a:r>
          </a:p>
          <a:p>
            <a:r>
              <a:rPr lang="en-US" dirty="0" smtClean="0"/>
              <a:t>Had to make additional HTTP requests to load additional data, which would also have to send an entire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13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XMLHttpRequest</a:t>
            </a:r>
            <a:r>
              <a:rPr lang="en-US" dirty="0" smtClean="0"/>
              <a:t>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Microsoft developers working on Outlook Web Access for Exchange 2000</a:t>
            </a:r>
          </a:p>
          <a:p>
            <a:pPr lvl="1"/>
            <a:r>
              <a:rPr lang="en-US" dirty="0" smtClean="0"/>
              <a:t>An example is http://ex2010.asu.edu/</a:t>
            </a:r>
          </a:p>
          <a:p>
            <a:r>
              <a:rPr lang="en-US" dirty="0" smtClean="0"/>
              <a:t>Scalability problems with traditional web application</a:t>
            </a:r>
          </a:p>
          <a:p>
            <a:r>
              <a:rPr lang="en-US" dirty="0" smtClean="0"/>
              <a:t>They created a DHTML version (circa) 1998 using an ActiveX control to fetch bits of data from the server using JavaScript</a:t>
            </a:r>
          </a:p>
          <a:p>
            <a:r>
              <a:rPr lang="en-US" dirty="0" smtClean="0"/>
              <a:t>OWA team got the MSXML team (MSXML is Microsoft's XML library, and it shipped with IE) to include their ActiveX control (hence the XML in the name)</a:t>
            </a:r>
          </a:p>
          <a:p>
            <a:pPr lvl="1"/>
            <a:r>
              <a:rPr lang="en-US" dirty="0" smtClean="0"/>
              <a:t>Shipped in IE 5, March 1999</a:t>
            </a:r>
          </a:p>
          <a:p>
            <a:r>
              <a:rPr lang="en-US" dirty="0" smtClean="0"/>
              <a:t>Exchange 2000 finally released in November 2000, and OWA used the ActiveX Object</a:t>
            </a:r>
          </a:p>
          <a:p>
            <a:r>
              <a:rPr lang="en-US" dirty="0" smtClean="0"/>
              <a:t>Added by Netscape in December 2000 </a:t>
            </a:r>
            <a:r>
              <a:rPr lang="en-US" dirty="0"/>
              <a:t>as </a:t>
            </a:r>
            <a:r>
              <a:rPr lang="en-US" dirty="0" err="1"/>
              <a:t>XMLHttpRequest</a:t>
            </a:r>
            <a:endParaRPr lang="en-US" dirty="0"/>
          </a:p>
          <a:p>
            <a:r>
              <a:rPr lang="en-US" dirty="0" smtClean="0"/>
              <a:t>Find the </a:t>
            </a:r>
            <a:r>
              <a:rPr lang="en-US" dirty="0"/>
              <a:t>full story here: http://</a:t>
            </a:r>
            <a:r>
              <a:rPr lang="en-US" dirty="0" err="1"/>
              <a:t>www.alexhopmann.com</a:t>
            </a:r>
            <a:r>
              <a:rPr lang="en-US" dirty="0"/>
              <a:t>/story-of-</a:t>
            </a:r>
            <a:r>
              <a:rPr lang="en-US" dirty="0" err="1"/>
              <a:t>xmlhttp</a:t>
            </a:r>
            <a:r>
              <a:rPr lang="en-US" dirty="0"/>
              <a:t>/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55857" y="130628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846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XMLHttpRequest</a:t>
            </a:r>
            <a:r>
              <a:rPr lang="en-US" dirty="0"/>
              <a:t> Object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Allows JavaScript code to (asynchronously) retrieve data from the server, then process the data and update the DOM</a:t>
            </a:r>
          </a:p>
          <a:p>
            <a:r>
              <a:rPr lang="en-US" sz="2400" dirty="0" smtClean="0"/>
              <a:t>Because of the origin (ActiveX control on windows and included in Netscape's DOM), used to need two different ways to instantiate the control</a:t>
            </a:r>
          </a:p>
          <a:p>
            <a:pPr lvl="1"/>
            <a:r>
              <a:rPr lang="en-US" sz="2000" dirty="0" smtClean="0"/>
              <a:t>Most </a:t>
            </a:r>
            <a:r>
              <a:rPr lang="en-US" sz="2000" dirty="0"/>
              <a:t>browsers:</a:t>
            </a:r>
          </a:p>
          <a:p>
            <a:pPr lvl="2"/>
            <a:r>
              <a:rPr lang="en-US" sz="1800" dirty="0" err="1">
                <a:latin typeface="Consolas"/>
                <a:cs typeface="Consolas"/>
              </a:rPr>
              <a:t>http_request</a:t>
            </a:r>
            <a:r>
              <a:rPr lang="en-US" sz="1800" dirty="0">
                <a:latin typeface="Consolas"/>
                <a:cs typeface="Consolas"/>
              </a:rPr>
              <a:t> = new </a:t>
            </a:r>
            <a:r>
              <a:rPr lang="en-US" sz="1800" dirty="0" err="1">
                <a:latin typeface="Consolas"/>
                <a:cs typeface="Consolas"/>
              </a:rPr>
              <a:t>XMLHttpRequest</a:t>
            </a:r>
            <a:r>
              <a:rPr lang="en-US" sz="1800" dirty="0">
                <a:latin typeface="Consolas"/>
                <a:cs typeface="Consolas"/>
              </a:rPr>
              <a:t>();</a:t>
            </a:r>
          </a:p>
          <a:p>
            <a:pPr lvl="1"/>
            <a:r>
              <a:rPr lang="en-US" sz="2000" dirty="0"/>
              <a:t>Internet Explorer</a:t>
            </a:r>
          </a:p>
          <a:p>
            <a:pPr lvl="2"/>
            <a:r>
              <a:rPr lang="en-US" sz="1800" dirty="0" err="1">
                <a:latin typeface="Consolas"/>
                <a:cs typeface="Consolas"/>
              </a:rPr>
              <a:t>http_request</a:t>
            </a:r>
            <a:r>
              <a:rPr lang="en-US" sz="1800" dirty="0">
                <a:latin typeface="Consolas"/>
                <a:cs typeface="Consolas"/>
              </a:rPr>
              <a:t> = new </a:t>
            </a:r>
            <a:r>
              <a:rPr lang="en-US" sz="1800" dirty="0" err="1">
                <a:latin typeface="Consolas"/>
                <a:cs typeface="Consolas"/>
              </a:rPr>
              <a:t>ActiveXObject</a:t>
            </a:r>
            <a:r>
              <a:rPr lang="en-US" sz="1800" dirty="0">
                <a:latin typeface="Consolas"/>
                <a:cs typeface="Consolas"/>
              </a:rPr>
              <a:t>("</a:t>
            </a:r>
            <a:r>
              <a:rPr lang="en-US" sz="1800" dirty="0" err="1">
                <a:latin typeface="Consolas"/>
                <a:cs typeface="Consolas"/>
              </a:rPr>
              <a:t>Microsoft.XMLHTTP</a:t>
            </a:r>
            <a:r>
              <a:rPr lang="en-US" sz="1800" dirty="0">
                <a:latin typeface="Consolas"/>
                <a:cs typeface="Consolas"/>
              </a:rPr>
              <a:t>");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3177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an </a:t>
            </a:r>
            <a:r>
              <a:rPr lang="en-US" dirty="0" err="1" smtClean="0"/>
              <a:t>XMLHttpRequest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Using the </a:t>
            </a:r>
            <a:r>
              <a:rPr lang="en-US" dirty="0" err="1" smtClean="0">
                <a:latin typeface="Consolas"/>
                <a:cs typeface="Consolas"/>
              </a:rPr>
              <a:t>onreadystatechange</a:t>
            </a:r>
            <a:r>
              <a:rPr lang="en-US" dirty="0" smtClean="0"/>
              <a:t> </a:t>
            </a:r>
            <a:r>
              <a:rPr lang="en-US" dirty="0"/>
              <a:t>property of an </a:t>
            </a:r>
            <a:r>
              <a:rPr lang="en-US" dirty="0" err="1" smtClean="0"/>
              <a:t>XMLHttp</a:t>
            </a:r>
            <a:r>
              <a:rPr lang="en-US" dirty="0" err="1"/>
              <a:t>R</a:t>
            </a:r>
            <a:r>
              <a:rPr lang="en-US" dirty="0" err="1" smtClean="0"/>
              <a:t>equest</a:t>
            </a:r>
            <a:r>
              <a:rPr lang="en-US" dirty="0" smtClean="0"/>
              <a:t> </a:t>
            </a:r>
            <a:r>
              <a:rPr lang="en-US" dirty="0"/>
              <a:t>object one can set the action to be performed when the result of a query is received</a:t>
            </a:r>
          </a:p>
          <a:p>
            <a:pPr lvl="1"/>
            <a:r>
              <a:rPr lang="en-US" dirty="0" err="1">
                <a:latin typeface="Consolas"/>
                <a:cs typeface="Consolas"/>
              </a:rPr>
              <a:t>http_request.onreadystatechange</a:t>
            </a:r>
            <a:r>
              <a:rPr lang="en-US" dirty="0">
                <a:latin typeface="Consolas"/>
                <a:cs typeface="Consolas"/>
              </a:rPr>
              <a:t> = function(){</a:t>
            </a:r>
            <a:br>
              <a:rPr lang="en-US" dirty="0">
                <a:latin typeface="Consolas"/>
                <a:cs typeface="Consolas"/>
              </a:rPr>
            </a:br>
            <a:r>
              <a:rPr lang="en-US" dirty="0">
                <a:latin typeface="Consolas"/>
                <a:cs typeface="Consolas"/>
              </a:rPr>
              <a:t>  </a:t>
            </a:r>
            <a:r>
              <a:rPr lang="en-US" dirty="0" smtClean="0">
                <a:latin typeface="Consolas"/>
                <a:cs typeface="Consolas"/>
              </a:rPr>
              <a:t>&lt;code </a:t>
            </a:r>
            <a:r>
              <a:rPr lang="en-US" dirty="0">
                <a:latin typeface="Consolas"/>
                <a:cs typeface="Consolas"/>
              </a:rPr>
              <a:t>here</a:t>
            </a:r>
            <a:br>
              <a:rPr lang="en-US" dirty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&gt;}</a:t>
            </a:r>
            <a:r>
              <a:rPr lang="en-US" dirty="0">
                <a:latin typeface="Consolas"/>
                <a:cs typeface="Consolas"/>
              </a:rPr>
              <a:t>;</a:t>
            </a:r>
          </a:p>
          <a:p>
            <a:r>
              <a:rPr lang="en-US" dirty="0"/>
              <a:t>Then, one can execute the request</a:t>
            </a:r>
          </a:p>
          <a:p>
            <a:r>
              <a:rPr lang="en-US" dirty="0" err="1" smtClean="0">
                <a:latin typeface="Consolas"/>
                <a:cs typeface="Consolas"/>
              </a:rPr>
              <a:t>http_request.open</a:t>
            </a:r>
            <a:r>
              <a:rPr lang="en-US" dirty="0">
                <a:latin typeface="Consolas"/>
                <a:cs typeface="Consolas"/>
              </a:rPr>
              <a:t>('GET', 'http:/</a:t>
            </a:r>
            <a:r>
              <a:rPr lang="en-US" dirty="0" smtClean="0">
                <a:latin typeface="Consolas"/>
                <a:cs typeface="Consolas"/>
              </a:rPr>
              <a:t>/</a:t>
            </a:r>
            <a:r>
              <a:rPr lang="en-US" dirty="0" err="1" smtClean="0">
                <a:latin typeface="Consolas"/>
                <a:cs typeface="Consolas"/>
              </a:rPr>
              <a:t>example.com</a:t>
            </a:r>
            <a:r>
              <a:rPr lang="en-US" dirty="0" smtClean="0">
                <a:latin typeface="Consolas"/>
                <a:cs typeface="Consolas"/>
              </a:rPr>
              <a:t>/</a:t>
            </a:r>
            <a:r>
              <a:rPr lang="en-US" dirty="0" err="1">
                <a:latin typeface="Consolas"/>
                <a:cs typeface="Consolas"/>
              </a:rPr>
              <a:t>show.php?keyword</a:t>
            </a:r>
            <a:r>
              <a:rPr lang="en-US" dirty="0">
                <a:latin typeface="Consolas"/>
                <a:cs typeface="Consolas"/>
              </a:rPr>
              <a:t>=foo', true)</a:t>
            </a:r>
            <a:r>
              <a:rPr lang="en-US" dirty="0" smtClean="0">
                <a:latin typeface="Consolas"/>
                <a:cs typeface="Consolas"/>
              </a:rPr>
              <a:t>;</a:t>
            </a:r>
          </a:p>
          <a:p>
            <a:r>
              <a:rPr lang="en-US" dirty="0" err="1" smtClean="0">
                <a:latin typeface="Consolas"/>
                <a:cs typeface="Consolas"/>
              </a:rPr>
              <a:t>http_request.send</a:t>
            </a:r>
            <a:r>
              <a:rPr lang="en-US" dirty="0" smtClean="0">
                <a:latin typeface="Consolas"/>
                <a:cs typeface="Consolas"/>
              </a:rPr>
              <a:t>();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/>
              <a:t>Note that the third parameter indicates that the request is asynchronous, that is, the execution of JavaScript will proceed while the requested document is being downloaded</a:t>
            </a:r>
          </a:p>
        </p:txBody>
      </p:sp>
    </p:spTree>
    <p:extLst>
      <p:ext uri="{BB962C8B-B14F-4D97-AF65-F5344CB8AC3E}">
        <p14:creationId xmlns:p14="http://schemas.microsoft.com/office/powerpoint/2010/main" val="352479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XMLHttpRequest</a:t>
            </a:r>
            <a:r>
              <a:rPr lang="en-US" dirty="0" smtClean="0"/>
              <a:t> Lifecycle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function specified using the </a:t>
            </a:r>
            <a:r>
              <a:rPr lang="en-US" dirty="0" smtClean="0"/>
              <a:t>"</a:t>
            </a:r>
            <a:r>
              <a:rPr lang="en-US" dirty="0" err="1" smtClean="0"/>
              <a:t>onreadystatechange</a:t>
            </a:r>
            <a:r>
              <a:rPr lang="en-US" dirty="0"/>
              <a:t>"</a:t>
            </a:r>
            <a:r>
              <a:rPr lang="en-US" dirty="0" smtClean="0"/>
              <a:t> </a:t>
            </a:r>
            <a:r>
              <a:rPr lang="en-US" dirty="0"/>
              <a:t>property will be called at any change in the request status</a:t>
            </a:r>
          </a:p>
          <a:p>
            <a:pPr lvl="1"/>
            <a:r>
              <a:rPr lang="en-US" dirty="0"/>
              <a:t>0 (uninitialized: Object is not initialized with data)</a:t>
            </a:r>
          </a:p>
          <a:p>
            <a:pPr lvl="1"/>
            <a:r>
              <a:rPr lang="en-US" dirty="0"/>
              <a:t>1 (loading: Object is loading its data)</a:t>
            </a:r>
          </a:p>
          <a:p>
            <a:pPr lvl="1"/>
            <a:r>
              <a:rPr lang="en-US" dirty="0"/>
              <a:t>2 (loaded: Object has finished loading its data)</a:t>
            </a:r>
          </a:p>
          <a:p>
            <a:pPr lvl="1"/>
            <a:r>
              <a:rPr lang="en-US" dirty="0"/>
              <a:t>3 (interactive: User can interact with the object even though it is not fully loaded)</a:t>
            </a:r>
          </a:p>
          <a:p>
            <a:pPr lvl="1"/>
            <a:r>
              <a:rPr lang="en-US" dirty="0"/>
              <a:t>4 (complete: Object is completely initialized)</a:t>
            </a:r>
          </a:p>
          <a:p>
            <a:r>
              <a:rPr lang="en-US" dirty="0" smtClean="0"/>
              <a:t>Usually wait </a:t>
            </a:r>
            <a:r>
              <a:rPr lang="en-US" dirty="0"/>
              <a:t>until the status is “complete”</a:t>
            </a:r>
          </a:p>
          <a:p>
            <a:pPr lvl="1"/>
            <a:r>
              <a:rPr lang="en-US" dirty="0">
                <a:latin typeface="Consolas"/>
                <a:cs typeface="Consolas"/>
              </a:rPr>
              <a:t>if (</a:t>
            </a:r>
            <a:r>
              <a:rPr lang="en-US" dirty="0" err="1">
                <a:latin typeface="Consolas"/>
                <a:cs typeface="Consolas"/>
              </a:rPr>
              <a:t>http_request.readyState</a:t>
            </a:r>
            <a:r>
              <a:rPr lang="en-US" dirty="0">
                <a:latin typeface="Consolas"/>
                <a:cs typeface="Consolas"/>
              </a:rPr>
              <a:t> == 4) {</a:t>
            </a:r>
            <a:br>
              <a:rPr lang="en-US" dirty="0">
                <a:latin typeface="Consolas"/>
                <a:cs typeface="Consolas"/>
              </a:rPr>
            </a:br>
            <a:r>
              <a:rPr lang="en-US" dirty="0">
                <a:latin typeface="Consolas"/>
                <a:cs typeface="Consolas"/>
              </a:rPr>
              <a:t>  operates on data} else {</a:t>
            </a:r>
            <a:br>
              <a:rPr lang="en-US" dirty="0">
                <a:latin typeface="Consolas"/>
                <a:cs typeface="Consolas"/>
              </a:rPr>
            </a:br>
            <a:r>
              <a:rPr lang="en-US" dirty="0">
                <a:latin typeface="Consolas"/>
                <a:cs typeface="Consolas"/>
              </a:rPr>
              <a:t>  not ready, return}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655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1-27 at 8.26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435"/>
            <a:ext cx="9144000" cy="32664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1588" y="6107626"/>
            <a:ext cx="74408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web.archive.org</a:t>
            </a:r>
            <a:r>
              <a:rPr lang="en-US" sz="1000" dirty="0"/>
              <a:t>/web/19981202230410/http://</a:t>
            </a:r>
            <a:r>
              <a:rPr lang="en-US" sz="1000" dirty="0" err="1"/>
              <a:t>www.google.com</a:t>
            </a:r>
            <a:r>
              <a:rPr lang="en-US" sz="10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536461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XMLHttpRequest</a:t>
            </a:r>
            <a:r>
              <a:rPr lang="en-US" dirty="0"/>
              <a:t> </a:t>
            </a:r>
            <a:r>
              <a:rPr lang="en-US" dirty="0" smtClean="0"/>
              <a:t>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After having received the document (and having checked for a successful return code </a:t>
            </a:r>
            <a:r>
              <a:rPr lang="en-US" dirty="0" smtClean="0"/>
              <a:t>– 200) </a:t>
            </a:r>
            <a:r>
              <a:rPr lang="en-US" dirty="0"/>
              <a:t>the content of the request can be accessed:</a:t>
            </a:r>
          </a:p>
          <a:p>
            <a:pPr lvl="1"/>
            <a:r>
              <a:rPr lang="en-US" dirty="0"/>
              <a:t>As a string by calling: </a:t>
            </a:r>
            <a:r>
              <a:rPr lang="en-US" dirty="0" err="1">
                <a:latin typeface="Consolas"/>
                <a:cs typeface="Consolas"/>
              </a:rPr>
              <a:t>http_request.responseText</a:t>
            </a:r>
            <a:endParaRPr lang="en-US" dirty="0">
              <a:latin typeface="Consolas"/>
              <a:cs typeface="Consolas"/>
            </a:endParaRPr>
          </a:p>
          <a:p>
            <a:pPr lvl="1"/>
            <a:r>
              <a:rPr lang="en-US" dirty="0"/>
              <a:t>As an </a:t>
            </a:r>
            <a:r>
              <a:rPr lang="en-US" dirty="0" err="1"/>
              <a:t>XMLDocument</a:t>
            </a:r>
            <a:r>
              <a:rPr lang="en-US" dirty="0"/>
              <a:t> object: </a:t>
            </a:r>
            <a:r>
              <a:rPr lang="en-US" dirty="0" err="1">
                <a:latin typeface="Consolas"/>
                <a:cs typeface="Consolas"/>
              </a:rPr>
              <a:t>http_request.responseXML</a:t>
            </a:r>
            <a:endParaRPr lang="en-US" dirty="0">
              <a:latin typeface="Consolas"/>
              <a:cs typeface="Consolas"/>
            </a:endParaRPr>
          </a:p>
          <a:p>
            <a:pPr lvl="2"/>
            <a:r>
              <a:rPr lang="en-US" dirty="0"/>
              <a:t>In this case the object can be modified using the JavaScript DOM interface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424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XMLHttpRequest</a:t>
            </a:r>
            <a:r>
              <a:rPr lang="en-US" dirty="0"/>
              <a:t>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&lt;!DOCTYPE html&gt;</a:t>
            </a:r>
          </a:p>
          <a:p>
            <a:pPr marL="0" indent="0">
              <a:buNone/>
            </a:pPr>
            <a:r>
              <a:rPr lang="en-US" sz="1600" dirty="0"/>
              <a:t>&lt;html&gt;</a:t>
            </a:r>
          </a:p>
          <a:p>
            <a:pPr marL="0" indent="0">
              <a:buNone/>
            </a:pPr>
            <a:r>
              <a:rPr lang="en-US" sz="1600" dirty="0"/>
              <a:t>  &lt;head&gt;</a:t>
            </a:r>
          </a:p>
          <a:p>
            <a:pPr marL="0" indent="0">
              <a:buNone/>
            </a:pPr>
            <a:r>
              <a:rPr lang="en-US" sz="1600" dirty="0"/>
              <a:t>    &lt;meta charset="UTF-8"&gt;</a:t>
            </a:r>
          </a:p>
          <a:p>
            <a:pPr marL="0" indent="0">
              <a:buNone/>
            </a:pPr>
            <a:r>
              <a:rPr lang="en-US" sz="1600" dirty="0"/>
              <a:t>    &lt;title</a:t>
            </a:r>
            <a:r>
              <a:rPr lang="en-US" sz="1600" dirty="0" smtClean="0"/>
              <a:t>&gt;AJAX Example</a:t>
            </a:r>
            <a:r>
              <a:rPr lang="en-US" sz="1600" dirty="0"/>
              <a:t>&lt;/title&gt;</a:t>
            </a:r>
          </a:p>
          <a:p>
            <a:pPr marL="0" indent="0">
              <a:buNone/>
            </a:pPr>
            <a:r>
              <a:rPr lang="en-US" sz="1600" dirty="0"/>
              <a:t>  &lt;/head</a:t>
            </a:r>
            <a:r>
              <a:rPr lang="en-US" sz="1600" dirty="0" smtClean="0"/>
              <a:t>&gt;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 &lt;body&gt;</a:t>
            </a:r>
          </a:p>
          <a:p>
            <a:pPr marL="0" indent="0">
              <a:buNone/>
            </a:pPr>
            <a:r>
              <a:rPr lang="en-US" sz="1600" dirty="0"/>
              <a:t>    &lt;h1</a:t>
            </a:r>
            <a:r>
              <a:rPr lang="en-US" sz="1600" dirty="0" smtClean="0"/>
              <a:t>&gt;AJAX Example</a:t>
            </a:r>
            <a:r>
              <a:rPr lang="en-US" sz="1600" dirty="0"/>
              <a:t>&lt;/h1&gt;</a:t>
            </a:r>
          </a:p>
          <a:p>
            <a:pPr marL="0" indent="0">
              <a:buNone/>
            </a:pPr>
            <a:r>
              <a:rPr lang="en-US" sz="1600" dirty="0"/>
              <a:t>    &lt;div id='</a:t>
            </a:r>
            <a:r>
              <a:rPr lang="en-US" sz="1600" dirty="0" err="1"/>
              <a:t>insert_here</a:t>
            </a:r>
            <a:r>
              <a:rPr lang="en-US" sz="1600" dirty="0"/>
              <a:t>'&gt;</a:t>
            </a:r>
          </a:p>
          <a:p>
            <a:pPr marL="0" indent="0">
              <a:buNone/>
            </a:pPr>
            <a:r>
              <a:rPr lang="en-US" sz="1600" dirty="0"/>
              <a:t>    &lt;/div</a:t>
            </a:r>
            <a:r>
              <a:rPr lang="en-US" sz="1600" dirty="0" smtClean="0"/>
              <a:t>&gt;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&lt;</a:t>
            </a:r>
            <a:r>
              <a:rPr lang="en-US" sz="1600" dirty="0"/>
              <a:t>script&gt;</a:t>
            </a:r>
          </a:p>
          <a:p>
            <a:pPr marL="0" indent="0">
              <a:buNone/>
            </a:pPr>
            <a:r>
              <a:rPr lang="en-US" sz="1600" dirty="0"/>
              <a:t>  </a:t>
            </a:r>
            <a:r>
              <a:rPr lang="en-US" sz="1600" dirty="0" smtClean="0"/>
              <a:t>  … 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 </a:t>
            </a:r>
            <a:r>
              <a:rPr lang="en-US" sz="1600" dirty="0" smtClean="0"/>
              <a:t>  &lt;</a:t>
            </a:r>
            <a:r>
              <a:rPr lang="en-US" sz="1600" dirty="0"/>
              <a:t>/script&gt;</a:t>
            </a:r>
          </a:p>
          <a:p>
            <a:pPr marL="0" indent="0">
              <a:buNone/>
            </a:pPr>
            <a:r>
              <a:rPr lang="en-US" sz="1600" dirty="0"/>
              <a:t>  &lt;/body</a:t>
            </a:r>
            <a:r>
              <a:rPr lang="en-US" sz="1600" dirty="0" smtClean="0"/>
              <a:t>&gt;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&lt;</a:t>
            </a:r>
            <a:r>
              <a:rPr lang="en-US" sz="1600" dirty="0"/>
              <a:t>/html&gt;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56865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XMLHttpRequest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if 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dirty="0" err="1">
                <a:latin typeface="Consolas"/>
                <a:cs typeface="Consolas"/>
              </a:rPr>
              <a:t>typeof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err="1">
                <a:latin typeface="Consolas"/>
                <a:cs typeface="Consolas"/>
              </a:rPr>
              <a:t>XMLHttpRequest</a:t>
            </a:r>
            <a:r>
              <a:rPr lang="en-US" dirty="0">
                <a:latin typeface="Consolas"/>
                <a:cs typeface="Consolas"/>
              </a:rPr>
              <a:t> != "undefined") {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  </a:t>
            </a:r>
            <a:r>
              <a:rPr lang="en-US" dirty="0" err="1">
                <a:latin typeface="Consolas"/>
                <a:cs typeface="Consolas"/>
              </a:rPr>
              <a:t>var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err="1">
                <a:latin typeface="Consolas"/>
                <a:cs typeface="Consolas"/>
              </a:rPr>
              <a:t>http_request</a:t>
            </a:r>
            <a:r>
              <a:rPr lang="en-US" dirty="0">
                <a:latin typeface="Consolas"/>
                <a:cs typeface="Consolas"/>
              </a:rPr>
              <a:t> = new </a:t>
            </a:r>
            <a:r>
              <a:rPr lang="en-US" dirty="0" err="1">
                <a:latin typeface="Consolas"/>
                <a:cs typeface="Consolas"/>
              </a:rPr>
              <a:t>XMLHttpRequest</a:t>
            </a:r>
            <a:r>
              <a:rPr lang="en-US" dirty="0">
                <a:latin typeface="Consolas"/>
                <a:cs typeface="Consolas"/>
              </a:rPr>
              <a:t>();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}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else {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  </a:t>
            </a:r>
            <a:r>
              <a:rPr lang="en-US" dirty="0" err="1">
                <a:latin typeface="Consolas"/>
                <a:cs typeface="Consolas"/>
              </a:rPr>
              <a:t>var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err="1">
                <a:latin typeface="Consolas"/>
                <a:cs typeface="Consolas"/>
              </a:rPr>
              <a:t>http_request</a:t>
            </a:r>
            <a:r>
              <a:rPr lang="en-US" dirty="0">
                <a:latin typeface="Consolas"/>
                <a:cs typeface="Consolas"/>
              </a:rPr>
              <a:t> = new </a:t>
            </a:r>
            <a:r>
              <a:rPr lang="en-US" dirty="0" err="1">
                <a:latin typeface="Consolas"/>
                <a:cs typeface="Consolas"/>
              </a:rPr>
              <a:t>ActiveXObject</a:t>
            </a:r>
            <a:r>
              <a:rPr lang="en-US" dirty="0">
                <a:latin typeface="Consolas"/>
                <a:cs typeface="Consolas"/>
              </a:rPr>
              <a:t>("</a:t>
            </a:r>
            <a:r>
              <a:rPr lang="en-US" dirty="0" err="1">
                <a:latin typeface="Consolas"/>
                <a:cs typeface="Consolas"/>
              </a:rPr>
              <a:t>Microsoft.XMLHTTP</a:t>
            </a:r>
            <a:r>
              <a:rPr lang="en-US" dirty="0">
                <a:latin typeface="Consolas"/>
                <a:cs typeface="Consolas"/>
              </a:rPr>
              <a:t>");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</a:t>
            </a:r>
            <a:r>
              <a:rPr lang="en-US" dirty="0" smtClean="0">
                <a:latin typeface="Consolas"/>
                <a:cs typeface="Consolas"/>
              </a:rPr>
              <a:t>}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if 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dirty="0" err="1">
                <a:latin typeface="Consolas"/>
                <a:cs typeface="Consolas"/>
              </a:rPr>
              <a:t>typeof</a:t>
            </a:r>
            <a:r>
              <a:rPr lang="en-US" dirty="0">
                <a:latin typeface="Consolas"/>
                <a:cs typeface="Consolas"/>
              </a:rPr>
              <a:t> console == "undefined") {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  console = { "log" : function (text) { alert(text); } };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}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</a:t>
            </a:r>
            <a:r>
              <a:rPr lang="en-US" dirty="0" err="1">
                <a:latin typeface="Consolas"/>
                <a:cs typeface="Consolas"/>
              </a:rPr>
              <a:t>http_request.onreadystatechange</a:t>
            </a:r>
            <a:r>
              <a:rPr lang="en-US" dirty="0">
                <a:latin typeface="Consolas"/>
                <a:cs typeface="Consolas"/>
              </a:rPr>
              <a:t> = function () {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      </a:t>
            </a:r>
            <a:r>
              <a:rPr lang="en-US" dirty="0" err="1" smtClean="0">
                <a:latin typeface="Consolas"/>
                <a:cs typeface="Consolas"/>
              </a:rPr>
              <a:t>console.log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dirty="0" err="1">
                <a:latin typeface="Consolas"/>
                <a:cs typeface="Consolas"/>
              </a:rPr>
              <a:t>http_request.readyState</a:t>
            </a:r>
            <a:r>
              <a:rPr lang="en-US" dirty="0">
                <a:latin typeface="Consolas"/>
                <a:cs typeface="Consolas"/>
              </a:rPr>
              <a:t>);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      if 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dirty="0" err="1">
                <a:latin typeface="Consolas"/>
                <a:cs typeface="Consolas"/>
              </a:rPr>
              <a:t>http_request.readyState</a:t>
            </a:r>
            <a:r>
              <a:rPr lang="en-US" dirty="0">
                <a:latin typeface="Consolas"/>
                <a:cs typeface="Consolas"/>
              </a:rPr>
              <a:t> === 4) {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    </a:t>
            </a:r>
            <a:r>
              <a:rPr lang="en-US" dirty="0" err="1">
                <a:latin typeface="Consolas"/>
                <a:cs typeface="Consolas"/>
              </a:rPr>
              <a:t>var</a:t>
            </a:r>
            <a:r>
              <a:rPr lang="en-US" dirty="0">
                <a:latin typeface="Consolas"/>
                <a:cs typeface="Consolas"/>
              </a:rPr>
              <a:t> text = </a:t>
            </a:r>
            <a:r>
              <a:rPr lang="en-US" dirty="0" err="1">
                <a:latin typeface="Consolas"/>
                <a:cs typeface="Consolas"/>
              </a:rPr>
              <a:t>http_request.responseText</a:t>
            </a:r>
            <a:r>
              <a:rPr lang="en-US" dirty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    </a:t>
            </a:r>
            <a:r>
              <a:rPr lang="en-US" dirty="0" err="1">
                <a:latin typeface="Consolas"/>
                <a:cs typeface="Consolas"/>
              </a:rPr>
              <a:t>var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err="1">
                <a:latin typeface="Consolas"/>
                <a:cs typeface="Consolas"/>
              </a:rPr>
              <a:t>new_node</a:t>
            </a:r>
            <a:r>
              <a:rPr lang="en-US" dirty="0">
                <a:latin typeface="Consolas"/>
                <a:cs typeface="Consolas"/>
              </a:rPr>
              <a:t> = </a:t>
            </a:r>
            <a:r>
              <a:rPr lang="en-US" dirty="0" err="1">
                <a:latin typeface="Consolas"/>
                <a:cs typeface="Consolas"/>
              </a:rPr>
              <a:t>document.createTextNode</a:t>
            </a:r>
            <a:r>
              <a:rPr lang="en-US" dirty="0">
                <a:latin typeface="Consolas"/>
                <a:cs typeface="Consolas"/>
              </a:rPr>
              <a:t>(text);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    </a:t>
            </a:r>
            <a:r>
              <a:rPr lang="en-US" dirty="0" err="1">
                <a:latin typeface="Consolas"/>
                <a:cs typeface="Consolas"/>
              </a:rPr>
              <a:t>document.getElementById</a:t>
            </a:r>
            <a:r>
              <a:rPr lang="en-US" dirty="0">
                <a:latin typeface="Consolas"/>
                <a:cs typeface="Consolas"/>
              </a:rPr>
              <a:t>('</a:t>
            </a:r>
            <a:r>
              <a:rPr lang="en-US" dirty="0" err="1">
                <a:latin typeface="Consolas"/>
                <a:cs typeface="Consolas"/>
              </a:rPr>
              <a:t>insert_here</a:t>
            </a:r>
            <a:r>
              <a:rPr lang="en-US" dirty="0">
                <a:latin typeface="Consolas"/>
                <a:cs typeface="Consolas"/>
              </a:rPr>
              <a:t>').</a:t>
            </a:r>
            <a:r>
              <a:rPr lang="en-US" dirty="0" err="1">
                <a:latin typeface="Consolas"/>
                <a:cs typeface="Consolas"/>
              </a:rPr>
              <a:t>appendChild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dirty="0" err="1">
                <a:latin typeface="Consolas"/>
                <a:cs typeface="Consolas"/>
              </a:rPr>
              <a:t>new_node</a:t>
            </a:r>
            <a:r>
              <a:rPr lang="en-US" dirty="0">
                <a:latin typeface="Consolas"/>
                <a:cs typeface="Consolas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};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    </a:t>
            </a:r>
            <a:r>
              <a:rPr lang="en-US" dirty="0" err="1" smtClean="0">
                <a:latin typeface="Consolas"/>
                <a:cs typeface="Consolas"/>
              </a:rPr>
              <a:t>console.log</a:t>
            </a:r>
            <a:r>
              <a:rPr lang="en-US" dirty="0">
                <a:latin typeface="Consolas"/>
                <a:cs typeface="Consolas"/>
              </a:rPr>
              <a:t>("Before Request");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    </a:t>
            </a:r>
            <a:r>
              <a:rPr lang="en-US" dirty="0" err="1" smtClean="0">
                <a:latin typeface="Consolas"/>
                <a:cs typeface="Consolas"/>
              </a:rPr>
              <a:t>http_request.open</a:t>
            </a:r>
            <a:r>
              <a:rPr lang="en-US" dirty="0">
                <a:latin typeface="Consolas"/>
                <a:cs typeface="Consolas"/>
              </a:rPr>
              <a:t>('GET', '</a:t>
            </a:r>
            <a:r>
              <a:rPr lang="en-US" dirty="0" err="1">
                <a:latin typeface="Consolas"/>
                <a:cs typeface="Consolas"/>
              </a:rPr>
              <a:t>ajax_test.txt</a:t>
            </a:r>
            <a:r>
              <a:rPr lang="en-US" dirty="0">
                <a:latin typeface="Consolas"/>
                <a:cs typeface="Consolas"/>
              </a:rPr>
              <a:t>', true);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</a:t>
            </a:r>
            <a:r>
              <a:rPr lang="en-US" dirty="0" err="1">
                <a:latin typeface="Consolas"/>
                <a:cs typeface="Consolas"/>
              </a:rPr>
              <a:t>http_request.send</a:t>
            </a:r>
            <a:r>
              <a:rPr lang="en-US" dirty="0">
                <a:latin typeface="Consolas"/>
                <a:cs typeface="Consolas"/>
              </a:rPr>
              <a:t>();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    </a:t>
            </a:r>
            <a:r>
              <a:rPr lang="en-US" dirty="0" err="1" smtClean="0">
                <a:latin typeface="Consolas"/>
                <a:cs typeface="Consolas"/>
              </a:rPr>
              <a:t>console.log</a:t>
            </a:r>
            <a:r>
              <a:rPr lang="en-US" dirty="0">
                <a:latin typeface="Consolas"/>
                <a:cs typeface="Consolas"/>
              </a:rPr>
              <a:t>("After Request")</a:t>
            </a:r>
            <a:r>
              <a:rPr lang="en-US" dirty="0" smtClean="0">
                <a:latin typeface="Consolas"/>
                <a:cs typeface="Consolas"/>
              </a:rPr>
              <a:t>;</a:t>
            </a: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430257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2-03 at 10.05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73" y="0"/>
            <a:ext cx="83740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99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Adam Doupé, Security and Vulnerability Analysis</a:t>
            </a:r>
            <a:endParaRPr lang="en-US" dirty="0"/>
          </a:p>
        </p:txBody>
      </p:sp>
      <p:pic>
        <p:nvPicPr>
          <p:cNvPr id="4" name="Picture 3" descr="Screen Shot 2015-02-03 at 10.05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73" y="0"/>
            <a:ext cx="83740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45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Adam Doupé, Security and Vulnerability Analysis</a:t>
            </a:r>
            <a:endParaRPr lang="en-US" dirty="0"/>
          </a:p>
        </p:txBody>
      </p:sp>
      <p:pic>
        <p:nvPicPr>
          <p:cNvPr id="7" name="Picture 6" descr="Screen Shot 2015-02-03 at 10.05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73" y="0"/>
            <a:ext cx="83740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25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Adam Doupé, Security and Vulnerability Analysis</a:t>
            </a:r>
            <a:endParaRPr lang="en-US" dirty="0"/>
          </a:p>
        </p:txBody>
      </p:sp>
      <p:pic>
        <p:nvPicPr>
          <p:cNvPr id="3" name="Picture 2" descr="Screen Shot 2015-02-03 at 10.05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73" y="0"/>
            <a:ext cx="83740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47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Adam Doupé, Security and Vulnerability Analysis</a:t>
            </a:r>
            <a:endParaRPr lang="en-US" dirty="0"/>
          </a:p>
        </p:txBody>
      </p:sp>
      <p:pic>
        <p:nvPicPr>
          <p:cNvPr id="4" name="Picture 3" descr="Screen Shot 2015-02-03 at 10.06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73" y="0"/>
            <a:ext cx="83740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42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Adam Doupé, Security and Vulnerability Analysis</a:t>
            </a:r>
            <a:endParaRPr lang="en-US" dirty="0"/>
          </a:p>
        </p:txBody>
      </p:sp>
      <p:pic>
        <p:nvPicPr>
          <p:cNvPr id="3" name="Picture 2" descr="Screen Shot 2015-02-03 at 10.06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73" y="0"/>
            <a:ext cx="83740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303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Adam Doupé, Security and Vulnerability Analysis</a:t>
            </a:r>
            <a:endParaRPr lang="en-US" dirty="0"/>
          </a:p>
        </p:txBody>
      </p:sp>
      <p:pic>
        <p:nvPicPr>
          <p:cNvPr id="3" name="Picture 2" descr="Screen Shot 2015-02-03 at 10.06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73" y="0"/>
            <a:ext cx="83740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10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HTML designed to describe a text document with hyperlinks to other documents</a:t>
            </a:r>
          </a:p>
          <a:p>
            <a:r>
              <a:rPr lang="en-US" dirty="0" smtClean="0"/>
              <a:t>How to do fancy animations or pretty web pages?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792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Adam Doupé, Security and Vulnerability Analysis</a:t>
            </a:r>
            <a:endParaRPr lang="en-US" dirty="0"/>
          </a:p>
        </p:txBody>
      </p:sp>
      <p:pic>
        <p:nvPicPr>
          <p:cNvPr id="3" name="Picture 2" descr="Screen Shot 2015-02-03 at 10.06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73" y="0"/>
            <a:ext cx="83740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29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Adam Doupé, Security and Vulnerability Analysis</a:t>
            </a:r>
            <a:endParaRPr lang="en-US" dirty="0"/>
          </a:p>
        </p:txBody>
      </p:sp>
      <p:pic>
        <p:nvPicPr>
          <p:cNvPr id="3" name="Picture 2" descr="Screen Shot 2015-02-03 at 10.17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73" y="0"/>
            <a:ext cx="83740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75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Adam Doupé, Security and Vulnerability Analysis</a:t>
            </a:r>
            <a:endParaRPr lang="en-US" dirty="0"/>
          </a:p>
        </p:txBody>
      </p:sp>
      <p:pic>
        <p:nvPicPr>
          <p:cNvPr id="3" name="Picture 2" descr="Screen Shot 2015-02-03 at 10.18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73" y="0"/>
            <a:ext cx="83740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76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Adam Doupé, Security and Vulnerability Analysis</a:t>
            </a:r>
            <a:endParaRPr lang="en-US" dirty="0"/>
          </a:p>
        </p:txBody>
      </p:sp>
      <p:pic>
        <p:nvPicPr>
          <p:cNvPr id="3" name="Picture 2" descr="Screen Shot 2015-02-03 at 10.18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73" y="0"/>
            <a:ext cx="83740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90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Adam Doupé, Security and Vulnerability Analysis</a:t>
            </a:r>
            <a:endParaRPr lang="en-US" dirty="0"/>
          </a:p>
        </p:txBody>
      </p:sp>
      <p:pic>
        <p:nvPicPr>
          <p:cNvPr id="3" name="Picture 2" descr="Screen Shot 2015-02-03 at 10.01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9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06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Adam Doupé, Security and Vulnerability Analysis</a:t>
            </a:r>
            <a:endParaRPr lang="en-US" dirty="0"/>
          </a:p>
        </p:txBody>
      </p:sp>
      <p:pic>
        <p:nvPicPr>
          <p:cNvPr id="3" name="Picture 2" descr="Screen Shot 2015-02-03 at 10.01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7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668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Adam Doupé, Security and Vulnerability Analysis</a:t>
            </a:r>
            <a:endParaRPr lang="en-US" dirty="0"/>
          </a:p>
        </p:txBody>
      </p:sp>
      <p:pic>
        <p:nvPicPr>
          <p:cNvPr id="3" name="Picture 2" descr="Screen Shot 2015-02-03 at 10.01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6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75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Adam Doupé, Security and Vulnerability Analysis</a:t>
            </a:r>
            <a:endParaRPr lang="en-US" dirty="0"/>
          </a:p>
        </p:txBody>
      </p:sp>
      <p:pic>
        <p:nvPicPr>
          <p:cNvPr id="3" name="Picture 2" descr="Screen Shot 2015-02-03 at 10.01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7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87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Adam Doupé, Security and Vulnerability Analysis</a:t>
            </a:r>
            <a:endParaRPr lang="en-US" dirty="0"/>
          </a:p>
        </p:txBody>
      </p:sp>
      <p:pic>
        <p:nvPicPr>
          <p:cNvPr id="3" name="Picture 2" descr="Screen Shot 2015-02-03 at 10.01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7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59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Adam Doupé, Security and Vulnerability Analysis</a:t>
            </a:r>
            <a:endParaRPr lang="en-US" dirty="0"/>
          </a:p>
        </p:txBody>
      </p:sp>
      <p:pic>
        <p:nvPicPr>
          <p:cNvPr id="4" name="Picture 3" descr="Screen Shot 2015-02-03 at 10.02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7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60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Applets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 way of including a Java application as part of a web page</a:t>
            </a:r>
          </a:p>
          <a:p>
            <a:r>
              <a:rPr lang="en-US" dirty="0" smtClean="0"/>
              <a:t>Included by Sun in the first version of Java</a:t>
            </a:r>
          </a:p>
          <a:p>
            <a:pPr lvl="1"/>
            <a:r>
              <a:rPr lang="en-US" dirty="0" smtClean="0"/>
              <a:t>May 23</a:t>
            </a:r>
            <a:r>
              <a:rPr lang="en-US" baseline="30000" dirty="0" smtClean="0"/>
              <a:t>rd</a:t>
            </a:r>
            <a:r>
              <a:rPr lang="en-US" dirty="0" smtClean="0"/>
              <a:t> 1995, the same day that MySQL was released</a:t>
            </a:r>
          </a:p>
          <a:p>
            <a:r>
              <a:rPr lang="en-US" dirty="0" smtClean="0"/>
              <a:t>Applet is Java bytecode that is downloaded and run on the client's machine</a:t>
            </a:r>
          </a:p>
          <a:p>
            <a:r>
              <a:rPr lang="en-US" dirty="0" smtClean="0"/>
              <a:t>Because Java is cross-platform, you can now distribute a Java program over the Internet using a web page</a:t>
            </a:r>
          </a:p>
          <a:p>
            <a:r>
              <a:rPr lang="en-US" dirty="0" smtClean="0"/>
              <a:t>The applet runs in a sandbox</a:t>
            </a:r>
          </a:p>
          <a:p>
            <a:pPr lvl="1"/>
            <a:r>
              <a:rPr lang="en-US" dirty="0" smtClean="0"/>
              <a:t>Because running arbitrary code from the Internet is a bad idea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129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Adam Doupé, Security and Vulnerability Analysis</a:t>
            </a:r>
            <a:endParaRPr lang="en-US" dirty="0"/>
          </a:p>
        </p:txBody>
      </p:sp>
      <p:pic>
        <p:nvPicPr>
          <p:cNvPr id="3" name="Picture 2" descr="Screen Shot 2015-02-03 at 10.02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6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81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Adam Doupé, Security and Vulnerability Analysis</a:t>
            </a:r>
            <a:endParaRPr lang="en-US" dirty="0"/>
          </a:p>
        </p:txBody>
      </p:sp>
      <p:pic>
        <p:nvPicPr>
          <p:cNvPr id="3" name="Picture 2" descr="Screen Shot 2015-02-03 at 10.02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21"/>
            <a:ext cx="9144000" cy="577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80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Adam Doupé, Security and Vulnerability Analysis</a:t>
            </a:r>
            <a:endParaRPr lang="en-US" dirty="0"/>
          </a:p>
        </p:txBody>
      </p:sp>
      <p:pic>
        <p:nvPicPr>
          <p:cNvPr id="3" name="Picture 2" descr="Screen Shot 2015-02-03 at 10.20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10"/>
            <a:ext cx="9144000" cy="577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67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XMLHttpRequest</a:t>
            </a:r>
            <a:r>
              <a:rPr lang="en-US" dirty="0" smtClean="0"/>
              <a:t> with </a:t>
            </a:r>
            <a:r>
              <a:rPr lang="en-US" dirty="0" err="1" smtClean="0"/>
              <a:t>jQuery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&lt;!DOCTYPE html&gt;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&lt;html&gt;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&lt;head&gt;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&lt;meta charset="UTF-8"&gt;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&lt;title&gt;AJAX </a:t>
            </a:r>
            <a:r>
              <a:rPr lang="en-US" dirty="0" err="1">
                <a:latin typeface="Consolas"/>
                <a:cs typeface="Consolas"/>
              </a:rPr>
              <a:t>jQuery</a:t>
            </a:r>
            <a:r>
              <a:rPr lang="en-US" dirty="0">
                <a:latin typeface="Consolas"/>
                <a:cs typeface="Consolas"/>
              </a:rPr>
              <a:t> Example&lt;/title&gt;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&lt;/head&gt;</a:t>
            </a:r>
          </a:p>
          <a:p>
            <a:pPr marL="0" indent="0">
              <a:buNone/>
            </a:pPr>
            <a:endParaRPr lang="en-US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&lt;body&gt;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&lt;h1&gt;AJAX </a:t>
            </a:r>
            <a:r>
              <a:rPr lang="en-US" dirty="0" err="1">
                <a:latin typeface="Consolas"/>
                <a:cs typeface="Consolas"/>
              </a:rPr>
              <a:t>jQuery</a:t>
            </a:r>
            <a:r>
              <a:rPr lang="en-US" dirty="0">
                <a:latin typeface="Consolas"/>
                <a:cs typeface="Consolas"/>
              </a:rPr>
              <a:t> Example&lt;/h1&gt;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&lt;div id='</a:t>
            </a:r>
            <a:r>
              <a:rPr lang="en-US" dirty="0" err="1">
                <a:latin typeface="Consolas"/>
                <a:cs typeface="Consolas"/>
              </a:rPr>
              <a:t>insert_here</a:t>
            </a:r>
            <a:r>
              <a:rPr lang="en-US" dirty="0">
                <a:latin typeface="Consolas"/>
                <a:cs typeface="Consolas"/>
              </a:rPr>
              <a:t>'&gt;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&lt;/div&gt;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    &lt;</a:t>
            </a:r>
            <a:r>
              <a:rPr lang="en-US" dirty="0">
                <a:latin typeface="Consolas"/>
                <a:cs typeface="Consolas"/>
              </a:rPr>
              <a:t>script </a:t>
            </a:r>
            <a:r>
              <a:rPr lang="en-US" dirty="0" err="1">
                <a:latin typeface="Consolas"/>
                <a:cs typeface="Consolas"/>
              </a:rPr>
              <a:t>src</a:t>
            </a:r>
            <a:r>
              <a:rPr lang="en-US" dirty="0">
                <a:latin typeface="Consolas"/>
                <a:cs typeface="Consolas"/>
              </a:rPr>
              <a:t>="https://</a:t>
            </a:r>
            <a:r>
              <a:rPr lang="en-US" dirty="0" err="1">
                <a:latin typeface="Consolas"/>
                <a:cs typeface="Consolas"/>
              </a:rPr>
              <a:t>ajax.googleapis.com</a:t>
            </a:r>
            <a:r>
              <a:rPr lang="en-US" dirty="0">
                <a:latin typeface="Consolas"/>
                <a:cs typeface="Consolas"/>
              </a:rPr>
              <a:t>/</a:t>
            </a:r>
            <a:r>
              <a:rPr lang="en-US" dirty="0" err="1">
                <a:latin typeface="Consolas"/>
                <a:cs typeface="Consolas"/>
              </a:rPr>
              <a:t>ajax</a:t>
            </a:r>
            <a:r>
              <a:rPr lang="en-US" dirty="0">
                <a:latin typeface="Consolas"/>
                <a:cs typeface="Consolas"/>
              </a:rPr>
              <a:t>/libs/</a:t>
            </a:r>
            <a:r>
              <a:rPr lang="en-US" dirty="0" err="1">
                <a:latin typeface="Consolas"/>
                <a:cs typeface="Consolas"/>
              </a:rPr>
              <a:t>jquery</a:t>
            </a:r>
            <a:r>
              <a:rPr lang="en-US" dirty="0">
                <a:latin typeface="Consolas"/>
                <a:cs typeface="Consolas"/>
              </a:rPr>
              <a:t>/1.11.2/</a:t>
            </a:r>
            <a:r>
              <a:rPr lang="en-US" dirty="0" err="1">
                <a:latin typeface="Consolas"/>
                <a:cs typeface="Consolas"/>
              </a:rPr>
              <a:t>jquery.min.js</a:t>
            </a:r>
            <a:r>
              <a:rPr lang="en-US" dirty="0">
                <a:latin typeface="Consolas"/>
                <a:cs typeface="Consolas"/>
              </a:rPr>
              <a:t>"</a:t>
            </a:r>
            <a:r>
              <a:rPr lang="en-US" dirty="0" smtClean="0">
                <a:latin typeface="Consolas"/>
                <a:cs typeface="Consolas"/>
              </a:rPr>
              <a:t>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&lt;</a:t>
            </a:r>
            <a:r>
              <a:rPr lang="en-US" dirty="0">
                <a:latin typeface="Consolas"/>
                <a:cs typeface="Consolas"/>
              </a:rPr>
              <a:t>/script&gt;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&lt;script&gt;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  $.get( "</a:t>
            </a:r>
            <a:r>
              <a:rPr lang="en-US" dirty="0" err="1">
                <a:latin typeface="Consolas"/>
                <a:cs typeface="Consolas"/>
              </a:rPr>
              <a:t>ajax_test.txt</a:t>
            </a:r>
            <a:r>
              <a:rPr lang="en-US" dirty="0">
                <a:latin typeface="Consolas"/>
                <a:cs typeface="Consolas"/>
              </a:rPr>
              <a:t>", function( data ) {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    $( "#</a:t>
            </a:r>
            <a:r>
              <a:rPr lang="en-US" dirty="0" err="1">
                <a:latin typeface="Consolas"/>
                <a:cs typeface="Consolas"/>
              </a:rPr>
              <a:t>insert_here</a:t>
            </a:r>
            <a:r>
              <a:rPr lang="en-US" dirty="0">
                <a:latin typeface="Consolas"/>
                <a:cs typeface="Consolas"/>
              </a:rPr>
              <a:t>" ).html( data );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  });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&lt;/script&gt;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&lt;/body&gt;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&lt;/html&gt;</a:t>
            </a:r>
          </a:p>
          <a:p>
            <a:pPr marL="0" indent="0">
              <a:buNone/>
            </a:pP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432314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2-03 at 1.12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0"/>
            <a:ext cx="8757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02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Adam Doupé, Security and Vulnerability Analysis</a:t>
            </a:r>
            <a:endParaRPr lang="en-US" dirty="0"/>
          </a:p>
        </p:txBody>
      </p:sp>
      <p:pic>
        <p:nvPicPr>
          <p:cNvPr id="3" name="Picture 2" descr="Screen Shot 2015-02-03 at 1.04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578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11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Asynchronous </a:t>
            </a:r>
            <a:r>
              <a:rPr lang="en-US" dirty="0"/>
              <a:t>JavaScript and </a:t>
            </a:r>
            <a:r>
              <a:rPr lang="en-US" dirty="0" smtClean="0"/>
              <a:t>XML – AJAX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now make web applications that asynchronously fetch only the required data from the server</a:t>
            </a:r>
          </a:p>
          <a:p>
            <a:pPr lvl="1"/>
            <a:r>
              <a:rPr lang="en-US" dirty="0" smtClean="0"/>
              <a:t>Can also respond to user input (clicks, form), and potentially load data</a:t>
            </a:r>
          </a:p>
          <a:p>
            <a:r>
              <a:rPr lang="en-US" dirty="0" smtClean="0"/>
              <a:t>First reference to the term AJAX</a:t>
            </a:r>
          </a:p>
          <a:p>
            <a:pPr lvl="1"/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err="1"/>
              <a:t>web.archive.org</a:t>
            </a:r>
            <a:r>
              <a:rPr lang="en-US" dirty="0"/>
              <a:t>/web/20050223021343/http://</a:t>
            </a:r>
            <a:r>
              <a:rPr lang="en-US" dirty="0" err="1"/>
              <a:t>adaptivepath.com</a:t>
            </a:r>
            <a:r>
              <a:rPr lang="en-US" dirty="0"/>
              <a:t>/publications/essays/archives/000385.</a:t>
            </a:r>
            <a:r>
              <a:rPr lang="en-US" dirty="0" smtClean="0"/>
              <a:t>php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784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Client </a:t>
            </a:r>
            <a:r>
              <a:rPr lang="en-US" smtClean="0"/>
              <a:t>Side Scripting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Java Applets</a:t>
            </a:r>
          </a:p>
          <a:p>
            <a:r>
              <a:rPr lang="en-US" dirty="0" smtClean="0"/>
              <a:t>ActiveX Controls</a:t>
            </a:r>
          </a:p>
          <a:p>
            <a:r>
              <a:rPr lang="en-US" dirty="0" smtClean="0"/>
              <a:t>Adobe Flash</a:t>
            </a:r>
          </a:p>
          <a:p>
            <a:r>
              <a:rPr lang="en-US" dirty="0" smtClean="0"/>
              <a:t>Silverlight</a:t>
            </a:r>
          </a:p>
          <a:p>
            <a:r>
              <a:rPr lang="en-US" dirty="0" smtClean="0"/>
              <a:t>JavaScript</a:t>
            </a:r>
          </a:p>
          <a:p>
            <a:r>
              <a:rPr lang="en-US" dirty="0" smtClean="0"/>
              <a:t>JavaScript – DOM</a:t>
            </a:r>
          </a:p>
          <a:p>
            <a:r>
              <a:rPr lang="en-US" dirty="0"/>
              <a:t>JavaScript </a:t>
            </a:r>
            <a:r>
              <a:rPr lang="en-US" dirty="0" smtClean="0"/>
              <a:t>– </a:t>
            </a:r>
            <a:r>
              <a:rPr lang="en-US" dirty="0" err="1" smtClean="0"/>
              <a:t>XMLHttpRequest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771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/>
              <a:t>URI</a:t>
            </a:r>
          </a:p>
          <a:p>
            <a:r>
              <a:rPr lang="en-US" dirty="0"/>
              <a:t>Percent Encoding</a:t>
            </a:r>
          </a:p>
          <a:p>
            <a:r>
              <a:rPr lang="en-US" dirty="0"/>
              <a:t>HTTP Request</a:t>
            </a:r>
          </a:p>
          <a:p>
            <a:r>
              <a:rPr lang="en-US" dirty="0"/>
              <a:t>HTTP Response</a:t>
            </a:r>
          </a:p>
          <a:p>
            <a:r>
              <a:rPr lang="en-US" dirty="0"/>
              <a:t>HTTP Authentication</a:t>
            </a:r>
          </a:p>
          <a:p>
            <a:r>
              <a:rPr lang="en-US" dirty="0"/>
              <a:t>HTML</a:t>
            </a:r>
          </a:p>
          <a:p>
            <a:r>
              <a:rPr lang="en-US" dirty="0"/>
              <a:t>HTML Character References</a:t>
            </a:r>
          </a:p>
          <a:p>
            <a:r>
              <a:rPr lang="en-US" dirty="0"/>
              <a:t>Form </a:t>
            </a:r>
            <a:r>
              <a:rPr lang="en-US" dirty="0" err="1" smtClean="0"/>
              <a:t>Urlencoding</a:t>
            </a:r>
            <a:endParaRPr lang="en-US" dirty="0" smtClean="0"/>
          </a:p>
          <a:p>
            <a:r>
              <a:rPr lang="en-US" dirty="0"/>
              <a:t>Cookies</a:t>
            </a:r>
          </a:p>
          <a:p>
            <a:r>
              <a:rPr lang="en-US" dirty="0"/>
              <a:t>CGI</a:t>
            </a:r>
          </a:p>
          <a:p>
            <a:r>
              <a:rPr lang="en-US" dirty="0"/>
              <a:t>ASP</a:t>
            </a:r>
          </a:p>
          <a:p>
            <a:r>
              <a:rPr lang="en-US" dirty="0"/>
              <a:t>Servlets</a:t>
            </a:r>
          </a:p>
          <a:p>
            <a:r>
              <a:rPr lang="en-US" dirty="0"/>
              <a:t>JSP</a:t>
            </a:r>
          </a:p>
          <a:p>
            <a:r>
              <a:rPr lang="en-US" dirty="0"/>
              <a:t>PHP</a:t>
            </a:r>
          </a:p>
          <a:p>
            <a:r>
              <a:rPr lang="en-US" dirty="0" smtClean="0"/>
              <a:t>SQL</a:t>
            </a:r>
          </a:p>
          <a:p>
            <a:r>
              <a:rPr lang="en-US" dirty="0"/>
              <a:t>Java Applets</a:t>
            </a:r>
          </a:p>
          <a:p>
            <a:r>
              <a:rPr lang="en-US" dirty="0"/>
              <a:t>ActiveX Controls</a:t>
            </a:r>
          </a:p>
          <a:p>
            <a:r>
              <a:rPr lang="en-US" dirty="0"/>
              <a:t>Adobe Flash</a:t>
            </a:r>
          </a:p>
          <a:p>
            <a:r>
              <a:rPr lang="en-US" dirty="0"/>
              <a:t>Silverlight</a:t>
            </a:r>
          </a:p>
          <a:p>
            <a:r>
              <a:rPr lang="en-US" dirty="0"/>
              <a:t>JavaScript</a:t>
            </a:r>
          </a:p>
          <a:p>
            <a:r>
              <a:rPr lang="en-US" dirty="0"/>
              <a:t>JavaScript – DOM</a:t>
            </a:r>
          </a:p>
          <a:p>
            <a:r>
              <a:rPr lang="en-US" dirty="0"/>
              <a:t>JavaScript – </a:t>
            </a:r>
            <a:r>
              <a:rPr lang="en-US" dirty="0" err="1" smtClean="0"/>
              <a:t>XMLHttpRequest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471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dam_seclab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76200">
          <a:headEnd type="none"/>
          <a:tailEnd type="triangl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105968</TotalTime>
  <Words>3533</Words>
  <Application>Microsoft Macintosh PowerPoint</Application>
  <PresentationFormat>On-screen Show (4:3)</PresentationFormat>
  <Paragraphs>516</Paragraphs>
  <Slides>98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99" baseType="lpstr">
      <vt:lpstr>adam_seclab_theme</vt:lpstr>
      <vt:lpstr>Client-Side Scripting</vt:lpstr>
      <vt:lpstr>Overview</vt:lpstr>
      <vt:lpstr>HTML</vt:lpstr>
      <vt:lpstr>PowerPoint Presentation</vt:lpstr>
      <vt:lpstr>PowerPoint Presentation</vt:lpstr>
      <vt:lpstr>PowerPoint Presentation</vt:lpstr>
      <vt:lpstr>PowerPoint Presentation</vt:lpstr>
      <vt:lpstr>HTML Design</vt:lpstr>
      <vt:lpstr>Java Applets</vt:lpstr>
      <vt:lpstr>Java Applets – Java Code</vt:lpstr>
      <vt:lpstr>Java Applets – HTML</vt:lpstr>
      <vt:lpstr>HelloWorld.java</vt:lpstr>
      <vt:lpstr>hellojava.html</vt:lpstr>
      <vt:lpstr>Java Applets – Example</vt:lpstr>
      <vt:lpstr>Java Applets – Example</vt:lpstr>
      <vt:lpstr>Java Applets – Example</vt:lpstr>
      <vt:lpstr>Java Applets</vt:lpstr>
      <vt:lpstr>ActiveX Controls</vt:lpstr>
      <vt:lpstr>ActiveX Controls</vt:lpstr>
      <vt:lpstr>ActiveX Controls</vt:lpstr>
      <vt:lpstr>ActiveX Controls</vt:lpstr>
      <vt:lpstr>Adobe Flash</vt:lpstr>
      <vt:lpstr>Adobe Flash</vt:lpstr>
      <vt:lpstr>Silverlight</vt:lpstr>
      <vt:lpstr>JavaScript</vt:lpstr>
      <vt:lpstr>JavaScript</vt:lpstr>
      <vt:lpstr>JavaScript</vt:lpstr>
      <vt:lpstr>PowerPoint Presentation</vt:lpstr>
      <vt:lpstr>PowerPoint Presentation</vt:lpstr>
      <vt:lpstr>PowerPoint Presentation</vt:lpstr>
      <vt:lpstr>JavaScript</vt:lpstr>
      <vt:lpstr>Document Object Model (DOM)</vt:lpstr>
      <vt:lpstr>DOM Example</vt:lpstr>
      <vt:lpstr>PowerPoint Presentation</vt:lpstr>
      <vt:lpstr>Using the DOM</vt:lpstr>
      <vt:lpstr>Browser Object Model (BOM)</vt:lpstr>
      <vt:lpstr>JavaScript vs. DOM and BOM</vt:lpstr>
      <vt:lpstr>JavaScript – Object-based</vt:lpstr>
      <vt:lpstr>PowerPoint Presentation</vt:lpstr>
      <vt:lpstr>Live Demo</vt:lpstr>
      <vt:lpstr>JavaScript – Recursion</vt:lpstr>
      <vt:lpstr>JavaScript – Anonymous Functions and Closures</vt:lpstr>
      <vt:lpstr>PowerPoint Presentation</vt:lpstr>
      <vt:lpstr>JavaScript – Run-Time Evaluation</vt:lpstr>
      <vt:lpstr>PowerPoint Presentation</vt:lpstr>
      <vt:lpstr>JavaScript Uses – Form Validation</vt:lpstr>
      <vt:lpstr>JavaScript Uses – Form Validation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JavaScript Uses – Form Validation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Client-Side Validation</vt:lpstr>
      <vt:lpstr>DHTML</vt:lpstr>
      <vt:lpstr>The XMLHttpRequest Object</vt:lpstr>
      <vt:lpstr>The XMLHttpRequest Object</vt:lpstr>
      <vt:lpstr>Creating an XMLHttpRequest</vt:lpstr>
      <vt:lpstr>XMLHttpRequest Lifecycle</vt:lpstr>
      <vt:lpstr>XMLHttpRequest Success</vt:lpstr>
      <vt:lpstr>XMLHttpRequest Example</vt:lpstr>
      <vt:lpstr>XMLHttpRequest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XMLHttpRequest with jQuery</vt:lpstr>
      <vt:lpstr>PowerPoint Presentation</vt:lpstr>
      <vt:lpstr>PowerPoint Presentation</vt:lpstr>
      <vt:lpstr>Asynchronous JavaScript and XML – AJAX </vt:lpstr>
      <vt:lpstr>Client Side Scripting Technologies</vt:lpstr>
      <vt:lpstr>Technologies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</cp:lastModifiedBy>
  <cp:revision>3152</cp:revision>
  <cp:lastPrinted>2011-10-05T20:20:50Z</cp:lastPrinted>
  <dcterms:created xsi:type="dcterms:W3CDTF">2011-09-20T20:28:25Z</dcterms:created>
  <dcterms:modified xsi:type="dcterms:W3CDTF">2015-02-03T20:13:05Z</dcterms:modified>
</cp:coreProperties>
</file>