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4547" r:id="rId1"/>
  </p:sldMasterIdLst>
  <p:notesMasterIdLst>
    <p:notesMasterId r:id="rId10"/>
  </p:notesMasterIdLst>
  <p:handoutMasterIdLst>
    <p:handoutMasterId r:id="rId11"/>
  </p:handoutMasterIdLst>
  <p:sldIdLst>
    <p:sldId id="256" r:id="rId2"/>
    <p:sldId id="271" r:id="rId3"/>
    <p:sldId id="268" r:id="rId4"/>
    <p:sldId id="269" r:id="rId5"/>
    <p:sldId id="270" r:id="rId6"/>
    <p:sldId id="273" r:id="rId7"/>
    <p:sldId id="274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540" autoAdjust="0"/>
    <p:restoredTop sz="90376" autoAdjust="0"/>
  </p:normalViewPr>
  <p:slideViewPr>
    <p:cSldViewPr snapToGrid="0" snapToObjects="1">
      <p:cViewPr>
        <p:scale>
          <a:sx n="94" d="100"/>
          <a:sy n="94" d="100"/>
        </p:scale>
        <p:origin x="-1648" y="-792"/>
      </p:cViewPr>
      <p:guideLst>
        <p:guide orient="horz" pos="2472"/>
        <p:guide pos="4336"/>
      </p:guideLst>
    </p:cSldViewPr>
  </p:slideViewPr>
  <p:outlineViewPr>
    <p:cViewPr>
      <p:scale>
        <a:sx n="33" d="100"/>
        <a:sy n="33" d="100"/>
      </p:scale>
      <p:origin x="0" y="1725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79" d="100"/>
          <a:sy n="79" d="100"/>
        </p:scale>
        <p:origin x="-3352" y="-10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2F0151-EC07-934A-AE26-1DBB68DC41B8}" type="datetimeFigureOut">
              <a:rPr lang="en-US" smtClean="0"/>
              <a:t>3/3/15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B47CE2-62FE-FC4C-963B-9645AF7FF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97834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48267C-E060-7343-A0FE-934AF6E9F7DE}" type="datetimeFigureOut">
              <a:rPr lang="en-US" smtClean="0"/>
              <a:t>3/3/15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32F925-CF16-7049-971D-A8B2B4D2E0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88780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802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457200" y="6373815"/>
            <a:ext cx="3619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 smtClean="0"/>
              <a:t>Adam Doupé, Security and </a:t>
            </a:r>
            <a:r>
              <a:rPr lang="fr-FR" dirty="0" err="1" smtClean="0"/>
              <a:t>Vulnerability</a:t>
            </a:r>
            <a:r>
              <a:rPr lang="fr-FR" dirty="0" smtClean="0"/>
              <a:t> </a:t>
            </a:r>
            <a:r>
              <a:rPr lang="fr-FR" dirty="0" err="1" smtClean="0"/>
              <a:t>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3187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457200" y="6373815"/>
            <a:ext cx="3619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 smtClean="0"/>
              <a:t>Adam Doupé, Security and </a:t>
            </a:r>
            <a:r>
              <a:rPr lang="fr-FR" dirty="0" err="1" smtClean="0"/>
              <a:t>Vulnerability</a:t>
            </a:r>
            <a:r>
              <a:rPr lang="fr-FR" dirty="0" smtClean="0"/>
              <a:t> </a:t>
            </a:r>
            <a:r>
              <a:rPr lang="fr-FR" dirty="0" err="1" smtClean="0"/>
              <a:t>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767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8"/>
          <p:cNvSpPr txBox="1">
            <a:spLocks/>
          </p:cNvSpPr>
          <p:nvPr userDrawn="1"/>
        </p:nvSpPr>
        <p:spPr>
          <a:xfrm>
            <a:off x="457200" y="6373815"/>
            <a:ext cx="3619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mtClean="0"/>
              <a:t>Adam Doupé, Security and Vulnerability 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3440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457200" y="6373815"/>
            <a:ext cx="3619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 smtClean="0"/>
              <a:t>Adam Doupé, Security and </a:t>
            </a:r>
            <a:r>
              <a:rPr lang="fr-FR" dirty="0" err="1" smtClean="0"/>
              <a:t>Vulnerability</a:t>
            </a:r>
            <a:r>
              <a:rPr lang="fr-FR" dirty="0" smtClean="0"/>
              <a:t> </a:t>
            </a:r>
            <a:r>
              <a:rPr lang="fr-FR" dirty="0" err="1" smtClean="0"/>
              <a:t>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531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457200" y="6373815"/>
            <a:ext cx="3619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 smtClean="0"/>
              <a:t>Adam Doupé, Security and </a:t>
            </a:r>
            <a:r>
              <a:rPr lang="fr-FR" dirty="0" err="1" smtClean="0"/>
              <a:t>Vulnerability</a:t>
            </a:r>
            <a:r>
              <a:rPr lang="fr-FR" dirty="0" smtClean="0"/>
              <a:t> </a:t>
            </a:r>
            <a:r>
              <a:rPr lang="fr-FR" dirty="0" err="1" smtClean="0"/>
              <a:t>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4312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8"/>
          <p:cNvSpPr>
            <a:spLocks noGrp="1"/>
          </p:cNvSpPr>
          <p:nvPr>
            <p:ph type="ftr" sz="quarter" idx="13"/>
          </p:nvPr>
        </p:nvSpPr>
        <p:spPr>
          <a:xfrm>
            <a:off x="457200" y="6373815"/>
            <a:ext cx="3619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 smtClean="0"/>
              <a:t>Adam Doupé, Security and </a:t>
            </a:r>
            <a:r>
              <a:rPr lang="fr-FR" dirty="0" err="1" smtClean="0"/>
              <a:t>Vulnerability</a:t>
            </a:r>
            <a:r>
              <a:rPr lang="fr-FR" dirty="0" smtClean="0"/>
              <a:t> </a:t>
            </a:r>
            <a:r>
              <a:rPr lang="fr-FR" dirty="0" err="1" smtClean="0"/>
              <a:t>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06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457200" y="6373815"/>
            <a:ext cx="3619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 smtClean="0"/>
              <a:t>Adam Doupé, Security and </a:t>
            </a:r>
            <a:r>
              <a:rPr lang="fr-FR" dirty="0" err="1" smtClean="0"/>
              <a:t>Vulnerability</a:t>
            </a:r>
            <a:r>
              <a:rPr lang="fr-FR" dirty="0" smtClean="0"/>
              <a:t> </a:t>
            </a:r>
            <a:r>
              <a:rPr lang="fr-FR" dirty="0" err="1" smtClean="0"/>
              <a:t>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991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457200" y="6373815"/>
            <a:ext cx="3619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 smtClean="0"/>
              <a:t>Adam Doupé, Security and </a:t>
            </a:r>
            <a:r>
              <a:rPr lang="fr-FR" dirty="0" err="1" smtClean="0"/>
              <a:t>Vulnerability</a:t>
            </a:r>
            <a:r>
              <a:rPr lang="fr-FR" dirty="0" smtClean="0"/>
              <a:t> </a:t>
            </a:r>
            <a:r>
              <a:rPr lang="fr-FR" dirty="0" err="1" smtClean="0"/>
              <a:t>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1552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457200" y="6373815"/>
            <a:ext cx="3619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 smtClean="0"/>
              <a:t>Adam Doupé, Security and </a:t>
            </a:r>
            <a:r>
              <a:rPr lang="fr-FR" dirty="0" err="1" smtClean="0"/>
              <a:t>Vulnerability</a:t>
            </a:r>
            <a:r>
              <a:rPr lang="fr-FR" dirty="0" smtClean="0"/>
              <a:t> </a:t>
            </a:r>
            <a:r>
              <a:rPr lang="fr-FR" dirty="0" err="1" smtClean="0"/>
              <a:t>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290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457200" y="6373815"/>
            <a:ext cx="3619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 smtClean="0"/>
              <a:t>Adam Doupé, Security and </a:t>
            </a:r>
            <a:r>
              <a:rPr lang="fr-FR" dirty="0" err="1" smtClean="0"/>
              <a:t>Vulnerability</a:t>
            </a:r>
            <a:r>
              <a:rPr lang="fr-FR" dirty="0" smtClean="0"/>
              <a:t> </a:t>
            </a:r>
            <a:r>
              <a:rPr lang="fr-FR" dirty="0" err="1" smtClean="0"/>
              <a:t>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1380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457200" y="6373815"/>
            <a:ext cx="3619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 smtClean="0"/>
              <a:t>Adam Doupé, Security and </a:t>
            </a:r>
            <a:r>
              <a:rPr lang="fr-FR" dirty="0" err="1" smtClean="0"/>
              <a:t>Vulnerability</a:t>
            </a:r>
            <a:r>
              <a:rPr lang="fr-FR" dirty="0" smtClean="0"/>
              <a:t> </a:t>
            </a:r>
            <a:r>
              <a:rPr lang="fr-FR" dirty="0" err="1" smtClean="0"/>
              <a:t>Analysis</a:t>
            </a:r>
            <a:endParaRPr lang="en-US" dirty="0"/>
          </a:p>
        </p:txBody>
      </p:sp>
      <p:pic>
        <p:nvPicPr>
          <p:cNvPr id="7" name="Picture 186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242300" y="6356353"/>
            <a:ext cx="444500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88045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48" r:id="rId1"/>
    <p:sldLayoutId id="2147484549" r:id="rId2"/>
    <p:sldLayoutId id="2147484550" r:id="rId3"/>
    <p:sldLayoutId id="2147484551" r:id="rId4"/>
    <p:sldLayoutId id="2147484552" r:id="rId5"/>
    <p:sldLayoutId id="2147484553" r:id="rId6"/>
    <p:sldLayoutId id="2147484554" r:id="rId7"/>
    <p:sldLayoutId id="2147484555" r:id="rId8"/>
    <p:sldLayoutId id="2147484556" r:id="rId9"/>
    <p:sldLayoutId id="2147484557" r:id="rId10"/>
    <p:sldLayoutId id="2147484558" r:id="rId11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noProof="1" smtClean="0"/>
              <a:t>Clickjacking</a:t>
            </a:r>
            <a:endParaRPr lang="en-US" noProof="1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1371600" y="3886199"/>
            <a:ext cx="6400800" cy="2059281"/>
          </a:xfrm>
        </p:spPr>
        <p:txBody>
          <a:bodyPr>
            <a:normAutofit fontScale="70000" lnSpcReduction="20000"/>
          </a:bodyPr>
          <a:lstStyle/>
          <a:p>
            <a:r>
              <a:rPr lang="en-US" noProof="1" smtClean="0"/>
              <a:t>CSE 591 – Security and Vulnerability Analysis</a:t>
            </a:r>
          </a:p>
          <a:p>
            <a:r>
              <a:rPr lang="en-US" noProof="1" smtClean="0"/>
              <a:t>Spring 2015</a:t>
            </a:r>
          </a:p>
          <a:p>
            <a:endParaRPr lang="en-US" noProof="1" smtClean="0"/>
          </a:p>
          <a:p>
            <a:r>
              <a:rPr lang="en-US" noProof="1" smtClean="0"/>
              <a:t>Adam Doupé</a:t>
            </a:r>
          </a:p>
          <a:p>
            <a:r>
              <a:rPr lang="en-US" i="1" noProof="1" smtClean="0"/>
              <a:t>Arizona State University</a:t>
            </a:r>
            <a:endParaRPr lang="en-US" noProof="1" smtClean="0"/>
          </a:p>
          <a:p>
            <a:r>
              <a:rPr lang="en-US" noProof="1" smtClean="0"/>
              <a:t>http://adamdoupe.com</a:t>
            </a:r>
          </a:p>
        </p:txBody>
      </p:sp>
    </p:spTree>
    <p:extLst>
      <p:ext uri="{BB962C8B-B14F-4D97-AF65-F5344CB8AC3E}">
        <p14:creationId xmlns:p14="http://schemas.microsoft.com/office/powerpoint/2010/main" val="8138968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Would you click this button?</a:t>
            </a:r>
            <a:endParaRPr lang="en-US" dirty="0"/>
          </a:p>
        </p:txBody>
      </p:sp>
      <p:pic>
        <p:nvPicPr>
          <p:cNvPr id="5" name="Picture 4" descr="Screen Shot 2015-03-03 at 12.43.43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533" y="1203273"/>
            <a:ext cx="8052935" cy="5131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33751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ClickJacking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In a </a:t>
            </a:r>
            <a:r>
              <a:rPr lang="en-US" dirty="0" err="1" smtClean="0"/>
              <a:t>clickjacking</a:t>
            </a:r>
            <a:r>
              <a:rPr lang="en-US" dirty="0" smtClean="0"/>
              <a:t> attack a user is lured into clicking a button that is not associated with the page displayed by the browser</a:t>
            </a:r>
          </a:p>
          <a:p>
            <a:pPr lvl="1"/>
            <a:r>
              <a:rPr lang="en-US" dirty="0" smtClean="0"/>
              <a:t>Example: clicking on harmless </a:t>
            </a:r>
            <a:r>
              <a:rPr lang="en-US" dirty="0" smtClean="0"/>
              <a:t>"Download </a:t>
            </a:r>
            <a:r>
              <a:rPr lang="en-US" dirty="0" smtClean="0"/>
              <a:t>free </a:t>
            </a:r>
            <a:r>
              <a:rPr lang="en-US" dirty="0" smtClean="0"/>
              <a:t>screensaver" </a:t>
            </a:r>
            <a:r>
              <a:rPr lang="en-US" dirty="0" smtClean="0"/>
              <a:t>button a on page on site A will actually become a click on </a:t>
            </a:r>
            <a:r>
              <a:rPr lang="en-US" dirty="0" smtClean="0"/>
              <a:t>"Like Button" </a:t>
            </a:r>
            <a:r>
              <a:rPr lang="en-US" dirty="0" smtClean="0"/>
              <a:t>on </a:t>
            </a:r>
            <a:r>
              <a:rPr lang="en-US" dirty="0" smtClean="0"/>
              <a:t>Facebook</a:t>
            </a:r>
            <a:endParaRPr lang="en-US" dirty="0" smtClean="0"/>
          </a:p>
          <a:p>
            <a:r>
              <a:rPr lang="en-US" dirty="0" smtClean="0"/>
              <a:t>The attack, also called </a:t>
            </a:r>
            <a:r>
              <a:rPr lang="en-US" dirty="0" smtClean="0"/>
              <a:t>"UI redressing," </a:t>
            </a:r>
            <a:r>
              <a:rPr lang="en-US" dirty="0" smtClean="0"/>
              <a:t>is performed by using overlapping transparent frames</a:t>
            </a:r>
          </a:p>
          <a:p>
            <a:pPr lvl="1"/>
            <a:r>
              <a:rPr lang="en-US" dirty="0" smtClean="0"/>
              <a:t>Stacking order: </a:t>
            </a:r>
            <a:r>
              <a:rPr lang="en-US" dirty="0" err="1" smtClean="0"/>
              <a:t>z</a:t>
            </a:r>
            <a:r>
              <a:rPr lang="en-US" dirty="0" smtClean="0"/>
              <a:t>-index: &lt;value&gt; </a:t>
            </a:r>
          </a:p>
          <a:p>
            <a:pPr lvl="1"/>
            <a:r>
              <a:rPr lang="en-US" dirty="0" smtClean="0"/>
              <a:t>Transparency in Firefox: opacity: &lt;value&gt; </a:t>
            </a:r>
          </a:p>
          <a:p>
            <a:pPr lvl="1"/>
            <a:r>
              <a:rPr lang="en-US" dirty="0" smtClean="0"/>
              <a:t>Transparency in IE </a:t>
            </a:r>
            <a:r>
              <a:rPr lang="en-US" dirty="0" err="1" smtClean="0"/>
              <a:t>filter:alpha(opacity</a:t>
            </a:r>
            <a:r>
              <a:rPr lang="en-US" dirty="0" smtClean="0"/>
              <a:t>=&lt;value&gt;)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458200" y="6400800"/>
            <a:ext cx="685800" cy="457200"/>
          </a:xfrm>
          <a:prstGeom prst="rect">
            <a:avLst/>
          </a:prstGeom>
        </p:spPr>
        <p:txBody>
          <a:bodyPr/>
          <a:lstStyle/>
          <a:p>
            <a:fld id="{BD5F6748-727B-F942-A49F-96C7BB40957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9441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ClickJacking</a:t>
            </a:r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dirty="0" smtClean="0">
                <a:latin typeface="Consolas"/>
                <a:cs typeface="Consolas"/>
              </a:rPr>
              <a:t>&lt;html&gt;</a:t>
            </a:r>
          </a:p>
          <a:p>
            <a:pPr>
              <a:buNone/>
            </a:pPr>
            <a:r>
              <a:rPr lang="en-US" dirty="0" smtClean="0">
                <a:latin typeface="Consolas"/>
                <a:cs typeface="Consolas"/>
              </a:rPr>
              <a:t>  &lt;head&gt;</a:t>
            </a:r>
          </a:p>
          <a:p>
            <a:pPr>
              <a:buNone/>
            </a:pPr>
            <a:r>
              <a:rPr lang="en-US" dirty="0" smtClean="0">
                <a:latin typeface="Consolas"/>
                <a:cs typeface="Consolas"/>
              </a:rPr>
              <a:t>    &lt;title&gt;</a:t>
            </a:r>
            <a:r>
              <a:rPr lang="en-US" dirty="0" err="1" smtClean="0">
                <a:latin typeface="Consolas"/>
                <a:cs typeface="Consolas"/>
              </a:rPr>
              <a:t>Clickjacking</a:t>
            </a:r>
            <a:r>
              <a:rPr lang="en-US" dirty="0" smtClean="0">
                <a:latin typeface="Consolas"/>
                <a:cs typeface="Consolas"/>
              </a:rPr>
              <a:t> Times&lt;/title&gt;</a:t>
            </a:r>
          </a:p>
          <a:p>
            <a:pPr>
              <a:buNone/>
            </a:pPr>
            <a:r>
              <a:rPr lang="en-US" dirty="0" smtClean="0">
                <a:latin typeface="Consolas"/>
                <a:cs typeface="Consolas"/>
              </a:rPr>
              <a:t>  &lt;/head&gt;</a:t>
            </a:r>
          </a:p>
          <a:p>
            <a:pPr>
              <a:buNone/>
            </a:pPr>
            <a:endParaRPr lang="en-US" dirty="0" smtClean="0">
              <a:latin typeface="Consolas"/>
              <a:cs typeface="Consolas"/>
            </a:endParaRPr>
          </a:p>
          <a:p>
            <a:pPr>
              <a:buNone/>
            </a:pPr>
            <a:r>
              <a:rPr lang="en-US" dirty="0" smtClean="0">
                <a:latin typeface="Consolas"/>
                <a:cs typeface="Consolas"/>
              </a:rPr>
              <a:t>  &lt;body&gt;</a:t>
            </a:r>
          </a:p>
          <a:p>
            <a:pPr>
              <a:buNone/>
            </a:pPr>
            <a:r>
              <a:rPr lang="en-US" dirty="0" smtClean="0">
                <a:latin typeface="Consolas"/>
                <a:cs typeface="Consolas"/>
              </a:rPr>
              <a:t>  &lt;h1&gt;</a:t>
            </a:r>
            <a:r>
              <a:rPr lang="en-US" dirty="0" err="1" smtClean="0">
                <a:latin typeface="Consolas"/>
                <a:cs typeface="Consolas"/>
              </a:rPr>
              <a:t>Clickjacking</a:t>
            </a:r>
            <a:r>
              <a:rPr lang="en-US" dirty="0" smtClean="0">
                <a:latin typeface="Consolas"/>
                <a:cs typeface="Consolas"/>
              </a:rPr>
              <a:t> Example&lt;/h1&gt;</a:t>
            </a:r>
          </a:p>
          <a:p>
            <a:pPr>
              <a:buNone/>
            </a:pPr>
            <a:r>
              <a:rPr lang="en-US" dirty="0" smtClean="0">
                <a:latin typeface="Consolas"/>
                <a:cs typeface="Consolas"/>
              </a:rPr>
              <a:t>    &lt;div style="z-index:2; </a:t>
            </a:r>
            <a:r>
              <a:rPr lang="en-US" dirty="0" err="1" smtClean="0">
                <a:latin typeface="Consolas"/>
                <a:cs typeface="Consolas"/>
              </a:rPr>
              <a:t>position:absolute</a:t>
            </a:r>
            <a:r>
              <a:rPr lang="en-US" dirty="0" smtClean="0">
                <a:latin typeface="Consolas"/>
                <a:cs typeface="Consolas"/>
              </a:rPr>
              <a:t>; top:0; left:0; width: 100%; height: 100%"&gt; </a:t>
            </a:r>
          </a:p>
          <a:p>
            <a:pPr>
              <a:buNone/>
            </a:pPr>
            <a:r>
              <a:rPr lang="en-US" dirty="0" smtClean="0">
                <a:latin typeface="Consolas"/>
                <a:cs typeface="Consolas"/>
              </a:rPr>
              <a:t>      &lt;</a:t>
            </a:r>
            <a:r>
              <a:rPr lang="en-US" dirty="0" err="1" smtClean="0">
                <a:latin typeface="Consolas"/>
                <a:cs typeface="Consolas"/>
              </a:rPr>
              <a:t>iframe</a:t>
            </a:r>
            <a:r>
              <a:rPr lang="en-US" dirty="0" smtClean="0">
                <a:latin typeface="Consolas"/>
                <a:cs typeface="Consolas"/>
              </a:rPr>
              <a:t> </a:t>
            </a:r>
            <a:r>
              <a:rPr lang="en-US" dirty="0" err="1" smtClean="0">
                <a:latin typeface="Consolas"/>
                <a:cs typeface="Consolas"/>
              </a:rPr>
              <a:t>src</a:t>
            </a:r>
            <a:r>
              <a:rPr lang="en-US" dirty="0" smtClean="0">
                <a:latin typeface="Consolas"/>
                <a:cs typeface="Consolas"/>
              </a:rPr>
              <a:t>="http://</a:t>
            </a:r>
            <a:r>
              <a:rPr lang="en-US" dirty="0" err="1" smtClean="0">
                <a:latin typeface="Consolas"/>
                <a:cs typeface="Consolas"/>
              </a:rPr>
              <a:t>www.facebook.com/home.php</a:t>
            </a:r>
            <a:r>
              <a:rPr lang="en-US" dirty="0" smtClean="0">
                <a:latin typeface="Consolas"/>
                <a:cs typeface="Consolas"/>
              </a:rPr>
              <a:t>?" id="frame1" style="opacity:0; </a:t>
            </a:r>
            <a:r>
              <a:rPr lang="en-US" dirty="0" err="1" smtClean="0">
                <a:latin typeface="Consolas"/>
                <a:cs typeface="Consolas"/>
              </a:rPr>
              <a:t>filter:alpha(opacity</a:t>
            </a:r>
            <a:r>
              <a:rPr lang="en-US" dirty="0" smtClean="0">
                <a:latin typeface="Consolas"/>
                <a:cs typeface="Consolas"/>
              </a:rPr>
              <a:t>=0);" width="100%" height="100%" /&gt;</a:t>
            </a:r>
          </a:p>
          <a:p>
            <a:pPr>
              <a:buNone/>
            </a:pPr>
            <a:r>
              <a:rPr lang="en-US" dirty="0" smtClean="0">
                <a:latin typeface="Consolas"/>
                <a:cs typeface="Consolas"/>
              </a:rPr>
              <a:t>     &lt;/</a:t>
            </a:r>
            <a:r>
              <a:rPr lang="en-US" dirty="0" err="1" smtClean="0">
                <a:latin typeface="Consolas"/>
                <a:cs typeface="Consolas"/>
              </a:rPr>
              <a:t>iframe</a:t>
            </a:r>
            <a:r>
              <a:rPr lang="en-US" dirty="0" smtClean="0">
                <a:latin typeface="Consolas"/>
                <a:cs typeface="Consolas"/>
              </a:rPr>
              <a:t>&gt; </a:t>
            </a:r>
          </a:p>
          <a:p>
            <a:pPr>
              <a:buNone/>
            </a:pPr>
            <a:r>
              <a:rPr lang="en-US" dirty="0" smtClean="0">
                <a:latin typeface="Consolas"/>
                <a:cs typeface="Consolas"/>
              </a:rPr>
              <a:t>    &lt;/div&gt; </a:t>
            </a:r>
          </a:p>
          <a:p>
            <a:pPr>
              <a:buNone/>
            </a:pPr>
            <a:r>
              <a:rPr lang="en-US" dirty="0" smtClean="0">
                <a:latin typeface="Consolas"/>
                <a:cs typeface="Consolas"/>
              </a:rPr>
              <a:t>    &lt;div align="right" style="</a:t>
            </a:r>
            <a:r>
              <a:rPr lang="en-US" dirty="0" err="1" smtClean="0">
                <a:latin typeface="Consolas"/>
                <a:cs typeface="Consolas"/>
              </a:rPr>
              <a:t>position:absolute</a:t>
            </a:r>
            <a:r>
              <a:rPr lang="en-US" dirty="0" smtClean="0">
                <a:latin typeface="Consolas"/>
                <a:cs typeface="Consolas"/>
              </a:rPr>
              <a:t>; top:0; left:0; z-index:1; width: 100%; height:100%; background-color: white; text-</a:t>
            </a:r>
            <a:r>
              <a:rPr lang="en-US" dirty="0" err="1" smtClean="0">
                <a:latin typeface="Consolas"/>
                <a:cs typeface="Consolas"/>
              </a:rPr>
              <a:t>align:left</a:t>
            </a:r>
            <a:r>
              <a:rPr lang="en-US" dirty="0" smtClean="0">
                <a:latin typeface="Consolas"/>
                <a:cs typeface="Consolas"/>
              </a:rPr>
              <a:t>;"&gt; </a:t>
            </a:r>
          </a:p>
          <a:p>
            <a:pPr>
              <a:buNone/>
            </a:pPr>
            <a:r>
              <a:rPr lang="en-US" dirty="0" smtClean="0">
                <a:latin typeface="Consolas"/>
                <a:cs typeface="Consolas"/>
              </a:rPr>
              <a:t>      &lt;p&gt;&lt;input type="submit" value=</a:t>
            </a:r>
            <a:r>
              <a:rPr lang="en-US" dirty="0" smtClean="0">
                <a:latin typeface="Consolas"/>
                <a:cs typeface="Consolas"/>
              </a:rPr>
              <a:t>"Press Here" </a:t>
            </a:r>
            <a:r>
              <a:rPr lang="en-US" dirty="0" smtClean="0">
                <a:latin typeface="Consolas"/>
                <a:cs typeface="Consolas"/>
              </a:rPr>
              <a:t>/&gt;&lt;</a:t>
            </a:r>
            <a:r>
              <a:rPr lang="en-US" dirty="0" err="1" smtClean="0">
                <a:latin typeface="Consolas"/>
                <a:cs typeface="Consolas"/>
              </a:rPr>
              <a:t>br</a:t>
            </a:r>
            <a:r>
              <a:rPr lang="en-US" dirty="0" smtClean="0">
                <a:latin typeface="Consolas"/>
                <a:cs typeface="Consolas"/>
              </a:rPr>
              <a:t> /&gt;Press this button </a:t>
            </a:r>
            <a:r>
              <a:rPr lang="en-US" dirty="0" smtClean="0">
                <a:latin typeface="Consolas"/>
                <a:cs typeface="Consolas"/>
              </a:rPr>
              <a:t>for an iPhone&lt;</a:t>
            </a:r>
            <a:r>
              <a:rPr lang="en-US" dirty="0" smtClean="0">
                <a:latin typeface="Consolas"/>
                <a:cs typeface="Consolas"/>
              </a:rPr>
              <a:t>/p&gt;</a:t>
            </a:r>
          </a:p>
          <a:p>
            <a:pPr>
              <a:buNone/>
            </a:pPr>
            <a:r>
              <a:rPr lang="en-US" dirty="0" smtClean="0">
                <a:latin typeface="Consolas"/>
                <a:cs typeface="Consolas"/>
              </a:rPr>
              <a:t>    &lt;/div&gt;</a:t>
            </a:r>
          </a:p>
          <a:p>
            <a:pPr>
              <a:buNone/>
            </a:pPr>
            <a:r>
              <a:rPr lang="en-US" dirty="0" smtClean="0">
                <a:latin typeface="Consolas"/>
                <a:cs typeface="Consolas"/>
              </a:rPr>
              <a:t> &lt;/body&gt;</a:t>
            </a:r>
          </a:p>
          <a:p>
            <a:pPr>
              <a:buNone/>
            </a:pPr>
            <a:r>
              <a:rPr lang="en-US" dirty="0" smtClean="0">
                <a:latin typeface="Consolas"/>
                <a:cs typeface="Consolas"/>
              </a:rPr>
              <a:t>&lt;/html&gt;</a:t>
            </a:r>
            <a:endParaRPr lang="en-US" dirty="0">
              <a:latin typeface="Consolas"/>
              <a:cs typeface="Consola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458200" y="6400800"/>
            <a:ext cx="685800" cy="457200"/>
          </a:xfrm>
          <a:prstGeom prst="rect">
            <a:avLst/>
          </a:prstGeom>
        </p:spPr>
        <p:txBody>
          <a:bodyPr/>
          <a:lstStyle/>
          <a:p>
            <a:fld id="{BD5F6748-727B-F942-A49F-96C7BB40957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5266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ClickJacking</a:t>
            </a:r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458200" y="6400800"/>
            <a:ext cx="685800" cy="457200"/>
          </a:xfrm>
          <a:prstGeom prst="rect">
            <a:avLst/>
          </a:prstGeom>
        </p:spPr>
        <p:txBody>
          <a:bodyPr/>
          <a:lstStyle/>
          <a:p>
            <a:fld id="{BD5F6748-727B-F942-A49F-96C7BB40957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8" name="Rectangle 7"/>
          <p:cNvSpPr/>
          <p:nvPr/>
        </p:nvSpPr>
        <p:spPr bwMode="auto">
          <a:xfrm>
            <a:off x="1278682" y="2125440"/>
            <a:ext cx="3697775" cy="3153600"/>
          </a:xfrm>
          <a:prstGeom prst="rect">
            <a:avLst/>
          </a:prstGeom>
          <a:ln>
            <a:solidFill>
              <a:srgbClr val="000000"/>
            </a:solidFill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Tahoma" charset="0"/>
            </a:endParaRPr>
          </a:p>
        </p:txBody>
      </p:sp>
      <p:pic>
        <p:nvPicPr>
          <p:cNvPr id="7" name="Picture 6" descr="sc.jpg"/>
          <p:cNvPicPr>
            <a:picLocks noChangeAspect="1"/>
          </p:cNvPicPr>
          <p:nvPr/>
        </p:nvPicPr>
        <p:blipFill>
          <a:blip r:embed="rId2">
            <a:alphaModFix amt="39000"/>
          </a:blip>
          <a:stretch>
            <a:fillRect/>
          </a:stretch>
        </p:blipFill>
        <p:spPr>
          <a:xfrm>
            <a:off x="3993375" y="2686020"/>
            <a:ext cx="3566340" cy="3117899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9" name="Bevel 8"/>
          <p:cNvSpPr/>
          <p:nvPr/>
        </p:nvSpPr>
        <p:spPr bwMode="auto">
          <a:xfrm>
            <a:off x="2514153" y="3369600"/>
            <a:ext cx="1365066" cy="544320"/>
          </a:xfrm>
          <a:prstGeom prst="bevel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Eurostile"/>
                <a:cs typeface="Eurostile"/>
              </a:rPr>
              <a:t>Press Here!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Eurostile"/>
              <a:cs typeface="Eurostile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611552" y="3758400"/>
            <a:ext cx="9925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Z-level: 2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Transparent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28881" y="2148240"/>
            <a:ext cx="8167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Z-level: 1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Opaque</a:t>
            </a:r>
          </a:p>
        </p:txBody>
      </p:sp>
      <p:cxnSp>
        <p:nvCxnSpPr>
          <p:cNvPr id="13" name="Straight Connector 12"/>
          <p:cNvCxnSpPr/>
          <p:nvPr/>
        </p:nvCxnSpPr>
        <p:spPr bwMode="auto">
          <a:xfrm>
            <a:off x="1261403" y="2125440"/>
            <a:ext cx="2730132" cy="561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>
            <a:off x="4973343" y="2130960"/>
            <a:ext cx="2586372" cy="538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/>
          <p:nvPr/>
        </p:nvCxnSpPr>
        <p:spPr bwMode="auto">
          <a:xfrm>
            <a:off x="1266929" y="5284560"/>
            <a:ext cx="2724606" cy="53016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/>
          <p:nvPr/>
        </p:nvCxnSpPr>
        <p:spPr bwMode="auto">
          <a:xfrm>
            <a:off x="4970229" y="5272800"/>
            <a:ext cx="2586372" cy="538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9831957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Frame Busting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1600" dirty="0" smtClean="0">
                <a:latin typeface="Consolas"/>
                <a:cs typeface="Consolas"/>
              </a:rPr>
              <a:t>&lt;style&gt; body { </a:t>
            </a:r>
            <a:r>
              <a:rPr lang="en-US" sz="1600" dirty="0" err="1" smtClean="0">
                <a:latin typeface="Consolas"/>
                <a:cs typeface="Consolas"/>
              </a:rPr>
              <a:t>display:none</a:t>
            </a:r>
            <a:r>
              <a:rPr lang="en-US" sz="1600" dirty="0" smtClean="0">
                <a:latin typeface="Consolas"/>
                <a:cs typeface="Consolas"/>
              </a:rPr>
              <a:t>;} &lt;/style&gt;</a:t>
            </a:r>
          </a:p>
          <a:p>
            <a:pPr>
              <a:buNone/>
            </a:pPr>
            <a:r>
              <a:rPr lang="en-US" sz="1600" dirty="0" smtClean="0">
                <a:latin typeface="Consolas"/>
                <a:cs typeface="Consolas"/>
              </a:rPr>
              <a:t>&lt;script&gt; </a:t>
            </a:r>
          </a:p>
          <a:p>
            <a:pPr>
              <a:buNone/>
            </a:pPr>
            <a:r>
              <a:rPr lang="en-US" sz="1600" dirty="0" smtClean="0">
                <a:latin typeface="Consolas"/>
                <a:cs typeface="Consolas"/>
              </a:rPr>
              <a:t>  if (self == top) {</a:t>
            </a:r>
          </a:p>
          <a:p>
            <a:pPr>
              <a:buNone/>
            </a:pPr>
            <a:r>
              <a:rPr lang="en-US" sz="1600" dirty="0" smtClean="0">
                <a:latin typeface="Consolas"/>
                <a:cs typeface="Consolas"/>
              </a:rPr>
              <a:t>    </a:t>
            </a:r>
            <a:r>
              <a:rPr lang="en-US" sz="1600" dirty="0" err="1" smtClean="0">
                <a:latin typeface="Consolas"/>
                <a:cs typeface="Consolas"/>
              </a:rPr>
              <a:t>document.getElementsByTagName</a:t>
            </a:r>
            <a:r>
              <a:rPr lang="en-US" sz="1600" dirty="0" smtClean="0">
                <a:latin typeface="Consolas"/>
                <a:cs typeface="Consolas"/>
              </a:rPr>
              <a:t>("body</a:t>
            </a:r>
            <a:r>
              <a:rPr lang="en-US" sz="1600" dirty="0">
                <a:latin typeface="Consolas"/>
                <a:cs typeface="Consolas"/>
              </a:rPr>
              <a:t>"</a:t>
            </a:r>
            <a:r>
              <a:rPr lang="en-US" sz="1600" dirty="0" smtClean="0">
                <a:latin typeface="Consolas"/>
                <a:cs typeface="Consolas"/>
              </a:rPr>
              <a:t>)</a:t>
            </a:r>
            <a:r>
              <a:rPr lang="en-US" sz="1600" dirty="0" smtClean="0">
                <a:latin typeface="Consolas"/>
                <a:cs typeface="Consolas"/>
              </a:rPr>
              <a:t>[0].style.display = </a:t>
            </a:r>
            <a:r>
              <a:rPr lang="en-US" sz="1600" dirty="0" smtClean="0">
                <a:latin typeface="Consolas"/>
                <a:cs typeface="Consolas"/>
              </a:rPr>
              <a:t>'block</a:t>
            </a:r>
            <a:r>
              <a:rPr lang="en-US" sz="1600" dirty="0">
                <a:latin typeface="Consolas"/>
                <a:cs typeface="Consolas"/>
              </a:rPr>
              <a:t>'</a:t>
            </a:r>
            <a:r>
              <a:rPr lang="en-US" sz="1600" dirty="0" smtClean="0">
                <a:latin typeface="Consolas"/>
                <a:cs typeface="Consolas"/>
              </a:rPr>
              <a:t>;</a:t>
            </a:r>
            <a:endParaRPr lang="en-US" sz="1600" dirty="0" smtClean="0">
              <a:latin typeface="Consolas"/>
              <a:cs typeface="Consolas"/>
            </a:endParaRPr>
          </a:p>
          <a:p>
            <a:pPr>
              <a:buNone/>
            </a:pPr>
            <a:r>
              <a:rPr lang="en-US" sz="1600" dirty="0" smtClean="0">
                <a:latin typeface="Consolas"/>
                <a:cs typeface="Consolas"/>
              </a:rPr>
              <a:t>  } </a:t>
            </a:r>
          </a:p>
          <a:p>
            <a:pPr>
              <a:buNone/>
            </a:pPr>
            <a:r>
              <a:rPr lang="en-US" sz="1600" dirty="0" smtClean="0">
                <a:latin typeface="Consolas"/>
                <a:cs typeface="Consolas"/>
              </a:rPr>
              <a:t>  else { </a:t>
            </a:r>
          </a:p>
          <a:p>
            <a:pPr>
              <a:buNone/>
            </a:pPr>
            <a:r>
              <a:rPr lang="en-US" sz="1600" dirty="0" smtClean="0">
                <a:latin typeface="Consolas"/>
                <a:cs typeface="Consolas"/>
              </a:rPr>
              <a:t>    </a:t>
            </a:r>
            <a:r>
              <a:rPr lang="en-US" sz="1600" dirty="0" err="1" smtClean="0">
                <a:latin typeface="Consolas"/>
                <a:cs typeface="Consolas"/>
              </a:rPr>
              <a:t>top.location</a:t>
            </a:r>
            <a:r>
              <a:rPr lang="en-US" sz="1600" dirty="0" smtClean="0">
                <a:latin typeface="Consolas"/>
                <a:cs typeface="Consolas"/>
              </a:rPr>
              <a:t> = </a:t>
            </a:r>
            <a:r>
              <a:rPr lang="en-US" sz="1600" dirty="0" err="1" smtClean="0">
                <a:latin typeface="Consolas"/>
                <a:cs typeface="Consolas"/>
              </a:rPr>
              <a:t>self.location</a:t>
            </a:r>
            <a:r>
              <a:rPr lang="en-US" sz="1600" dirty="0" smtClean="0">
                <a:latin typeface="Consolas"/>
                <a:cs typeface="Consolas"/>
              </a:rPr>
              <a:t>;</a:t>
            </a:r>
          </a:p>
          <a:p>
            <a:pPr>
              <a:buNone/>
            </a:pPr>
            <a:r>
              <a:rPr lang="en-US" sz="1600" dirty="0" smtClean="0">
                <a:latin typeface="Consolas"/>
                <a:cs typeface="Consolas"/>
              </a:rPr>
              <a:t>  }  </a:t>
            </a:r>
          </a:p>
          <a:p>
            <a:pPr>
              <a:buNone/>
            </a:pPr>
            <a:r>
              <a:rPr lang="en-US" sz="1600" dirty="0" smtClean="0">
                <a:latin typeface="Consolas"/>
                <a:cs typeface="Consolas"/>
              </a:rPr>
              <a:t>&lt;/script</a:t>
            </a:r>
            <a:r>
              <a:rPr lang="en-US" sz="1600" dirty="0" smtClean="0">
                <a:latin typeface="Consolas"/>
                <a:cs typeface="Consolas"/>
              </a:rPr>
              <a:t>&gt;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1600" i="1" dirty="0" smtClean="0"/>
              <a:t>From: Busting Frame Busting: a Study of </a:t>
            </a:r>
            <a:r>
              <a:rPr lang="en-US" sz="1600" i="1" dirty="0" err="1" smtClean="0"/>
              <a:t>Clickjacking</a:t>
            </a:r>
            <a:r>
              <a:rPr lang="en-US" sz="1600" i="1" dirty="0" smtClean="0"/>
              <a:t> Vulnerabilities on Popular Sites, July 2010</a:t>
            </a:r>
            <a:endParaRPr lang="en-US" sz="16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458200" y="6400800"/>
            <a:ext cx="685800" cy="457200"/>
          </a:xfrm>
          <a:prstGeom prst="rect">
            <a:avLst/>
          </a:prstGeom>
        </p:spPr>
        <p:txBody>
          <a:bodyPr/>
          <a:lstStyle/>
          <a:p>
            <a:fld id="{BD5F6748-727B-F942-A49F-96C7BB40957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94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HTTP Headers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X-Frame-</a:t>
            </a:r>
            <a:r>
              <a:rPr lang="en-US" dirty="0" smtClean="0"/>
              <a:t>Options HTTP response header</a:t>
            </a:r>
          </a:p>
          <a:p>
            <a:pPr lvl="1"/>
            <a:r>
              <a:rPr lang="en-US" dirty="0" smtClean="0"/>
              <a:t>DENY</a:t>
            </a:r>
          </a:p>
          <a:p>
            <a:pPr lvl="2"/>
            <a:r>
              <a:rPr lang="en-US" dirty="0" smtClean="0"/>
              <a:t>This page cannot be framed</a:t>
            </a:r>
          </a:p>
          <a:p>
            <a:pPr lvl="1"/>
            <a:r>
              <a:rPr lang="en-US" dirty="0" smtClean="0"/>
              <a:t>SAMEORIGIN</a:t>
            </a:r>
          </a:p>
          <a:p>
            <a:pPr lvl="2"/>
            <a:r>
              <a:rPr lang="en-US" dirty="0" smtClean="0"/>
              <a:t>Only pages from the same origin may frame this page</a:t>
            </a:r>
          </a:p>
          <a:p>
            <a:pPr lvl="1"/>
            <a:r>
              <a:rPr lang="en-US" dirty="0"/>
              <a:t>ALLOW-FROM </a:t>
            </a:r>
            <a:r>
              <a:rPr lang="en-US" dirty="0" smtClean="0"/>
              <a:t>&lt;URI&gt;</a:t>
            </a:r>
          </a:p>
          <a:p>
            <a:pPr lvl="2"/>
            <a:r>
              <a:rPr lang="en-US" dirty="0" smtClean="0"/>
              <a:t>Only allow this specific URI to fame this page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https</a:t>
            </a:r>
            <a:r>
              <a:rPr lang="en-US" dirty="0"/>
              <a:t>://</a:t>
            </a:r>
            <a:r>
              <a:rPr lang="en-US" dirty="0" err="1"/>
              <a:t>www.owasp.org</a:t>
            </a:r>
            <a:r>
              <a:rPr lang="en-US" dirty="0"/>
              <a:t>/</a:t>
            </a:r>
            <a:r>
              <a:rPr lang="en-US" dirty="0" err="1"/>
              <a:t>index.php</a:t>
            </a:r>
            <a:r>
              <a:rPr lang="en-US" dirty="0"/>
              <a:t>/</a:t>
            </a:r>
            <a:r>
              <a:rPr lang="en-US" dirty="0" err="1"/>
              <a:t>Clickjacking_Defense_Cheat_Sheet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792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Need to be wary of how attacker can trick a user to accidentally take action on your web application</a:t>
            </a:r>
          </a:p>
          <a:p>
            <a:r>
              <a:rPr lang="en-US" dirty="0" err="1" smtClean="0"/>
              <a:t>Clickjacking</a:t>
            </a:r>
            <a:r>
              <a:rPr lang="en-US" dirty="0" smtClean="0"/>
              <a:t> is related to CSRF: both attacks allow an attacker to perform actions on your behalf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18009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adam_seclab_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76200">
          <a:headEnd type="none"/>
          <a:tailEnd type="triangle"/>
        </a:ln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119275</TotalTime>
  <Words>538</Words>
  <Application>Microsoft Macintosh PowerPoint</Application>
  <PresentationFormat>On-screen Show (4:3)</PresentationFormat>
  <Paragraphs>67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adam_seclab_theme</vt:lpstr>
      <vt:lpstr>Clickjacking</vt:lpstr>
      <vt:lpstr>Would you click this button?</vt:lpstr>
      <vt:lpstr>ClickJacking</vt:lpstr>
      <vt:lpstr>ClickJacking Example</vt:lpstr>
      <vt:lpstr>ClickJacking Example</vt:lpstr>
      <vt:lpstr>Frame Busting Code</vt:lpstr>
      <vt:lpstr>HTTP Headers</vt:lpstr>
      <vt:lpstr>Summary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</dc:creator>
  <cp:lastModifiedBy>A</cp:lastModifiedBy>
  <cp:revision>3611</cp:revision>
  <cp:lastPrinted>2011-10-05T20:20:50Z</cp:lastPrinted>
  <dcterms:created xsi:type="dcterms:W3CDTF">2011-09-20T20:28:25Z</dcterms:created>
  <dcterms:modified xsi:type="dcterms:W3CDTF">2015-03-03T20:08:05Z</dcterms:modified>
</cp:coreProperties>
</file>